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  <p:sldMasterId id="2147483658" r:id="rId3"/>
  </p:sldMasterIdLst>
  <p:notesMasterIdLst>
    <p:notesMasterId r:id="rId5"/>
  </p:notesMasterIdLst>
  <p:handoutMasterIdLst>
    <p:handoutMasterId r:id="rId14"/>
  </p:handoutMasterIdLst>
  <p:sldIdLst>
    <p:sldId id="256" r:id="rId4"/>
    <p:sldId id="257" r:id="rId6"/>
    <p:sldId id="262" r:id="rId7"/>
    <p:sldId id="286" r:id="rId8"/>
    <p:sldId id="293" r:id="rId9"/>
    <p:sldId id="295" r:id="rId10"/>
    <p:sldId id="299" r:id="rId11"/>
    <p:sldId id="297" r:id="rId12"/>
    <p:sldId id="264" r:id="rId13"/>
  </p:sldIdLst>
  <p:sldSz cx="12192000" cy="6858000"/>
  <p:notesSz cx="6934200" cy="9280525"/>
  <p:defaultTextStyle>
    <a:defPPr>
      <a:defRPr lang="en-GB"/>
    </a:defPPr>
    <a:lvl1pPr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1pPr>
    <a:lvl2pPr marL="742950" indent="-28575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2pPr>
    <a:lvl3pPr marL="1143000" indent="-22860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3pPr>
    <a:lvl4pPr marL="1600200" indent="-22860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4pPr>
    <a:lvl5pPr marL="2057400" indent="-22860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92" d="100"/>
          <a:sy n="92" d="100"/>
        </p:scale>
        <p:origin x="106" y="197"/>
      </p:cViewPr>
      <p:guideLst>
        <p:guide orient="horz" pos="2160"/>
        <p:guide pos="3871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922"/>
        <p:guide pos="220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handoutMaster" Target="handoutMasters/handoutMaster1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802.11-24/1388r1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Haorui Yang, China Mobile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US"/>
              <a:t>doc.: IEEE 802.11-24/1388r1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US"/>
              <a:t>Month Year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3600" tIns="46080" rIns="93600" bIns="46080" numCol="1" anchor="t" anchorCtr="0" compatLnSpc="1"/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US"/>
              <a:t>Haorui Yang, China Mobile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1pPr>
    <a:lvl2pPr marL="742950" indent="-28575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2pPr>
    <a:lvl3pPr marL="11430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3pPr>
    <a:lvl4pPr marL="16002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4pPr>
    <a:lvl5pPr marL="20574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802.11-24/1388r1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Haorui Yang, China Mobile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802.11-24/1388r1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Haorui Yang, China Mobile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802.11-24/1388r1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Haorui Yang, China Mobile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802.11-24/1388r1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Haorui Yang, China Mobile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802.11-24/1388r1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Haorui Yang, China Mobile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802.11-24/1388r1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Haorui Yang, China Mobile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802.11-24/1388r1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Haorui Yang, China Mobile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802.11-24/1388r1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Haorui Yang, China Mobile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3765" algn="l"/>
                <a:tab pos="1828165" algn="l"/>
                <a:tab pos="2742565" algn="l"/>
                <a:tab pos="3656965" algn="l"/>
                <a:tab pos="4571365" algn="l"/>
                <a:tab pos="5485765" algn="l"/>
                <a:tab pos="6400165" algn="l"/>
                <a:tab pos="7314565" algn="l"/>
                <a:tab pos="8228965" algn="l"/>
                <a:tab pos="9143365" algn="l"/>
                <a:tab pos="10057765" algn="l"/>
              </a:tabLst>
              <a:defRPr sz="1200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3765" algn="l"/>
                <a:tab pos="1828165" algn="l"/>
                <a:tab pos="2742565" algn="l"/>
                <a:tab pos="3656965" algn="l"/>
                <a:tab pos="4571365" algn="l"/>
                <a:tab pos="5485765" algn="l"/>
                <a:tab pos="6400165" algn="l"/>
                <a:tab pos="7314565" algn="l"/>
                <a:tab pos="8228965" algn="l"/>
                <a:tab pos="9143365" algn="l"/>
                <a:tab pos="10057765" algn="l"/>
              </a:tabLst>
              <a:defRPr sz="1800" b="1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US"/>
              <a:t>October 2024</a:t>
            </a:r>
            <a:endParaRPr lang="en-GB" dirty="0"/>
          </a:p>
        </p:txBody>
      </p:sp>
    </p:spTree>
  </p:cSld>
  <p:clrMapOvr>
    <a:masterClrMapping/>
  </p:clrMapOvr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US"/>
              <a:t>October 2024</a:t>
            </a:r>
            <a:endParaRPr lang="en-GB" dirty="0"/>
          </a:p>
        </p:txBody>
      </p:sp>
    </p:spTree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1.xml"/><Relationship Id="rId10" Type="http://schemas.openxmlformats.org/officeDocument/2006/relationships/theme" Target="../theme/theme2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ctr" anchorCtr="0" compatLnSpc="1"/>
          <a:lstStyle/>
          <a:p>
            <a:pPr lvl="0"/>
            <a:r>
              <a:rPr lang="en-GB"/>
              <a:t>Click to edit the title text format</a:t>
            </a:r>
            <a:endParaRPr lang="en-GB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t" anchorCtr="0" compatLnSpc="1"/>
          <a:lstStyle/>
          <a:p>
            <a:pPr lvl="0"/>
            <a:r>
              <a:rPr lang="en-GB"/>
              <a:t>Click to edit the outline text format</a:t>
            </a:r>
            <a:endParaRPr lang="en-GB"/>
          </a:p>
          <a:p>
            <a:pPr lvl="1"/>
            <a:r>
              <a:rPr lang="en-GB"/>
              <a:t>Second Outline Level</a:t>
            </a:r>
            <a:endParaRPr lang="en-GB"/>
          </a:p>
          <a:p>
            <a:pPr lvl="2"/>
            <a:r>
              <a:rPr lang="en-GB"/>
              <a:t>Third Outline Level</a:t>
            </a:r>
            <a:endParaRPr lang="en-GB"/>
          </a:p>
          <a:p>
            <a:pPr lvl="3"/>
            <a:r>
              <a:rPr lang="en-GB"/>
              <a:t>Fourth Outline Level</a:t>
            </a:r>
            <a:endParaRPr lang="en-GB"/>
          </a:p>
          <a:p>
            <a:pPr lvl="4"/>
            <a:r>
              <a:rPr lang="en-GB"/>
              <a:t>Fifth Outline Level</a:t>
            </a:r>
            <a:endParaRPr lang="en-GB"/>
          </a:p>
          <a:p>
            <a:pPr lvl="4"/>
            <a:r>
              <a:rPr lang="en-GB"/>
              <a:t>Sixth Outline Level</a:t>
            </a:r>
            <a:endParaRPr lang="en-GB"/>
          </a:p>
          <a:p>
            <a:pPr lvl="4"/>
            <a:r>
              <a:rPr lang="en-GB"/>
              <a:t>Seventh Outline Level</a:t>
            </a:r>
            <a:endParaRPr lang="en-GB"/>
          </a:p>
          <a:p>
            <a:pPr lvl="4"/>
            <a:r>
              <a:rPr lang="en-GB"/>
              <a:t>Eighth Outline Level</a:t>
            </a:r>
            <a:endParaRPr lang="en-GB"/>
          </a:p>
          <a:p>
            <a:pPr lvl="4"/>
            <a:r>
              <a:rPr lang="en-GB"/>
              <a:t>Ninth Outline Level</a:t>
            </a:r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US"/>
              <a:t>January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/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defRPr/>
            </a:lvl1pPr>
          </a:lstStyle>
          <a:p>
            <a:pPr marL="0" marR="0" lvl="0" indent="0" algn="r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panose="020B0604020202020204" charset="-122"/>
              </a:rPr>
              <a:t>doc.: IEEE 802.11-</a:t>
            </a:r>
            <a:r>
              <a:rPr kumimoji="0" lang="en-US" alt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panose="020B0604020202020204" charset="-122"/>
              </a:rPr>
              <a:t>24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panose="020B0604020202020204" charset="-122"/>
              </a:rPr>
              <a:t>/</a:t>
            </a:r>
            <a:r>
              <a:rPr kumimoji="0" lang="en-US" alt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panose="020B0604020202020204" charset="-122"/>
              </a:rPr>
              <a:t>1688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panose="020B0604020202020204" charset="-122"/>
              </a:rPr>
              <a:t>r</a:t>
            </a:r>
            <a:r>
              <a:rPr kumimoji="0" lang="en-US" alt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panose="020B0604020202020204" charset="-122"/>
              </a:rPr>
              <a:t>1</a:t>
            </a:r>
            <a:endParaRPr kumimoji="0" lang="en-US" alt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6" charset="0"/>
              <a:ea typeface="MS Gothic" panose="020B0609070205080204" charset="-128"/>
              <a:cs typeface="Arial Unicode MS" panose="020B0604020202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/>
  <p:txStyles>
    <p:titleStyle>
      <a:lvl1pPr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2pPr>
      <a:lvl3pPr marL="1143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3pPr>
      <a:lvl4pPr marL="1600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4pPr>
      <a:lvl5pPr marL="20574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5pPr>
      <a:lvl6pPr marL="25146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6pPr>
      <a:lvl7pPr marL="29718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7pPr>
      <a:lvl8pPr marL="3429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8pPr>
      <a:lvl9pPr marL="3886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9pPr>
    </p:titleStyle>
    <p:bodyStyle>
      <a:lvl1pPr marL="342900" indent="-342900" algn="l" defTabSz="449580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580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580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ctr" anchorCtr="0" compatLnSpc="1"/>
          <a:lstStyle/>
          <a:p>
            <a:pPr lvl="0"/>
            <a:r>
              <a:rPr lang="en-GB"/>
              <a:t>Click to edit the title text format</a:t>
            </a:r>
            <a:endParaRPr lang="en-GB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t" anchorCtr="0" compatLnSpc="1"/>
          <a:lstStyle/>
          <a:p>
            <a:pPr lvl="0"/>
            <a:r>
              <a:rPr lang="en-GB"/>
              <a:t>Click to edit the outline text format</a:t>
            </a:r>
            <a:endParaRPr lang="en-GB"/>
          </a:p>
          <a:p>
            <a:pPr lvl="1"/>
            <a:r>
              <a:rPr lang="en-GB"/>
              <a:t>Second Outline Level</a:t>
            </a:r>
            <a:endParaRPr lang="en-GB"/>
          </a:p>
          <a:p>
            <a:pPr lvl="2"/>
            <a:r>
              <a:rPr lang="en-GB"/>
              <a:t>Third Outline Level</a:t>
            </a:r>
            <a:endParaRPr lang="en-GB"/>
          </a:p>
          <a:p>
            <a:pPr lvl="3"/>
            <a:r>
              <a:rPr lang="en-GB"/>
              <a:t>Fourth Outline Level</a:t>
            </a:r>
            <a:endParaRPr lang="en-GB"/>
          </a:p>
          <a:p>
            <a:pPr lvl="4"/>
            <a:r>
              <a:rPr lang="en-GB"/>
              <a:t>Fifth Outline Level</a:t>
            </a:r>
            <a:endParaRPr lang="en-GB"/>
          </a:p>
          <a:p>
            <a:pPr lvl="4"/>
            <a:r>
              <a:rPr lang="en-GB"/>
              <a:t>Sixth Outline Level</a:t>
            </a:r>
            <a:endParaRPr lang="en-GB"/>
          </a:p>
          <a:p>
            <a:pPr lvl="4"/>
            <a:r>
              <a:rPr lang="en-GB"/>
              <a:t>Seventh Outline Level</a:t>
            </a:r>
            <a:endParaRPr lang="en-GB"/>
          </a:p>
          <a:p>
            <a:pPr lvl="4"/>
            <a:r>
              <a:rPr lang="en-GB"/>
              <a:t>Eighth Outline Level</a:t>
            </a:r>
            <a:endParaRPr lang="en-GB"/>
          </a:p>
          <a:p>
            <a:pPr lvl="4"/>
            <a:r>
              <a:rPr lang="en-GB"/>
              <a:t>Ninth Outline Level</a:t>
            </a:r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3765" algn="l"/>
                <a:tab pos="1828165" algn="l"/>
                <a:tab pos="2742565" algn="l"/>
                <a:tab pos="3656965" algn="l"/>
                <a:tab pos="4571365" algn="l"/>
                <a:tab pos="5485765" algn="l"/>
                <a:tab pos="6400165" algn="l"/>
                <a:tab pos="7314565" algn="l"/>
                <a:tab pos="8228965" algn="l"/>
                <a:tab pos="9143365" algn="l"/>
                <a:tab pos="10057765" algn="l"/>
              </a:tabLst>
              <a:defRPr sz="1800" b="1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US"/>
              <a:t>Jaunary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3765" algn="l"/>
                <a:tab pos="1828165" algn="l"/>
                <a:tab pos="2742565" algn="l"/>
                <a:tab pos="3656965" algn="l"/>
                <a:tab pos="4571365" algn="l"/>
                <a:tab pos="5485765" algn="l"/>
                <a:tab pos="6400165" algn="l"/>
                <a:tab pos="7314565" algn="l"/>
                <a:tab pos="8228965" algn="l"/>
                <a:tab pos="9143365" algn="l"/>
                <a:tab pos="10057765" algn="l"/>
              </a:tabLst>
              <a:defRPr sz="1200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ctr">
              <a:tabLst>
                <a:tab pos="0" algn="l"/>
                <a:tab pos="913765" algn="l"/>
                <a:tab pos="1828165" algn="l"/>
                <a:tab pos="2742565" algn="l"/>
                <a:tab pos="3656965" algn="l"/>
                <a:tab pos="4571365" algn="l"/>
                <a:tab pos="5485765" algn="l"/>
                <a:tab pos="6400165" algn="l"/>
                <a:tab pos="7314565" algn="l"/>
                <a:tab pos="8228965" algn="l"/>
                <a:tab pos="9143365" algn="l"/>
                <a:tab pos="10057765" algn="l"/>
              </a:tabLst>
              <a:defRPr sz="1200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3765" algn="l"/>
                <a:tab pos="1828165" algn="l"/>
                <a:tab pos="2742565" algn="l"/>
                <a:tab pos="3656965" algn="l"/>
                <a:tab pos="4571365" algn="l"/>
                <a:tab pos="5485765" algn="l"/>
                <a:tab pos="6400165" algn="l"/>
                <a:tab pos="7314565" algn="l"/>
                <a:tab pos="8228965" algn="l"/>
                <a:tab pos="9143365" algn="l"/>
                <a:tab pos="10057765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/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defRPr/>
            </a:lvl1pPr>
          </a:lstStyle>
          <a:p>
            <a:pPr marL="0" marR="0" lvl="0" indent="0" algn="r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tabLst>
                <a:tab pos="0" algn="l"/>
                <a:tab pos="913765" algn="l"/>
                <a:tab pos="1828165" algn="l"/>
                <a:tab pos="2742565" algn="l"/>
                <a:tab pos="3656965" algn="l"/>
                <a:tab pos="4571365" algn="l"/>
                <a:tab pos="5485765" algn="l"/>
                <a:tab pos="6400165" algn="l"/>
                <a:tab pos="7314565" algn="l"/>
                <a:tab pos="8228965" algn="l"/>
                <a:tab pos="9143365" algn="l"/>
                <a:tab pos="10057765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panose="020B0604020202020204" charset="-122"/>
              </a:rPr>
              <a:t>doc.: IEEE 802.11-</a:t>
            </a:r>
            <a:r>
              <a:rPr kumimoji="0" lang="en-US" alt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panose="020B0604020202020204" charset="-122"/>
              </a:rPr>
              <a:t>24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panose="020B0604020202020204" charset="-122"/>
              </a:rPr>
              <a:t>/</a:t>
            </a:r>
            <a:r>
              <a:rPr kumimoji="0" lang="en-US" alt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panose="020B0604020202020204" charset="-122"/>
              </a:rPr>
              <a:t>1688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panose="020B0604020202020204" charset="-122"/>
              </a:rPr>
              <a:t>r</a:t>
            </a:r>
            <a:r>
              <a:rPr kumimoji="0" lang="en-US" alt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panose="020B0604020202020204" charset="-122"/>
              </a:rPr>
              <a:t>0</a:t>
            </a:r>
            <a:endParaRPr kumimoji="0" lang="en-US" alt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6" charset="0"/>
              <a:ea typeface="MS Gothic" panose="020B0609070205080204" charset="-128"/>
              <a:cs typeface="Arial Unicode MS" panose="020B0604020202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</p:sldLayoutIdLst>
  <p:hf hdr="0"/>
  <p:txStyles>
    <p:titleStyle>
      <a:lvl1pPr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2pPr>
      <a:lvl3pPr marL="1143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3pPr>
      <a:lvl4pPr marL="1600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4pPr>
      <a:lvl5pPr marL="20574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5pPr>
      <a:lvl6pPr marL="25146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6pPr>
      <a:lvl7pPr marL="29718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7pPr>
      <a:lvl8pPr marL="3429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8pPr>
      <a:lvl9pPr marL="3886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9pPr>
    </p:titleStyle>
    <p:bodyStyle>
      <a:lvl1pPr marL="342900" indent="-342900" algn="l" defTabSz="449580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580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580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13410"/>
            <a:ext cx="10363200" cy="1470025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GB"/>
              <a:t>NPCA fairness for unsupported STA</a:t>
            </a:r>
            <a:endParaRPr lang="en-US" altLang="en-GB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772285"/>
            <a:ext cx="8534400" cy="476250"/>
          </a:xfrm>
        </p:spPr>
        <p:txBody>
          <a:bodyPr/>
          <a:lstStyle/>
          <a:p>
            <a:pPr algn="ctr">
              <a:spcBef>
                <a:spcPts val="500"/>
              </a:spcBef>
              <a:tabLst>
                <a:tab pos="912495" algn="l"/>
                <a:tab pos="1826895" algn="l"/>
                <a:tab pos="2741295" algn="l"/>
                <a:tab pos="3655695" algn="l"/>
                <a:tab pos="4570095" algn="l"/>
                <a:tab pos="5484495" algn="l"/>
                <a:tab pos="6398895" algn="l"/>
                <a:tab pos="7313295" algn="l"/>
                <a:tab pos="8227695" algn="l"/>
                <a:tab pos="9142095" algn="l"/>
                <a:tab pos="10056495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US" altLang="en-GB" sz="2000" b="0" dirty="0"/>
              <a:t>2024</a:t>
            </a:r>
            <a:r>
              <a:rPr lang="en-GB" sz="2000" b="0" dirty="0"/>
              <a:t>-</a:t>
            </a:r>
            <a:r>
              <a:rPr lang="en-US" altLang="en-GB" sz="2000" b="0" dirty="0"/>
              <a:t>10</a:t>
            </a:r>
            <a:r>
              <a:rPr lang="en-GB" sz="2000" b="0" dirty="0"/>
              <a:t>-</a:t>
            </a:r>
            <a:r>
              <a:rPr lang="en-US" altLang="en-GB" sz="2000" b="0" dirty="0"/>
              <a:t>11</a:t>
            </a:r>
            <a:endParaRPr lang="en-US" alt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  <a:endParaRPr lang="en-GB" sz="2000" dirty="0">
              <a:solidFill>
                <a:srgbClr val="000000"/>
              </a:solidFill>
            </a:endParaRPr>
          </a:p>
        </p:txBody>
      </p:sp>
      <p:graphicFrame>
        <p:nvGraphicFramePr>
          <p:cNvPr id="5" name="表格 4"/>
          <p:cNvGraphicFramePr/>
          <p:nvPr/>
        </p:nvGraphicFramePr>
        <p:xfrm>
          <a:off x="1127125" y="2427605"/>
          <a:ext cx="9822180" cy="1905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88185"/>
                <a:gridCol w="1988820"/>
                <a:gridCol w="3084830"/>
                <a:gridCol w="2760345"/>
              </a:tblGrid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altLang="zh-CN" b="1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solidFill>
                            <a:schemeClr val="tx1"/>
                          </a:solidFill>
                        </a:rPr>
                        <a:t>Affiliations</a:t>
                      </a:r>
                      <a:endParaRPr lang="en-US" altLang="zh-CN" b="1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altLang="zh-CN" b="1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altLang="zh-CN" b="1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>
                          <a:solidFill>
                            <a:schemeClr val="tx1"/>
                          </a:solidFill>
                        </a:rPr>
                        <a:t>Haorui Yang</a:t>
                      </a:r>
                      <a:endParaRPr lang="en-US" altLang="zh-CN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>
                          <a:solidFill>
                            <a:schemeClr val="tx1"/>
                          </a:solidFill>
                        </a:rPr>
                        <a:t>China Mobile</a:t>
                      </a:r>
                      <a:endParaRPr lang="en-US" altLang="zh-CN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>
                          <a:solidFill>
                            <a:schemeClr val="tx1"/>
                          </a:solidFill>
                        </a:rPr>
                        <a:t>Hangzhou, Zhejiang, China</a:t>
                      </a:r>
                      <a:endParaRPr lang="en-US" altLang="zh-CN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>
                          <a:solidFill>
                            <a:schemeClr val="tx1"/>
                          </a:solidFill>
                        </a:rPr>
                        <a:t>yanghaorui0217@163.com</a:t>
                      </a:r>
                      <a:endParaRPr lang="en-US" altLang="zh-CN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>
                          <a:solidFill>
                            <a:schemeClr val="tx1"/>
                          </a:solidFill>
                        </a:rPr>
                        <a:t>Hangbin Zhao</a:t>
                      </a:r>
                      <a:endParaRPr lang="en-US" altLang="zh-CN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>
                          <a:solidFill>
                            <a:schemeClr val="tx1"/>
                          </a:solidFill>
                          <a:sym typeface="+mn-ea"/>
                        </a:rPr>
                        <a:t>China Mobile</a:t>
                      </a: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>
                          <a:solidFill>
                            <a:schemeClr val="tx1"/>
                          </a:solidFill>
                          <a:sym typeface="+mn-ea"/>
                        </a:rPr>
                        <a:t>Hangzhou, Zhejiang, China</a:t>
                      </a: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GB"/>
              <a:t>Introduction</a:t>
            </a:r>
            <a:endParaRPr lang="en-US" altLang="en-GB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defTabSz="449580">
              <a:buSzTx/>
              <a:buChar char="•"/>
            </a:pPr>
            <a:r>
              <a:rPr lang="en-GB"/>
              <a:t>In [1], </a:t>
            </a:r>
            <a:r>
              <a:rPr lang="en-US" altLang="en-GB"/>
              <a:t>it has been agreed to specify NPCA feature in 11bn. </a:t>
            </a:r>
            <a:endParaRPr lang="en-US" altLang="en-GB"/>
          </a:p>
          <a:p>
            <a:pPr algn="l" defTabSz="449580">
              <a:buSzTx/>
              <a:buChar char="•"/>
            </a:pPr>
            <a:r>
              <a:rPr lang="en-US" altLang="en-GB"/>
              <a:t>Also a lot of contributions are proposing NPCA details from the different perspective, mainly focusing on the procedure after switching. </a:t>
            </a:r>
            <a:endParaRPr lang="en-US" altLang="en-GB"/>
          </a:p>
          <a:p>
            <a:pPr lvl="0" algn="l" defTabSz="449580">
              <a:buSzTx/>
              <a:buChar char="•"/>
            </a:pPr>
            <a:r>
              <a:rPr lang="en-US" altLang="en-GB"/>
              <a:t>This submission provides a scenario that needs to be considered before the STAs swtich to the NPCA primary channel.</a:t>
            </a:r>
            <a:endParaRPr lang="en-US" altLang="en-GB"/>
          </a:p>
          <a:p>
            <a:pPr lvl="0" algn="l" defTabSz="449580">
              <a:buSzTx/>
              <a:buChar char="•"/>
            </a:pPr>
            <a:endParaRPr lang="en-US" alt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GB"/>
              <a:t>Scenario</a:t>
            </a:r>
            <a:endParaRPr lang="en-US" altLang="en-GB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981200"/>
            <a:ext cx="10361295" cy="4252595"/>
          </a:xfrm>
        </p:spPr>
        <p:txBody>
          <a:bodyPr/>
          <a:lstStyle/>
          <a:p>
            <a:pPr>
              <a:buFont typeface="Times New Roman" panose="02020603050405020304" pitchFamily="16" charset="0"/>
              <a:buChar char="•"/>
            </a:pPr>
            <a:r>
              <a:rPr lang="en-US" altLang="en-GB"/>
              <a:t>There is the possible and usual scenario as below </a:t>
            </a:r>
            <a:r>
              <a:rPr lang="en-US" altLang="en-GB">
                <a:sym typeface="+mn-ea"/>
              </a:rPr>
              <a:t>based on the passed NPCA Motion#11 in [1]</a:t>
            </a:r>
            <a:r>
              <a:rPr lang="en-US" altLang="en-GB"/>
              <a:t>:</a:t>
            </a:r>
            <a:endParaRPr lang="en-US" altLang="en-GB"/>
          </a:p>
          <a:p>
            <a:pPr lvl="1">
              <a:buFont typeface="Times New Roman" panose="02020603050405020304" pitchFamily="16" charset="0"/>
              <a:buChar char="•"/>
            </a:pPr>
            <a:r>
              <a:rPr lang="en-US" altLang="en-GB"/>
              <a:t>In one BSS, there are STAs (e.g., STA 2) supporting NPCA and may receive the OBSS PPDU, while the other STAs </a:t>
            </a:r>
            <a:r>
              <a:rPr lang="en-US" altLang="en-GB">
                <a:sym typeface="+mn-ea"/>
              </a:rPr>
              <a:t>(e.g., STA 1)</a:t>
            </a:r>
            <a:r>
              <a:rPr lang="en-US" altLang="en-GB"/>
              <a:t> do not support NPCA.</a:t>
            </a:r>
            <a:endParaRPr lang="en-US" altLang="en-GB"/>
          </a:p>
          <a:p>
            <a:pPr lvl="1">
              <a:buFont typeface="Times New Roman" panose="02020603050405020304" pitchFamily="16" charset="0"/>
              <a:buChar char="•"/>
            </a:pPr>
            <a:r>
              <a:rPr lang="en-US" altLang="en-GB"/>
              <a:t>STA 1 and STA 2 are contending the WM and running their own backoff timer.</a:t>
            </a:r>
            <a:endParaRPr lang="en-US" altLang="en-GB"/>
          </a:p>
          <a:p>
            <a:pPr lvl="1">
              <a:buFont typeface="Times New Roman" panose="02020603050405020304" pitchFamily="16" charset="0"/>
              <a:buChar char="•"/>
            </a:pPr>
            <a:r>
              <a:rPr lang="en-US" altLang="en-GB"/>
              <a:t>During the backoff, OBSS PPDU is received, then the STA 2 and the AP 1 switch to the idle NPCA primary channel, in the result, STA 1 loses its chance to obtain the TXOP.</a:t>
            </a:r>
            <a:endParaRPr lang="en-US" altLang="en-GB"/>
          </a:p>
          <a:p>
            <a:pPr lvl="1">
              <a:buFont typeface="Times New Roman" panose="02020603050405020304" pitchFamily="16" charset="0"/>
              <a:buChar char="•"/>
            </a:pPr>
            <a:endParaRPr lang="en-US" altLang="en-GB"/>
          </a:p>
          <a:p>
            <a:pPr lvl="1">
              <a:buFont typeface="Times New Roman" panose="02020603050405020304" pitchFamily="16" charset="0"/>
              <a:buChar char="•"/>
            </a:pPr>
            <a:endParaRPr lang="en-US" altLang="en-GB"/>
          </a:p>
          <a:p>
            <a:pPr marL="0" lvl="0" indent="457200">
              <a:buFont typeface="Times New Roman" panose="02020603050405020304" pitchFamily="16" charset="0"/>
              <a:buNone/>
            </a:pPr>
            <a:endParaRPr lang="en-US" altLang="en-GB" b="1"/>
          </a:p>
          <a:p>
            <a:pPr lvl="0">
              <a:buFont typeface="Times New Roman" panose="02020603050405020304" pitchFamily="16" charset="0"/>
              <a:buChar char="•"/>
            </a:pPr>
            <a:endParaRPr lang="en-US" altLang="en-GB"/>
          </a:p>
          <a:p>
            <a:pPr>
              <a:buFont typeface="Times New Roman" panose="02020603050405020304" pitchFamily="16" charset="0"/>
              <a:buChar char="•"/>
            </a:pPr>
            <a:endParaRPr lang="en-US" alt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2024</a:t>
            </a:r>
            <a:endParaRPr lang="en-GB"/>
          </a:p>
        </p:txBody>
      </p:sp>
      <p:pic>
        <p:nvPicPr>
          <p:cNvPr id="9" name="图片 8" descr="图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350770" y="4436745"/>
            <a:ext cx="2971800" cy="2095500"/>
          </a:xfrm>
          <a:prstGeom prst="rect">
            <a:avLst/>
          </a:prstGeom>
        </p:spPr>
      </p:pic>
      <p:pic>
        <p:nvPicPr>
          <p:cNvPr id="10" name="图片 9" descr="图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97955" y="4488815"/>
            <a:ext cx="4135120" cy="193675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GB"/>
              <a:t>Issue during EDCA</a:t>
            </a:r>
            <a:endParaRPr lang="en-US" altLang="en-GB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981200"/>
            <a:ext cx="10361295" cy="4252595"/>
          </a:xfrm>
        </p:spPr>
        <p:txBody>
          <a:bodyPr/>
          <a:lstStyle/>
          <a:p>
            <a:pPr>
              <a:buFont typeface="Times New Roman" panose="02020603050405020304" pitchFamily="16" charset="0"/>
              <a:buChar char="•"/>
            </a:pPr>
            <a:r>
              <a:rPr lang="en-US" altLang="en-GB"/>
              <a:t>Channel access fairness issue for the STA 1:</a:t>
            </a:r>
            <a:endParaRPr lang="en-US" altLang="en-GB"/>
          </a:p>
          <a:p>
            <a:pPr lvl="1">
              <a:buFont typeface="Times New Roman" panose="02020603050405020304" pitchFamily="16" charset="0"/>
              <a:buChar char="•"/>
            </a:pPr>
            <a:r>
              <a:rPr lang="en-US" altLang="en-GB"/>
              <a:t>The STA 1 cannot obtain the TXOP even when it has smaller BO timer, which is not fair.</a:t>
            </a:r>
            <a:endParaRPr lang="en-US" altLang="en-GB"/>
          </a:p>
          <a:p>
            <a:pPr lvl="1">
              <a:buFont typeface="Times New Roman" panose="02020603050405020304" pitchFamily="16" charset="0"/>
              <a:buChar char="•"/>
            </a:pPr>
            <a:r>
              <a:rPr lang="en-US" altLang="en-GB"/>
              <a:t>If without NPCA, the STA 1 should have contended fairly to access the WM, but now it has lower chance than the STA 2.</a:t>
            </a:r>
            <a:endParaRPr lang="en-US" altLang="en-GB"/>
          </a:p>
          <a:p>
            <a:pPr marL="342900" lvl="1" indent="-342900" algn="l">
              <a:spcBef>
                <a:spcPts val="600"/>
              </a:spcBef>
              <a:buSzTx/>
              <a:buFont typeface="Times New Roman" panose="02020603050405020304" pitchFamily="16" charset="0"/>
              <a:buChar char="•"/>
            </a:pPr>
            <a:r>
              <a:rPr lang="en-US" altLang="en-GB" sz="2400" b="1">
                <a:cs typeface="+mn-cs"/>
                <a:sym typeface="+mn-ea"/>
              </a:rPr>
              <a:t>No matter using the primary channel or secondary channel, the STAs should have the fair chance to get the TXOP.</a:t>
            </a:r>
            <a:endParaRPr lang="en-US" altLang="en-GB" sz="2400" b="1">
              <a:cs typeface="+mn-cs"/>
              <a:sym typeface="+mn-ea"/>
            </a:endParaRPr>
          </a:p>
          <a:p>
            <a:pPr marL="800100" lvl="2" indent="-342900" algn="l">
              <a:spcBef>
                <a:spcPts val="600"/>
              </a:spcBef>
              <a:buSzTx/>
              <a:buFont typeface="Times New Roman" panose="02020603050405020304" pitchFamily="16" charset="0"/>
              <a:buChar char="•"/>
            </a:pPr>
            <a:r>
              <a:rPr lang="en-US" altLang="en-GB" sz="2160">
                <a:cs typeface="+mn-cs"/>
              </a:rPr>
              <a:t>TXOP should be independent from which access mechanism is used.</a:t>
            </a:r>
            <a:endParaRPr lang="en-US" altLang="en-GB" sz="2160">
              <a:cs typeface="+mn-cs"/>
            </a:endParaRPr>
          </a:p>
          <a:p>
            <a:pPr lvl="0">
              <a:buFont typeface="Times New Roman" panose="02020603050405020304" pitchFamily="16" charset="0"/>
              <a:buChar char="•"/>
            </a:pPr>
            <a:r>
              <a:rPr lang="en-US" altLang="en-GB" b="1"/>
              <a:t>Therefore, the NPCA procedure design should consider all the STAs in the BSS from the system performance perspective, instead of only focusing on the NPCA supported STA.</a:t>
            </a:r>
            <a:endParaRPr lang="en-US" altLang="en-GB" b="1"/>
          </a:p>
          <a:p>
            <a:pPr lvl="1">
              <a:buFont typeface="Times New Roman" panose="02020603050405020304" pitchFamily="16" charset="0"/>
              <a:buChar char="•"/>
            </a:pPr>
            <a:r>
              <a:rPr lang="en-US" altLang="en-GB" sz="2000"/>
              <a:t>otherwise, at least the performance/user experience of legacy STA will be badly impacted.</a:t>
            </a:r>
            <a:endParaRPr lang="en-US" alt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GB"/>
              <a:t>Solution 1</a:t>
            </a:r>
            <a:endParaRPr lang="en-US" altLang="en-GB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981200"/>
            <a:ext cx="10361295" cy="4252595"/>
          </a:xfrm>
        </p:spPr>
        <p:txBody>
          <a:bodyPr/>
          <a:lstStyle/>
          <a:p>
            <a:pPr>
              <a:buFont typeface="Times New Roman" panose="02020603050405020304" pitchFamily="16" charset="0"/>
              <a:buChar char="•"/>
            </a:pPr>
            <a:r>
              <a:rPr lang="en-US" altLang="en-GB"/>
              <a:t>Follow the current EDCA principle no matter which channel will be used.</a:t>
            </a:r>
            <a:endParaRPr lang="en-US" altLang="en-GB"/>
          </a:p>
          <a:p>
            <a:pPr lvl="1">
              <a:buFont typeface="Times New Roman" panose="02020603050405020304" pitchFamily="16" charset="0"/>
              <a:buChar char="•"/>
            </a:pPr>
            <a:r>
              <a:rPr lang="en-US" altLang="en-GB"/>
              <a:t>The STA 1 and STA 2 continue the EDCA procedure when the STA 2 receives the OBSS PPDU.</a:t>
            </a:r>
            <a:endParaRPr lang="en-US" altLang="en-GB"/>
          </a:p>
          <a:p>
            <a:pPr lvl="2">
              <a:buFont typeface="Times New Roman" panose="02020603050405020304" pitchFamily="16" charset="0"/>
              <a:buChar char="•"/>
            </a:pPr>
            <a:r>
              <a:rPr lang="en-US" altLang="en-GB"/>
              <a:t>This can achieve</a:t>
            </a:r>
            <a:r>
              <a:rPr lang="en-US" altLang="en-GB">
                <a:sym typeface="+mn-ea"/>
              </a:rPr>
              <a:t> the same level of fairness as the legacy mechanism since the STA 1 can also have chance to obtain the TXOP.</a:t>
            </a:r>
            <a:endParaRPr lang="en-US" altLang="en-GB">
              <a:sym typeface="+mn-ea"/>
            </a:endParaRPr>
          </a:p>
          <a:p>
            <a:pPr lvl="2">
              <a:buFont typeface="Times New Roman" panose="02020603050405020304" pitchFamily="16" charset="0"/>
              <a:buChar char="•"/>
            </a:pPr>
            <a:r>
              <a:rPr lang="en-US" altLang="en-GB"/>
              <a:t>This can apply to the case where all the STAs support NPCA and receive the OBSS PPDU.</a:t>
            </a:r>
            <a:endParaRPr lang="en-US" altLang="en-GB"/>
          </a:p>
          <a:p>
            <a:pPr lvl="2">
              <a:buFont typeface="Times New Roman" panose="02020603050405020304" pitchFamily="16" charset="0"/>
              <a:buChar char="•"/>
            </a:pPr>
            <a:endParaRPr lang="en-US" altLang="en-GB"/>
          </a:p>
          <a:p>
            <a:pPr>
              <a:buFont typeface="Times New Roman" panose="02020603050405020304" pitchFamily="16" charset="0"/>
              <a:buChar char="•"/>
            </a:pPr>
            <a:endParaRPr lang="en-US" alt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981200"/>
            <a:ext cx="10361295" cy="4252595"/>
          </a:xfrm>
        </p:spPr>
        <p:txBody>
          <a:bodyPr/>
          <a:p>
            <a:pPr lvl="0">
              <a:buFont typeface="Arial" panose="020B0604020202020204" pitchFamily="34" charset="0"/>
              <a:buChar char="•"/>
            </a:pPr>
            <a:r>
              <a:rPr lang="en-US" altLang="en-GB" sz="2000">
                <a:sym typeface="+mn-ea"/>
              </a:rPr>
              <a:t>If the BO timer of STA 1 expires first, the STA 1 obtains the TXOP and NPCA is not possible.</a:t>
            </a:r>
            <a:endParaRPr lang="en-US" altLang="en-GB" sz="2000"/>
          </a:p>
          <a:p>
            <a:pPr lvl="1">
              <a:buFont typeface="Times New Roman" panose="02020603050405020304" pitchFamily="16" charset="0"/>
              <a:buChar char="•"/>
            </a:pPr>
            <a:r>
              <a:rPr lang="en-US" altLang="en-GB" sz="1800">
                <a:sym typeface="+mn-ea"/>
              </a:rPr>
              <a:t>Assuming the AP cannot communicate with the different STAs over both the primary channel and secondary channel simaltaneously.</a:t>
            </a:r>
            <a:endParaRPr lang="en-US" altLang="en-GB" sz="1800"/>
          </a:p>
          <a:p>
            <a:pPr lvl="0">
              <a:buFont typeface="Times New Roman" panose="02020603050405020304" pitchFamily="16" charset="0"/>
              <a:buChar char="•"/>
            </a:pPr>
            <a:r>
              <a:rPr lang="en-US" altLang="en-GB" sz="2000">
                <a:sym typeface="+mn-ea"/>
              </a:rPr>
              <a:t>If the BO timer of STA 2 expires first, the STA 2 can perform the NPCA, if the basic NAV is still nonzero or above the threshold.</a:t>
            </a:r>
            <a:endParaRPr lang="en-US" altLang="en-GB" sz="2000"/>
          </a:p>
          <a:p>
            <a:pPr lvl="1">
              <a:buFont typeface="Times New Roman" panose="02020603050405020304" pitchFamily="16" charset="0"/>
              <a:buChar char="•"/>
            </a:pPr>
            <a:r>
              <a:rPr lang="en-US" altLang="en-GB" sz="1800">
                <a:sym typeface="+mn-ea"/>
              </a:rPr>
              <a:t>This can somehow equate part of contend time over the NPCA primary channel for the potential NPCA STAs.</a:t>
            </a:r>
            <a:endParaRPr lang="en-US" altLang="en-GB" sz="1800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Solution 1</a:t>
            </a: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p>
            <a:r>
              <a:rPr lang="en-GB" dirty="0"/>
              <a:t>Slide </a:t>
            </a:r>
            <a:fld id="{440F5867-744E-4AA6-B0ED-4C44D2DFBB7B}" type="slidenum">
              <a:rPr lang="en-GB"/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en-US"/>
              <a:t>October 2024</a:t>
            </a:r>
            <a:endParaRPr lang="en-GB" dirty="0"/>
          </a:p>
        </p:txBody>
      </p:sp>
      <p:grpSp>
        <p:nvGrpSpPr>
          <p:cNvPr id="11" name="组合 10"/>
          <p:cNvGrpSpPr/>
          <p:nvPr/>
        </p:nvGrpSpPr>
        <p:grpSpPr>
          <a:xfrm>
            <a:off x="2927985" y="4220845"/>
            <a:ext cx="5779770" cy="2322927"/>
            <a:chOff x="4497" y="4379"/>
            <a:chExt cx="10438" cy="4643"/>
          </a:xfrm>
        </p:grpSpPr>
        <p:pic>
          <p:nvPicPr>
            <p:cNvPr id="7" name="图片 6" descr="图5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4497" y="4379"/>
              <a:ext cx="10438" cy="4042"/>
            </a:xfrm>
            <a:prstGeom prst="rect">
              <a:avLst/>
            </a:prstGeom>
          </p:spPr>
        </p:pic>
        <p:sp>
          <p:nvSpPr>
            <p:cNvPr id="9" name="文本框 8"/>
            <p:cNvSpPr txBox="1"/>
            <p:nvPr/>
          </p:nvSpPr>
          <p:spPr>
            <a:xfrm>
              <a:off x="6879" y="8348"/>
              <a:ext cx="1454" cy="6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1600">
                  <a:solidFill>
                    <a:schemeClr val="tx1"/>
                  </a:solidFill>
                </a:rPr>
                <a:t>Case 1</a:t>
              </a:r>
              <a:endParaRPr lang="en-US" altLang="zh-CN" sz="1600">
                <a:solidFill>
                  <a:schemeClr val="tx1"/>
                </a:solidFill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12322" y="8348"/>
              <a:ext cx="1454" cy="6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1600">
                  <a:solidFill>
                    <a:schemeClr val="tx1"/>
                  </a:solidFill>
                </a:rPr>
                <a:t>Case 2</a:t>
              </a:r>
              <a:endParaRPr lang="en-US" altLang="zh-CN" sz="160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GB"/>
              <a:t>Solution 2</a:t>
            </a:r>
            <a:endParaRPr lang="en-US" altLang="en-GB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981200"/>
            <a:ext cx="10361295" cy="4252595"/>
          </a:xfrm>
        </p:spPr>
        <p:txBody>
          <a:bodyPr/>
          <a:lstStyle/>
          <a:p>
            <a:pPr>
              <a:buFont typeface="Times New Roman" panose="02020603050405020304" pitchFamily="16" charset="0"/>
              <a:buChar char="•"/>
            </a:pPr>
            <a:r>
              <a:rPr lang="en-US" altLang="en-GB"/>
              <a:t>Limiting the NPCA scope to the STAs utilizing the TXOP on the BSS primary channel</a:t>
            </a:r>
            <a:endParaRPr lang="en-US" altLang="en-GB"/>
          </a:p>
          <a:p>
            <a:pPr lvl="1">
              <a:buFont typeface="Times New Roman" panose="02020603050405020304" pitchFamily="16" charset="0"/>
              <a:buChar char="•"/>
            </a:pPr>
            <a:r>
              <a:rPr lang="en-US" altLang="en-GB"/>
              <a:t>The STAs already utilizing the TXOP receives the OBSS PPDU then switch to NPCA primary channel.</a:t>
            </a:r>
            <a:endParaRPr lang="en-US" altLang="en-GB"/>
          </a:p>
          <a:p>
            <a:pPr lvl="2">
              <a:buFont typeface="Times New Roman" panose="02020603050405020304" pitchFamily="16" charset="0"/>
              <a:buChar char="•"/>
            </a:pPr>
            <a:r>
              <a:rPr lang="en-US" altLang="en-GB">
                <a:sym typeface="+mn-ea"/>
              </a:rPr>
              <a:t>Since the TXOP owner already won the competition, there is no faireness issue if they continue the transmission on the NPCA primary channel in the TXOP duration.</a:t>
            </a:r>
            <a:endParaRPr lang="en-US" altLang="en-GB">
              <a:sym typeface="+mn-ea"/>
            </a:endParaRPr>
          </a:p>
          <a:p>
            <a:pPr lvl="2">
              <a:buFont typeface="Times New Roman" panose="02020603050405020304" pitchFamily="16" charset="0"/>
              <a:buChar char="•"/>
            </a:pPr>
            <a:r>
              <a:rPr lang="en-US" altLang="en-GB"/>
              <a:t>The other STAs in the same BSS can avoid the unnecessary NPCA swtich and there is no difference in their perspective.</a:t>
            </a:r>
            <a:endParaRPr lang="en-US" altLang="en-GB"/>
          </a:p>
          <a:p>
            <a:pPr lvl="2">
              <a:buFont typeface="Times New Roman" panose="02020603050405020304" pitchFamily="16" charset="0"/>
              <a:buChar char="•"/>
            </a:pPr>
            <a:r>
              <a:rPr lang="en-US" altLang="en-GB"/>
              <a:t>The TXOP owner does not change after NPCA switching back.</a:t>
            </a:r>
            <a:endParaRPr lang="en-US" altLang="en-GB"/>
          </a:p>
          <a:p>
            <a:pPr lvl="2">
              <a:buFont typeface="Times New Roman" panose="02020603050405020304" pitchFamily="16" charset="0"/>
              <a:buChar char="•"/>
            </a:pPr>
            <a:endParaRPr lang="en-US" altLang="en-GB"/>
          </a:p>
          <a:p>
            <a:pPr lvl="2">
              <a:buFont typeface="Times New Roman" panose="02020603050405020304" pitchFamily="16" charset="0"/>
              <a:buChar char="•"/>
            </a:pPr>
            <a:endParaRPr lang="en-US" altLang="en-GB"/>
          </a:p>
          <a:p>
            <a:pPr>
              <a:buFont typeface="Times New Roman" panose="02020603050405020304" pitchFamily="16" charset="0"/>
              <a:buChar char="•"/>
            </a:pPr>
            <a:endParaRPr lang="en-US" alt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GB"/>
              <a:t>Summary</a:t>
            </a:r>
            <a:endParaRPr lang="en-US" altLang="en-GB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981200"/>
            <a:ext cx="10361295" cy="4252595"/>
          </a:xfrm>
        </p:spPr>
        <p:txBody>
          <a:bodyPr/>
          <a:lstStyle/>
          <a:p>
            <a:pPr>
              <a:buFont typeface="Times New Roman" panose="02020603050405020304" pitchFamily="16" charset="0"/>
              <a:buChar char="•"/>
            </a:pPr>
            <a:r>
              <a:rPr lang="en-US" altLang="en-GB"/>
              <a:t>The channel access fairness of all the STAs in the same BSS should be considered to not harm the legacy STAs.</a:t>
            </a:r>
            <a:endParaRPr lang="en-US" altLang="en-GB"/>
          </a:p>
          <a:p>
            <a:pPr>
              <a:buFont typeface="Times New Roman" panose="02020603050405020304" pitchFamily="16" charset="0"/>
              <a:buChar char="•"/>
            </a:pPr>
            <a:r>
              <a:rPr lang="en-US" altLang="en-GB"/>
              <a:t>It is proposed that:</a:t>
            </a:r>
            <a:endParaRPr lang="en-US" altLang="en-GB"/>
          </a:p>
          <a:p>
            <a:pPr lvl="1">
              <a:buFont typeface="Times New Roman" panose="02020603050405020304" pitchFamily="16" charset="0"/>
              <a:buChar char="•"/>
            </a:pPr>
            <a:r>
              <a:rPr lang="en-US" altLang="en-GB" sz="2000"/>
              <a:t>Option 1: </a:t>
            </a:r>
            <a:r>
              <a:rPr lang="en-US" altLang="en-GB"/>
              <a:t>the STAs receving the OBSS PPDU shall continue the EDCA and obtain the TXOP before NPCA. </a:t>
            </a:r>
            <a:endParaRPr lang="en-US" altLang="en-GB"/>
          </a:p>
          <a:p>
            <a:pPr lvl="1">
              <a:buFont typeface="Times New Roman" panose="02020603050405020304" pitchFamily="16" charset="0"/>
              <a:buChar char="•"/>
            </a:pPr>
            <a:r>
              <a:rPr lang="en-US" altLang="en-GB"/>
              <a:t>Option 2: only the STAs participating in the current TXOP perform the NPCA.</a:t>
            </a:r>
            <a:endParaRPr lang="en-US" altLang="en-GB"/>
          </a:p>
          <a:p>
            <a:pPr>
              <a:buFont typeface="Times New Roman" panose="02020603050405020304" pitchFamily="16" charset="0"/>
              <a:buChar char="•"/>
            </a:pPr>
            <a:endParaRPr lang="en-US" altLang="en-GB"/>
          </a:p>
          <a:p>
            <a:pPr>
              <a:buFont typeface="Times New Roman" panose="02020603050405020304" pitchFamily="16" charset="0"/>
              <a:buChar char="•"/>
            </a:pPr>
            <a:endParaRPr lang="en-US" alt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  <a:endParaRPr lang="en-GB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GB"/>
              <a:t>[1]: 24/0209r7, Specification Framework for TGbn</a:t>
            </a:r>
            <a:endParaRPr lang="en-US" alt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6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6" charset="0"/>
            <a:ea typeface="MS Gothic" panose="020B060907020508020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6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6" charset="0"/>
            <a:ea typeface="MS Gothic" panose="020B060907020508020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6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6" charset="0"/>
            <a:ea typeface="MS Gothic" panose="020B060907020508020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6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6" charset="0"/>
            <a:ea typeface="MS Gothic" panose="020B060907020508020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3843</Words>
  <Application>WPS 演示</Application>
  <PresentationFormat>Widescreen</PresentationFormat>
  <Paragraphs>155</Paragraphs>
  <Slides>9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9</vt:i4>
      </vt:variant>
    </vt:vector>
  </HeadingPairs>
  <TitlesOfParts>
    <vt:vector size="20" baseType="lpstr">
      <vt:lpstr>Arial</vt:lpstr>
      <vt:lpstr>宋体</vt:lpstr>
      <vt:lpstr>Wingdings</vt:lpstr>
      <vt:lpstr>Times New Roman</vt:lpstr>
      <vt:lpstr>MS Gothic</vt:lpstr>
      <vt:lpstr>Arial Unicode MS</vt:lpstr>
      <vt:lpstr>微软雅黑</vt:lpstr>
      <vt:lpstr>Calibri</vt:lpstr>
      <vt:lpstr>Wingdings</vt:lpstr>
      <vt:lpstr>Office Theme</vt:lpstr>
      <vt:lpstr>1_Office Theme</vt:lpstr>
      <vt:lpstr>NPCA fairness for unsupported STA</vt:lpstr>
      <vt:lpstr>Introduction</vt:lpstr>
      <vt:lpstr>Scenario</vt:lpstr>
      <vt:lpstr>Issue</vt:lpstr>
      <vt:lpstr>Solution 1</vt:lpstr>
      <vt:lpstr>Solution 1</vt:lpstr>
      <vt:lpstr>Solution 2</vt:lpstr>
      <vt:lpstr>Summary</vt:lpstr>
      <vt:lpstr>References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doc: IEEE 802.11-yy/xxxxr0</dc:title>
  <dc:creator/>
  <cp:category>Name, Affiliation</cp:category>
  <cp:lastModifiedBy>Haorui Yang-CMHI</cp:lastModifiedBy>
  <cp:revision>233</cp:revision>
  <cp:lastPrinted>2113-01-01T00:00:00Z</cp:lastPrinted>
  <dcterms:created xsi:type="dcterms:W3CDTF">2014-04-14T10:59:00Z</dcterms:created>
  <dcterms:modified xsi:type="dcterms:W3CDTF">2025-01-06T09:03:08Z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991DD7FC85F340D38CBE52E284B1BA9D</vt:lpwstr>
  </property>
  <property fmtid="{D5CDD505-2E9C-101B-9397-08002B2CF9AE}" pid="3" name="KSOProductBuildVer">
    <vt:lpwstr>2052-11.8.2.12309</vt:lpwstr>
  </property>
</Properties>
</file>