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366" r:id="rId3"/>
    <p:sldId id="340" r:id="rId4"/>
    <p:sldId id="263" r:id="rId5"/>
    <p:sldId id="264" r:id="rId6"/>
    <p:sldId id="265" r:id="rId7"/>
    <p:sldId id="266" r:id="rId8"/>
    <p:sldId id="270" r:id="rId9"/>
    <p:sldId id="330" r:id="rId10"/>
    <p:sldId id="331" r:id="rId11"/>
    <p:sldId id="332" r:id="rId12"/>
    <p:sldId id="267" r:id="rId13"/>
    <p:sldId id="1034" r:id="rId14"/>
    <p:sldId id="323"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62" d="100"/>
          <a:sy n="62" d="100"/>
        </p:scale>
        <p:origin x="1228" y="4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Jim Lansford, </a:t>
            </a:r>
            <a:r>
              <a:rPr lang="en-GB" dirty="0" err="1"/>
              <a:t>Farafir</a:t>
            </a:r>
            <a:r>
              <a:rPr lang="en-GB" dirty="0"/>
              <a:t>, SRL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802.11-24/1674r0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1621-01-auto-automotive-tig-meeting-minutes-for-september-9-2024.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1134-01-0wng-proposal-on-data-offload-using-wlan-in-connected-vehicle-case.pptx" TargetMode="External"/><Relationship Id="rId2" Type="http://schemas.openxmlformats.org/officeDocument/2006/relationships/hyperlink" Target="https://www.ieee802.org/11/Reports/auto_update.htm"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78-00-0wng-wlan-for-high-mobility-users.potx" TargetMode="External"/><Relationship Id="rId5" Type="http://schemas.openxmlformats.org/officeDocument/2006/relationships/hyperlink" Target="https://mentor.ieee.org/802.11/dcn/24/11-24-0793-01-0wng-follow-up-of-data-offload-using-wlan-in-connected-vehicle-case.pptx" TargetMode="External"/><Relationship Id="rId4" Type="http://schemas.openxmlformats.org/officeDocument/2006/relationships/hyperlink" Target="https://mentor.ieee.org/802.11/dcn/24/11-24-1062-03-0wng-automotive-tig-proposal.pptx"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Jim Lansford, </a:t>
            </a:r>
            <a:r>
              <a:rPr lang="en-GB" dirty="0" err="1"/>
              <a:t>Farafir</a:t>
            </a:r>
            <a:r>
              <a:rPr lang="en-GB" dirty="0"/>
              <a:t> SRL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Automotive Topic Interest Group November 2024 Meeting Agenda</a:t>
            </a:r>
            <a:endParaRPr lang="en-GB" dirty="0"/>
          </a:p>
        </p:txBody>
      </p:sp>
      <p:sp>
        <p:nvSpPr>
          <p:cNvPr id="3074" name="Rectangle 2"/>
          <p:cNvSpPr>
            <a:spLocks noGrp="1" noChangeArrowheads="1"/>
          </p:cNvSpPr>
          <p:nvPr>
            <p:ph type="body" idx="1"/>
          </p:nvPr>
        </p:nvSpPr>
        <p:spPr>
          <a:xfrm>
            <a:off x="685800" y="1752600"/>
            <a:ext cx="7772400" cy="4572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2024-11-11</a:t>
            </a:r>
          </a:p>
        </p:txBody>
      </p:sp>
      <p:graphicFrame>
        <p:nvGraphicFramePr>
          <p:cNvPr id="3075" name="Object 3"/>
          <p:cNvGraphicFramePr>
            <a:graphicFrameLocks noChangeAspect="1"/>
          </p:cNvGraphicFramePr>
          <p:nvPr>
            <p:extLst>
              <p:ext uri="{D42A27DB-BD31-4B8C-83A1-F6EECF244321}">
                <p14:modId xmlns:p14="http://schemas.microsoft.com/office/powerpoint/2010/main" val="1969876512"/>
              </p:ext>
            </p:extLst>
          </p:nvPr>
        </p:nvGraphicFramePr>
        <p:xfrm>
          <a:off x="463550" y="2479675"/>
          <a:ext cx="8442325" cy="2481263"/>
        </p:xfrm>
        <a:graphic>
          <a:graphicData uri="http://schemas.openxmlformats.org/presentationml/2006/ole">
            <mc:AlternateContent xmlns:mc="http://schemas.openxmlformats.org/markup-compatibility/2006">
              <mc:Choice xmlns:v="urn:schemas-microsoft-com:vml" Requires="v">
                <p:oleObj name="Document" r:id="rId3" imgW="8551632" imgH="2522653" progId="Word.Document.8">
                  <p:embed/>
                </p:oleObj>
              </mc:Choice>
              <mc:Fallback>
                <p:oleObj name="Document" r:id="rId3" imgW="8551632" imgH="2522653" progId="Word.Document.8">
                  <p:embed/>
                  <p:pic>
                    <p:nvPicPr>
                      <p:cNvPr id="3075" name="Object 3"/>
                      <p:cNvPicPr>
                        <a:picLocks noChangeAspect="1" noChangeArrowheads="1"/>
                      </p:cNvPicPr>
                      <p:nvPr/>
                    </p:nvPicPr>
                    <p:blipFill>
                      <a:blip r:embed="rId4"/>
                      <a:srcRect/>
                      <a:stretch>
                        <a:fillRect/>
                      </a:stretch>
                    </p:blipFill>
                    <p:spPr bwMode="auto">
                      <a:xfrm>
                        <a:off x="463550" y="2479675"/>
                        <a:ext cx="8442325" cy="2481263"/>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2000" dirty="0"/>
              <a:t>By participating in this activity, you agree to comply with the IEEE Code of Ethics, all applicable laws, and all IEEE policies and procedures including, but not limited to, the IEEE SA Copyright Policy.</a:t>
            </a:r>
            <a:endParaRPr lang="en-US" sz="2000" dirty="0"/>
          </a:p>
          <a:p>
            <a:pPr lvl="1">
              <a:buFont typeface="Arial" panose="020B0604020202020204" pitchFamily="34" charset="0"/>
              <a:buChar char="•"/>
            </a:pPr>
            <a:r>
              <a:rPr lang="en-GB" sz="1600" dirty="0"/>
              <a:t>Previously Published material (copyright assertion indicated) shall not be presented/submitted to the Working Group nor incorporated into a Working Group draft unless permission is granted. </a:t>
            </a:r>
            <a:endParaRPr lang="en-US" sz="1600" dirty="0"/>
          </a:p>
          <a:p>
            <a:pPr lvl="1">
              <a:buFont typeface="Arial" panose="020B0604020202020204" pitchFamily="34" charset="0"/>
              <a:buChar char="•"/>
            </a:pPr>
            <a:r>
              <a:rPr lang="en-GB" sz="1600" dirty="0"/>
              <a:t>Prior to presentation or submission, you shall notify the Working Group Chair of previously Published material and should assist the Chair in obtaining copyright permission acceptable to IEEE SA.</a:t>
            </a:r>
            <a:endParaRPr lang="en-US" sz="1600" dirty="0"/>
          </a:p>
          <a:p>
            <a:pPr lvl="1">
              <a:buFont typeface="Arial" panose="020B0604020202020204" pitchFamily="34" charset="0"/>
              <a:buChar char="•"/>
            </a:pPr>
            <a:r>
              <a:rPr lang="en-GB" sz="1600" dirty="0"/>
              <a:t>For material that is not previously Published, IEEE is automatically granted a license to use any material that is presented or submitted</a:t>
            </a:r>
            <a:endParaRPr lang="en-US" sz="16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799" y="1667101"/>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533400" y="1600200"/>
            <a:ext cx="7770813" cy="4113213"/>
          </a:xfrm>
        </p:spPr>
        <p:txBody>
          <a:bodyPr/>
          <a:lstStyle/>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IEEE-SA policies and procedures</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Approval of minutes from September</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hlinkClick r:id="rId2"/>
              </a:rPr>
              <a:t>https://mentor.ieee.org/802.11/dcn/24/11-24-1621-01-auto-automotive-tig-meeting-minutes-for-september-9-2024.docx</a:t>
            </a:r>
            <a:r>
              <a:rPr lang="en-US" sz="16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Announcement of volunteer for editor – Carol Ansley</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a:t>
            </a:r>
            <a:r>
              <a:rPr lang="en-US" sz="1600" dirty="0" err="1">
                <a:latin typeface="Arial" panose="020B0604020202020204" pitchFamily="34" charset="0"/>
                <a:cs typeface="Arial" panose="020B0604020202020204" pitchFamily="34" charset="0"/>
              </a:rPr>
              <a:t>Passpoint</a:t>
            </a:r>
            <a:r>
              <a:rPr lang="en-US" sz="1600" dirty="0">
                <a:latin typeface="Arial" panose="020B0604020202020204" pitchFamily="34" charset="0"/>
                <a:cs typeface="Arial" panose="020B0604020202020204" pitchFamily="34" charset="0"/>
              </a:rPr>
              <a:t> &amp; </a:t>
            </a:r>
            <a:r>
              <a:rPr lang="en-US" sz="1600" dirty="0" err="1">
                <a:latin typeface="Arial" panose="020B0604020202020204" pitchFamily="34" charset="0"/>
                <a:cs typeface="Arial" panose="020B0604020202020204" pitchFamily="34" charset="0"/>
              </a:rPr>
              <a:t>OpenRoaming</a:t>
            </a:r>
            <a:r>
              <a:rPr lang="en-US" sz="1600" dirty="0">
                <a:latin typeface="Arial" panose="020B0604020202020204" pitchFamily="34" charset="0"/>
                <a:cs typeface="Arial" panose="020B0604020202020204" pitchFamily="34" charset="0"/>
              </a:rPr>
              <a:t> for Automotive Connectivity”, </a:t>
            </a:r>
            <a:r>
              <a:rPr lang="en-US" sz="1600" dirty="0" err="1">
                <a:latin typeface="Arial" panose="020B0604020202020204" pitchFamily="34" charset="0"/>
                <a:cs typeface="Arial" panose="020B0604020202020204" pitchFamily="34" charset="0"/>
              </a:rPr>
              <a:t>Necati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Canpolat</a:t>
            </a:r>
            <a:r>
              <a:rPr lang="en-US" sz="1600" dirty="0">
                <a:latin typeface="Arial" panose="020B0604020202020204" pitchFamily="34" charset="0"/>
                <a:cs typeface="Arial" panose="020B0604020202020204" pitchFamily="34" charset="0"/>
              </a:rPr>
              <a:t> (Intel)</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a:t>
            </a:r>
            <a:r>
              <a:rPr lang="en-US" sz="1600" b="0" i="0" dirty="0">
                <a:solidFill>
                  <a:srgbClr val="000000"/>
                </a:solidFill>
                <a:effectLst/>
                <a:latin typeface="Arial" panose="020B0604020202020204" pitchFamily="34" charset="0"/>
                <a:cs typeface="Arial" panose="020B0604020202020204" pitchFamily="34" charset="0"/>
              </a:rPr>
              <a:t>Consideration on existing systems and standards for ITS using IEEE802.11 technologies”, John Kenney (Toyota Motor North America), </a:t>
            </a:r>
            <a:r>
              <a:rPr lang="en-US" sz="1600" b="0" i="0" dirty="0" err="1">
                <a:solidFill>
                  <a:srgbClr val="000000"/>
                </a:solidFill>
                <a:effectLst/>
                <a:latin typeface="Arial" panose="020B0604020202020204" pitchFamily="34" charset="0"/>
                <a:cs typeface="Arial" panose="020B0604020202020204" pitchFamily="34" charset="0"/>
              </a:rPr>
              <a:t>Friedbert</a:t>
            </a:r>
            <a:r>
              <a:rPr lang="en-US" sz="1600" b="0" i="0" dirty="0">
                <a:solidFill>
                  <a:srgbClr val="000000"/>
                </a:solidFill>
                <a:effectLst/>
                <a:latin typeface="Arial" panose="020B0604020202020204" pitchFamily="34" charset="0"/>
                <a:cs typeface="Arial" panose="020B0604020202020204" pitchFamily="34" charset="0"/>
              </a:rPr>
              <a:t> Berens (</a:t>
            </a:r>
            <a:r>
              <a:rPr lang="en-US" sz="1600" b="0" i="0" dirty="0" err="1">
                <a:solidFill>
                  <a:srgbClr val="000000"/>
                </a:solidFill>
                <a:effectLst/>
                <a:latin typeface="Arial" panose="020B0604020202020204" pitchFamily="34" charset="0"/>
                <a:cs typeface="Arial" panose="020B0604020202020204" pitchFamily="34" charset="0"/>
              </a:rPr>
              <a:t>FBConsulting</a:t>
            </a:r>
            <a:r>
              <a:rPr lang="en-US" sz="1600" b="0" i="0" dirty="0">
                <a:solidFill>
                  <a:srgbClr val="000000"/>
                </a:solidFill>
                <a:effectLst/>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November 2024</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a:p>
            <a:pPr marL="0" indent="0">
              <a:spcBef>
                <a:spcPts val="0"/>
              </a:spcBef>
            </a:pP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err="1"/>
              <a:t>Wrapup</a:t>
            </a:r>
            <a:endParaRPr lang="en-US" dirty="0"/>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pPr>
              <a:buFont typeface="Arial" panose="020B0604020202020204" pitchFamily="34" charset="0"/>
              <a:buChar char="•"/>
            </a:pPr>
            <a:r>
              <a:rPr lang="en-US" sz="2400" dirty="0">
                <a:latin typeface="Arial" panose="020B0604020202020204" pitchFamily="34" charset="0"/>
                <a:cs typeface="Arial" panose="020B0604020202020204" pitchFamily="34" charset="0"/>
              </a:rPr>
              <a:t>Call for submissions - </a:t>
            </a:r>
            <a:r>
              <a:rPr lang="en-US" dirty="0">
                <a:latin typeface="Arial" panose="020B0604020202020204" pitchFamily="34" charset="0"/>
                <a:cs typeface="Arial" panose="020B0604020202020204" pitchFamily="34" charset="0"/>
              </a:rPr>
              <a:t>January</a:t>
            </a:r>
            <a:r>
              <a:rPr lang="en-US" sz="2400" dirty="0">
                <a:latin typeface="Arial" panose="020B0604020202020204" pitchFamily="34" charset="0"/>
                <a:cs typeface="Arial" panose="020B0604020202020204" pitchFamily="34" charset="0"/>
              </a:rPr>
              <a:t> 2025</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One session planned – more could be added if needed</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Timeline review</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Goal is to complete final report by July 2025</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Any other business?</a:t>
            </a:r>
          </a:p>
          <a:p>
            <a:pPr>
              <a:buFont typeface="Arial" panose="020B0604020202020204" pitchFamily="34" charset="0"/>
              <a:buChar char="•"/>
            </a:pPr>
            <a:r>
              <a:rPr lang="en-US" dirty="0">
                <a:latin typeface="Arial" panose="020B0604020202020204" pitchFamily="34" charset="0"/>
                <a:cs typeface="Arial" panose="020B0604020202020204" pitchFamily="34" charset="0"/>
              </a:rPr>
              <a:t>Adjourn</a:t>
            </a:r>
            <a:endParaRPr lang="en-US" sz="2400" dirty="0">
              <a:latin typeface="Arial" panose="020B060402020202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a:xfrm>
            <a:off x="685800" y="1600200"/>
            <a:ext cx="7770813" cy="4113213"/>
          </a:xfrm>
        </p:spPr>
        <p:txBody>
          <a:bodyPr/>
          <a:lstStyle/>
          <a:p>
            <a:pPr marL="400050">
              <a:spcBef>
                <a:spcPts val="0"/>
              </a:spcBef>
              <a:buFont typeface="Arial" panose="020B0604020202020204" pitchFamily="34" charset="0"/>
              <a:buChar char="•"/>
            </a:pPr>
            <a:r>
              <a:rPr lang="en-US" dirty="0"/>
              <a:t>Automotive TIG webpage</a:t>
            </a:r>
          </a:p>
          <a:p>
            <a:pPr marL="800100" lvl="1" indent="-342900">
              <a:spcBef>
                <a:spcPts val="0"/>
              </a:spcBef>
              <a:buFont typeface="Arial" panose="020B0604020202020204" pitchFamily="34" charset="0"/>
              <a:buChar char="•"/>
            </a:pPr>
            <a:r>
              <a:rPr lang="en-US" dirty="0">
                <a:hlinkClick r:id="rId2"/>
              </a:rPr>
              <a:t>https://www.ieee802.org/11/Reports/auto_update.htm</a:t>
            </a:r>
            <a:r>
              <a:rPr lang="en-US" dirty="0"/>
              <a:t> </a:t>
            </a:r>
          </a:p>
          <a:p>
            <a:pPr marL="457200" lvl="1" indent="0">
              <a:spcBef>
                <a:spcPts val="0"/>
              </a:spcBef>
            </a:pPr>
            <a:endParaRPr lang="en-US" dirty="0"/>
          </a:p>
          <a:p>
            <a:pPr>
              <a:spcBef>
                <a:spcPts val="0"/>
              </a:spcBef>
              <a:buFont typeface="Arial" panose="020B0604020202020204" pitchFamily="34" charset="0"/>
              <a:buChar char="•"/>
            </a:pPr>
            <a:r>
              <a:rPr lang="en-US" dirty="0"/>
              <a:t>Background documents</a:t>
            </a:r>
          </a:p>
          <a:p>
            <a:pPr lvl="1">
              <a:spcBef>
                <a:spcPts val="0"/>
              </a:spcBef>
              <a:buFont typeface="Arial" panose="020B0604020202020204" pitchFamily="34" charset="0"/>
              <a:buChar char="•"/>
            </a:pPr>
            <a:r>
              <a:rPr lang="en-US" sz="1800" dirty="0">
                <a:hlinkClick r:id="rId3"/>
              </a:rPr>
              <a:t>https://mentor.ieee.org/802.11/dcn/24/11-24-1134-01-0wng-proposal-on-data-offload-using-wlan-in-connected-vehicle-case.pptx</a:t>
            </a:r>
            <a:r>
              <a:rPr lang="en-US" sz="1800" dirty="0"/>
              <a:t> </a:t>
            </a:r>
          </a:p>
          <a:p>
            <a:pPr lvl="1">
              <a:spcBef>
                <a:spcPts val="0"/>
              </a:spcBef>
              <a:buFont typeface="Arial" panose="020B0604020202020204" pitchFamily="34" charset="0"/>
              <a:buChar char="•"/>
            </a:pPr>
            <a:r>
              <a:rPr lang="en-US" sz="1800" dirty="0">
                <a:hlinkClick r:id="rId4"/>
              </a:rPr>
              <a:t>https://mentor.ieee.org/802.11/dcn/24/11-24-1062-03-0wng-automotive-tig-proposal.pptx</a:t>
            </a:r>
            <a:r>
              <a:rPr lang="en-US" sz="1800" dirty="0"/>
              <a:t> </a:t>
            </a:r>
          </a:p>
          <a:p>
            <a:pPr lvl="1">
              <a:spcBef>
                <a:spcPts val="0"/>
              </a:spcBef>
              <a:buFont typeface="Arial" panose="020B0604020202020204" pitchFamily="34" charset="0"/>
              <a:buChar char="•"/>
            </a:pPr>
            <a:r>
              <a:rPr lang="en-US" sz="1800" dirty="0">
                <a:hlinkClick r:id="rId5"/>
              </a:rPr>
              <a:t>https://mentor.ieee.org/802.11/dcn/24/11-24-0793-01-0wng-follow-up-of-data-offload-using-wlan-in-connected-vehicle-case.pptx</a:t>
            </a:r>
            <a:r>
              <a:rPr lang="en-US" sz="1800" dirty="0"/>
              <a:t> </a:t>
            </a:r>
          </a:p>
          <a:p>
            <a:pPr lvl="1">
              <a:spcBef>
                <a:spcPts val="0"/>
              </a:spcBef>
              <a:buFont typeface="Arial" panose="020B0604020202020204" pitchFamily="34" charset="0"/>
              <a:buChar char="•"/>
            </a:pPr>
            <a:r>
              <a:rPr lang="en-US" sz="1800" dirty="0">
                <a:hlinkClick r:id="rId6"/>
              </a:rPr>
              <a:t>https://mentor.ieee.org/802.11/dcn/24/11-24-0378-00-0wng-wlan-for-high-mobility-users.potx</a:t>
            </a:r>
            <a:r>
              <a:rPr lang="en-US" sz="1800" dirty="0"/>
              <a:t> </a:t>
            </a: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259" y="1072443"/>
            <a:ext cx="7970837" cy="798910"/>
          </a:xfrm>
        </p:spPr>
        <p:txBody>
          <a:bodyPr/>
          <a:lstStyle/>
          <a:p>
            <a:r>
              <a:rPr lang="en-US" dirty="0"/>
              <a:t>Registration for the November IEEE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a:xfrm>
            <a:off x="685800" y="685801"/>
            <a:ext cx="7770813" cy="859080"/>
          </a:xfrm>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150848"/>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602409"/>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720945"/>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524000"/>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7" name="TextBox 6">
            <a:extLst>
              <a:ext uri="{FF2B5EF4-FFF2-40B4-BE49-F238E27FC236}">
                <a16:creationId xmlns:a16="http://schemas.microsoft.com/office/drawing/2014/main" id="{F4AC711B-F941-CF7E-E9FF-7000ACAEFB51}"/>
              </a:ext>
            </a:extLst>
          </p:cNvPr>
          <p:cNvSpPr txBox="1"/>
          <p:nvPr/>
        </p:nvSpPr>
        <p:spPr>
          <a:xfrm>
            <a:off x="1044777" y="5701400"/>
            <a:ext cx="6600422" cy="707886"/>
          </a:xfrm>
          <a:prstGeom prst="rect">
            <a:avLst/>
          </a:prstGeom>
          <a:noFill/>
        </p:spPr>
        <p:txBody>
          <a:bodyPr wrap="square" rtlCol="0">
            <a:spAutoFit/>
          </a:bodyPr>
          <a:lstStyle/>
          <a:p>
            <a:pPr algn="ctr"/>
            <a:r>
              <a:rPr lang="en-US" sz="2000" b="1" dirty="0">
                <a:solidFill>
                  <a:schemeClr val="accent3">
                    <a:lumMod val="75000"/>
                  </a:schemeClr>
                </a:solidFill>
                <a:latin typeface="Arial" panose="020B0604020202020204" pitchFamily="34" charset="0"/>
                <a:cs typeface="Arial" panose="020B0604020202020204" pitchFamily="34" charset="0"/>
              </a:rPr>
              <a:t>Please announce your name and affiliation when you first speak to the group!</a:t>
            </a:r>
          </a:p>
        </p:txBody>
      </p:sp>
    </p:spTree>
    <p:extLst>
      <p:ext uri="{BB962C8B-B14F-4D97-AF65-F5344CB8AC3E}">
        <p14:creationId xmlns:p14="http://schemas.microsoft.com/office/powerpoint/2010/main" val="397722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217063</TotalTime>
  <Words>1790</Words>
  <Application>Microsoft Office PowerPoint</Application>
  <PresentationFormat>On-screen Show (4:3)</PresentationFormat>
  <Paragraphs>156</Paragraphs>
  <Slides>14</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MS Gothic</vt:lpstr>
      <vt:lpstr>Arial</vt:lpstr>
      <vt:lpstr>Arial Unicode MS</vt:lpstr>
      <vt:lpstr>Calibri</vt:lpstr>
      <vt:lpstr>Monotype Sorts</vt:lpstr>
      <vt:lpstr>Times New Roman</vt:lpstr>
      <vt:lpstr>Wingdings</vt:lpstr>
      <vt:lpstr>Office Theme</vt:lpstr>
      <vt:lpstr>Document</vt:lpstr>
      <vt:lpstr>Automotive Topic Interest Group November 2024 Meeting Agenda</vt:lpstr>
      <vt:lpstr>Registration for the November IEEE 802 plenary session</vt:lpstr>
      <vt:lpstr>Meeting Decorum</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Wrapup</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Jim Lansford</cp:lastModifiedBy>
  <cp:revision>1451</cp:revision>
  <cp:lastPrinted>1601-01-01T00:00:00Z</cp:lastPrinted>
  <dcterms:created xsi:type="dcterms:W3CDTF">2017-01-26T15:28:16Z</dcterms:created>
  <dcterms:modified xsi:type="dcterms:W3CDTF">2024-11-10T16:11:34Z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