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2366" r:id="rId3"/>
    <p:sldId id="340" r:id="rId4"/>
    <p:sldId id="263" r:id="rId5"/>
    <p:sldId id="264" r:id="rId6"/>
    <p:sldId id="265" r:id="rId7"/>
    <p:sldId id="266" r:id="rId8"/>
    <p:sldId id="270" r:id="rId9"/>
    <p:sldId id="330" r:id="rId10"/>
    <p:sldId id="331" r:id="rId11"/>
    <p:sldId id="332" r:id="rId12"/>
    <p:sldId id="267" r:id="rId13"/>
    <p:sldId id="1034" r:id="rId14"/>
    <p:sldId id="323" r:id="rId1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62" d="100"/>
          <a:sy n="62" d="100"/>
        </p:scale>
        <p:origin x="1228" y="4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11/10/2024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2024</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Technologies,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2024</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Technologies,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2024</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Technologies,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Jim Lansford, </a:t>
            </a:r>
            <a:r>
              <a:rPr lang="en-GB" dirty="0" err="1"/>
              <a:t>Farafir</a:t>
            </a:r>
            <a:r>
              <a:rPr lang="en-GB" dirty="0"/>
              <a:t>, SRL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802.11-24/1674r0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1/dcn/24/11-24-1621-01-auto-automotive-tig-meeting-minutes-for-september-9-2024.doc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4/11-24-1134-01-0wng-proposal-on-data-offload-using-wlan-in-connected-vehicle-case.pptx" TargetMode="External"/><Relationship Id="rId2" Type="http://schemas.openxmlformats.org/officeDocument/2006/relationships/hyperlink" Target="https://www.ieee802.org/11/Reports/auto_update.htm"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78-00-0wng-wlan-for-high-mobility-users.potx" TargetMode="External"/><Relationship Id="rId5" Type="http://schemas.openxmlformats.org/officeDocument/2006/relationships/hyperlink" Target="https://mentor.ieee.org/802.11/dcn/24/11-24-0793-01-0wng-follow-up-of-data-offload-using-wlan-in-connected-vehicle-case.pptx" TargetMode="External"/><Relationship Id="rId4" Type="http://schemas.openxmlformats.org/officeDocument/2006/relationships/hyperlink" Target="https://mentor.ieee.org/802.11/dcn/24/11-24-1062-03-0wng-automotive-tig-proposal.pptx" TargetMode="External"/></Relationships>
</file>

<file path=ppt/slides/_rels/slide2.xml.rels><?xml version="1.0" encoding="UTF-8" standalone="yes"?>
<Relationships xmlns="http://schemas.openxmlformats.org/package/2006/relationships"><Relationship Id="rId2" Type="http://schemas.openxmlformats.org/officeDocument/2006/relationships/hyperlink" Target="https://cvent.me/eDZgoD"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November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Jim Lansford, </a:t>
            </a:r>
            <a:r>
              <a:rPr lang="en-GB" dirty="0" err="1"/>
              <a:t>Farafir</a:t>
            </a:r>
            <a:r>
              <a:rPr lang="en-GB" dirty="0"/>
              <a:t> SRL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Automotive Topic Interest Group November 2024 Meeting Agenda</a:t>
            </a:r>
            <a:endParaRPr lang="en-GB" dirty="0"/>
          </a:p>
        </p:txBody>
      </p:sp>
      <p:sp>
        <p:nvSpPr>
          <p:cNvPr id="3074" name="Rectangle 2"/>
          <p:cNvSpPr>
            <a:spLocks noGrp="1" noChangeArrowheads="1"/>
          </p:cNvSpPr>
          <p:nvPr>
            <p:ph type="body" idx="1"/>
          </p:nvPr>
        </p:nvSpPr>
        <p:spPr>
          <a:xfrm>
            <a:off x="685800" y="1752600"/>
            <a:ext cx="7772400" cy="45720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2024-11-11</a:t>
            </a:r>
          </a:p>
        </p:txBody>
      </p:sp>
      <p:graphicFrame>
        <p:nvGraphicFramePr>
          <p:cNvPr id="3075" name="Object 3"/>
          <p:cNvGraphicFramePr>
            <a:graphicFrameLocks noChangeAspect="1"/>
          </p:cNvGraphicFramePr>
          <p:nvPr>
            <p:extLst>
              <p:ext uri="{D42A27DB-BD31-4B8C-83A1-F6EECF244321}">
                <p14:modId xmlns:p14="http://schemas.microsoft.com/office/powerpoint/2010/main" val="1969876512"/>
              </p:ext>
            </p:extLst>
          </p:nvPr>
        </p:nvGraphicFramePr>
        <p:xfrm>
          <a:off x="463550" y="2479675"/>
          <a:ext cx="8442325" cy="2481263"/>
        </p:xfrm>
        <a:graphic>
          <a:graphicData uri="http://schemas.openxmlformats.org/presentationml/2006/ole">
            <mc:AlternateContent xmlns:mc="http://schemas.openxmlformats.org/markup-compatibility/2006">
              <mc:Choice xmlns:v="urn:schemas-microsoft-com:vml" Requires="v">
                <p:oleObj name="Document" r:id="rId3" imgW="8551632" imgH="2522653" progId="Word.Document.8">
                  <p:embed/>
                </p:oleObj>
              </mc:Choice>
              <mc:Fallback>
                <p:oleObj name="Document" r:id="rId3" imgW="8551632" imgH="2522653" progId="Word.Document.8">
                  <p:embed/>
                  <p:pic>
                    <p:nvPicPr>
                      <p:cNvPr id="3075" name="Object 3"/>
                      <p:cNvPicPr>
                        <a:picLocks noChangeAspect="1" noChangeArrowheads="1"/>
                      </p:cNvPicPr>
                      <p:nvPr/>
                    </p:nvPicPr>
                    <p:blipFill>
                      <a:blip r:embed="rId4"/>
                      <a:srcRect/>
                      <a:stretch>
                        <a:fillRect/>
                      </a:stretch>
                    </p:blipFill>
                    <p:spPr bwMode="auto">
                      <a:xfrm>
                        <a:off x="463550" y="2479675"/>
                        <a:ext cx="8442325" cy="2481263"/>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2000" dirty="0"/>
              <a:t>By participating in this activity, you agree to comply with the IEEE Code of Ethics, all applicable laws, and all IEEE policies and procedures including, but not limited to, the IEEE SA Copyright Policy.</a:t>
            </a:r>
            <a:endParaRPr lang="en-US" sz="2000" dirty="0"/>
          </a:p>
          <a:p>
            <a:pPr lvl="1">
              <a:buFont typeface="Arial" panose="020B0604020202020204" pitchFamily="34" charset="0"/>
              <a:buChar char="•"/>
            </a:pPr>
            <a:r>
              <a:rPr lang="en-GB" sz="1600" dirty="0"/>
              <a:t>Previously Published material (copyright assertion indicated) shall not be presented/submitted to the Working Group nor incorporated into a Working Group draft unless permission is granted. </a:t>
            </a:r>
            <a:endParaRPr lang="en-US" sz="1600" dirty="0"/>
          </a:p>
          <a:p>
            <a:pPr lvl="1">
              <a:buFont typeface="Arial" panose="020B0604020202020204" pitchFamily="34" charset="0"/>
              <a:buChar char="•"/>
            </a:pPr>
            <a:r>
              <a:rPr lang="en-GB" sz="1600" dirty="0"/>
              <a:t>Prior to presentation or submission, you shall notify the Working Group Chair of previously Published material and should assist the Chair in obtaining copyright permission acceptable to IEEE SA.</a:t>
            </a:r>
            <a:endParaRPr lang="en-US" sz="1600" dirty="0"/>
          </a:p>
          <a:p>
            <a:pPr lvl="1">
              <a:buFont typeface="Arial" panose="020B0604020202020204" pitchFamily="34" charset="0"/>
              <a:buChar char="•"/>
            </a:pPr>
            <a:r>
              <a:rPr lang="en-GB" sz="1600" dirty="0"/>
              <a:t>For material that is not previously Published, IEEE is automatically granted a license to use any material that is presented or submitted</a:t>
            </a:r>
            <a:endParaRPr lang="en-US" sz="16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Jim Lansford, </a:t>
            </a:r>
            <a:r>
              <a:rPr lang="en-GB" dirty="0" err="1"/>
              <a:t>Farafir</a:t>
            </a:r>
            <a:r>
              <a:rPr lang="en-GB" dirty="0"/>
              <a:t> SRL</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799" y="1667101"/>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Jim Lansford, </a:t>
            </a:r>
            <a:r>
              <a:rPr lang="en-GB" dirty="0" err="1"/>
              <a:t>Farafir</a:t>
            </a:r>
            <a:r>
              <a:rPr lang="en-GB" dirty="0"/>
              <a:t> SRL</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a:xfrm>
            <a:off x="533400" y="1600200"/>
            <a:ext cx="7770813" cy="4113213"/>
          </a:xfrm>
        </p:spPr>
        <p:txBody>
          <a:bodyPr/>
          <a:lstStyle/>
          <a:p>
            <a:pPr>
              <a:spcBef>
                <a:spcPts val="0"/>
              </a:spcBef>
              <a:buFont typeface="Arial" panose="020B0604020202020204" pitchFamily="34" charset="0"/>
              <a:buChar char="•"/>
            </a:pPr>
            <a:r>
              <a:rPr lang="en-US" sz="2000" dirty="0">
                <a:latin typeface="Arial" panose="020B0604020202020204" pitchFamily="34" charset="0"/>
                <a:cs typeface="Arial" panose="020B0604020202020204" pitchFamily="34" charset="0"/>
              </a:rPr>
              <a:t>Call to order</a:t>
            </a:r>
          </a:p>
          <a:p>
            <a:pPr>
              <a:spcBef>
                <a:spcPts val="0"/>
              </a:spcBef>
              <a:buFont typeface="Arial" panose="020B0604020202020204" pitchFamily="34" charset="0"/>
              <a:buChar char="•"/>
            </a:pPr>
            <a:r>
              <a:rPr lang="en-GB" altLang="en-US" sz="2000" dirty="0">
                <a:latin typeface="Arial" panose="020B0604020202020204" pitchFamily="34" charset="0"/>
                <a:cs typeface="Arial" panose="020B0604020202020204" pitchFamily="34" charset="0"/>
              </a:rPr>
              <a:t>IEEE-SA policies and procedures</a:t>
            </a:r>
            <a:endParaRPr lang="en-US" sz="2000" dirty="0">
              <a:latin typeface="Arial" panose="020B0604020202020204" pitchFamily="34" charset="0"/>
              <a:cs typeface="Arial" panose="020B0604020202020204" pitchFamily="34" charset="0"/>
            </a:endParaRPr>
          </a:p>
          <a:p>
            <a:pPr>
              <a:spcBef>
                <a:spcPts val="0"/>
              </a:spcBef>
              <a:buFont typeface="Arial" panose="020B0604020202020204" pitchFamily="34" charset="0"/>
              <a:buChar char="•"/>
            </a:pPr>
            <a:r>
              <a:rPr lang="en-US" sz="2000" dirty="0">
                <a:latin typeface="Arial" panose="020B0604020202020204" pitchFamily="34" charset="0"/>
                <a:cs typeface="Arial" panose="020B0604020202020204" pitchFamily="34" charset="0"/>
              </a:rPr>
              <a:t>Approval of minutes from September</a:t>
            </a:r>
          </a:p>
          <a:p>
            <a:pPr lvl="1">
              <a:spcBef>
                <a:spcPts val="0"/>
              </a:spcBef>
              <a:buFont typeface="Arial" panose="020B0604020202020204" pitchFamily="34" charset="0"/>
              <a:buChar char="•"/>
            </a:pPr>
            <a:r>
              <a:rPr lang="en-US" sz="1600" dirty="0">
                <a:latin typeface="Arial" panose="020B0604020202020204" pitchFamily="34" charset="0"/>
                <a:cs typeface="Arial" panose="020B0604020202020204" pitchFamily="34" charset="0"/>
                <a:hlinkClick r:id="rId2"/>
              </a:rPr>
              <a:t>https://mentor.ieee.org/802.11/dcn/24/11-24-1621-01-auto-automotive-tig-meeting-minutes-for-september-9-2024.docx</a:t>
            </a:r>
            <a:r>
              <a:rPr lang="en-US" sz="1600" dirty="0">
                <a:latin typeface="Arial" panose="020B0604020202020204" pitchFamily="34" charset="0"/>
                <a:cs typeface="Arial" panose="020B0604020202020204" pitchFamily="34" charset="0"/>
              </a:rPr>
              <a:t> </a:t>
            </a:r>
            <a:endParaRPr lang="en-US" sz="2000" dirty="0">
              <a:latin typeface="Arial" panose="020B0604020202020204" pitchFamily="34" charset="0"/>
              <a:cs typeface="Arial" panose="020B0604020202020204" pitchFamily="34" charset="0"/>
            </a:endParaRPr>
          </a:p>
          <a:p>
            <a:pPr>
              <a:spcBef>
                <a:spcPts val="0"/>
              </a:spcBef>
              <a:buFont typeface="Arial" panose="020B0604020202020204" pitchFamily="34" charset="0"/>
              <a:buChar char="•"/>
            </a:pPr>
            <a:r>
              <a:rPr lang="en-US" sz="2000" dirty="0">
                <a:latin typeface="Arial" panose="020B0604020202020204" pitchFamily="34" charset="0"/>
                <a:cs typeface="Arial" panose="020B0604020202020204" pitchFamily="34" charset="0"/>
              </a:rPr>
              <a:t>Announcement of volunteer for editor – Carol Ansley</a:t>
            </a:r>
          </a:p>
          <a:p>
            <a:pPr>
              <a:spcBef>
                <a:spcPts val="0"/>
              </a:spcBef>
              <a:buFont typeface="Arial" panose="020B0604020202020204" pitchFamily="34" charset="0"/>
              <a:buChar char="•"/>
            </a:pPr>
            <a:r>
              <a:rPr lang="en-US" sz="2000" dirty="0">
                <a:latin typeface="Arial" panose="020B0604020202020204" pitchFamily="34" charset="0"/>
                <a:cs typeface="Arial" panose="020B0604020202020204" pitchFamily="34" charset="0"/>
              </a:rPr>
              <a:t>Presentation of submissions</a:t>
            </a:r>
          </a:p>
          <a:p>
            <a:pPr lvl="1">
              <a:spcBef>
                <a:spcPts val="0"/>
              </a:spcBef>
              <a:buFont typeface="Arial" panose="020B0604020202020204" pitchFamily="34" charset="0"/>
              <a:buChar char="•"/>
            </a:pPr>
            <a:r>
              <a:rPr lang="en-US" sz="1600" dirty="0">
                <a:latin typeface="Arial" panose="020B0604020202020204" pitchFamily="34" charset="0"/>
                <a:cs typeface="Arial" panose="020B0604020202020204" pitchFamily="34" charset="0"/>
              </a:rPr>
              <a:t>“</a:t>
            </a:r>
            <a:r>
              <a:rPr lang="en-US" sz="1600" dirty="0" err="1">
                <a:latin typeface="Arial" panose="020B0604020202020204" pitchFamily="34" charset="0"/>
                <a:cs typeface="Arial" panose="020B0604020202020204" pitchFamily="34" charset="0"/>
              </a:rPr>
              <a:t>Passpoint</a:t>
            </a:r>
            <a:r>
              <a:rPr lang="en-US" sz="1600" dirty="0">
                <a:latin typeface="Arial" panose="020B0604020202020204" pitchFamily="34" charset="0"/>
                <a:cs typeface="Arial" panose="020B0604020202020204" pitchFamily="34" charset="0"/>
              </a:rPr>
              <a:t> &amp; </a:t>
            </a:r>
            <a:r>
              <a:rPr lang="en-US" sz="1600" dirty="0" err="1">
                <a:latin typeface="Arial" panose="020B0604020202020204" pitchFamily="34" charset="0"/>
                <a:cs typeface="Arial" panose="020B0604020202020204" pitchFamily="34" charset="0"/>
              </a:rPr>
              <a:t>OpenRoaming</a:t>
            </a:r>
            <a:r>
              <a:rPr lang="en-US" sz="1600" dirty="0">
                <a:latin typeface="Arial" panose="020B0604020202020204" pitchFamily="34" charset="0"/>
                <a:cs typeface="Arial" panose="020B0604020202020204" pitchFamily="34" charset="0"/>
              </a:rPr>
              <a:t> for Automotive Connectivity”, </a:t>
            </a:r>
            <a:r>
              <a:rPr lang="en-US" sz="1600" dirty="0" err="1">
                <a:latin typeface="Arial" panose="020B0604020202020204" pitchFamily="34" charset="0"/>
                <a:cs typeface="Arial" panose="020B0604020202020204" pitchFamily="34" charset="0"/>
              </a:rPr>
              <a:t>Necati</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Canpolat</a:t>
            </a:r>
            <a:r>
              <a:rPr lang="en-US" sz="1600" dirty="0">
                <a:latin typeface="Arial" panose="020B0604020202020204" pitchFamily="34" charset="0"/>
                <a:cs typeface="Arial" panose="020B0604020202020204" pitchFamily="34" charset="0"/>
              </a:rPr>
              <a:t> (Intel)</a:t>
            </a:r>
          </a:p>
          <a:p>
            <a:pPr lvl="1">
              <a:spcBef>
                <a:spcPts val="0"/>
              </a:spcBef>
              <a:buFont typeface="Arial" panose="020B0604020202020204" pitchFamily="34" charset="0"/>
              <a:buChar char="•"/>
            </a:pPr>
            <a:r>
              <a:rPr lang="en-US" sz="1600" dirty="0">
                <a:latin typeface="Arial" panose="020B0604020202020204" pitchFamily="34" charset="0"/>
                <a:cs typeface="Arial" panose="020B0604020202020204" pitchFamily="34" charset="0"/>
              </a:rPr>
              <a:t>“</a:t>
            </a:r>
            <a:r>
              <a:rPr lang="en-US" sz="1600" b="0" i="0" dirty="0">
                <a:solidFill>
                  <a:srgbClr val="000000"/>
                </a:solidFill>
                <a:effectLst/>
                <a:latin typeface="Arial" panose="020B0604020202020204" pitchFamily="34" charset="0"/>
                <a:cs typeface="Arial" panose="020B0604020202020204" pitchFamily="34" charset="0"/>
              </a:rPr>
              <a:t>Consideration on existing systems and standards for ITS using IEEE802.11 technologies”, John Kenney (Toyota Motor North America), </a:t>
            </a:r>
            <a:r>
              <a:rPr lang="en-US" sz="1600" b="0" i="0" dirty="0" err="1">
                <a:solidFill>
                  <a:srgbClr val="000000"/>
                </a:solidFill>
                <a:effectLst/>
                <a:latin typeface="Arial" panose="020B0604020202020204" pitchFamily="34" charset="0"/>
                <a:cs typeface="Arial" panose="020B0604020202020204" pitchFamily="34" charset="0"/>
              </a:rPr>
              <a:t>Friedbert</a:t>
            </a:r>
            <a:r>
              <a:rPr lang="en-US" sz="1600" b="0" i="0" dirty="0">
                <a:solidFill>
                  <a:srgbClr val="000000"/>
                </a:solidFill>
                <a:effectLst/>
                <a:latin typeface="Arial" panose="020B0604020202020204" pitchFamily="34" charset="0"/>
                <a:cs typeface="Arial" panose="020B0604020202020204" pitchFamily="34" charset="0"/>
              </a:rPr>
              <a:t> Berens (</a:t>
            </a:r>
            <a:r>
              <a:rPr lang="en-US" sz="1600" b="0" i="0" dirty="0" err="1">
                <a:solidFill>
                  <a:srgbClr val="000000"/>
                </a:solidFill>
                <a:effectLst/>
                <a:latin typeface="Arial" panose="020B0604020202020204" pitchFamily="34" charset="0"/>
                <a:cs typeface="Arial" panose="020B0604020202020204" pitchFamily="34" charset="0"/>
              </a:rPr>
              <a:t>FBConsulting</a:t>
            </a:r>
            <a:r>
              <a:rPr lang="en-US" sz="1600" b="0" i="0" dirty="0">
                <a:solidFill>
                  <a:srgbClr val="000000"/>
                </a:solidFill>
                <a:effectLst/>
                <a:latin typeface="Arial" panose="020B0604020202020204" pitchFamily="34" charset="0"/>
                <a:cs typeface="Arial" panose="020B0604020202020204" pitchFamily="34" charset="0"/>
              </a:rPr>
              <a:t>)</a:t>
            </a:r>
            <a:endParaRPr lang="en-US" sz="1600" dirty="0">
              <a:latin typeface="Arial" panose="020B0604020202020204" pitchFamily="34" charset="0"/>
              <a:cs typeface="Arial" panose="020B0604020202020204" pitchFamily="34" charset="0"/>
            </a:endParaRPr>
          </a:p>
          <a:p>
            <a:pPr>
              <a:spcBef>
                <a:spcPts val="0"/>
              </a:spcBef>
              <a:buFont typeface="Arial" panose="020B0604020202020204" pitchFamily="34" charset="0"/>
              <a:buChar char="•"/>
            </a:pPr>
            <a:r>
              <a:rPr lang="en-US" sz="2000" dirty="0">
                <a:latin typeface="Arial" panose="020B0604020202020204" pitchFamily="34" charset="0"/>
                <a:cs typeface="Arial" panose="020B0604020202020204" pitchFamily="34" charset="0"/>
              </a:rPr>
              <a:t>Call for submissions - November 2024</a:t>
            </a:r>
          </a:p>
          <a:p>
            <a:pPr>
              <a:spcBef>
                <a:spcPts val="0"/>
              </a:spcBef>
              <a:buFont typeface="Arial" panose="020B0604020202020204" pitchFamily="34" charset="0"/>
              <a:buChar char="•"/>
            </a:pPr>
            <a:r>
              <a:rPr lang="en-US" sz="2000" dirty="0">
                <a:latin typeface="Arial" panose="020B0604020202020204" pitchFamily="34" charset="0"/>
                <a:cs typeface="Arial" panose="020B0604020202020204" pitchFamily="34" charset="0"/>
              </a:rPr>
              <a:t>Timeline review</a:t>
            </a:r>
          </a:p>
          <a:p>
            <a:pPr>
              <a:spcBef>
                <a:spcPts val="0"/>
              </a:spcBef>
              <a:buFont typeface="Arial" panose="020B0604020202020204" pitchFamily="34" charset="0"/>
              <a:buChar char="•"/>
            </a:pPr>
            <a:r>
              <a:rPr lang="en-US" sz="2000" dirty="0">
                <a:latin typeface="Arial" panose="020B0604020202020204" pitchFamily="34" charset="0"/>
                <a:cs typeface="Arial" panose="020B0604020202020204" pitchFamily="34" charset="0"/>
              </a:rPr>
              <a:t>Any other business</a:t>
            </a:r>
          </a:p>
          <a:p>
            <a:pPr marL="0" indent="0">
              <a:spcBef>
                <a:spcPts val="0"/>
              </a:spcBef>
            </a:pPr>
            <a:endParaRPr lang="en-US" sz="20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Jim Lansford, </a:t>
            </a:r>
            <a:r>
              <a:rPr lang="en-GB" dirty="0" err="1"/>
              <a:t>Farafir</a:t>
            </a:r>
            <a:r>
              <a:rPr lang="en-GB" dirty="0"/>
              <a:t> SRL</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a:xfrm>
            <a:off x="685800" y="685800"/>
            <a:ext cx="7770813" cy="1065213"/>
          </a:xfrm>
        </p:spPr>
        <p:txBody>
          <a:bodyPr/>
          <a:lstStyle/>
          <a:p>
            <a:r>
              <a:rPr lang="en-US" dirty="0" err="1"/>
              <a:t>Wrapup</a:t>
            </a:r>
            <a:endParaRPr lang="en-US" dirty="0"/>
          </a:p>
        </p:txBody>
      </p:sp>
      <p:sp>
        <p:nvSpPr>
          <p:cNvPr id="16" name="Content Placeholder 15">
            <a:extLst>
              <a:ext uri="{FF2B5EF4-FFF2-40B4-BE49-F238E27FC236}">
                <a16:creationId xmlns:a16="http://schemas.microsoft.com/office/drawing/2014/main" id="{6A3D1F61-C70B-527B-6469-4EC643FA23FB}"/>
              </a:ext>
            </a:extLst>
          </p:cNvPr>
          <p:cNvSpPr>
            <a:spLocks noGrp="1"/>
          </p:cNvSpPr>
          <p:nvPr>
            <p:ph idx="1"/>
          </p:nvPr>
        </p:nvSpPr>
        <p:spPr/>
        <p:txBody>
          <a:bodyPr/>
          <a:lstStyle/>
          <a:p>
            <a:pPr>
              <a:buFont typeface="Arial" panose="020B0604020202020204" pitchFamily="34" charset="0"/>
              <a:buChar char="•"/>
            </a:pPr>
            <a:r>
              <a:rPr lang="en-US" sz="2400" dirty="0">
                <a:latin typeface="Arial" panose="020B0604020202020204" pitchFamily="34" charset="0"/>
                <a:cs typeface="Arial" panose="020B0604020202020204" pitchFamily="34" charset="0"/>
              </a:rPr>
              <a:t>Call for submissions - </a:t>
            </a:r>
            <a:r>
              <a:rPr lang="en-US" dirty="0">
                <a:latin typeface="Arial" panose="020B0604020202020204" pitchFamily="34" charset="0"/>
                <a:cs typeface="Arial" panose="020B0604020202020204" pitchFamily="34" charset="0"/>
              </a:rPr>
              <a:t>January</a:t>
            </a:r>
            <a:r>
              <a:rPr lang="en-US" sz="2400" dirty="0">
                <a:latin typeface="Arial" panose="020B0604020202020204" pitchFamily="34" charset="0"/>
                <a:cs typeface="Arial" panose="020B0604020202020204" pitchFamily="34" charset="0"/>
              </a:rPr>
              <a:t> 2025</a:t>
            </a:r>
          </a:p>
          <a:p>
            <a:pPr lvl="1">
              <a:buFont typeface="Arial" panose="020B0604020202020204" pitchFamily="34" charset="0"/>
              <a:buChar char="•"/>
            </a:pPr>
            <a:r>
              <a:rPr lang="en-US" dirty="0">
                <a:latin typeface="Arial" panose="020B0604020202020204" pitchFamily="34" charset="0"/>
                <a:cs typeface="Arial" panose="020B0604020202020204" pitchFamily="34" charset="0"/>
              </a:rPr>
              <a:t>One session planned – more could be added if needed</a:t>
            </a:r>
          </a:p>
          <a:p>
            <a:pPr>
              <a:buFont typeface="Arial" panose="020B0604020202020204" pitchFamily="34" charset="0"/>
              <a:buChar char="•"/>
            </a:pPr>
            <a:r>
              <a:rPr lang="en-US" sz="2400" dirty="0">
                <a:latin typeface="Arial" panose="020B0604020202020204" pitchFamily="34" charset="0"/>
                <a:cs typeface="Arial" panose="020B0604020202020204" pitchFamily="34" charset="0"/>
              </a:rPr>
              <a:t>Timeline review</a:t>
            </a:r>
          </a:p>
          <a:p>
            <a:pPr lvl="1">
              <a:buFont typeface="Arial" panose="020B0604020202020204" pitchFamily="34" charset="0"/>
              <a:buChar char="•"/>
            </a:pPr>
            <a:r>
              <a:rPr lang="en-US" dirty="0">
                <a:latin typeface="Arial" panose="020B0604020202020204" pitchFamily="34" charset="0"/>
                <a:cs typeface="Arial" panose="020B0604020202020204" pitchFamily="34" charset="0"/>
              </a:rPr>
              <a:t>Goal is to complete final report by July 2025</a:t>
            </a:r>
          </a:p>
          <a:p>
            <a:pPr>
              <a:buFont typeface="Arial" panose="020B0604020202020204" pitchFamily="34" charset="0"/>
              <a:buChar char="•"/>
            </a:pPr>
            <a:r>
              <a:rPr lang="en-US" sz="2400" dirty="0">
                <a:latin typeface="Arial" panose="020B0604020202020204" pitchFamily="34" charset="0"/>
                <a:cs typeface="Arial" panose="020B0604020202020204" pitchFamily="34" charset="0"/>
              </a:rPr>
              <a:t>Any other business?</a:t>
            </a:r>
          </a:p>
          <a:p>
            <a:pPr>
              <a:buFont typeface="Arial" panose="020B0604020202020204" pitchFamily="34" charset="0"/>
              <a:buChar char="•"/>
            </a:pPr>
            <a:r>
              <a:rPr lang="en-US" dirty="0">
                <a:latin typeface="Arial" panose="020B0604020202020204" pitchFamily="34" charset="0"/>
                <a:cs typeface="Arial" panose="020B0604020202020204" pitchFamily="34" charset="0"/>
              </a:rPr>
              <a:t>Adjourn</a:t>
            </a:r>
            <a:endParaRPr lang="en-US" sz="2400" dirty="0">
              <a:latin typeface="Arial" panose="020B0604020202020204" pitchFamily="34" charset="0"/>
              <a:cs typeface="Arial" panose="020B0604020202020204" pitchFamily="34" charset="0"/>
            </a:endParaRPr>
          </a:p>
          <a:p>
            <a:endParaRPr lang="en-US" dirty="0"/>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a:xfrm>
            <a:off x="5357818" y="6475413"/>
            <a:ext cx="3184520" cy="180975"/>
          </a:xfrm>
        </p:spPr>
        <p:txBody>
          <a:bodyPr/>
          <a:lstStyle/>
          <a:p>
            <a:r>
              <a:rPr lang="en-GB" dirty="0"/>
              <a:t>Jim Lansford, </a:t>
            </a:r>
            <a:r>
              <a:rPr lang="en-GB" dirty="0" err="1"/>
              <a:t>Farafir</a:t>
            </a:r>
            <a:r>
              <a:rPr lang="en-GB" dirty="0"/>
              <a:t> SRL</a:t>
            </a:r>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a:xfrm>
            <a:off x="685800" y="1600200"/>
            <a:ext cx="7770813" cy="4113213"/>
          </a:xfrm>
        </p:spPr>
        <p:txBody>
          <a:bodyPr/>
          <a:lstStyle/>
          <a:p>
            <a:pPr marL="400050">
              <a:spcBef>
                <a:spcPts val="0"/>
              </a:spcBef>
              <a:buFont typeface="Arial" panose="020B0604020202020204" pitchFamily="34" charset="0"/>
              <a:buChar char="•"/>
            </a:pPr>
            <a:r>
              <a:rPr lang="en-US" dirty="0"/>
              <a:t>Automotive TIG webpage</a:t>
            </a:r>
          </a:p>
          <a:p>
            <a:pPr marL="800100" lvl="1" indent="-342900">
              <a:spcBef>
                <a:spcPts val="0"/>
              </a:spcBef>
              <a:buFont typeface="Arial" panose="020B0604020202020204" pitchFamily="34" charset="0"/>
              <a:buChar char="•"/>
            </a:pPr>
            <a:r>
              <a:rPr lang="en-US" dirty="0">
                <a:hlinkClick r:id="rId2"/>
              </a:rPr>
              <a:t>https://www.ieee802.org/11/Reports/auto_update.htm</a:t>
            </a:r>
            <a:r>
              <a:rPr lang="en-US" dirty="0"/>
              <a:t> </a:t>
            </a:r>
          </a:p>
          <a:p>
            <a:pPr marL="457200" lvl="1" indent="0">
              <a:spcBef>
                <a:spcPts val="0"/>
              </a:spcBef>
            </a:pPr>
            <a:endParaRPr lang="en-US" dirty="0"/>
          </a:p>
          <a:p>
            <a:pPr>
              <a:spcBef>
                <a:spcPts val="0"/>
              </a:spcBef>
              <a:buFont typeface="Arial" panose="020B0604020202020204" pitchFamily="34" charset="0"/>
              <a:buChar char="•"/>
            </a:pPr>
            <a:r>
              <a:rPr lang="en-US" dirty="0"/>
              <a:t>Background documents</a:t>
            </a:r>
          </a:p>
          <a:p>
            <a:pPr lvl="1">
              <a:spcBef>
                <a:spcPts val="0"/>
              </a:spcBef>
              <a:buFont typeface="Arial" panose="020B0604020202020204" pitchFamily="34" charset="0"/>
              <a:buChar char="•"/>
            </a:pPr>
            <a:r>
              <a:rPr lang="en-US" sz="1800" dirty="0">
                <a:hlinkClick r:id="rId3"/>
              </a:rPr>
              <a:t>https://mentor.ieee.org/802.11/dcn/24/11-24-1134-01-0wng-proposal-on-data-offload-using-wlan-in-connected-vehicle-case.pptx</a:t>
            </a:r>
            <a:r>
              <a:rPr lang="en-US" sz="1800" dirty="0"/>
              <a:t> </a:t>
            </a:r>
          </a:p>
          <a:p>
            <a:pPr lvl="1">
              <a:spcBef>
                <a:spcPts val="0"/>
              </a:spcBef>
              <a:buFont typeface="Arial" panose="020B0604020202020204" pitchFamily="34" charset="0"/>
              <a:buChar char="•"/>
            </a:pPr>
            <a:r>
              <a:rPr lang="en-US" sz="1800" dirty="0">
                <a:hlinkClick r:id="rId4"/>
              </a:rPr>
              <a:t>https://mentor.ieee.org/802.11/dcn/24/11-24-1062-03-0wng-automotive-tig-proposal.pptx</a:t>
            </a:r>
            <a:r>
              <a:rPr lang="en-US" sz="1800" dirty="0"/>
              <a:t> </a:t>
            </a:r>
          </a:p>
          <a:p>
            <a:pPr lvl="1">
              <a:spcBef>
                <a:spcPts val="0"/>
              </a:spcBef>
              <a:buFont typeface="Arial" panose="020B0604020202020204" pitchFamily="34" charset="0"/>
              <a:buChar char="•"/>
            </a:pPr>
            <a:r>
              <a:rPr lang="en-US" sz="1800" dirty="0">
                <a:hlinkClick r:id="rId5"/>
              </a:rPr>
              <a:t>https://mentor.ieee.org/802.11/dcn/24/11-24-0793-01-0wng-follow-up-of-data-offload-using-wlan-in-connected-vehicle-case.pptx</a:t>
            </a:r>
            <a:r>
              <a:rPr lang="en-US" sz="1800" dirty="0"/>
              <a:t> </a:t>
            </a:r>
          </a:p>
          <a:p>
            <a:pPr lvl="1">
              <a:spcBef>
                <a:spcPts val="0"/>
              </a:spcBef>
              <a:buFont typeface="Arial" panose="020B0604020202020204" pitchFamily="34" charset="0"/>
              <a:buChar char="•"/>
            </a:pPr>
            <a:r>
              <a:rPr lang="en-US" sz="1800" dirty="0">
                <a:hlinkClick r:id="rId6"/>
              </a:rPr>
              <a:t>https://mentor.ieee.org/802.11/dcn/24/11-24-0378-00-0wng-wlan-for-high-mobility-users.potx</a:t>
            </a:r>
            <a:r>
              <a:rPr lang="en-US" sz="1800" dirty="0"/>
              <a:t> </a:t>
            </a:r>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dirty="0"/>
              <a:t>Jim Lansford, </a:t>
            </a:r>
            <a:r>
              <a:rPr lang="en-GB" dirty="0" err="1"/>
              <a:t>Farafir</a:t>
            </a:r>
            <a:r>
              <a:rPr lang="en-GB" dirty="0"/>
              <a:t> SRL</a:t>
            </a:r>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9259" y="1072443"/>
            <a:ext cx="7970837" cy="798910"/>
          </a:xfrm>
        </p:spPr>
        <p:txBody>
          <a:bodyPr/>
          <a:lstStyle/>
          <a:p>
            <a:r>
              <a:rPr lang="en-US" dirty="0"/>
              <a:t>Registration for the November IEEE 802 plenary session</a:t>
            </a:r>
          </a:p>
        </p:txBody>
      </p:sp>
      <p:sp>
        <p:nvSpPr>
          <p:cNvPr id="3" name="Content Placeholder 2"/>
          <p:cNvSpPr>
            <a:spLocks noGrp="1"/>
          </p:cNvSpPr>
          <p:nvPr>
            <p:ph idx="1"/>
          </p:nvPr>
        </p:nvSpPr>
        <p:spPr>
          <a:xfrm>
            <a:off x="685801" y="2286001"/>
            <a:ext cx="7770813" cy="3427811"/>
          </a:xfrm>
        </p:spPr>
        <p:txBody>
          <a:bodyPr/>
          <a:lstStyle/>
          <a:p>
            <a:pPr>
              <a:buFont typeface="Arial" panose="020B0604020202020204" pitchFamily="34" charset="0"/>
              <a:buChar char="•"/>
            </a:pPr>
            <a:r>
              <a:rPr lang="en-US" dirty="0"/>
              <a:t>This meeting is part of the November IEEE 802 plenary session</a:t>
            </a:r>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r>
              <a:rPr lang="en-US" dirty="0"/>
              <a:t>If you have not already done so, you can register here:</a:t>
            </a:r>
          </a:p>
          <a:p>
            <a:pPr>
              <a:buFont typeface="Arial" panose="020B0604020202020204" pitchFamily="34" charset="0"/>
              <a:buChar char="•"/>
            </a:pPr>
            <a:r>
              <a:rPr lang="en-US" dirty="0">
                <a:hlinkClick r:id="rId2"/>
              </a:rPr>
              <a:t>https://cvent.me/eDZgoD</a:t>
            </a: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Some name (affiliation)</a:t>
            </a:r>
            <a:endParaRPr lang="en-GB" dirty="0"/>
          </a:p>
        </p:txBody>
      </p:sp>
      <p:sp>
        <p:nvSpPr>
          <p:cNvPr id="6" name="Date Placeholder 5"/>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a:xfrm>
            <a:off x="685800" y="685801"/>
            <a:ext cx="7770813" cy="859080"/>
          </a:xfrm>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150848"/>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Jim Lansford, </a:t>
            </a:r>
            <a:r>
              <a:rPr lang="en-GB" dirty="0" err="1"/>
              <a:t>Farafir</a:t>
            </a:r>
            <a:r>
              <a:rPr lang="en-GB" dirty="0"/>
              <a:t> SRL</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November 2024</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602409"/>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720945"/>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524000"/>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
        <p:nvSpPr>
          <p:cNvPr id="7" name="TextBox 6">
            <a:extLst>
              <a:ext uri="{FF2B5EF4-FFF2-40B4-BE49-F238E27FC236}">
                <a16:creationId xmlns:a16="http://schemas.microsoft.com/office/drawing/2014/main" id="{F4AC711B-F941-CF7E-E9FF-7000ACAEFB51}"/>
              </a:ext>
            </a:extLst>
          </p:cNvPr>
          <p:cNvSpPr txBox="1"/>
          <p:nvPr/>
        </p:nvSpPr>
        <p:spPr>
          <a:xfrm>
            <a:off x="1044777" y="5701400"/>
            <a:ext cx="6600422" cy="707886"/>
          </a:xfrm>
          <a:prstGeom prst="rect">
            <a:avLst/>
          </a:prstGeom>
          <a:noFill/>
        </p:spPr>
        <p:txBody>
          <a:bodyPr wrap="square" rtlCol="0">
            <a:spAutoFit/>
          </a:bodyPr>
          <a:lstStyle/>
          <a:p>
            <a:pPr algn="ctr"/>
            <a:r>
              <a:rPr lang="en-US" sz="2000" b="1" dirty="0">
                <a:solidFill>
                  <a:schemeClr val="accent3">
                    <a:lumMod val="75000"/>
                  </a:schemeClr>
                </a:solidFill>
                <a:latin typeface="Arial" panose="020B0604020202020204" pitchFamily="34" charset="0"/>
                <a:cs typeface="Arial" panose="020B0604020202020204" pitchFamily="34" charset="0"/>
              </a:rPr>
              <a:t>Please announce your name and affiliation when you first speak to the group!</a:t>
            </a:r>
          </a:p>
        </p:txBody>
      </p:sp>
    </p:spTree>
    <p:extLst>
      <p:ext uri="{BB962C8B-B14F-4D97-AF65-F5344CB8AC3E}">
        <p14:creationId xmlns:p14="http://schemas.microsoft.com/office/powerpoint/2010/main" val="39772213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Jim Lansford, </a:t>
            </a:r>
            <a:r>
              <a:rPr lang="en-GB" dirty="0" err="1"/>
              <a:t>Farafir</a:t>
            </a:r>
            <a:r>
              <a:rPr lang="en-GB" dirty="0"/>
              <a:t> SRL</a:t>
            </a: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Jim Lansford, </a:t>
            </a:r>
            <a:r>
              <a:rPr lang="en-GB" dirty="0" err="1"/>
              <a:t>Farafir</a:t>
            </a:r>
            <a:r>
              <a:rPr lang="en-GB" dirty="0"/>
              <a:t> SRL</a:t>
            </a: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Jim Lansford, </a:t>
            </a:r>
            <a:r>
              <a:rPr lang="en-GB" dirty="0" err="1"/>
              <a:t>Farafir</a:t>
            </a:r>
            <a:r>
              <a:rPr lang="en-GB" dirty="0"/>
              <a:t> SRL</a:t>
            </a: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Jim Lansford, </a:t>
            </a:r>
            <a:r>
              <a:rPr lang="en-GB" dirty="0" err="1"/>
              <a:t>Farafir</a:t>
            </a:r>
            <a:r>
              <a:rPr lang="en-GB" dirty="0"/>
              <a:t> SRL</a:t>
            </a: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Jim Lansford, </a:t>
            </a:r>
            <a:r>
              <a:rPr lang="en-GB" dirty="0" err="1"/>
              <a:t>Farafir</a:t>
            </a:r>
            <a:r>
              <a:rPr lang="en-GB" dirty="0"/>
              <a:t> SRL</a:t>
            </a: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Jim Lansford, </a:t>
            </a:r>
            <a:r>
              <a:rPr lang="en-GB" dirty="0" err="1"/>
              <a:t>Farafir</a:t>
            </a:r>
            <a:r>
              <a:rPr lang="en-GB" dirty="0"/>
              <a:t> SRL</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15571502"/>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217063</TotalTime>
  <Words>1790</Words>
  <Application>Microsoft Office PowerPoint</Application>
  <PresentationFormat>On-screen Show (4:3)</PresentationFormat>
  <Paragraphs>156</Paragraphs>
  <Slides>14</Slides>
  <Notes>1</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3" baseType="lpstr">
      <vt:lpstr>MS Gothic</vt:lpstr>
      <vt:lpstr>Arial</vt:lpstr>
      <vt:lpstr>Arial Unicode MS</vt:lpstr>
      <vt:lpstr>Calibri</vt:lpstr>
      <vt:lpstr>Monotype Sorts</vt:lpstr>
      <vt:lpstr>Times New Roman</vt:lpstr>
      <vt:lpstr>Wingdings</vt:lpstr>
      <vt:lpstr>Office Theme</vt:lpstr>
      <vt:lpstr>Document</vt:lpstr>
      <vt:lpstr>Automotive Topic Interest Group November 2024 Meeting Agenda</vt:lpstr>
      <vt:lpstr>Registration for the November IEEE 802 plenary session</vt:lpstr>
      <vt:lpstr>Meeting Decorum</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Wrapup</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Jim Lansford</cp:lastModifiedBy>
  <cp:revision>1451</cp:revision>
  <cp:lastPrinted>1601-01-01T00:00:00Z</cp:lastPrinted>
  <dcterms:created xsi:type="dcterms:W3CDTF">2017-01-26T15:28:16Z</dcterms:created>
  <dcterms:modified xsi:type="dcterms:W3CDTF">2024-11-10T16:11:34Z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