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handoutMasterIdLst>
    <p:handoutMasterId r:id="rId54"/>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296" r:id="rId20"/>
    <p:sldId id="1389" r:id="rId21"/>
    <p:sldId id="1283" r:id="rId22"/>
    <p:sldId id="1284" r:id="rId23"/>
    <p:sldId id="1366" r:id="rId24"/>
    <p:sldId id="1428" r:id="rId25"/>
    <p:sldId id="1429" r:id="rId26"/>
    <p:sldId id="1361" r:id="rId27"/>
    <p:sldId id="1287" r:id="rId28"/>
    <p:sldId id="1362" r:id="rId29"/>
    <p:sldId id="1336" r:id="rId30"/>
    <p:sldId id="1426" r:id="rId31"/>
    <p:sldId id="1427" r:id="rId32"/>
    <p:sldId id="1363" r:id="rId33"/>
    <p:sldId id="1313" r:id="rId34"/>
    <p:sldId id="1365" r:id="rId35"/>
    <p:sldId id="1367" r:id="rId36"/>
    <p:sldId id="1364" r:id="rId37"/>
    <p:sldId id="1379" r:id="rId38"/>
    <p:sldId id="1447" r:id="rId39"/>
    <p:sldId id="1448" r:id="rId40"/>
    <p:sldId id="1449" r:id="rId41"/>
    <p:sldId id="1450" r:id="rId42"/>
    <p:sldId id="1451" r:id="rId43"/>
    <p:sldId id="1453" r:id="rId44"/>
    <p:sldId id="1452" r:id="rId45"/>
    <p:sldId id="1446" r:id="rId46"/>
    <p:sldId id="1455" r:id="rId47"/>
    <p:sldId id="1454" r:id="rId48"/>
    <p:sldId id="1380" r:id="rId49"/>
    <p:sldId id="1291" r:id="rId50"/>
    <p:sldId id="1346" r:id="rId51"/>
    <p:sldId id="1347" r:id="rId5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71"/>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9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November IEEE 802 </a:t>
            </a:r>
            <a:r>
              <a:rPr lang="en-US" sz="2400" dirty="0" smtClean="0">
                <a:sym typeface="+mn-ea"/>
              </a:rPr>
              <a:t>plenary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https://cvent.me/eDZgoD</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11-24/1537r1, Wireless connectivity challenges for AMP only IoT devices under 802.11 specification, Solomon Trainin (Wiliot)</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11-24/1786, Tradeoffs - Active and Backscattering AMP Tags, Dror Regev (Huawei)</a:t>
            </a:r>
          </a:p>
          <a:p>
            <a:pPr marL="499745" indent="-342900" algn="just">
              <a:buSzTx/>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11-24/1846, AMP client STA types, Rojan Chitrakar (Huawei)</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00B050"/>
                </a:solidFill>
                <a:latin typeface="Calibri" panose="020F0502020204030204" pitchFamily="34" charset="0"/>
                <a:cs typeface="Calibri" panose="020F0502020204030204" pitchFamily="34" charset="0"/>
              </a:rPr>
              <a:t>Wilhelmsson</a:t>
            </a:r>
            <a:r>
              <a:rPr lang="en-US" altLang="zh-CN" sz="1600" b="0" kern="0" dirty="0">
                <a:solidFill>
                  <a:srgbClr val="00B050"/>
                </a:solidFill>
                <a:latin typeface="Calibri" panose="020F0502020204030204" pitchFamily="34" charset="0"/>
                <a:cs typeface="Calibri" panose="020F0502020204030204" pitchFamily="34" charset="0"/>
              </a:rPr>
              <a:t> (Ericsson</a:t>
            </a:r>
            <a:r>
              <a:rPr lang="en-US" altLang="zh-CN" sz="1600" b="0" kern="0" dirty="0" smtClean="0">
                <a:solidFill>
                  <a:srgbClr val="00B050"/>
                </a:solidFill>
                <a:latin typeface="Calibri" panose="020F0502020204030204" pitchFamily="34" charset="0"/>
                <a:cs typeface="Calibri" panose="020F0502020204030204" pitchFamily="34" charset="0"/>
              </a:rPr>
              <a:t>) </a:t>
            </a:r>
            <a:endParaRPr lang="en-US" altLang="zh-CN" sz="1600" b="0" i="1"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11-24/1687, Frequency Shifting in Backscatter Operations, Nelson Costa (Haila)</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11-24/1731, Downlink data rates for bi-static backscatter, Bin Qian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11-24/1780, Further Discussion on AMP PPDU Design, Yinan Qi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11-24/1782, Timing issue for AMP, Yinan Qi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11-24/1793, AMP Downlink Data Rates, Steve Shellhammer (Qualcomm)</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11-24/1794, Robust Method for AMP Active Uplink Multiple Data Rate Support, Steve Shellhammer (Qualcomm)</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11-24/1797, Design considerations of DL data rate and SYNC, Rui Cao (NXP)</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11-24/1798, Backscattering UL data rate and modulation, Rui Cao (NXP)</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11-24/1799, Analysis of Free Running Oscillators Accuracy for Active Transmission AMP Devices, Amichai Devorich (Wiliot)</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11-24/1801, Data rates for AMP IoT, Weijie Xu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OOK generation for AMP DL, Ke Wang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11-24/1803, Sync field for AMP PPDU, Ke Wang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sym typeface="+mn-ea"/>
              </a:rPr>
              <a:t>11-24/1816, AMP Downlink Sync Field Options, Steve Shellhammer (Qualcomm)</a:t>
            </a: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11-24/1819, Downlink Sync Sequence Design, Bin Qian (Huawei)</a:t>
            </a: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11-24/1859, TGbp PPDU preamble follow up, Youwei Chen (MediaTek)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rgbClr val="00B050"/>
                </a:solidFill>
                <a:latin typeface="Calibri" panose="020F0502020204030204" pitchFamily="34" charset="0"/>
                <a:cs typeface="Calibri" panose="020F0502020204030204" pitchFamily="34" charset="0"/>
              </a:rPr>
              <a:t>Zhanjing</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Bao</a:t>
            </a:r>
            <a:r>
              <a:rPr lang="en-US" altLang="zh-CN" sz="1600" b="0" kern="0" dirty="0">
                <a:solidFill>
                  <a:srgbClr val="00B050"/>
                </a:solidFill>
                <a:latin typeface="Calibri" panose="020F0502020204030204" pitchFamily="34" charset="0"/>
                <a:cs typeface="Calibri" panose="020F0502020204030204" pitchFamily="34" charset="0"/>
              </a:rPr>
              <a:t> (TCL</a:t>
            </a:r>
            <a:r>
              <a:rPr lang="en-US" altLang="zh-CN" sz="1600" b="0" kern="0" dirty="0" smtClean="0">
                <a:solidFill>
                  <a:srgbClr val="00B050"/>
                </a:solidFill>
                <a:latin typeface="Calibri" panose="020F0502020204030204" pitchFamily="34" charset="0"/>
                <a:cs typeface="Calibri" panose="020F0502020204030204" pitchFamily="34" charset="0"/>
              </a:rPr>
              <a:t>) [Straw Poll]</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11-24/1774, Details of AMP trigger procedure,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11-24/1775, Duty-cycle AMP operation,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11-24/1776, Multiple access mechanisms for AMP,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CDM Access for AMP IoT, Weijie Xu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11-24/1805, AMP time-based channel access discussions, Rojan Chitrakar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11-24/1806, AMP time-based channel access for Active tags, Rojan Chitrakar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11-24/1811, Frame format discussion, Liwen Chu (NXP)</a:t>
            </a: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11-24/1839, AMP STA Access, Sanket Kalamkar (Qualcomm)</a:t>
            </a:r>
          </a:p>
          <a:p>
            <a:pPr marL="1099820" lvl="2" indent="-342900" algn="just">
              <a:buFontTx/>
              <a:buChar char="•"/>
              <a:defRPr/>
            </a:pP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11-24/1767, AMP Energizer, Ian Bajaj (Huawei)</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11-24/1769, Further discussion on the AMP WPT protocol, Ian Bajaj (Huawei)</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11-24/1781, Further Consideration of WPT for AMP, Yinan Qi (OPPO)</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11-24/1808, OFDM-based WPT waveform, Panpan Li (Huawei)</a:t>
            </a:r>
          </a:p>
          <a:p>
            <a:pPr marL="800100" lvl="1" indent="-342900" algn="just">
              <a:buFontTx/>
              <a:buChar char="•"/>
              <a:defRPr/>
            </a:pPr>
            <a:r>
              <a:rPr lang="en-US" altLang="zh-CN" sz="1600" kern="0" dirty="0">
                <a:solidFill>
                  <a:srgbClr val="00B050"/>
                </a:solidFill>
                <a:highlight>
                  <a:srgbClr val="FFFF00"/>
                </a:highlight>
                <a:latin typeface="Calibri" panose="020F0502020204030204" pitchFamily="34" charset="0"/>
                <a:cs typeface="Calibri" panose="020F0502020204030204" pitchFamily="34" charset="0"/>
              </a:rPr>
              <a:t>11-24/1939, Follow Up on Power Budget Negotiation, Ugo Campiglio (Cisco)</a:t>
            </a: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11-24/1548</a:t>
            </a:r>
            <a:r>
              <a:rPr lang="en-US" altLang="zh-CN" sz="1600" kern="0" dirty="0">
                <a:solidFill>
                  <a:srgbClr val="00B050"/>
                </a:solidFill>
                <a:latin typeface="Calibri" panose="020F0502020204030204" pitchFamily="34" charset="0"/>
                <a:cs typeface="Calibri" panose="020F0502020204030204" pitchFamily="34" charset="0"/>
              </a:rPr>
              <a:t>, Thoughts on Security for AMP,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11-24/1584, </a:t>
            </a:r>
            <a:r>
              <a:rPr lang="en-US" altLang="zh-CN" sz="1600" kern="0" dirty="0" err="1">
                <a:solidFill>
                  <a:srgbClr val="00B050"/>
                </a:solidFill>
                <a:latin typeface="Calibri" panose="020F0502020204030204" pitchFamily="34" charset="0"/>
                <a:cs typeface="Calibri" panose="020F0502020204030204" pitchFamily="34" charset="0"/>
              </a:rPr>
              <a:t>Ascon</a:t>
            </a:r>
            <a:r>
              <a:rPr lang="en-US" altLang="zh-CN" sz="1600" kern="0" dirty="0">
                <a:solidFill>
                  <a:srgbClr val="00B050"/>
                </a:solidFill>
                <a:latin typeface="Calibri" panose="020F0502020204030204" pitchFamily="34" charset="0"/>
                <a:cs typeface="Calibri" panose="020F0502020204030204" pitchFamily="34" charset="0"/>
              </a:rPr>
              <a:t>: the lightweight cryptography as a better cipher than AES for 802.11bp, Hui Luo (Infineon) [Straw Poll</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11-24/1916, Recap of Compact Secure Transaction Methods for AMP,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Regency CD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US" altLang="en-GB" sz="1800" dirty="0">
                <a:sym typeface="+mn-ea"/>
              </a:rPr>
              <a:t>SP/Motions</a:t>
            </a:r>
            <a:endParaRPr lang="en-GB" altLang="en-US" sz="1800" dirty="0">
              <a:sym typeface="+mn-ea"/>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Regency B</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eaLnBrk="0" hangingPunct="0">
              <a:spcBef>
                <a:spcPts val="0"/>
              </a:spcBef>
              <a:defRPr/>
            </a:pPr>
            <a:r>
              <a:rPr lang="en-US" altLang="en-GB" sz="1800" dirty="0">
                <a:sym typeface="+mn-ea"/>
              </a:rPr>
              <a:t>SPs and Motions</a:t>
            </a: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2</a:t>
            </a:r>
            <a:r>
              <a:rPr lang="en-GB" altLang="en-US" sz="1800" u="sng" dirty="0" smtClean="0">
                <a:solidFill>
                  <a:schemeClr val="tx1"/>
                </a:solidFill>
                <a:sym typeface="+mn-ea"/>
              </a:rPr>
              <a:t>,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(SP/Motions)</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(MAC/Sec./Closing)</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R/PHY</a:t>
            </a:r>
            <a:r>
              <a:rPr lang="en-GB" altLang="en-US" dirty="0" smtClean="0"/>
              <a:t>) [25 </a:t>
            </a:r>
            <a:r>
              <a:rPr lang="en-GB" altLang="en-US" dirty="0" err="1" smtClean="0"/>
              <a:t>mins</a:t>
            </a:r>
            <a:r>
              <a:rPr lang="en-GB" altLang="en-US" dirty="0" smtClean="0"/>
              <a:t> for each w/o prior request]</a:t>
            </a:r>
          </a:p>
          <a:p>
            <a:pPr lvl="1" algn="l" eaLnBrk="0" hangingPunct="0">
              <a:buClrTx/>
              <a:buSzTx/>
              <a:buFontTx/>
              <a:defRPr/>
            </a:pPr>
            <a:r>
              <a:rPr lang="en-US" altLang="en-GB" dirty="0" smtClean="0">
                <a:solidFill>
                  <a:srgbClr val="00B050"/>
                </a:solidFill>
                <a:sym typeface="+mn-ea"/>
              </a:rPr>
              <a:t>11-24/1786, Tradeoffs - Active and Backscattering AMP Tags, Dror Regev (Huawei)</a:t>
            </a:r>
            <a:endParaRPr lang="en-US" altLang="en-GB" b="0" dirty="0" smtClean="0">
              <a:solidFill>
                <a:srgbClr val="00B050"/>
              </a:solidFill>
            </a:endParaRPr>
          </a:p>
          <a:p>
            <a:pPr lvl="1" algn="l" eaLnBrk="0" hangingPunct="0">
              <a:buClrTx/>
              <a:buSzTx/>
              <a:buFontTx/>
              <a:buChar char="–"/>
              <a:defRPr/>
            </a:pPr>
            <a:r>
              <a:rPr lang="en-US" altLang="en-GB" sz="2000" dirty="0" smtClean="0">
                <a:solidFill>
                  <a:srgbClr val="00B050"/>
                </a:solidFill>
                <a:sym typeface="+mn-ea"/>
              </a:rPr>
              <a:t>11-24/1529, Some observations related to OOK, Leif Wilhelmsson (Ericsson) </a:t>
            </a:r>
            <a:endParaRPr lang="en-US" altLang="en-GB" sz="2000" b="0" dirty="0" smtClean="0">
              <a:solidFill>
                <a:srgbClr val="00B050"/>
              </a:solidFill>
            </a:endParaRPr>
          </a:p>
          <a:p>
            <a:pPr lvl="1" algn="l" eaLnBrk="0" hangingPunct="0">
              <a:buClrTx/>
              <a:buSzTx/>
              <a:buFontTx/>
              <a:buChar char="–"/>
              <a:defRPr/>
            </a:pPr>
            <a:r>
              <a:rPr lang="en-US" altLang="en-GB" dirty="0" smtClean="0">
                <a:solidFill>
                  <a:srgbClr val="00B050"/>
                </a:solidFill>
                <a:sym typeface="+mn-ea"/>
              </a:rPr>
              <a:t>11-24/1802, OOK generation for AMP DL, Ke Wang (OPPO)</a:t>
            </a:r>
          </a:p>
          <a:p>
            <a:pPr lvl="1" algn="l" eaLnBrk="0" hangingPunct="0">
              <a:buClrTx/>
              <a:buSzTx/>
              <a:buFontTx/>
              <a:buChar char="–"/>
              <a:defRPr/>
            </a:pPr>
            <a:r>
              <a:rPr lang="en-US" altLang="en-GB" sz="2000" dirty="0" smtClean="0">
                <a:highlight>
                  <a:srgbClr val="FFFF00"/>
                </a:highlight>
                <a:sym typeface="+mn-ea"/>
              </a:rPr>
              <a:t>11-24/1537r1, Wireless connectivity challenges for AMP only IoT devices under 802.11 specification, Solomon Trainin (</a:t>
            </a:r>
            <a:r>
              <a:rPr lang="en-US" altLang="en-GB" sz="2000" dirty="0" err="1" smtClean="0">
                <a:highlight>
                  <a:srgbClr val="FFFF00"/>
                </a:highlight>
                <a:sym typeface="+mn-ea"/>
              </a:rPr>
              <a:t>Wiliot</a:t>
            </a:r>
            <a:r>
              <a:rPr lang="en-US" altLang="en-GB" sz="2000" dirty="0" smtClean="0">
                <a:highlight>
                  <a:srgbClr val="FFFF00"/>
                </a:highlight>
                <a:sym typeface="+mn-ea"/>
              </a:rPr>
              <a:t>, 30 </a:t>
            </a:r>
            <a:r>
              <a:rPr lang="en-US" altLang="en-GB" sz="2000" dirty="0" err="1" smtClean="0">
                <a:highlight>
                  <a:srgbClr val="FFFF00"/>
                </a:highlight>
                <a:sym typeface="+mn-ea"/>
              </a:rPr>
              <a:t>mins</a:t>
            </a:r>
            <a:r>
              <a:rPr lang="en-US" altLang="en-GB" sz="2000" dirty="0" smtClean="0">
                <a:highlight>
                  <a:srgbClr val="FFFF00"/>
                </a:highlight>
                <a:sym typeface="+mn-ea"/>
              </a:rPr>
              <a:t>)</a:t>
            </a:r>
            <a:endParaRPr lang="en-US" altLang="en-GB" sz="2000" b="0" dirty="0" smtClean="0">
              <a:solidFill>
                <a:schemeClr val="tx1"/>
              </a:solidFill>
              <a:highlight>
                <a:srgbClr val="FFFF00"/>
              </a:highlight>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Sep interim</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Nov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https://mentor.ieee.org/802.11/dcn/24/11-24-1609-00-00bp-2024-09-interim-meeting-minutes.docx</a:t>
            </a:r>
            <a:endParaRPr lang="en-GB" altLang="en-US" sz="2400" dirty="0">
              <a:sym typeface="+mn-ea"/>
            </a:endParaRPr>
          </a:p>
          <a:p>
            <a:pPr lvl="1" indent="-342900" eaLnBrk="0" hangingPunct="0">
              <a:buFontTx/>
              <a:buChar char="-"/>
              <a:defRPr/>
            </a:pPr>
            <a:r>
              <a:rPr lang="en-GB" altLang="en-US" sz="2400" dirty="0">
                <a:sym typeface="+mn-ea"/>
                <a:hlinkClick r:id="rId3" action="ppaction://hlinkfile"/>
              </a:rPr>
              <a:t>https://mentor.ieee.org/802.11/dcn/24/11-24-1787-00-00bp-teleconference-minutes-october-november-2024.docx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Leif </a:t>
            </a:r>
            <a:r>
              <a:rPr lang="en-GB" altLang="en-US" sz="2400" dirty="0" err="1" smtClean="0">
                <a:sym typeface="+mn-ea"/>
              </a:rPr>
              <a:t>Wilhelmsson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a:t>
            </a:r>
            <a:r>
              <a:rPr lang="en-GB" altLang="en-US" dirty="0" err="1" smtClean="0">
                <a:sym typeface="+mn-ea"/>
              </a:rPr>
              <a:t>unanamous</a:t>
            </a:r>
            <a:r>
              <a:rPr lang="en-GB" altLang="en-US" dirty="0" smtClean="0">
                <a:sym typeface="+mn-ea"/>
              </a:rPr>
              <a:t>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https://mentor.ieee.org/802.11/dcn/24/11-24-1307-02-00bp-proposed-tgbp-functional-requirements.doc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https://mentor.ieee.org/802.11/dcn/24/11-24-1613-02-00bp-specification-framework-for-tgbp.docx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zh-CN" sz="2200" dirty="0" smtClean="0">
                <a:solidFill>
                  <a:srgbClr val="00B050"/>
                </a:solidFill>
              </a:rPr>
              <a:t>11-24/1846</a:t>
            </a:r>
            <a:r>
              <a:rPr lang="en-US" altLang="zh-CN" sz="2200" dirty="0">
                <a:solidFill>
                  <a:srgbClr val="00B050"/>
                </a:solidFill>
              </a:rPr>
              <a:t>, AMP client STA types, </a:t>
            </a:r>
            <a:r>
              <a:rPr lang="en-US" altLang="zh-CN" sz="2200" dirty="0" err="1">
                <a:solidFill>
                  <a:srgbClr val="00B050"/>
                </a:solidFill>
              </a:rPr>
              <a:t>Rojan</a:t>
            </a:r>
            <a:r>
              <a:rPr lang="en-US" altLang="zh-CN" sz="2200" dirty="0">
                <a:solidFill>
                  <a:srgbClr val="00B050"/>
                </a:solidFill>
              </a:rPr>
              <a:t> </a:t>
            </a:r>
            <a:r>
              <a:rPr lang="en-US" altLang="zh-CN" sz="2200" dirty="0" err="1">
                <a:solidFill>
                  <a:srgbClr val="00B050"/>
                </a:solidFill>
              </a:rPr>
              <a:t>Chitrakar</a:t>
            </a:r>
            <a:r>
              <a:rPr lang="en-US" altLang="zh-CN" sz="2200" dirty="0">
                <a:solidFill>
                  <a:srgbClr val="00B050"/>
                </a:solidFill>
              </a:rPr>
              <a:t> (Huawei)</a:t>
            </a:r>
            <a:endParaRPr lang="en-US" altLang="zh-CN" sz="2200" dirty="0">
              <a:solidFill>
                <a:srgbClr val="00B050"/>
              </a:solidFill>
              <a:sym typeface="+mn-ea"/>
            </a:endParaRPr>
          </a:p>
          <a:p>
            <a:pPr lvl="1" eaLnBrk="0" hangingPunct="0">
              <a:defRPr/>
            </a:pPr>
            <a:r>
              <a:rPr lang="en-US" altLang="zh-CN" sz="2200" dirty="0" smtClean="0">
                <a:solidFill>
                  <a:srgbClr val="00B050"/>
                </a:solidFill>
                <a:sym typeface="+mn-ea"/>
              </a:rPr>
              <a:t>11-24/1799</a:t>
            </a:r>
            <a:r>
              <a:rPr lang="en-US" altLang="zh-CN" sz="2200" dirty="0">
                <a:solidFill>
                  <a:srgbClr val="00B050"/>
                </a:solidFill>
                <a:sym typeface="+mn-ea"/>
              </a:rPr>
              <a:t>, Analysis of Free Running Oscillators Accuracy for Active Transmission AMP Devices, </a:t>
            </a:r>
            <a:r>
              <a:rPr lang="en-US" altLang="zh-CN" sz="2200" dirty="0" err="1">
                <a:solidFill>
                  <a:srgbClr val="00B050"/>
                </a:solidFill>
                <a:sym typeface="+mn-ea"/>
              </a:rPr>
              <a:t>Amichai</a:t>
            </a:r>
            <a:r>
              <a:rPr lang="en-US" altLang="zh-CN" sz="2200" dirty="0">
                <a:solidFill>
                  <a:srgbClr val="00B050"/>
                </a:solidFill>
                <a:sym typeface="+mn-ea"/>
              </a:rPr>
              <a:t> </a:t>
            </a:r>
            <a:r>
              <a:rPr lang="en-US" altLang="zh-CN" sz="2200" dirty="0" err="1">
                <a:solidFill>
                  <a:srgbClr val="00B050"/>
                </a:solidFill>
                <a:sym typeface="+mn-ea"/>
              </a:rPr>
              <a:t>Devorich</a:t>
            </a:r>
            <a:r>
              <a:rPr lang="en-US" altLang="zh-CN" sz="2200" dirty="0">
                <a:solidFill>
                  <a:srgbClr val="00B050"/>
                </a:solidFill>
                <a:sym typeface="+mn-ea"/>
              </a:rPr>
              <a:t> (</a:t>
            </a:r>
            <a:r>
              <a:rPr lang="en-US" altLang="zh-CN" sz="2200" dirty="0" err="1">
                <a:solidFill>
                  <a:srgbClr val="00B050"/>
                </a:solidFill>
                <a:sym typeface="+mn-ea"/>
              </a:rPr>
              <a:t>Wiliot</a:t>
            </a:r>
            <a:r>
              <a:rPr lang="en-US" altLang="zh-CN" sz="2200" dirty="0">
                <a:solidFill>
                  <a:srgbClr val="00B050"/>
                </a:solidFill>
                <a:sym typeface="+mn-ea"/>
              </a:rPr>
              <a:t>)</a:t>
            </a:r>
            <a:endParaRPr lang="en-US" altLang="en-GB" sz="2200" dirty="0">
              <a:solidFill>
                <a:srgbClr val="00B050"/>
              </a:solidFill>
            </a:endParaRPr>
          </a:p>
          <a:p>
            <a:pPr lvl="1" eaLnBrk="0" hangingPunct="0">
              <a:defRPr/>
            </a:pPr>
            <a:r>
              <a:rPr lang="en-US" altLang="en-GB" sz="2200" dirty="0">
                <a:solidFill>
                  <a:srgbClr val="00B050"/>
                </a:solidFill>
                <a:sym typeface="+mn-ea"/>
              </a:rPr>
              <a:t>11-24/1780, Further Discussion on AMP PPDU Design, </a:t>
            </a:r>
            <a:r>
              <a:rPr lang="en-US" altLang="en-GB" sz="2200" dirty="0" err="1">
                <a:solidFill>
                  <a:srgbClr val="00B050"/>
                </a:solidFill>
                <a:sym typeface="+mn-ea"/>
              </a:rPr>
              <a:t>Yinan</a:t>
            </a:r>
            <a:r>
              <a:rPr lang="en-US" altLang="en-GB" sz="2200" dirty="0">
                <a:solidFill>
                  <a:srgbClr val="00B050"/>
                </a:solidFill>
                <a:sym typeface="+mn-ea"/>
              </a:rPr>
              <a:t> Qi (OPPO</a:t>
            </a:r>
            <a:r>
              <a:rPr lang="en-US" altLang="en-GB" sz="2200" dirty="0" smtClean="0">
                <a:solidFill>
                  <a:srgbClr val="00B050"/>
                </a:solidFill>
                <a:sym typeface="+mn-ea"/>
              </a:rPr>
              <a:t>)</a:t>
            </a:r>
          </a:p>
          <a:p>
            <a:pPr lvl="1" eaLnBrk="0" hangingPunct="0">
              <a:defRPr/>
            </a:pPr>
            <a:r>
              <a:rPr lang="en-US" altLang="en-GB" sz="2200" dirty="0" smtClean="0">
                <a:solidFill>
                  <a:srgbClr val="00B050"/>
                </a:solidFill>
                <a:sym typeface="+mn-ea"/>
              </a:rPr>
              <a:t>11-24/1859, </a:t>
            </a:r>
            <a:r>
              <a:rPr lang="en-US" altLang="zh-CN" sz="2200" dirty="0" err="1">
                <a:solidFill>
                  <a:srgbClr val="00B050"/>
                </a:solidFill>
                <a:sym typeface="+mn-ea"/>
              </a:rPr>
              <a:t>TGbp</a:t>
            </a:r>
            <a:r>
              <a:rPr lang="en-US" altLang="zh-CN" sz="2200" dirty="0">
                <a:solidFill>
                  <a:srgbClr val="00B050"/>
                </a:solidFill>
                <a:sym typeface="+mn-ea"/>
              </a:rPr>
              <a:t> PPDU preamble follow up, </a:t>
            </a:r>
            <a:r>
              <a:rPr lang="en-US" altLang="zh-CN" sz="2200" dirty="0" err="1">
                <a:solidFill>
                  <a:srgbClr val="00B050"/>
                </a:solidFill>
                <a:sym typeface="+mn-ea"/>
              </a:rPr>
              <a:t>Youwei</a:t>
            </a:r>
            <a:r>
              <a:rPr lang="en-US" altLang="zh-CN" sz="2200" dirty="0">
                <a:solidFill>
                  <a:srgbClr val="00B050"/>
                </a:solidFill>
                <a:sym typeface="+mn-ea"/>
              </a:rPr>
              <a:t> Chen (</a:t>
            </a:r>
            <a:r>
              <a:rPr lang="en-US" altLang="zh-CN" sz="2200" dirty="0" err="1">
                <a:solidFill>
                  <a:srgbClr val="00B050"/>
                </a:solidFill>
                <a:sym typeface="+mn-ea"/>
              </a:rPr>
              <a:t>MediaTek</a:t>
            </a:r>
            <a:r>
              <a:rPr lang="en-US" altLang="en-GB" sz="2200" dirty="0" smtClean="0">
                <a:solidFill>
                  <a:srgbClr val="00B050"/>
                </a:solidFill>
                <a:sym typeface="+mn-ea"/>
              </a:rPr>
              <a:t>)</a:t>
            </a:r>
            <a:endParaRPr lang="en-US" altLang="en-GB" sz="2200" dirty="0">
              <a:solidFill>
                <a:srgbClr val="00B050"/>
              </a:solidFill>
              <a:sym typeface="+mn-ea"/>
            </a:endParaRPr>
          </a:p>
          <a:p>
            <a:pPr lvl="1" algn="l" eaLnBrk="0" hangingPunct="0">
              <a:buClrTx/>
              <a:buSzTx/>
              <a:buFontTx/>
              <a:buChar char="–"/>
              <a:defRPr/>
            </a:pPr>
            <a:r>
              <a:rPr lang="en-US" altLang="en-GB" sz="2200" b="0" dirty="0" smtClean="0">
                <a:solidFill>
                  <a:srgbClr val="00B050"/>
                </a:solidFill>
                <a:sym typeface="+mn-ea"/>
              </a:rPr>
              <a:t>11-24/1731</a:t>
            </a:r>
            <a:r>
              <a:rPr lang="en-US" altLang="en-GB" sz="2200" b="0" dirty="0">
                <a:solidFill>
                  <a:srgbClr val="00B050"/>
                </a:solidFill>
                <a:sym typeface="+mn-ea"/>
              </a:rPr>
              <a:t>, Downlink data rates for bi-static backscatter, Bin Qian (Huawei)</a:t>
            </a:r>
            <a:endParaRPr lang="en-US" altLang="en-GB" sz="2200" b="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a:solidFill>
                  <a:srgbClr val="00B050"/>
                </a:solidFill>
                <a:sym typeface="+mn-ea"/>
              </a:rPr>
              <a:t>11-24/1793, AMP Downlink Data Rates, Steve Shellhammer (Qualcomm)</a:t>
            </a:r>
            <a:endParaRPr lang="en-US" altLang="en-GB" sz="2300" b="0" dirty="0">
              <a:solidFill>
                <a:srgbClr val="00B050"/>
              </a:solidFill>
              <a:sym typeface="+mn-ea"/>
            </a:endParaRPr>
          </a:p>
          <a:p>
            <a:pPr lvl="1" algn="l" eaLnBrk="0" hangingPunct="0">
              <a:buClrTx/>
              <a:buSzTx/>
              <a:buFontTx/>
              <a:buChar char="–"/>
              <a:defRPr/>
            </a:pPr>
            <a:r>
              <a:rPr lang="en-US" altLang="en-GB" sz="2300" dirty="0">
                <a:solidFill>
                  <a:srgbClr val="00B050"/>
                </a:solidFill>
                <a:sym typeface="+mn-ea"/>
              </a:rPr>
              <a:t>11-24/1794, Robust Method for AMP Active Uplink Multiple Data Rate Support, Steve Shellhammer (Qualcomm)</a:t>
            </a:r>
            <a:endParaRPr lang="en-US" altLang="en-US" sz="2300" dirty="0">
              <a:solidFill>
                <a:srgbClr val="00B050"/>
              </a:solidFill>
            </a:endParaRPr>
          </a:p>
          <a:p>
            <a:pPr lvl="1" algn="l" eaLnBrk="0" hangingPunct="0">
              <a:buClrTx/>
              <a:buSzTx/>
              <a:buFontTx/>
              <a:buChar char="–"/>
              <a:defRPr/>
            </a:pPr>
            <a:r>
              <a:rPr lang="en-US" altLang="zh-CN" sz="2300" b="0" dirty="0">
                <a:solidFill>
                  <a:srgbClr val="00B050"/>
                </a:solidFill>
                <a:sym typeface="+mn-ea"/>
              </a:rPr>
              <a:t>11-24/1797, Design considerations of DL data rate and SYNC, Rui Cao (NXP)</a:t>
            </a:r>
            <a:endParaRPr lang="en-US" altLang="zh-CN" sz="2300" b="0" dirty="0">
              <a:solidFill>
                <a:srgbClr val="00B050"/>
              </a:solidFill>
            </a:endParaRPr>
          </a:p>
          <a:p>
            <a:pPr lvl="1" algn="l" eaLnBrk="0" hangingPunct="0">
              <a:buClrTx/>
              <a:buSzTx/>
              <a:buFontTx/>
              <a:buChar char="–"/>
              <a:defRPr/>
            </a:pPr>
            <a:r>
              <a:rPr lang="en-US" altLang="zh-CN" sz="2300" dirty="0">
                <a:solidFill>
                  <a:srgbClr val="00B050"/>
                </a:solidFill>
                <a:sym typeface="+mn-ea"/>
              </a:rPr>
              <a:t>11-24/1798, Backscattering UL data rate and modulation, Rui Cao (NXP</a:t>
            </a:r>
            <a:r>
              <a:rPr lang="en-US" altLang="zh-CN" sz="2300" dirty="0" smtClean="0">
                <a:solidFill>
                  <a:srgbClr val="00B050"/>
                </a:solidFill>
                <a:sym typeface="+mn-ea"/>
              </a:rPr>
              <a:t>)</a:t>
            </a:r>
          </a:p>
          <a:p>
            <a:pPr lvl="1" eaLnBrk="0" hangingPunct="0">
              <a:defRPr/>
            </a:pPr>
            <a:r>
              <a:rPr lang="en-US" altLang="zh-CN" sz="2300" dirty="0">
                <a:solidFill>
                  <a:srgbClr val="00B050"/>
                </a:solidFill>
                <a:sym typeface="+mn-ea"/>
              </a:rPr>
              <a:t>11-24/1801, Data rates for AMP </a:t>
            </a:r>
            <a:r>
              <a:rPr lang="en-US" altLang="zh-CN" sz="2300" dirty="0" err="1">
                <a:solidFill>
                  <a:srgbClr val="00B050"/>
                </a:solidFill>
                <a:sym typeface="+mn-ea"/>
              </a:rPr>
              <a:t>IoT</a:t>
            </a:r>
            <a:r>
              <a:rPr lang="en-US" altLang="zh-CN" sz="2300" dirty="0">
                <a:solidFill>
                  <a:srgbClr val="00B050"/>
                </a:solidFill>
                <a:sym typeface="+mn-ea"/>
              </a:rPr>
              <a:t>, </a:t>
            </a:r>
            <a:r>
              <a:rPr lang="en-US" altLang="zh-CN" sz="2300" dirty="0" err="1">
                <a:solidFill>
                  <a:srgbClr val="00B050"/>
                </a:solidFill>
                <a:sym typeface="+mn-ea"/>
              </a:rPr>
              <a:t>Weijie</a:t>
            </a:r>
            <a:r>
              <a:rPr lang="en-US" altLang="zh-CN" sz="2300" dirty="0">
                <a:solidFill>
                  <a:srgbClr val="00B050"/>
                </a:solidFill>
                <a:sym typeface="+mn-ea"/>
              </a:rPr>
              <a:t> Xu (OPPO</a:t>
            </a:r>
            <a:r>
              <a:rPr lang="en-US" altLang="zh-CN" sz="2300" dirty="0" smtClean="0">
                <a:solidFill>
                  <a:srgbClr val="00B050"/>
                </a:solidFill>
                <a:sym typeface="+mn-ea"/>
              </a:rPr>
              <a:t>)</a:t>
            </a:r>
            <a:endParaRPr lang="en-US" altLang="zh-CN" sz="2300" b="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a:solidFill>
                  <a:srgbClr val="00B050"/>
                </a:solidFill>
                <a:sym typeface="+mn-ea"/>
              </a:rPr>
              <a:t>11-24/1687, Frequency Shifting in Backscatter Operations, Nelson Costa (Haila)</a:t>
            </a:r>
            <a:endParaRPr lang="en-US" altLang="zh-CN" sz="2200" b="0" dirty="0">
              <a:solidFill>
                <a:srgbClr val="00B050"/>
              </a:solidFill>
            </a:endParaRPr>
          </a:p>
          <a:p>
            <a:pPr lvl="1" eaLnBrk="0" hangingPunct="0">
              <a:defRPr/>
            </a:pPr>
            <a:r>
              <a:rPr lang="en-US" altLang="zh-CN" sz="2200" dirty="0" smtClean="0">
                <a:solidFill>
                  <a:srgbClr val="00B050"/>
                </a:solidFill>
                <a:sym typeface="+mn-ea"/>
              </a:rPr>
              <a:t>11-24/1782</a:t>
            </a:r>
            <a:r>
              <a:rPr lang="en-US" altLang="zh-CN" sz="2200" dirty="0">
                <a:solidFill>
                  <a:srgbClr val="00B050"/>
                </a:solidFill>
                <a:sym typeface="+mn-ea"/>
              </a:rPr>
              <a:t>, Timing issue for AMP, </a:t>
            </a:r>
            <a:r>
              <a:rPr lang="en-US" altLang="zh-CN" sz="2200" dirty="0" err="1">
                <a:solidFill>
                  <a:srgbClr val="00B050"/>
                </a:solidFill>
                <a:sym typeface="+mn-ea"/>
              </a:rPr>
              <a:t>Yinan</a:t>
            </a:r>
            <a:r>
              <a:rPr lang="en-US" altLang="zh-CN" sz="2200" dirty="0">
                <a:solidFill>
                  <a:srgbClr val="00B050"/>
                </a:solidFill>
                <a:sym typeface="+mn-ea"/>
              </a:rPr>
              <a:t> Qi (OPPO)</a:t>
            </a:r>
            <a:endParaRPr lang="en-US" altLang="zh-CN" sz="2200" dirty="0">
              <a:solidFill>
                <a:srgbClr val="00B050"/>
              </a:solidFill>
            </a:endParaRPr>
          </a:p>
          <a:p>
            <a:pPr lvl="1" algn="l" eaLnBrk="0" hangingPunct="0">
              <a:buClrTx/>
              <a:buSzTx/>
              <a:buFontTx/>
              <a:buChar char="–"/>
              <a:defRPr/>
            </a:pPr>
            <a:r>
              <a:rPr lang="en-US" altLang="zh-CN" sz="2200" b="0" dirty="0" smtClean="0">
                <a:solidFill>
                  <a:srgbClr val="00B050"/>
                </a:solidFill>
                <a:sym typeface="+mn-ea"/>
              </a:rPr>
              <a:t>11-24/1803</a:t>
            </a:r>
            <a:r>
              <a:rPr lang="en-US" altLang="zh-CN" sz="2200" b="0" dirty="0">
                <a:solidFill>
                  <a:srgbClr val="00B050"/>
                </a:solidFill>
                <a:sym typeface="+mn-ea"/>
              </a:rPr>
              <a:t>, Sync field for AMP PPDU, Ke Wang (OPPO)</a:t>
            </a:r>
            <a:endParaRPr lang="en-US" altLang="zh-CN" sz="2200" b="0" dirty="0">
              <a:solidFill>
                <a:srgbClr val="00B050"/>
              </a:solidFill>
            </a:endParaRPr>
          </a:p>
          <a:p>
            <a:pPr lvl="1" algn="l" eaLnBrk="0" hangingPunct="0">
              <a:buClrTx/>
              <a:buSzTx/>
              <a:buFontTx/>
              <a:buChar char="–"/>
              <a:defRPr/>
            </a:pPr>
            <a:r>
              <a:rPr lang="en-US" altLang="zh-CN" sz="2200" b="0" dirty="0">
                <a:solidFill>
                  <a:srgbClr val="00B050"/>
                </a:solidFill>
                <a:sym typeface="+mn-ea"/>
              </a:rPr>
              <a:t>11-24/1816, AMP Downlink Sync Field Options, Steve Shellhammer (Qualcomm)</a:t>
            </a:r>
          </a:p>
          <a:p>
            <a:pPr lvl="1" algn="l" eaLnBrk="0" hangingPunct="0">
              <a:buClrTx/>
              <a:buSzTx/>
              <a:buFontTx/>
              <a:buChar char="–"/>
              <a:defRPr/>
            </a:pPr>
            <a:r>
              <a:rPr lang="en-US" altLang="zh-CN" sz="2200" dirty="0">
                <a:solidFill>
                  <a:srgbClr val="00B050"/>
                </a:solidFill>
                <a:highlight>
                  <a:srgbClr val="FFFF00"/>
                </a:highlight>
                <a:sym typeface="+mn-ea"/>
              </a:rPr>
              <a:t>11-24/1819, Downlink Sync Sequence Design, Bin Qian (Huawei</a:t>
            </a:r>
            <a:r>
              <a:rPr lang="en-US" altLang="zh-CN" sz="2200" dirty="0" smtClean="0">
                <a:solidFill>
                  <a:srgbClr val="00B050"/>
                </a:solidFill>
                <a:highlight>
                  <a:srgbClr val="FFFF00"/>
                </a:highlight>
                <a:sym typeface="+mn-ea"/>
              </a:rPr>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(MAC/Sec.)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GB" sz="2100" dirty="0">
                <a:solidFill>
                  <a:srgbClr val="00B050"/>
                </a:solidFill>
                <a:sym typeface="+mn-ea"/>
              </a:rPr>
              <a:t>11-24/1548, Thoughts on Security for AMP, </a:t>
            </a:r>
            <a:r>
              <a:rPr lang="en-US" altLang="en-GB" sz="2100" dirty="0" err="1">
                <a:solidFill>
                  <a:srgbClr val="00B050"/>
                </a:solidFill>
                <a:sym typeface="+mn-ea"/>
              </a:rPr>
              <a:t>Rojan</a:t>
            </a:r>
            <a:r>
              <a:rPr lang="en-US" altLang="en-GB" sz="2100" dirty="0">
                <a:solidFill>
                  <a:srgbClr val="00B050"/>
                </a:solidFill>
                <a:sym typeface="+mn-ea"/>
              </a:rPr>
              <a:t> </a:t>
            </a:r>
            <a:r>
              <a:rPr lang="en-US" altLang="en-GB" sz="2100" dirty="0" err="1">
                <a:solidFill>
                  <a:srgbClr val="00B050"/>
                </a:solidFill>
                <a:sym typeface="+mn-ea"/>
              </a:rPr>
              <a:t>Chitrakar</a:t>
            </a:r>
            <a:r>
              <a:rPr lang="en-US" altLang="en-GB" sz="2100" dirty="0">
                <a:solidFill>
                  <a:srgbClr val="00B050"/>
                </a:solidFill>
                <a:sym typeface="+mn-ea"/>
              </a:rPr>
              <a:t> (Huawei)</a:t>
            </a:r>
            <a:endParaRPr lang="en-US" altLang="en-GB" sz="2100" dirty="0">
              <a:solidFill>
                <a:srgbClr val="00B050"/>
              </a:solidFill>
            </a:endParaRPr>
          </a:p>
          <a:p>
            <a:pPr lvl="1" algn="l" eaLnBrk="0" hangingPunct="0">
              <a:buClrTx/>
              <a:buSzTx/>
              <a:buFontTx/>
              <a:buChar char="–"/>
              <a:defRPr/>
            </a:pPr>
            <a:r>
              <a:rPr lang="en-US" altLang="en-GB" sz="2100" b="0" dirty="0" smtClean="0">
                <a:solidFill>
                  <a:srgbClr val="00B050"/>
                </a:solidFill>
                <a:sym typeface="+mn-ea"/>
              </a:rPr>
              <a:t>11-24/1774</a:t>
            </a:r>
            <a:r>
              <a:rPr lang="en-US" altLang="en-GB" sz="2100" b="0" dirty="0">
                <a:solidFill>
                  <a:srgbClr val="00B050"/>
                </a:solidFill>
                <a:sym typeface="+mn-ea"/>
              </a:rPr>
              <a:t>, Details of AMP trigger procedure,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11-24/1775, Duty-cycle AMP operation,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11-24/1776, Multiple access mechanisms for AMP, Chuanfeng He (OPPO)</a:t>
            </a:r>
          </a:p>
          <a:p>
            <a:pPr lvl="1" algn="l" eaLnBrk="0" hangingPunct="0">
              <a:buClrTx/>
              <a:buSzTx/>
              <a:buFontTx/>
              <a:buChar char="–"/>
              <a:defRPr/>
            </a:pPr>
            <a:r>
              <a:rPr lang="en-US" altLang="en-GB" sz="2100" dirty="0">
                <a:solidFill>
                  <a:srgbClr val="00B050"/>
                </a:solidFill>
                <a:sym typeface="+mn-ea"/>
              </a:rPr>
              <a:t>11-24/1802, CDM Access for AMP IoT, Weijie Xu (OPPO</a:t>
            </a:r>
            <a:r>
              <a:rPr lang="en-US" altLang="en-GB" sz="2100" dirty="0" smtClean="0">
                <a:solidFill>
                  <a:srgbClr val="00B050"/>
                </a:solidFill>
                <a:sym typeface="+mn-ea"/>
              </a:rPr>
              <a:t>)</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dirty="0">
                <a:solidFill>
                  <a:srgbClr val="00B050"/>
                </a:solidFill>
                <a:sym typeface="+mn-ea"/>
              </a:rPr>
              <a:t>11-24/1767, AMP Energizer, Ian Bajaj (Huawei)</a:t>
            </a:r>
          </a:p>
          <a:p>
            <a:pPr lvl="1" algn="l" eaLnBrk="0" hangingPunct="0">
              <a:buClrTx/>
              <a:buSzTx/>
              <a:buFontTx/>
              <a:buChar char="–"/>
              <a:defRPr/>
            </a:pPr>
            <a:r>
              <a:rPr lang="en-US" altLang="en-US" dirty="0">
                <a:solidFill>
                  <a:srgbClr val="00B050"/>
                </a:solidFill>
                <a:sym typeface="+mn-ea"/>
              </a:rPr>
              <a:t>11-24/1769, Further discussion on the AMP WPT protocol, Ian Bajaj (Huawei)</a:t>
            </a:r>
            <a:endParaRPr lang="en-US" altLang="en-US" b="0" dirty="0">
              <a:solidFill>
                <a:srgbClr val="00B050"/>
              </a:solidFill>
            </a:endParaRPr>
          </a:p>
          <a:p>
            <a:pPr lvl="1" algn="l" eaLnBrk="0" hangingPunct="0">
              <a:buClrTx/>
              <a:buSzTx/>
              <a:buFontTx/>
              <a:buChar char="–"/>
              <a:defRPr/>
            </a:pPr>
            <a:r>
              <a:rPr lang="en-US" altLang="en-US" dirty="0">
                <a:solidFill>
                  <a:srgbClr val="00B050"/>
                </a:solidFill>
                <a:sym typeface="+mn-ea"/>
              </a:rPr>
              <a:t>11-24/1781, Further Consideration of WPT for AMP, Yinan Qi (OPPO)</a:t>
            </a:r>
            <a:endParaRPr lang="en-US" altLang="en-US" dirty="0">
              <a:solidFill>
                <a:srgbClr val="00B050"/>
              </a:solidFill>
            </a:endParaRPr>
          </a:p>
          <a:p>
            <a:pPr lvl="1" algn="l" eaLnBrk="0" hangingPunct="0">
              <a:buClrTx/>
              <a:buSzTx/>
              <a:buFontTx/>
              <a:buChar char="–"/>
              <a:defRPr/>
            </a:pPr>
            <a:r>
              <a:rPr lang="en-US" altLang="en-US" dirty="0">
                <a:solidFill>
                  <a:srgbClr val="00B050"/>
                </a:solidFill>
                <a:sym typeface="+mn-ea"/>
              </a:rPr>
              <a:t>11-24/1808, OFDM-based WPT waveform, Panpan Li (Huawei</a:t>
            </a:r>
            <a:r>
              <a:rPr lang="en-US" altLang="en-US" dirty="0" smtClean="0">
                <a:solidFill>
                  <a:srgbClr val="00B050"/>
                </a:solidFill>
                <a:sym typeface="+mn-ea"/>
              </a:rPr>
              <a:t>)</a:t>
            </a:r>
          </a:p>
          <a:p>
            <a:pPr lvl="1" eaLnBrk="0" hangingPunct="0">
              <a:defRPr/>
            </a:pPr>
            <a:r>
              <a:rPr lang="en-US" altLang="zh-CN" dirty="0">
                <a:solidFill>
                  <a:srgbClr val="00B050"/>
                </a:solidFill>
                <a:highlight>
                  <a:srgbClr val="FFFF00"/>
                </a:highlight>
              </a:rPr>
              <a:t>11-24/1939, Follow Up on Power Budget Negotiation, Ugo Campiglio (Cisco)</a:t>
            </a:r>
            <a:endParaRPr lang="en-US" altLang="en-US" dirty="0">
              <a:solidFill>
                <a:srgbClr val="00B050"/>
              </a:solidFill>
              <a:highlight>
                <a:srgbClr val="FFFF00"/>
              </a:highlight>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Nov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sym typeface="+mn-ea"/>
              </a:rPr>
              <a:t>SPs and Motions (TG motions refer to 11-24/1322)</a:t>
            </a:r>
            <a:endParaRPr lang="en-US" altLang="en-GB" dirty="0"/>
          </a:p>
          <a:p>
            <a:pPr eaLnBrk="0" hangingPunct="0">
              <a:defRPr/>
            </a:pPr>
            <a:r>
              <a:rPr lang="en-US" altLang="en-GB" dirty="0" smtClean="0"/>
              <a:t>Contribution discussion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sz="2400" i="1" dirty="0" smtClean="0"/>
              <a:t>Following presenting order</a:t>
            </a:r>
            <a:r>
              <a:rPr lang="en-US" altLang="en-GB" sz="2100" dirty="0">
                <a:highlight>
                  <a:srgbClr val="FFFF00"/>
                </a:highlight>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#1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zh-CN" altLang="en-US" sz="2000" dirty="0"/>
              <a:t>Do you agree that 11bp should include a mechanism for frequency shifting during backscatter?</a:t>
            </a:r>
          </a:p>
          <a:p>
            <a:endParaRPr lang="en-US" altLang="zh-CN" sz="2000" dirty="0"/>
          </a:p>
          <a:p>
            <a:r>
              <a:rPr lang="en-US" altLang="zh-CN" sz="2000" b="0" i="1" dirty="0">
                <a:sym typeface="+mn-ea"/>
              </a:rPr>
              <a:t>[Reference: 11-24/1687]</a:t>
            </a:r>
          </a:p>
          <a:p>
            <a:endParaRPr lang="en-US" altLang="zh-CN" sz="2000" dirty="0"/>
          </a:p>
          <a:p>
            <a:r>
              <a:rPr lang="en-US" altLang="zh-CN" sz="2000" dirty="0"/>
              <a:t>Result</a:t>
            </a:r>
            <a:r>
              <a:rPr lang="en-US" altLang="zh-CN" sz="2000" dirty="0" smtClean="0"/>
              <a:t>: [</a:t>
            </a:r>
            <a:r>
              <a:rPr lang="en-US" altLang="zh-CN" sz="2000" i="1" dirty="0" smtClean="0">
                <a:solidFill>
                  <a:srgbClr val="FF0000"/>
                </a:solidFill>
              </a:rPr>
              <a:t>withdrawn</a:t>
            </a:r>
            <a:r>
              <a:rPr lang="en-US" altLang="zh-CN" sz="2000" dirty="0" smtClean="0"/>
              <a:t>]</a:t>
            </a:r>
            <a:endParaRPr lang="en-US" altLang="zh-CN" sz="2000" dirty="0"/>
          </a:p>
          <a:p>
            <a:endParaRPr lang="zh-CN" altLang="en-US" sz="2000" dirty="0"/>
          </a:p>
          <a:p>
            <a:pPr marL="0" lvl="0" indent="0">
              <a:buNone/>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#2 </a:t>
            </a:r>
          </a:p>
        </p:txBody>
      </p:sp>
      <p:sp>
        <p:nvSpPr>
          <p:cNvPr id="3" name="内容占位符 2"/>
          <p:cNvSpPr>
            <a:spLocks noGrp="1"/>
          </p:cNvSpPr>
          <p:nvPr>
            <p:ph idx="1"/>
          </p:nvPr>
        </p:nvSpPr>
        <p:spPr/>
        <p:txBody>
          <a:bodyPr/>
          <a:lstStyle/>
          <a:p>
            <a:r>
              <a:rPr lang="en-US" altLang="zh-CN" sz="2000" dirty="0"/>
              <a:t>SP1: </a:t>
            </a:r>
          </a:p>
          <a:p>
            <a:pPr marL="0" indent="0">
              <a:buFont typeface="Arial" panose="020B0604020202020204" pitchFamily="34" charset="0"/>
              <a:buNone/>
            </a:pPr>
            <a:r>
              <a:rPr lang="zh-CN" altLang="en-US" sz="2000" dirty="0"/>
              <a:t>Do you agree to add the following content to sub-clause 4 of </a:t>
            </a:r>
            <a:r>
              <a:rPr lang="zh-CN" altLang="en-US" sz="2000" dirty="0" smtClean="0"/>
              <a:t>SFD</a:t>
            </a:r>
            <a:r>
              <a:rPr lang="en-US" altLang="zh-CN" sz="2000" dirty="0" smtClean="0"/>
              <a:t>?</a:t>
            </a:r>
            <a:endParaRPr lang="zh-CN" altLang="en-US" sz="2000" dirty="0"/>
          </a:p>
          <a:p>
            <a:pPr marL="342900" indent="-342900">
              <a:buFont typeface="Arial" panose="020B0604020202020204" pitchFamily="34" charset="0"/>
              <a:buChar char="•"/>
            </a:pPr>
            <a:r>
              <a:rPr lang="zh-CN" altLang="en-US" sz="2000" dirty="0"/>
              <a:t>The AMP Downlink PPDU </a:t>
            </a:r>
            <a:r>
              <a:rPr lang="en-US" altLang="zh-CN" sz="2000" dirty="0" smtClean="0"/>
              <a:t>in 2.4 GHz </a:t>
            </a:r>
            <a:r>
              <a:rPr lang="zh-CN" altLang="en-US" sz="2000" dirty="0" smtClean="0"/>
              <a:t>shall </a:t>
            </a:r>
            <a:r>
              <a:rPr lang="zh-CN" altLang="en-US" sz="2000" dirty="0"/>
              <a:t>support the following data rates:</a:t>
            </a:r>
          </a:p>
          <a:p>
            <a:pPr marL="800100" lvl="1" indent="-342900">
              <a:buFont typeface="Arial" panose="020B0604020202020204" pitchFamily="34" charset="0"/>
              <a:buChar char="•"/>
            </a:pPr>
            <a:r>
              <a:rPr lang="zh-CN" altLang="en-US" sz="1665" dirty="0"/>
              <a:t>1 Mb/s (for non-Backscatter STAs only)</a:t>
            </a:r>
          </a:p>
          <a:p>
            <a:pPr marL="800100" lvl="1" indent="-342900">
              <a:buFont typeface="Arial" panose="020B0604020202020204" pitchFamily="34" charset="0"/>
              <a:buChar char="•"/>
            </a:pPr>
            <a:r>
              <a:rPr lang="zh-CN" altLang="en-US" sz="1665" dirty="0"/>
              <a:t>250 kb/</a:t>
            </a:r>
            <a:r>
              <a:rPr lang="zh-CN" altLang="en-US" sz="1665" dirty="0" smtClean="0"/>
              <a:t>s</a:t>
            </a:r>
            <a:endParaRPr lang="zh-CN" altLang="en-US" sz="1665" dirty="0"/>
          </a:p>
          <a:p>
            <a:endParaRPr lang="en-US" altLang="zh-CN" sz="2000" dirty="0"/>
          </a:p>
          <a:p>
            <a:r>
              <a:rPr lang="en-US" altLang="zh-CN" sz="2000" b="0" i="1" dirty="0">
                <a:sym typeface="+mn-ea"/>
              </a:rPr>
              <a:t>[Reference: 11-24/1793r1]</a:t>
            </a:r>
          </a:p>
          <a:p>
            <a:endParaRPr lang="en-US" altLang="zh-CN" sz="2000" dirty="0"/>
          </a:p>
          <a:p>
            <a:r>
              <a:rPr lang="en-US" altLang="zh-CN" sz="2000" dirty="0"/>
              <a:t>Result</a:t>
            </a:r>
            <a:r>
              <a:rPr lang="en-US" altLang="zh-CN" sz="2000" dirty="0" smtClean="0"/>
              <a:t>: no objection opinion</a:t>
            </a:r>
            <a:endParaRPr lang="en-US" altLang="zh-CN" sz="2000" dirty="0"/>
          </a:p>
          <a:p>
            <a:endParaRPr lang="zh-CN" altLang="en-US" sz="2000" dirty="0"/>
          </a:p>
          <a:p>
            <a:pPr marL="0" lvl="0" indent="0">
              <a:buNone/>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#3</a:t>
            </a:r>
          </a:p>
        </p:txBody>
      </p:sp>
      <p:sp>
        <p:nvSpPr>
          <p:cNvPr id="3" name="内容占位符 2"/>
          <p:cNvSpPr>
            <a:spLocks noGrp="1"/>
          </p:cNvSpPr>
          <p:nvPr>
            <p:ph idx="1"/>
          </p:nvPr>
        </p:nvSpPr>
        <p:spPr>
          <a:xfrm>
            <a:off x="939064" y="1763966"/>
            <a:ext cx="10361613" cy="4636756"/>
          </a:xfrm>
        </p:spPr>
        <p:txBody>
          <a:bodyPr/>
          <a:lstStyle/>
          <a:p>
            <a:r>
              <a:rPr lang="en-US" altLang="zh-CN" sz="2000" dirty="0"/>
              <a:t>SP1: </a:t>
            </a:r>
          </a:p>
          <a:p>
            <a:pPr marL="342900" indent="-342900">
              <a:buFont typeface="Arial" panose="020B0604020202020204" pitchFamily="34" charset="0"/>
              <a:buChar char="•"/>
            </a:pPr>
            <a:r>
              <a:rPr lang="zh-CN" altLang="en-US" sz="2000" dirty="0"/>
              <a:t>Do you agree to add the following text to TGbp SFD?</a:t>
            </a:r>
          </a:p>
          <a:p>
            <a:pPr marL="800100" lvl="1" indent="-342900">
              <a:buFont typeface="Arial" panose="020B0604020202020204" pitchFamily="34" charset="0"/>
              <a:buChar char="•"/>
            </a:pPr>
            <a:r>
              <a:rPr lang="zh-CN" altLang="en-US" sz="1665" dirty="0"/>
              <a:t>IEEE 802.11bp defines an AMP Energizer that contains an IEEE 802.11 non-AP STA, and an Energizing Function which is capable of transmitting PPDUs for the purpose of WPT and/or backscattering operation and/or wake-up triggering.</a:t>
            </a:r>
          </a:p>
          <a:p>
            <a:r>
              <a:rPr lang="en-US" altLang="zh-CN" sz="2000" b="0" i="1" dirty="0">
                <a:sym typeface="+mn-ea"/>
              </a:rPr>
              <a:t>[Reference: </a:t>
            </a:r>
            <a:r>
              <a:rPr lang="en-US" altLang="zh-CN" sz="2000" b="0" i="1" dirty="0" smtClean="0">
                <a:sym typeface="+mn-ea"/>
              </a:rPr>
              <a:t>11-24/1767r0]</a:t>
            </a:r>
            <a:endParaRPr lang="en-US" altLang="zh-CN" sz="2000" b="0" i="1" dirty="0"/>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a:p>
            <a:endParaRPr lang="en-US" altLang="zh-CN" sz="2000" dirty="0"/>
          </a:p>
          <a:p>
            <a:r>
              <a:rPr lang="en-US" altLang="zh-CN" sz="2000" dirty="0"/>
              <a:t>SP2:</a:t>
            </a:r>
          </a:p>
          <a:p>
            <a:pPr marL="342900" indent="-342900">
              <a:buFont typeface="Arial" panose="020B0604020202020204" pitchFamily="34" charset="0"/>
              <a:buChar char="•"/>
            </a:pPr>
            <a:r>
              <a:rPr lang="en-US" altLang="zh-CN" sz="2000" dirty="0"/>
              <a:t>Do you agree to add the following text to </a:t>
            </a:r>
            <a:r>
              <a:rPr lang="en-US" altLang="zh-CN" sz="2000" dirty="0" err="1"/>
              <a:t>TGbp</a:t>
            </a:r>
            <a:r>
              <a:rPr lang="en-US" altLang="zh-CN" sz="2000" dirty="0"/>
              <a:t> SFD?</a:t>
            </a:r>
          </a:p>
          <a:p>
            <a:pPr marL="800100" lvl="1" indent="-342900">
              <a:buFont typeface="Arial" panose="020B0604020202020204" pitchFamily="34" charset="0"/>
              <a:buChar char="•"/>
            </a:pPr>
            <a:r>
              <a:rPr lang="en-US" altLang="zh-CN" sz="1665" dirty="0"/>
              <a:t>IEEE 802.11bp defines a WPT protocol which comprises a procedure allowing the AP to send control information to the AMP Energizer. The control information is TBD.</a:t>
            </a:r>
          </a:p>
          <a:p>
            <a:pPr marL="0" lvl="0" indent="0">
              <a:buNone/>
            </a:pPr>
            <a:r>
              <a:rPr lang="en-US" altLang="zh-CN" sz="1995" b="0" i="1" dirty="0">
                <a:sym typeface="+mn-ea"/>
              </a:rPr>
              <a:t>[Reference: </a:t>
            </a:r>
            <a:r>
              <a:rPr lang="en-US" altLang="zh-CN" sz="1995" b="0" i="1" dirty="0" smtClean="0">
                <a:sym typeface="+mn-ea"/>
              </a:rPr>
              <a:t>11-24/1769r0]</a:t>
            </a:r>
            <a:endParaRPr lang="en-US" altLang="zh-CN" sz="1995" b="0" i="1" dirty="0"/>
          </a:p>
          <a:p>
            <a:pPr marL="0" lvl="0" indent="0">
              <a:buNone/>
            </a:pPr>
            <a:r>
              <a:rPr lang="en-US" altLang="zh-CN" sz="1995" dirty="0">
                <a:sym typeface="+mn-ea"/>
              </a:rPr>
              <a:t>Result</a:t>
            </a:r>
            <a:r>
              <a:rPr lang="en-US" altLang="zh-CN" sz="1995" dirty="0" smtClean="0">
                <a:sym typeface="+mn-ea"/>
              </a:rPr>
              <a:t>: [</a:t>
            </a:r>
            <a:r>
              <a:rPr lang="en-US" altLang="zh-CN" sz="1995" dirty="0" smtClean="0">
                <a:solidFill>
                  <a:srgbClr val="FF0000"/>
                </a:solidFill>
                <a:sym typeface="+mn-ea"/>
              </a:rPr>
              <a:t>Deferred</a:t>
            </a:r>
            <a:r>
              <a:rPr lang="en-US" altLang="zh-CN" sz="1995" dirty="0" smtClean="0">
                <a:sym typeface="+mn-ea"/>
              </a:rPr>
              <a:t>]</a:t>
            </a:r>
            <a:endParaRPr lang="en-US" altLang="zh-CN" sz="1995" dirty="0">
              <a:sym typeface="+mn-ea"/>
            </a:endParaRPr>
          </a:p>
          <a:p>
            <a:pPr marL="0" lvl="0" indent="0">
              <a:buNone/>
            </a:pP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#3 </a:t>
            </a:r>
          </a:p>
        </p:txBody>
      </p:sp>
      <p:sp>
        <p:nvSpPr>
          <p:cNvPr id="3" name="内容占位符 2"/>
          <p:cNvSpPr>
            <a:spLocks noGrp="1"/>
          </p:cNvSpPr>
          <p:nvPr>
            <p:ph idx="1"/>
          </p:nvPr>
        </p:nvSpPr>
        <p:spPr/>
        <p:txBody>
          <a:bodyPr/>
          <a:lstStyle/>
          <a:p>
            <a:r>
              <a:rPr lang="en-US" altLang="zh-CN" sz="2000" dirty="0"/>
              <a:t>SP3: </a:t>
            </a:r>
          </a:p>
          <a:p>
            <a:pPr marL="342900" indent="-342900">
              <a:buFont typeface="Arial" panose="020B0604020202020204" pitchFamily="34" charset="0"/>
              <a:buChar char="•"/>
            </a:pPr>
            <a:r>
              <a:rPr lang="zh-CN" altLang="en-US" sz="2000" dirty="0"/>
              <a:t>Do you agree to add the following text to TGbp SFD?</a:t>
            </a:r>
          </a:p>
          <a:p>
            <a:pPr marL="800100" lvl="1" indent="-342900">
              <a:buFont typeface="Arial" panose="020B0604020202020204" pitchFamily="34" charset="0"/>
              <a:buChar char="•"/>
            </a:pPr>
            <a:r>
              <a:rPr lang="zh-CN" altLang="en-US" sz="1665" dirty="0"/>
              <a:t>IEEE 802.11bp defines a WPT protocol which comprises a procedure allowing an AMP STA to report </a:t>
            </a:r>
            <a:r>
              <a:rPr lang="zh-CN" altLang="en-US" sz="1665" dirty="0" smtClean="0"/>
              <a:t>its </a:t>
            </a:r>
            <a:r>
              <a:rPr lang="zh-CN" altLang="en-US" sz="1665" dirty="0"/>
              <a:t>RF energy harvesting and power related information. What information are included in the report and how to report such information are TBD.</a:t>
            </a:r>
          </a:p>
          <a:p>
            <a:pPr marL="0" indent="0">
              <a:buFont typeface="Arial" panose="020B0604020202020204" pitchFamily="34" charset="0"/>
              <a:buNone/>
            </a:pPr>
            <a:endParaRPr lang="en-US" altLang="zh-CN" sz="2000" i="1" dirty="0">
              <a:sym typeface="+mn-ea"/>
            </a:endParaRPr>
          </a:p>
          <a:p>
            <a:pPr marL="0" indent="0">
              <a:buFont typeface="Arial" panose="020B0604020202020204" pitchFamily="34" charset="0"/>
              <a:buNone/>
            </a:pPr>
            <a:r>
              <a:rPr lang="en-US" altLang="zh-CN" sz="2000" b="0" i="1" dirty="0">
                <a:sym typeface="+mn-ea"/>
              </a:rPr>
              <a:t>[Reference: 11-24/1769, 11-24/1781, 11-24/1939, </a:t>
            </a:r>
            <a:r>
              <a:rPr lang="en-US" altLang="zh-CN" sz="2000" b="0" i="1" dirty="0" smtClean="0">
                <a:sym typeface="+mn-ea"/>
              </a:rPr>
              <a:t>11-24/1539]</a:t>
            </a:r>
            <a:endParaRPr lang="en-US" altLang="zh-CN" sz="2000" b="0" i="1" dirty="0"/>
          </a:p>
          <a:p>
            <a:pPr marL="0" indent="0">
              <a:buFont typeface="Arial" panose="020B0604020202020204" pitchFamily="34" charset="0"/>
              <a:buNone/>
            </a:pPr>
            <a:endParaRPr lang="en-US" altLang="zh-CN" sz="2000" dirty="0"/>
          </a:p>
          <a:p>
            <a:pPr marL="0" indent="0">
              <a:buFont typeface="Arial" panose="020B0604020202020204" pitchFamily="34" charset="0"/>
              <a:buNone/>
            </a:pPr>
            <a:r>
              <a:rPr lang="en-US" altLang="zh-CN" sz="2000" dirty="0"/>
              <a:t>Result</a:t>
            </a:r>
            <a:r>
              <a:rPr lang="en-US" altLang="zh-CN" sz="2000" dirty="0" smtClean="0"/>
              <a:t>: 25Y/9/7/A</a:t>
            </a:r>
            <a:endParaRPr lang="en-US" altLang="zh-CN" sz="2000" dirty="0"/>
          </a:p>
          <a:p>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#4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zh-CN" altLang="en-US" sz="2000" dirty="0"/>
              <a:t>Do you agree that the following topologies </a:t>
            </a:r>
            <a:r>
              <a:rPr lang="zh-CN" altLang="en-US" sz="2000" dirty="0" smtClean="0"/>
              <a:t>for </a:t>
            </a:r>
            <a:r>
              <a:rPr lang="zh-CN" altLang="en-US" sz="2000" dirty="0"/>
              <a:t>energizer should be considered in 11bp and captured in FRD?</a:t>
            </a:r>
          </a:p>
          <a:p>
            <a:pPr marL="800100" lvl="1" indent="-342900">
              <a:buFont typeface="Arial" panose="020B0604020202020204" pitchFamily="34" charset="0"/>
              <a:buChar char="•"/>
            </a:pPr>
            <a:r>
              <a:rPr lang="zh-CN" altLang="en-US" sz="1665" dirty="0"/>
              <a:t>Topology 1: Energizer is physically integrated with the AP.</a:t>
            </a:r>
          </a:p>
          <a:p>
            <a:pPr marL="800100" lvl="1" indent="-342900">
              <a:buFont typeface="Arial" panose="020B0604020202020204" pitchFamily="34" charset="0"/>
              <a:buChar char="•"/>
            </a:pPr>
            <a:r>
              <a:rPr lang="zh-CN" altLang="en-US" sz="1665" dirty="0"/>
              <a:t>Topology 2: Energizer is connected to the AP with wired connection.</a:t>
            </a:r>
          </a:p>
          <a:p>
            <a:pPr marL="800100" lvl="1" indent="-342900">
              <a:buFont typeface="Arial" panose="020B0604020202020204" pitchFamily="34" charset="0"/>
              <a:buChar char="•"/>
            </a:pPr>
            <a:r>
              <a:rPr lang="zh-CN" altLang="en-US" sz="1665" dirty="0"/>
              <a:t>Topology 3: Energizer is connected to the AP with wireless connection.</a:t>
            </a:r>
          </a:p>
          <a:p>
            <a:pPr marL="1257300" lvl="2" indent="-342900">
              <a:buFont typeface="Arial" panose="020B0604020202020204" pitchFamily="34" charset="0"/>
              <a:buChar char="•"/>
            </a:pPr>
            <a:r>
              <a:rPr lang="zh-CN" altLang="en-US" sz="1800" dirty="0"/>
              <a:t>The details of the wireless connection are TBD</a:t>
            </a:r>
          </a:p>
          <a:p>
            <a:pPr marL="0" indent="0">
              <a:buFont typeface="Arial" panose="020B0604020202020204" pitchFamily="34" charset="0"/>
              <a:buNone/>
            </a:pPr>
            <a:endParaRPr lang="en-US" altLang="zh-CN" sz="2000" b="0" i="1" dirty="0">
              <a:sym typeface="+mn-ea"/>
            </a:endParaRPr>
          </a:p>
          <a:p>
            <a:pPr marL="0" indent="0">
              <a:buFont typeface="Arial" panose="020B0604020202020204" pitchFamily="34" charset="0"/>
              <a:buNone/>
            </a:pPr>
            <a:r>
              <a:rPr lang="en-US" altLang="zh-CN" sz="2000" b="0" i="1" dirty="0">
                <a:sym typeface="+mn-ea"/>
              </a:rPr>
              <a:t>[Reference: 11-24/1781r2]</a:t>
            </a:r>
            <a:endParaRPr lang="en-US" altLang="zh-CN" sz="2000" b="0" i="1" dirty="0"/>
          </a:p>
          <a:p>
            <a:endParaRPr lang="en-US" altLang="zh-CN" sz="2000" dirty="0"/>
          </a:p>
          <a:p>
            <a:r>
              <a:rPr lang="en-US" altLang="zh-CN" sz="2000" dirty="0"/>
              <a:t>Result</a:t>
            </a:r>
            <a:r>
              <a:rPr lang="en-US" altLang="zh-CN" sz="2000" dirty="0" smtClean="0"/>
              <a:t>: No objection opinion</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Set #</a:t>
            </a:r>
            <a:r>
              <a:rPr lang="en-US" altLang="zh-CN" dirty="0"/>
              <a:t>5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buFont typeface="Arial" panose="020B0604020202020204" pitchFamily="34" charset="0"/>
              <a:buChar char="•"/>
            </a:pPr>
            <a:r>
              <a:rPr lang="en-US" altLang="zh-CN" sz="1665" dirty="0"/>
              <a:t>The AMP-Sync field in AMP Downlink PPDU </a:t>
            </a:r>
            <a:r>
              <a:rPr lang="en-US" altLang="zh-CN" sz="1665" dirty="0" smtClean="0"/>
              <a:t>in 2.4 GHz is </a:t>
            </a:r>
            <a:r>
              <a:rPr lang="en-US" altLang="zh-CN" sz="1665" dirty="0"/>
              <a:t>defined with </a:t>
            </a:r>
            <a:r>
              <a:rPr lang="en-US" altLang="zh-CN" sz="1665" dirty="0" smtClean="0"/>
              <a:t>chip </a:t>
            </a:r>
            <a:r>
              <a:rPr lang="en-US" altLang="zh-CN" sz="1665" dirty="0"/>
              <a:t>duration of 2us for backscattering case.</a:t>
            </a:r>
          </a:p>
          <a:p>
            <a:r>
              <a:rPr lang="en-US" altLang="zh-CN" sz="2000" dirty="0"/>
              <a:t> </a:t>
            </a:r>
            <a:r>
              <a:rPr lang="en-US" altLang="zh-CN" sz="2000" b="0" i="1" dirty="0"/>
              <a:t>[Reference contribution: 11-24/1797r0]</a:t>
            </a:r>
          </a:p>
          <a:p>
            <a:r>
              <a:rPr lang="en-US" altLang="zh-CN" sz="2000" dirty="0"/>
              <a:t>Result</a:t>
            </a:r>
            <a:r>
              <a:rPr lang="en-US" altLang="zh-CN" sz="2000" dirty="0" smtClean="0"/>
              <a:t>: No objection opinion</a:t>
            </a:r>
            <a:endParaRPr lang="en-US" altLang="zh-CN" sz="2000" dirty="0"/>
          </a:p>
          <a:p>
            <a:r>
              <a:rPr lang="en-US" altLang="zh-CN" sz="2000" dirty="0"/>
              <a:t> </a:t>
            </a:r>
          </a:p>
          <a:p>
            <a:r>
              <a:rPr lang="en-US" altLang="zh-CN" sz="2000" dirty="0"/>
              <a:t>SP2: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buFont typeface="Arial" panose="020B0604020202020204" pitchFamily="34" charset="0"/>
              <a:buChar char="•"/>
            </a:pPr>
            <a:r>
              <a:rPr lang="en-US" altLang="zh-CN" sz="1665" dirty="0"/>
              <a:t>11bp defines Manchester encoding for the data portion of UL </a:t>
            </a:r>
            <a:r>
              <a:rPr lang="en-US" altLang="zh-CN" sz="1665" dirty="0" smtClean="0"/>
              <a:t>transmission in 2.4 GHz, </a:t>
            </a:r>
            <a:r>
              <a:rPr lang="en-US" altLang="zh-CN" sz="1665" dirty="0"/>
              <a:t>including both backscattering and active transmission.</a:t>
            </a:r>
          </a:p>
          <a:p>
            <a:r>
              <a:rPr lang="en-US" altLang="zh-CN" sz="2000" dirty="0"/>
              <a:t> </a:t>
            </a:r>
            <a:r>
              <a:rPr lang="en-US" altLang="zh-CN" sz="1995" b="0" i="1" dirty="0"/>
              <a:t>[Reference contribution: 11-24/1798r0]</a:t>
            </a:r>
          </a:p>
          <a:p>
            <a:pPr marL="0" lvl="0" indent="0">
              <a:buNone/>
            </a:pPr>
            <a:r>
              <a:rPr lang="en-US" altLang="zh-CN" sz="1995" dirty="0">
                <a:sym typeface="+mn-ea"/>
              </a:rPr>
              <a:t>Result</a:t>
            </a:r>
            <a:r>
              <a:rPr lang="en-US" altLang="zh-CN" sz="1995" dirty="0" smtClean="0">
                <a:sym typeface="+mn-ea"/>
              </a:rPr>
              <a:t>: 28Y/7N/7A</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#6 </a:t>
            </a:r>
          </a:p>
        </p:txBody>
      </p:sp>
      <p:sp>
        <p:nvSpPr>
          <p:cNvPr id="3" name="内容占位符 2"/>
          <p:cNvSpPr>
            <a:spLocks noGrp="1"/>
          </p:cNvSpPr>
          <p:nvPr>
            <p:ph idx="1"/>
          </p:nvPr>
        </p:nvSpPr>
        <p:spPr/>
        <p:txBody>
          <a:bodyPr/>
          <a:lstStyle/>
          <a:p>
            <a:r>
              <a:rPr lang="en-US" altLang="zh-CN" sz="2000" dirty="0"/>
              <a:t>SP1: </a:t>
            </a:r>
          </a:p>
          <a:p>
            <a:pPr marL="342900" indent="-342900">
              <a:buFont typeface="Arial" panose="020B0604020202020204" pitchFamily="34" charset="0"/>
              <a:buChar char="•"/>
            </a:pPr>
            <a:r>
              <a:rPr lang="zh-CN" altLang="en-US" sz="2000" dirty="0"/>
              <a:t>Do you agree to add the following content to sub-clause 4 of SFD:</a:t>
            </a:r>
          </a:p>
          <a:p>
            <a:pPr marL="800100" lvl="1" indent="-342900">
              <a:buFont typeface="Arial" panose="020B0604020202020204" pitchFamily="34" charset="0"/>
              <a:buChar char="•"/>
            </a:pPr>
            <a:r>
              <a:rPr lang="zh-CN" altLang="en-US" sz="1665" dirty="0"/>
              <a:t>When performing transmission, the maximum clock offset is ± 10^3 ppm for AMP </a:t>
            </a:r>
            <a:r>
              <a:rPr lang="en-US" altLang="zh-CN" sz="1665" dirty="0" smtClean="0"/>
              <a:t>Non-AP STAs</a:t>
            </a:r>
            <a:r>
              <a:rPr lang="zh-CN" altLang="en-US" sz="1665" dirty="0" smtClean="0"/>
              <a:t> </a:t>
            </a:r>
            <a:r>
              <a:rPr lang="zh-CN" altLang="en-US" sz="1665" dirty="0"/>
              <a:t>supporting active transmission.</a:t>
            </a:r>
          </a:p>
          <a:p>
            <a:pPr marL="0" indent="0">
              <a:buFont typeface="Arial" panose="020B0604020202020204" pitchFamily="34" charset="0"/>
              <a:buNone/>
            </a:pPr>
            <a:r>
              <a:rPr lang="en-US" altLang="zh-CN" sz="2000" b="0" i="1" dirty="0">
                <a:sym typeface="+mn-ea"/>
              </a:rPr>
              <a:t>[Reference: 11-24/1475r3, 11-24/1799r0]</a:t>
            </a:r>
            <a:endParaRPr lang="en-US" altLang="zh-CN" sz="2000" b="0" i="1" dirty="0"/>
          </a:p>
          <a:p>
            <a:r>
              <a:rPr lang="en-US" altLang="zh-CN" sz="2000" dirty="0"/>
              <a:t>Result</a:t>
            </a:r>
            <a:r>
              <a:rPr lang="en-US" altLang="zh-CN" sz="2000" dirty="0" smtClean="0"/>
              <a:t>: No objection opinion</a:t>
            </a:r>
            <a:endParaRPr lang="en-US" altLang="zh-CN" sz="2000" dirty="0"/>
          </a:p>
          <a:p>
            <a:endParaRPr lang="en-US" altLang="zh-CN" sz="2000" dirty="0"/>
          </a:p>
          <a:p>
            <a:r>
              <a:rPr lang="en-US" altLang="zh-CN" sz="2000" dirty="0"/>
              <a:t>SP2:</a:t>
            </a:r>
          </a:p>
          <a:p>
            <a:pPr marL="342900" indent="-342900">
              <a:buFont typeface="Arial" panose="020B0604020202020204" pitchFamily="34" charset="0"/>
              <a:buChar char="•"/>
            </a:pPr>
            <a:r>
              <a:rPr lang="en-US" altLang="zh-CN" sz="2000" dirty="0"/>
              <a:t>Do you agree to add the following content to sub-clause 4 of SFD:</a:t>
            </a:r>
          </a:p>
          <a:p>
            <a:pPr marL="800100" lvl="1" indent="-342900">
              <a:buFont typeface="Arial" panose="020B0604020202020204" pitchFamily="34" charset="0"/>
              <a:buChar char="•"/>
            </a:pPr>
            <a:r>
              <a:rPr lang="en-US" altLang="zh-CN" sz="1665" dirty="0" smtClean="0"/>
              <a:t>11bp will </a:t>
            </a:r>
            <a:r>
              <a:rPr lang="en-US" altLang="zh-CN" sz="1665" dirty="0"/>
              <a:t>define On-Off Keying (OOK) </a:t>
            </a:r>
            <a:r>
              <a:rPr lang="en-US" altLang="zh-CN" sz="1665" dirty="0" smtClean="0"/>
              <a:t>modulation for </a:t>
            </a:r>
            <a:r>
              <a:rPr lang="en-US" altLang="zh-CN" sz="1665" dirty="0"/>
              <a:t>AMP-Sync field and the AMP-Data </a:t>
            </a:r>
            <a:r>
              <a:rPr lang="en-US" altLang="zh-CN" sz="1665" dirty="0" smtClean="0"/>
              <a:t>field in an </a:t>
            </a:r>
            <a:r>
              <a:rPr lang="en-US" altLang="zh-CN" sz="1665" dirty="0"/>
              <a:t>AMP Uplink PPDU </a:t>
            </a:r>
            <a:r>
              <a:rPr lang="en-US" altLang="zh-CN" sz="1665" dirty="0" smtClean="0"/>
              <a:t>for Active Transmission </a:t>
            </a:r>
          </a:p>
          <a:p>
            <a:pPr marL="0" indent="0"/>
            <a:r>
              <a:rPr lang="en-US" altLang="zh-CN" sz="2000" b="0" i="1" dirty="0">
                <a:sym typeface="+mn-ea"/>
              </a:rPr>
              <a:t>[Reference: 11-24/1780r1, 11-24/1237r0]</a:t>
            </a:r>
            <a:endParaRPr lang="en-US" altLang="zh-CN" sz="2000" b="0" i="1" dirty="0"/>
          </a:p>
          <a:p>
            <a:pPr marL="0" lvl="0" indent="0">
              <a:buNone/>
            </a:pPr>
            <a:r>
              <a:rPr lang="en-US" altLang="zh-CN" sz="1995" dirty="0">
                <a:sym typeface="+mn-ea"/>
              </a:rPr>
              <a:t>Result</a:t>
            </a:r>
            <a:r>
              <a:rPr lang="en-US" altLang="zh-CN" sz="1995" dirty="0" smtClean="0">
                <a:sym typeface="+mn-ea"/>
              </a:rPr>
              <a:t>: No objection opinion</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#7 </a:t>
            </a:r>
          </a:p>
        </p:txBody>
      </p:sp>
      <p:sp>
        <p:nvSpPr>
          <p:cNvPr id="3" name="内容占位符 2"/>
          <p:cNvSpPr>
            <a:spLocks noGrp="1"/>
          </p:cNvSpPr>
          <p:nvPr>
            <p:ph idx="1"/>
          </p:nvPr>
        </p:nvSpPr>
        <p:spPr/>
        <p:txBody>
          <a:bodyPr/>
          <a:lstStyle/>
          <a:p>
            <a:r>
              <a:rPr lang="en-US" altLang="zh-CN" sz="2000" dirty="0"/>
              <a:t>SP1: </a:t>
            </a:r>
            <a:r>
              <a:rPr lang="zh-CN" altLang="en-US" sz="2000" dirty="0"/>
              <a:t>Do you agree to create a new sub-clause on security into IEEE 802.11bp SFD?</a:t>
            </a:r>
          </a:p>
          <a:p>
            <a:r>
              <a:rPr lang="en-US" altLang="zh-CN" sz="2000" b="0" i="1" dirty="0">
                <a:sym typeface="+mn-ea"/>
              </a:rPr>
              <a:t>[Reference: 11-24/1584, 11-24/1548]</a:t>
            </a:r>
            <a:endParaRPr lang="en-US" altLang="zh-CN" sz="2000" b="0" i="1" dirty="0"/>
          </a:p>
          <a:p>
            <a:r>
              <a:rPr lang="en-US" altLang="zh-CN" sz="2000" dirty="0"/>
              <a:t>Result</a:t>
            </a:r>
            <a:r>
              <a:rPr lang="en-US" altLang="zh-CN" sz="2000" dirty="0" smtClean="0"/>
              <a:t>: [</a:t>
            </a:r>
            <a:r>
              <a:rPr lang="en-US" altLang="zh-CN" sz="2000" dirty="0" smtClean="0">
                <a:solidFill>
                  <a:srgbClr val="FF0000"/>
                </a:solidFill>
              </a:rPr>
              <a:t>Withdrawn</a:t>
            </a:r>
            <a:r>
              <a:rPr lang="en-US" altLang="zh-CN" sz="2000" dirty="0" smtClean="0"/>
              <a:t>]</a:t>
            </a:r>
            <a:endParaRPr lang="en-US" altLang="zh-CN" sz="2000" dirty="0"/>
          </a:p>
          <a:p>
            <a:endParaRPr lang="zh-CN" altLang="en-US" sz="2000" dirty="0"/>
          </a:p>
          <a:p>
            <a:r>
              <a:rPr lang="en-US" altLang="zh-CN" sz="2000" dirty="0"/>
              <a:t>SP2: </a:t>
            </a:r>
            <a:r>
              <a:rPr lang="zh-CN" altLang="en-US" sz="2000" dirty="0"/>
              <a:t>Do you agree to insert the following text in the security sub-clause of the SFD? </a:t>
            </a:r>
          </a:p>
          <a:p>
            <a:pPr marL="342900" indent="-342900">
              <a:buFont typeface="Arial" panose="020B0604020202020204" pitchFamily="34" charset="0"/>
              <a:buChar char="•"/>
            </a:pPr>
            <a:r>
              <a:rPr lang="zh-CN" altLang="en-US" sz="2000" dirty="0"/>
              <a:t>IEEE 802.11bp will specify transaction-based secure data communication methods that do not require maintaining security associations.</a:t>
            </a:r>
            <a:r>
              <a:rPr lang="en-US" altLang="zh-CN" sz="2000" dirty="0"/>
              <a:t> </a:t>
            </a:r>
            <a:r>
              <a:rPr lang="zh-CN" altLang="en-US" sz="2000" dirty="0"/>
              <a:t>Note:</a:t>
            </a:r>
          </a:p>
          <a:p>
            <a:pPr marL="800100" lvl="1" indent="-342900">
              <a:buFont typeface="Arial" panose="020B0604020202020204" pitchFamily="34" charset="0"/>
              <a:buChar char="•"/>
            </a:pPr>
            <a:r>
              <a:rPr lang="zh-CN" altLang="en-US" sz="1665" dirty="0" smtClean="0"/>
              <a:t>The </a:t>
            </a:r>
            <a:r>
              <a:rPr lang="zh-CN" altLang="en-US" sz="1665" dirty="0"/>
              <a:t>methods will coexist with existing 802.11 security protocols.</a:t>
            </a:r>
          </a:p>
          <a:p>
            <a:pPr marL="800100" lvl="1" indent="-342900">
              <a:buFont typeface="Arial" panose="020B0604020202020204" pitchFamily="34" charset="0"/>
              <a:buChar char="•"/>
            </a:pPr>
            <a:r>
              <a:rPr lang="zh-CN" altLang="en-US" sz="1665" dirty="0"/>
              <a:t>The details are TBD.</a:t>
            </a:r>
          </a:p>
          <a:p>
            <a:r>
              <a:rPr lang="en-US" altLang="zh-CN" sz="2000" b="0" i="1" dirty="0">
                <a:sym typeface="+mn-ea"/>
              </a:rPr>
              <a:t>[Reference: </a:t>
            </a:r>
            <a:r>
              <a:rPr lang="zh-CN" altLang="en-US" sz="2000" b="0" i="1" dirty="0">
                <a:sym typeface="+mn-ea"/>
              </a:rPr>
              <a:t>11/24-0178, 11/24-0526, 11/24-0871, 11/24-1242, 11/24-1916</a:t>
            </a:r>
            <a:r>
              <a:rPr lang="en-US" altLang="zh-CN" sz="2000" b="0" i="1" dirty="0">
                <a:sym typeface="+mn-ea"/>
              </a:rPr>
              <a:t>]</a:t>
            </a:r>
            <a:endParaRPr lang="en-US" altLang="zh-CN" sz="2000" b="0" i="1" dirty="0"/>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#7 </a:t>
            </a:r>
          </a:p>
        </p:txBody>
      </p:sp>
      <p:sp>
        <p:nvSpPr>
          <p:cNvPr id="3" name="内容占位符 2"/>
          <p:cNvSpPr>
            <a:spLocks noGrp="1"/>
          </p:cNvSpPr>
          <p:nvPr>
            <p:ph idx="1"/>
          </p:nvPr>
        </p:nvSpPr>
        <p:spPr/>
        <p:txBody>
          <a:bodyPr/>
          <a:lstStyle/>
          <a:p>
            <a:r>
              <a:rPr lang="en-US" altLang="zh-CN" sz="2000" dirty="0"/>
              <a:t>SP3: </a:t>
            </a:r>
          </a:p>
          <a:p>
            <a:pPr marL="342900" indent="-342900">
              <a:buFont typeface="Arial" panose="020B0604020202020204" pitchFamily="34" charset="0"/>
              <a:buChar char="•"/>
            </a:pPr>
            <a:r>
              <a:rPr lang="zh-CN" altLang="en-US" sz="2000" dirty="0"/>
              <a:t>Do you agree to insert the following text in the security sub-clause of the SFD? (11/24-1584)</a:t>
            </a:r>
          </a:p>
          <a:p>
            <a:pPr marL="800100" lvl="1" indent="-342900">
              <a:buFont typeface="Arial" panose="020B0604020202020204" pitchFamily="34" charset="0"/>
              <a:buChar char="•"/>
            </a:pPr>
            <a:r>
              <a:rPr lang="zh-CN" altLang="en-US" sz="1665" dirty="0"/>
              <a:t>IEEE 802.11bp will specify ASCON-128 as a cipher choice for 802.11bp STAs.</a:t>
            </a:r>
          </a:p>
          <a:p>
            <a:pPr marL="800100" lvl="1" indent="-342900">
              <a:buFont typeface="Arial" panose="020B0604020202020204" pitchFamily="34" charset="0"/>
              <a:buChar char="•"/>
            </a:pPr>
            <a:r>
              <a:rPr lang="zh-CN" altLang="en-US" sz="1665" dirty="0"/>
              <a:t>IEEE 802.11bp will specify BIP-ASCON-128 as an authentication-only cipher choice for 802.11bp STA</a:t>
            </a:r>
          </a:p>
          <a:p>
            <a:endParaRPr lang="en-US" altLang="zh-CN" sz="2000" b="0" i="1" dirty="0">
              <a:sym typeface="+mn-ea"/>
            </a:endParaRPr>
          </a:p>
          <a:p>
            <a:r>
              <a:rPr lang="en-US" altLang="zh-CN" sz="2000" b="0" i="1" dirty="0">
                <a:sym typeface="+mn-ea"/>
              </a:rPr>
              <a:t>[Reference: 11-24/1584]</a:t>
            </a:r>
            <a:endParaRPr lang="en-US" altLang="zh-CN" sz="2000" b="0" i="1" dirty="0"/>
          </a:p>
          <a:p>
            <a:endParaRPr lang="en-US" altLang="zh-CN" sz="2000" dirty="0"/>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a:p>
            <a:endParaRPr lang="zh-CN" altLang="en-US" sz="2000" dirty="0"/>
          </a:p>
          <a:p>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Set #8 </a:t>
            </a:r>
          </a:p>
        </p:txBody>
      </p:sp>
      <p:sp>
        <p:nvSpPr>
          <p:cNvPr id="3" name="内容占位符 2"/>
          <p:cNvSpPr>
            <a:spLocks noGrp="1"/>
          </p:cNvSpPr>
          <p:nvPr>
            <p:ph idx="1"/>
          </p:nvPr>
        </p:nvSpPr>
        <p:spPr/>
        <p:txBody>
          <a:bodyPr/>
          <a:lstStyle/>
          <a:p>
            <a:r>
              <a:rPr lang="en-US" altLang="zh-CN" sz="2000" dirty="0"/>
              <a:t>SP1: Do you agree to add the following text to </a:t>
            </a:r>
            <a:r>
              <a:rPr lang="en-US" altLang="zh-CN" sz="2000" dirty="0" err="1"/>
              <a:t>TGbp</a:t>
            </a:r>
            <a:r>
              <a:rPr lang="en-US" altLang="zh-CN" sz="2000" dirty="0"/>
              <a:t> SFD?</a:t>
            </a:r>
          </a:p>
          <a:p>
            <a:pPr marL="800100" lvl="1" indent="-342900">
              <a:buFont typeface="Arial" panose="020B0604020202020204" pitchFamily="34" charset="0"/>
              <a:buChar char="•"/>
            </a:pPr>
            <a:r>
              <a:rPr lang="en-US" altLang="zh-CN" sz="1665" dirty="0"/>
              <a:t>11bp supports a MAC mechanism to enable AMP STAs to report their existence </a:t>
            </a:r>
            <a:r>
              <a:rPr lang="en-US" altLang="zh-CN" sz="1665" dirty="0" smtClean="0"/>
              <a:t>and capabilities if needed</a:t>
            </a:r>
            <a:r>
              <a:rPr lang="en-US" altLang="zh-CN" sz="1385" dirty="0" smtClean="0"/>
              <a:t>.</a:t>
            </a:r>
            <a:endParaRPr lang="en-US" altLang="zh-CN" sz="1385" dirty="0"/>
          </a:p>
          <a:p>
            <a:pPr marL="800100" lvl="1" indent="-342900" algn="l">
              <a:buSzTx/>
              <a:buFont typeface="Arial" panose="020B0604020202020204" pitchFamily="34" charset="0"/>
              <a:buChar char="•"/>
            </a:pPr>
            <a:r>
              <a:rPr lang="en-US" altLang="zh-CN" sz="1665" dirty="0">
                <a:cs typeface="+mn-ea"/>
              </a:rPr>
              <a:t>Note: The detailed capability information is TBD</a:t>
            </a:r>
          </a:p>
          <a:p>
            <a:r>
              <a:rPr lang="en-US" altLang="zh-CN" sz="2000" dirty="0"/>
              <a:t> </a:t>
            </a:r>
            <a:r>
              <a:rPr lang="en-US" altLang="zh-CN" sz="2000" b="0" i="1" dirty="0"/>
              <a:t>[Reference contribution: 11-24/1194, 11-24/1560]</a:t>
            </a:r>
          </a:p>
          <a:p>
            <a:r>
              <a:rPr lang="en-US" altLang="zh-CN" sz="2000" dirty="0"/>
              <a:t>Result</a:t>
            </a:r>
            <a:r>
              <a:rPr lang="en-US" altLang="zh-CN" sz="2000" dirty="0" smtClean="0"/>
              <a:t>: [</a:t>
            </a:r>
            <a:r>
              <a:rPr lang="en-US" altLang="zh-CN" sz="2000" dirty="0" smtClean="0">
                <a:solidFill>
                  <a:srgbClr val="FF0000"/>
                </a:solidFill>
              </a:rPr>
              <a:t>Deferred</a:t>
            </a:r>
            <a:r>
              <a:rPr lang="en-US" altLang="zh-CN" sz="2000" dirty="0" smtClean="0"/>
              <a:t>]</a:t>
            </a:r>
            <a:endParaRPr lang="en-US" altLang="zh-CN" sz="2000" dirty="0"/>
          </a:p>
          <a:p>
            <a:r>
              <a:rPr lang="en-US" altLang="zh-CN" sz="2000" dirty="0"/>
              <a:t> </a:t>
            </a:r>
          </a:p>
          <a:p>
            <a:r>
              <a:rPr lang="en-US" altLang="zh-CN" sz="2000" dirty="0"/>
              <a:t>SP2: Do you agree to add the following text to </a:t>
            </a:r>
            <a:r>
              <a:rPr lang="en-US" altLang="zh-CN" sz="2000" dirty="0" err="1"/>
              <a:t>TGbp</a:t>
            </a:r>
            <a:r>
              <a:rPr lang="en-US" altLang="zh-CN" sz="2000" dirty="0"/>
              <a:t> SFD?</a:t>
            </a:r>
          </a:p>
          <a:p>
            <a:pPr marL="800100" lvl="1" indent="-342900">
              <a:buFont typeface="Arial" panose="020B0604020202020204" pitchFamily="34" charset="0"/>
              <a:buChar char="•"/>
            </a:pPr>
            <a:r>
              <a:rPr lang="en-US" altLang="zh-CN" sz="1665" dirty="0"/>
              <a:t>11bp supports a MAC mechanism to enable an AMP AP or Reader to allocate IDs to AMP STAs based on their reported existence or capabilities.</a:t>
            </a:r>
          </a:p>
          <a:p>
            <a:pPr marL="800100" lvl="1" indent="-342900" algn="l">
              <a:buSzTx/>
              <a:buFont typeface="Arial" panose="020B0604020202020204" pitchFamily="34" charset="0"/>
              <a:buChar char="•"/>
            </a:pPr>
            <a:r>
              <a:rPr lang="en-US" altLang="zh-CN" sz="1665" dirty="0">
                <a:cs typeface="+mn-ea"/>
              </a:rPr>
              <a:t>Note: Conditions for ID allocation are TBD. </a:t>
            </a:r>
          </a:p>
          <a:p>
            <a:pPr lvl="0" algn="l">
              <a:buSzTx/>
              <a:buNone/>
            </a:pPr>
            <a:r>
              <a:rPr lang="en-US" altLang="zh-CN" sz="2000" b="0" i="1" dirty="0"/>
              <a:t>[Reference contribution: </a:t>
            </a:r>
            <a:r>
              <a:rPr lang="en-US" altLang="zh-CN" sz="2000" b="0" i="1" dirty="0">
                <a:sym typeface="+mn-ea"/>
              </a:rPr>
              <a:t>11-24/1194, 11-24/1560</a:t>
            </a:r>
            <a:r>
              <a:rPr lang="en-US" altLang="zh-CN" sz="2000" b="0" i="1" dirty="0"/>
              <a:t>]</a:t>
            </a:r>
          </a:p>
          <a:p>
            <a:pPr marL="0" lvl="0" indent="0">
              <a:buNone/>
            </a:pPr>
            <a:r>
              <a:rPr lang="en-US" altLang="zh-CN" sz="1995" dirty="0">
                <a:sym typeface="+mn-ea"/>
              </a:rPr>
              <a:t>Result</a:t>
            </a:r>
            <a:r>
              <a:rPr lang="en-US" altLang="zh-CN" sz="1995" dirty="0" smtClean="0">
                <a:sym typeface="+mn-ea"/>
              </a:rPr>
              <a:t>: [</a:t>
            </a:r>
            <a:r>
              <a:rPr lang="en-US" altLang="zh-CN" sz="1995" dirty="0" smtClean="0">
                <a:solidFill>
                  <a:srgbClr val="FF0000"/>
                </a:solidFill>
                <a:sym typeface="+mn-ea"/>
              </a:rPr>
              <a:t>Deferred</a:t>
            </a:r>
            <a:r>
              <a:rPr lang="en-US" altLang="zh-CN" sz="1995" dirty="0" smtClean="0">
                <a:sym typeface="+mn-ea"/>
              </a:rPr>
              <a:t>]</a:t>
            </a:r>
            <a:endParaRPr lang="en-US" altLang="zh-CN" sz="1995"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kern="0" dirty="0" smtClean="0">
                <a:latin typeface="Arial" panose="020B0604020202020204" pitchFamily="34" charset="0"/>
              </a:rPr>
              <a:t>	   Executive </a:t>
            </a:r>
            <a:r>
              <a:rPr lang="en-US" altLang="en-US" sz="2000" kern="0" dirty="0">
                <a:latin typeface="Arial" panose="020B0604020202020204" pitchFamily="34" charset="0"/>
              </a:rPr>
              <a:t>Secretary: </a:t>
            </a:r>
            <a:r>
              <a:rPr lang="en-US" altLang="en-US" sz="2000" kern="0" dirty="0" smtClean="0">
                <a:latin typeface="Arial" panose="020B0604020202020204" pitchFamily="34" charset="0"/>
              </a:rPr>
              <a:t>	</a:t>
            </a:r>
            <a:r>
              <a:rPr lang="en-US" altLang="zh-CN" sz="2000" kern="0" dirty="0" smtClean="0">
                <a:latin typeface="Arial" panose="020B0604020202020204" pitchFamily="34" charset="0"/>
              </a:rPr>
              <a:t>Guido </a:t>
            </a:r>
            <a:r>
              <a:rPr lang="en-US" altLang="zh-CN" sz="2000" kern="0" dirty="0">
                <a:latin typeface="Arial" panose="020B0604020202020204" pitchFamily="34" charset="0"/>
              </a:rPr>
              <a:t>R. </a:t>
            </a:r>
            <a:r>
              <a:rPr lang="en-US" altLang="zh-CN" sz="2000" kern="0" dirty="0" err="1" smtClean="0">
                <a:latin typeface="Arial" panose="020B0604020202020204" pitchFamily="34" charset="0"/>
              </a:rPr>
              <a:t>Hiertz</a:t>
            </a:r>
            <a:r>
              <a:rPr lang="en-US" altLang="zh-CN" sz="2000" kern="0" dirty="0" smtClean="0">
                <a:latin typeface="Arial" panose="020B0604020202020204" pitchFamily="34" charset="0"/>
              </a:rPr>
              <a:t> (Ericsson)</a:t>
            </a:r>
            <a:endParaRPr lang="en-US" altLang="en-US" sz="2000" kern="0" dirty="0">
              <a:latin typeface="Arial" panose="020B0604020202020204" pitchFamily="34" charset="0"/>
            </a:endParaRP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sz="2400" dirty="0" smtClean="0">
                <a:sym typeface="+mn-ea"/>
              </a:rPr>
              <a:t>Contribution discussion (MAC/Sec./rest) [</a:t>
            </a:r>
            <a:r>
              <a:rPr lang="en-US" altLang="en-GB" sz="2400" dirty="0" smtClean="0">
                <a:sym typeface="+mn-ea"/>
              </a:rPr>
              <a:t>25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eaLnBrk="0" hangingPunct="0">
              <a:defRPr/>
            </a:pPr>
            <a:r>
              <a:rPr lang="en-US" altLang="en-GB" sz="2400" dirty="0" smtClean="0">
                <a:solidFill>
                  <a:srgbClr val="00B050"/>
                </a:solidFill>
                <a:sym typeface="+mn-ea"/>
              </a:rPr>
              <a:t>11-24/1805</a:t>
            </a:r>
            <a:r>
              <a:rPr lang="en-US" altLang="en-GB" sz="2400" dirty="0">
                <a:solidFill>
                  <a:srgbClr val="00B050"/>
                </a:solidFill>
                <a:sym typeface="+mn-ea"/>
              </a:rPr>
              <a:t>, AMP time-based channel access discussions, </a:t>
            </a:r>
            <a:r>
              <a:rPr lang="en-US" altLang="en-GB" sz="2400" dirty="0" err="1">
                <a:solidFill>
                  <a:srgbClr val="00B050"/>
                </a:solidFill>
                <a:sym typeface="+mn-ea"/>
              </a:rPr>
              <a:t>Rojan</a:t>
            </a:r>
            <a:r>
              <a:rPr lang="en-US" altLang="en-GB" sz="2400" dirty="0">
                <a:solidFill>
                  <a:srgbClr val="00B050"/>
                </a:solidFill>
                <a:sym typeface="+mn-ea"/>
              </a:rPr>
              <a:t> </a:t>
            </a:r>
            <a:r>
              <a:rPr lang="en-US" altLang="en-GB" sz="2400" dirty="0" err="1">
                <a:solidFill>
                  <a:srgbClr val="00B050"/>
                </a:solidFill>
                <a:sym typeface="+mn-ea"/>
              </a:rPr>
              <a:t>Chitrakar</a:t>
            </a:r>
            <a:r>
              <a:rPr lang="en-US" altLang="en-GB" sz="2400" dirty="0">
                <a:solidFill>
                  <a:srgbClr val="00B050"/>
                </a:solidFill>
                <a:sym typeface="+mn-ea"/>
              </a:rPr>
              <a:t> (Huawei)</a:t>
            </a:r>
            <a:endParaRPr lang="en-US" altLang="en-GB" sz="2400" dirty="0">
              <a:solidFill>
                <a:srgbClr val="00B050"/>
              </a:solidFill>
            </a:endParaRPr>
          </a:p>
          <a:p>
            <a:pPr lvl="1" eaLnBrk="0" hangingPunct="0">
              <a:defRPr/>
            </a:pPr>
            <a:r>
              <a:rPr lang="en-US" altLang="en-GB" sz="2400" dirty="0">
                <a:solidFill>
                  <a:srgbClr val="00B050"/>
                </a:solidFill>
                <a:sym typeface="+mn-ea"/>
              </a:rPr>
              <a:t>11-24/1806, AMP time-based channel access for Active tags, </a:t>
            </a:r>
            <a:r>
              <a:rPr lang="en-US" altLang="en-GB" sz="2400" dirty="0" err="1">
                <a:solidFill>
                  <a:srgbClr val="00B050"/>
                </a:solidFill>
                <a:sym typeface="+mn-ea"/>
              </a:rPr>
              <a:t>Rojan</a:t>
            </a:r>
            <a:r>
              <a:rPr lang="en-US" altLang="en-GB" sz="2400" dirty="0">
                <a:solidFill>
                  <a:srgbClr val="00B050"/>
                </a:solidFill>
                <a:sym typeface="+mn-ea"/>
              </a:rPr>
              <a:t> </a:t>
            </a:r>
            <a:r>
              <a:rPr lang="en-US" altLang="en-GB" sz="2400" dirty="0" err="1">
                <a:solidFill>
                  <a:srgbClr val="00B050"/>
                </a:solidFill>
                <a:sym typeface="+mn-ea"/>
              </a:rPr>
              <a:t>Chitrakar</a:t>
            </a:r>
            <a:r>
              <a:rPr lang="en-US" altLang="en-GB" sz="2400" dirty="0">
                <a:solidFill>
                  <a:srgbClr val="00B050"/>
                </a:solidFill>
                <a:sym typeface="+mn-ea"/>
              </a:rPr>
              <a:t> (Huawei)</a:t>
            </a:r>
            <a:endParaRPr lang="en-US" altLang="en-GB" sz="2400" dirty="0">
              <a:solidFill>
                <a:srgbClr val="00B050"/>
              </a:solidFill>
            </a:endParaRPr>
          </a:p>
          <a:p>
            <a:pPr lvl="1" eaLnBrk="0" hangingPunct="0">
              <a:defRPr/>
            </a:pPr>
            <a:r>
              <a:rPr lang="en-US" altLang="en-GB" sz="2400" dirty="0">
                <a:solidFill>
                  <a:srgbClr val="00B050"/>
                </a:solidFill>
                <a:sym typeface="+mn-ea"/>
              </a:rPr>
              <a:t>11-24/1811, Frame format discussion, </a:t>
            </a:r>
            <a:r>
              <a:rPr lang="en-US" altLang="en-GB" sz="2400" dirty="0" err="1">
                <a:solidFill>
                  <a:srgbClr val="00B050"/>
                </a:solidFill>
                <a:sym typeface="+mn-ea"/>
              </a:rPr>
              <a:t>Liwen</a:t>
            </a:r>
            <a:r>
              <a:rPr lang="en-US" altLang="en-GB" sz="2400" dirty="0">
                <a:solidFill>
                  <a:srgbClr val="00B050"/>
                </a:solidFill>
                <a:sym typeface="+mn-ea"/>
              </a:rPr>
              <a:t> Chu (NXP)</a:t>
            </a:r>
          </a:p>
          <a:p>
            <a:pPr lvl="1" eaLnBrk="0" hangingPunct="0">
              <a:defRPr/>
            </a:pPr>
            <a:r>
              <a:rPr lang="en-US" altLang="en-GB" sz="2400" dirty="0">
                <a:solidFill>
                  <a:srgbClr val="00B050"/>
                </a:solidFill>
                <a:highlight>
                  <a:srgbClr val="FFFF00"/>
                </a:highlight>
                <a:sym typeface="+mn-ea"/>
              </a:rPr>
              <a:t>11-24/1839, AMP STA Access, </a:t>
            </a:r>
            <a:r>
              <a:rPr lang="en-US" altLang="en-GB" sz="2400" dirty="0" err="1">
                <a:solidFill>
                  <a:srgbClr val="00B050"/>
                </a:solidFill>
                <a:highlight>
                  <a:srgbClr val="FFFF00"/>
                </a:highlight>
                <a:sym typeface="+mn-ea"/>
              </a:rPr>
              <a:t>Sanket</a:t>
            </a:r>
            <a:r>
              <a:rPr lang="en-US" altLang="en-GB" sz="2400" dirty="0">
                <a:solidFill>
                  <a:srgbClr val="00B050"/>
                </a:solidFill>
                <a:highlight>
                  <a:srgbClr val="FFFF00"/>
                </a:highlight>
                <a:sym typeface="+mn-ea"/>
              </a:rPr>
              <a:t> </a:t>
            </a:r>
            <a:r>
              <a:rPr lang="en-US" altLang="en-GB" sz="2400" dirty="0" err="1">
                <a:solidFill>
                  <a:srgbClr val="00B050"/>
                </a:solidFill>
                <a:highlight>
                  <a:srgbClr val="FFFF00"/>
                </a:highlight>
                <a:sym typeface="+mn-ea"/>
              </a:rPr>
              <a:t>Kalamkar</a:t>
            </a:r>
            <a:r>
              <a:rPr lang="en-US" altLang="en-GB" sz="2400" dirty="0">
                <a:solidFill>
                  <a:srgbClr val="00B050"/>
                </a:solidFill>
                <a:highlight>
                  <a:srgbClr val="FFFF00"/>
                </a:highlight>
                <a:sym typeface="+mn-ea"/>
              </a:rPr>
              <a:t> (Qualcomm</a:t>
            </a:r>
            <a:r>
              <a:rPr lang="en-US" altLang="en-GB" sz="2400" dirty="0" smtClean="0">
                <a:solidFill>
                  <a:srgbClr val="00B050"/>
                </a:solidFill>
                <a:highlight>
                  <a:srgbClr val="FFFF00"/>
                </a:highlight>
                <a:sym typeface="+mn-ea"/>
              </a:rPr>
              <a:t>)</a:t>
            </a:r>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Dec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Jan 7</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619</TotalTime>
  <Words>4477</Words>
  <Application>Microsoft Office PowerPoint</Application>
  <PresentationFormat>宽屏</PresentationFormat>
  <Paragraphs>723</Paragraphs>
  <Slides>51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51</vt:i4>
      </vt:variant>
    </vt:vector>
  </HeadingPairs>
  <TitlesOfParts>
    <vt:vector size="6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#1 </vt:lpstr>
      <vt:lpstr>SP Set #2 </vt:lpstr>
      <vt:lpstr>SP Set #3</vt:lpstr>
      <vt:lpstr>SP Set #3 </vt:lpstr>
      <vt:lpstr>SP Set #4 </vt:lpstr>
      <vt:lpstr>SP Set #5 </vt:lpstr>
      <vt:lpstr>SP Set #6 </vt:lpstr>
      <vt:lpstr>SP Set #7 </vt:lpstr>
      <vt:lpstr>SP Set #7 </vt:lpstr>
      <vt:lpstr>SP Set #8 </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425</cp:revision>
  <cp:lastPrinted>2014-11-04T15:04:00Z</cp:lastPrinted>
  <dcterms:created xsi:type="dcterms:W3CDTF">2007-04-17T18:10:00Z</dcterms:created>
  <dcterms:modified xsi:type="dcterms:W3CDTF">2024-11-15T03:36:58Z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