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55"/>
  </p:notesMasterIdLst>
  <p:handoutMasterIdLst>
    <p:handoutMasterId r:id="rId56"/>
  </p:handoutMasterIdLst>
  <p:sldIdLst>
    <p:sldId id="1263" r:id="rId4"/>
    <p:sldId id="1266" r:id="rId5"/>
    <p:sldId id="1267" r:id="rId6"/>
    <p:sldId id="1268" r:id="rId7"/>
    <p:sldId id="1269" r:id="rId8"/>
    <p:sldId id="1270" r:id="rId9"/>
    <p:sldId id="1271" r:id="rId10"/>
    <p:sldId id="1272" r:id="rId11"/>
    <p:sldId id="1273" r:id="rId12"/>
    <p:sldId id="1274" r:id="rId13"/>
    <p:sldId id="1275" r:id="rId14"/>
    <p:sldId id="1276" r:id="rId15"/>
    <p:sldId id="1278" r:id="rId16"/>
    <p:sldId id="1279" r:id="rId17"/>
    <p:sldId id="1385" r:id="rId18"/>
    <p:sldId id="1388" r:id="rId19"/>
    <p:sldId id="1387" r:id="rId20"/>
    <p:sldId id="1386" r:id="rId21"/>
    <p:sldId id="1296" r:id="rId22"/>
    <p:sldId id="1389" r:id="rId23"/>
    <p:sldId id="1283" r:id="rId24"/>
    <p:sldId id="1284" r:id="rId25"/>
    <p:sldId id="1366" r:id="rId26"/>
    <p:sldId id="1428" r:id="rId27"/>
    <p:sldId id="1429" r:id="rId28"/>
    <p:sldId id="1361" r:id="rId29"/>
    <p:sldId id="1287" r:id="rId30"/>
    <p:sldId id="1362" r:id="rId31"/>
    <p:sldId id="1336" r:id="rId32"/>
    <p:sldId id="1426" r:id="rId33"/>
    <p:sldId id="1427" r:id="rId34"/>
    <p:sldId id="1363" r:id="rId35"/>
    <p:sldId id="1313" r:id="rId36"/>
    <p:sldId id="1365" r:id="rId37"/>
    <p:sldId id="1367" r:id="rId38"/>
    <p:sldId id="1364" r:id="rId39"/>
    <p:sldId id="1379" r:id="rId40"/>
    <p:sldId id="1447" r:id="rId41"/>
    <p:sldId id="1448" r:id="rId42"/>
    <p:sldId id="1449" r:id="rId43"/>
    <p:sldId id="1450" r:id="rId44"/>
    <p:sldId id="1451" r:id="rId45"/>
    <p:sldId id="1453" r:id="rId46"/>
    <p:sldId id="1452" r:id="rId47"/>
    <p:sldId id="1446" r:id="rId48"/>
    <p:sldId id="1455" r:id="rId49"/>
    <p:sldId id="1454" r:id="rId50"/>
    <p:sldId id="1380" r:id="rId51"/>
    <p:sldId id="1291" r:id="rId52"/>
    <p:sldId id="1346" r:id="rId53"/>
    <p:sldId id="1347" r:id="rId5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2" autoAdjust="0"/>
    <p:restoredTop sz="95405"/>
  </p:normalViewPr>
  <p:slideViewPr>
    <p:cSldViewPr showGuides="1">
      <p:cViewPr varScale="1">
        <p:scale>
          <a:sx n="99" d="100"/>
          <a:sy n="99" d="100"/>
        </p:scale>
        <p:origin x="158" y="91"/>
      </p:cViewPr>
      <p:guideLst>
        <p:guide orient="horz" pos="2160"/>
        <p:guide pos="3871"/>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9" Type="http://schemas.openxmlformats.org/officeDocument/2006/relationships/tableStyles" Target="tableStyles.xml"/><Relationship Id="rId58" Type="http://schemas.openxmlformats.org/officeDocument/2006/relationships/viewProps" Target="viewProps.xml"/><Relationship Id="rId57" Type="http://schemas.openxmlformats.org/officeDocument/2006/relationships/presProps" Target="presProps.xml"/><Relationship Id="rId56" Type="http://schemas.openxmlformats.org/officeDocument/2006/relationships/handoutMaster" Target="handoutMasters/handoutMaster1.xml"/><Relationship Id="rId55" Type="http://schemas.openxmlformats.org/officeDocument/2006/relationships/notesMaster" Target="notesMasters/notesMaster1.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 Type="http://schemas.openxmlformats.org/officeDocument/2006/relationships/slideLayout" Target="../slideLayouts/slideLayout12.xml"/><Relationship Id="rId11" Type="http://schemas.openxmlformats.org/officeDocument/2006/relationships/theme" Target="../theme/theme2.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1671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1671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ec/dcn/22/ec-22-0204-00-00EC-2022-nov-ieee-802-mixed-mode-plenary-meeting-av-training.pptx" TargetMode="Externa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cvent.me/eDZgoD"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https://mentor.ieee.org/802.11/dcn/24/11-24-1390-03-00bp-teleconference-minutes-august-september-2024.docx" TargetMode="External"/><Relationship Id="rId1" Type="http://schemas.openxmlformats.org/officeDocument/2006/relationships/hyperlink" Target="https://mentor.ieee.org/802.11/dcn/23/11-23-2158-00-0amp-802-11-amp-sg-meeting-minutes-for-november-2023-plenary.docx" TargetMode="Externa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11/dcn/23/11-23-2158-00-0amp-802-11-amp-sg-meeting-minutes-for-november-2023-plenary.docx" TargetMode="Externa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11/dcn/23/11-23-2158-00-0amp-802-11-amp-sg-meeting-minutes-for-november-2023-plenary.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Nov Plenary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77"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endParaRPr lang="en-US" sz="2000" kern="0" dirty="0" smtClean="0"/>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endParaRPr lang="en-US" sz="1800" kern="0" dirty="0" smtClean="0"/>
          </a:p>
          <a:p>
            <a:pPr lvl="1">
              <a:lnSpc>
                <a:spcPct val="120000"/>
              </a:lnSpc>
              <a:spcBef>
                <a:spcPts val="0"/>
              </a:spcBef>
            </a:pPr>
            <a:r>
              <a:rPr lang="en-US" sz="1800" kern="0" dirty="0" smtClean="0"/>
              <a:t>Wait to be called on while standing/holding a microphone to make a comment</a:t>
            </a:r>
            <a:endParaRPr lang="en-US" sz="1800" kern="0" dirty="0" smtClean="0"/>
          </a:p>
          <a:p>
            <a:pPr lvl="1">
              <a:lnSpc>
                <a:spcPct val="120000"/>
              </a:lnSpc>
              <a:spcBef>
                <a:spcPts val="0"/>
              </a:spcBef>
            </a:pPr>
            <a:r>
              <a:rPr lang="en-US" sz="1800" kern="0" dirty="0" smtClean="0"/>
              <a:t>Repeat any questions that are inadvertently asked away from the microphone</a:t>
            </a:r>
            <a:endParaRPr lang="en-US" sz="1800" kern="0" dirty="0" smtClean="0"/>
          </a:p>
          <a:p>
            <a:pPr>
              <a:lnSpc>
                <a:spcPct val="120000"/>
              </a:lnSpc>
            </a:pPr>
            <a:r>
              <a:rPr lang="en-US" sz="2000" kern="0" dirty="0" smtClean="0"/>
              <a:t>Remote Attendees:</a:t>
            </a:r>
            <a:endParaRPr lang="en-US" sz="2000" kern="0" dirty="0" smtClean="0"/>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endParaRPr lang="en-US" sz="1800" kern="0" dirty="0" smtClean="0"/>
          </a:p>
          <a:p>
            <a:pPr lvl="1">
              <a:lnSpc>
                <a:spcPct val="120000"/>
              </a:lnSpc>
              <a:spcBef>
                <a:spcPts val="0"/>
              </a:spcBef>
            </a:pPr>
            <a:r>
              <a:rPr lang="en-US" sz="1800" kern="0" dirty="0" smtClean="0"/>
              <a:t>Wait to be called on to speak</a:t>
            </a:r>
            <a:endParaRPr lang="en-US" sz="1800" kern="0" dirty="0" smtClean="0"/>
          </a:p>
          <a:p>
            <a:pPr>
              <a:lnSpc>
                <a:spcPct val="120000"/>
              </a:lnSpc>
            </a:pPr>
            <a:r>
              <a:rPr lang="en-US" altLang="zh-CN" sz="2100" kern="0" dirty="0" smtClean="0"/>
              <a:t>Reference:</a:t>
            </a:r>
            <a:endParaRPr lang="en-US" altLang="zh-CN" sz="2100" kern="0" dirty="0" smtClean="0"/>
          </a:p>
          <a:p>
            <a:pPr marL="99695" indent="0">
              <a:lnSpc>
                <a:spcPct val="120000"/>
              </a:lnSpc>
            </a:pPr>
            <a:r>
              <a:rPr lang="en-US" altLang="zh-CN" sz="1800" b="0" u="sng" kern="0" dirty="0" smtClean="0">
                <a:hlinkClick r:id="rId1"/>
              </a:rPr>
              <a:t>https://mentor.ieee.org/802-ec/dcn/22/ec-22-0204-00-00EC-2022-nov-ieee-802-mixed-mode-plenary-meeting-av-training.pptx</a:t>
            </a:r>
            <a:r>
              <a:rPr lang="en-US" altLang="zh-CN" sz="1800" b="0" u="sng" kern="0" dirty="0" smtClean="0"/>
              <a:t> </a:t>
            </a:r>
            <a:endParaRPr lang="en-US" altLang="zh-CN" sz="1800" b="0" u="sng" kern="0"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November</a:t>
            </a:r>
            <a:r>
              <a:rPr lang="en-US" sz="3200" dirty="0" smtClean="0">
                <a:sym typeface="+mn-ea"/>
              </a:rPr>
              <a:t> </a:t>
            </a:r>
            <a:r>
              <a:rPr lang="en-US" sz="3200" dirty="0">
                <a:sym typeface="+mn-ea"/>
              </a:rPr>
              <a:t>IEEE 802 plenary</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November IEEE 802 </a:t>
            </a:r>
            <a:r>
              <a:rPr lang="en-US" sz="2400" dirty="0" smtClean="0">
                <a:sym typeface="+mn-ea"/>
              </a:rPr>
              <a:t>plenary </a:t>
            </a:r>
            <a:r>
              <a:rPr lang="en-US" sz="2400" dirty="0">
                <a:sym typeface="+mn-ea"/>
              </a:rPr>
              <a:t>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1"/>
              </a:rPr>
              <a:t>https://cvent.me/eDZgoD</a:t>
            </a:r>
            <a:endParaRPr lang="en-US" sz="2400" dirty="0"/>
          </a:p>
          <a:p>
            <a:pPr marL="0" indent="0"/>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SzTx/>
              <a:buFontTx/>
              <a:buChar char="•"/>
              <a:defRPr/>
            </a:pPr>
            <a:r>
              <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rPr>
              <a:t>11-24/1537r1, Wireless connectivity challenges for AMP only IoT devices under 802.11 specification, Solomon Trainin (Wiliot)</a:t>
            </a:r>
            <a:endPar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endParaRPr>
          </a:p>
          <a:p>
            <a:pPr marL="499745" indent="-342900" algn="just">
              <a:buSzTx/>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11-24/1786, Tradeoffs - Active and Backscattering AMP Tags, Dror Regev (Huawei)</a:t>
            </a:r>
            <a:endParaRPr lang="en-US" altLang="zh-CN" sz="1600" b="0" kern="0" dirty="0" smtClean="0">
              <a:solidFill>
                <a:srgbClr val="00B050"/>
              </a:solidFill>
              <a:latin typeface="Calibri" panose="020F0502020204030204" pitchFamily="34" charset="0"/>
              <a:cs typeface="Calibri" panose="020F0502020204030204" pitchFamily="34" charset="0"/>
            </a:endParaRPr>
          </a:p>
          <a:p>
            <a:pPr marL="499745" indent="-342900" algn="just">
              <a:buSzTx/>
              <a:buFontTx/>
              <a:buChar char="•"/>
              <a:defRPr/>
            </a:pPr>
            <a:r>
              <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rPr>
              <a:t>11-24/1846, AMP client STA types, Rojan Chitrakar (Huawei)</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600" b="0" kern="0" dirty="0">
                <a:solidFill>
                  <a:srgbClr val="00B050"/>
                </a:solidFill>
                <a:latin typeface="Calibri" panose="020F0502020204030204" pitchFamily="34" charset="0"/>
                <a:cs typeface="Calibri" panose="020F0502020204030204" pitchFamily="34" charset="0"/>
              </a:rPr>
              <a:t>11-24/1529, Some observations related to OOK, Leif </a:t>
            </a:r>
            <a:r>
              <a:rPr lang="en-US" altLang="zh-CN" sz="1600" b="0" kern="0" dirty="0" err="1">
                <a:solidFill>
                  <a:srgbClr val="00B050"/>
                </a:solidFill>
                <a:latin typeface="Calibri" panose="020F0502020204030204" pitchFamily="34" charset="0"/>
                <a:cs typeface="Calibri" panose="020F0502020204030204" pitchFamily="34" charset="0"/>
              </a:rPr>
              <a:t>Wilhelmsson</a:t>
            </a:r>
            <a:r>
              <a:rPr lang="en-US" altLang="zh-CN" sz="1600" b="0" kern="0" dirty="0">
                <a:solidFill>
                  <a:srgbClr val="00B050"/>
                </a:solidFill>
                <a:latin typeface="Calibri" panose="020F0502020204030204" pitchFamily="34" charset="0"/>
                <a:cs typeface="Calibri" panose="020F0502020204030204" pitchFamily="34" charset="0"/>
              </a:rPr>
              <a:t> (Ericsson</a:t>
            </a:r>
            <a:r>
              <a:rPr lang="en-US" altLang="zh-CN" sz="1600" b="0" kern="0" dirty="0" smtClean="0">
                <a:solidFill>
                  <a:srgbClr val="00B050"/>
                </a:solidFill>
                <a:latin typeface="Calibri" panose="020F0502020204030204" pitchFamily="34" charset="0"/>
                <a:cs typeface="Calibri" panose="020F0502020204030204" pitchFamily="34" charset="0"/>
              </a:rPr>
              <a:t>) </a:t>
            </a:r>
            <a:endParaRPr lang="en-US" altLang="zh-CN" sz="1600" b="0" i="1" kern="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11-24/1687, Frequency Shifting in Backscatter Operations, Nelson Costa (Haila)</a:t>
            </a:r>
            <a:endParaRPr lang="en-US" altLang="zh-CN" sz="1600" b="0" kern="0" dirty="0" smtClean="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11-24/1731, Downlink data rates for bi-static backscatter, Bin Qian (Huawei)</a:t>
            </a:r>
            <a:endParaRPr lang="en-US" altLang="zh-CN" sz="1600" b="0" kern="0" dirty="0" smtClean="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11-24/1780, Further Discussion on AMP PPDU Design, Yinan Qi (OPPO)</a:t>
            </a:r>
            <a:endParaRPr lang="en-US" altLang="zh-CN" sz="1600" b="0" kern="0" dirty="0" smtClean="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11-24/1782, Timing issue for AMP, Yinan Qi (OPPO)</a:t>
            </a:r>
            <a:endParaRPr lang="en-US" altLang="zh-CN" sz="1600" b="0" kern="0" dirty="0" smtClean="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11-24/1793, AMP Downlink Data Rates, Steve Shellhammer (Qualcomm)</a:t>
            </a:r>
            <a:endParaRPr lang="en-US" altLang="zh-CN" sz="1600" b="0" kern="0" dirty="0" smtClean="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11-24/1794, Robust Method for AMP Active Uplink Multiple Data Rate Support, Steve Shellhammer (Qualcomm)</a:t>
            </a:r>
            <a:endParaRPr lang="en-US" altLang="zh-CN" sz="1600" b="0" kern="0" dirty="0" smtClean="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11-24/1797, Design considerations of DL data rate and SYNC, Rui Cao (NXP)</a:t>
            </a:r>
            <a:endParaRPr lang="en-US" altLang="zh-CN" sz="1600" b="0" kern="0" dirty="0" smtClean="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11-24/1798, Backscattering UL data rate and modulation, Rui Cao (NXP)</a:t>
            </a:r>
            <a:endParaRPr lang="en-US" altLang="zh-CN" sz="1600" b="0" kern="0" dirty="0" smtClean="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11-24/1799, Analysis of Free Running Oscillators Accuracy for Active Transmission AMP Devices, Amichai Devorich (Wiliot)</a:t>
            </a:r>
            <a:endParaRPr lang="en-US" altLang="zh-CN" sz="1600" b="0" kern="0" dirty="0" smtClean="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11-24/1801, Data rates for AMP IoT, Weijie Xu (OPPO)</a:t>
            </a:r>
            <a:endParaRPr lang="en-US" altLang="zh-CN" sz="1600" b="0" kern="0" dirty="0" smtClean="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11-24/1802, OOK generation for AMP DL, Ke Wang (OPPO)</a:t>
            </a:r>
            <a:endParaRPr lang="en-US" altLang="zh-CN" sz="1600" b="0" kern="0" dirty="0" smtClean="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11-24/1803, Sync field for AMP PPDU, Ke Wang (OPPO)</a:t>
            </a:r>
            <a:endParaRPr lang="en-US" altLang="zh-CN" sz="1600" b="0" kern="0" dirty="0" smtClean="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sym typeface="+mn-ea"/>
              </a:rPr>
              <a:t>11-24/1816, AMP Downlink Sync Field Options, Steve Shellhammer (Qualcomm)</a:t>
            </a:r>
            <a:endParaRPr lang="en-US" altLang="zh-CN" sz="1600" b="0" kern="0" dirty="0" smtClean="0">
              <a:solidFill>
                <a:srgbClr val="00B050"/>
              </a:solidFill>
              <a:latin typeface="Calibri" panose="020F0502020204030204" pitchFamily="34" charset="0"/>
              <a:cs typeface="Calibri" panose="020F0502020204030204" pitchFamily="34" charset="0"/>
              <a:sym typeface="+mn-ea"/>
            </a:endParaRPr>
          </a:p>
          <a:p>
            <a:pPr marL="499745" indent="-342900" algn="just">
              <a:buFontTx/>
              <a:buChar char="•"/>
              <a:defRPr/>
            </a:pPr>
            <a:r>
              <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rPr>
              <a:t>11-24/1819, Downlink Sync Sequence Design, Bin Qian (Huawei)</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a:p>
            <a:pPr marL="499745" indent="-342900" algn="just">
              <a:buFontTx/>
              <a:buChar char="•"/>
              <a:defRPr/>
            </a:pPr>
            <a:r>
              <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rPr>
              <a:t>11-24/1859, TGbp PPDU preamble follow up, Youwei Chen (MediaTek)</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600" b="0" kern="0" dirty="0">
                <a:solidFill>
                  <a:srgbClr val="00B050"/>
                </a:solidFill>
                <a:latin typeface="Calibri" panose="020F0502020204030204" pitchFamily="34" charset="0"/>
                <a:cs typeface="Calibri" panose="020F0502020204030204" pitchFamily="34" charset="0"/>
              </a:rPr>
              <a:t>11-24/1560, Follow up on capability report and ID allocation for AMP STA, </a:t>
            </a:r>
            <a:r>
              <a:rPr lang="en-US" altLang="zh-CN" sz="1600" b="0" kern="0" dirty="0" err="1">
                <a:solidFill>
                  <a:srgbClr val="00B050"/>
                </a:solidFill>
                <a:latin typeface="Calibri" panose="020F0502020204030204" pitchFamily="34" charset="0"/>
                <a:cs typeface="Calibri" panose="020F0502020204030204" pitchFamily="34" charset="0"/>
              </a:rPr>
              <a:t>Zhanjing</a:t>
            </a:r>
            <a:r>
              <a:rPr lang="en-US" altLang="zh-CN" sz="1600" b="0" kern="0" dirty="0">
                <a:solidFill>
                  <a:srgbClr val="00B050"/>
                </a:solidFill>
                <a:latin typeface="Calibri" panose="020F0502020204030204" pitchFamily="34" charset="0"/>
                <a:cs typeface="Calibri" panose="020F0502020204030204" pitchFamily="34" charset="0"/>
              </a:rPr>
              <a:t> </a:t>
            </a:r>
            <a:r>
              <a:rPr lang="en-US" altLang="zh-CN" sz="1600" b="0" kern="0" dirty="0" err="1">
                <a:solidFill>
                  <a:srgbClr val="00B050"/>
                </a:solidFill>
                <a:latin typeface="Calibri" panose="020F0502020204030204" pitchFamily="34" charset="0"/>
                <a:cs typeface="Calibri" panose="020F0502020204030204" pitchFamily="34" charset="0"/>
              </a:rPr>
              <a:t>Bao</a:t>
            </a:r>
            <a:r>
              <a:rPr lang="en-US" altLang="zh-CN" sz="1600" b="0" kern="0" dirty="0">
                <a:solidFill>
                  <a:srgbClr val="00B050"/>
                </a:solidFill>
                <a:latin typeface="Calibri" panose="020F0502020204030204" pitchFamily="34" charset="0"/>
                <a:cs typeface="Calibri" panose="020F0502020204030204" pitchFamily="34" charset="0"/>
              </a:rPr>
              <a:t> (TCL</a:t>
            </a:r>
            <a:r>
              <a:rPr lang="en-US" altLang="zh-CN" sz="1600" b="0" kern="0" dirty="0" smtClean="0">
                <a:solidFill>
                  <a:srgbClr val="00B050"/>
                </a:solidFill>
                <a:latin typeface="Calibri" panose="020F0502020204030204" pitchFamily="34" charset="0"/>
                <a:cs typeface="Calibri" panose="020F0502020204030204" pitchFamily="34" charset="0"/>
              </a:rPr>
              <a:t>) [Straw Poll]</a:t>
            </a:r>
            <a:endParaRPr lang="en-US" altLang="zh-CN" sz="1600" b="0" kern="0" dirty="0" smtClean="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11-24/1774, Details of AMP trigger procedure, Chuanfeng He (OPPO)</a:t>
            </a:r>
            <a:endParaRPr lang="en-US" altLang="zh-CN" sz="1600" b="0" kern="0" dirty="0" smtClean="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11-24/1775, Duty-cycle AMP operation, Chuanfeng He (OPPO)</a:t>
            </a:r>
            <a:endParaRPr lang="en-US" altLang="zh-CN" sz="1600" b="0" kern="0" dirty="0" smtClean="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11-24/1776, Multiple access mechanisms for AMP, Chuanfeng He (OPPO)</a:t>
            </a:r>
            <a:endParaRPr lang="en-US" altLang="zh-CN" sz="1600" b="0" kern="0" dirty="0" smtClean="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11-24/1802, CDM Access for AMP IoT, Weijie Xu (OPPO)</a:t>
            </a:r>
            <a:endParaRPr lang="en-US" altLang="zh-CN" sz="1600" b="0" kern="0" dirty="0" smtClean="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11-24/1805, AMP time-based channel access discussions, Rojan Chitrakar (Huawei)</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11-24/1806, AMP time-based channel access for Active tags, Rojan Chitrakar (Huawei)</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11-24/1811, Frame format discussion, Liwen Chu (NXP)</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rPr>
              <a:t>11-24/1839, AMP STA Access, Sanket Kalamkar (Qualcomm)</a:t>
            </a:r>
            <a:endPar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endParaRPr>
          </a:p>
          <a:p>
            <a:pPr marL="1099820" lvl="2" indent="-342900" algn="just">
              <a:buFontTx/>
              <a:buChar char="•"/>
              <a:defRPr/>
            </a:pPr>
            <a:endPar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endParaRPr lang="en-US" altLang="zh-CN" sz="1800" kern="0" dirty="0" smtClean="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sym typeface="+mn-ea"/>
              </a:rPr>
              <a:t>11-24/1767, AMP Energizer, Ian Bajaj (Huawei)</a:t>
            </a:r>
            <a:endParaRPr lang="en-US" altLang="zh-CN" sz="1600" kern="0" dirty="0" smtClean="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sym typeface="+mn-ea"/>
              </a:rPr>
              <a:t>11-24/1769, Further discussion on the AMP WPT protocol, Ian Bajaj (Huawei)</a:t>
            </a:r>
            <a:endParaRPr lang="en-US" altLang="zh-CN" sz="1600" b="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11-24/1781, Further Consideration of WPT for AMP, Yinan Qi (OPPO)</a:t>
            </a:r>
            <a:endParaRPr lang="en-US" altLang="zh-CN" sz="16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11-24/1808, OFDM-based WPT waveform, Panpan Li (Huawei)</a:t>
            </a:r>
            <a:endParaRPr lang="en-US" altLang="zh-CN" sz="16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a:solidFill>
                  <a:srgbClr val="00B050"/>
                </a:solidFill>
                <a:highlight>
                  <a:srgbClr val="FFFF00"/>
                </a:highlight>
                <a:latin typeface="Calibri" panose="020F0502020204030204" pitchFamily="34" charset="0"/>
                <a:cs typeface="Calibri" panose="020F0502020204030204" pitchFamily="34" charset="0"/>
              </a:rPr>
              <a:t>11-24/1939, Follow Up on Power Budget Negotiation, Ugo Campiglio (Cisco)</a:t>
            </a:r>
            <a:endParaRPr lang="en-US" altLang="zh-CN" sz="1600" kern="0" dirty="0">
              <a:solidFill>
                <a:srgbClr val="00B050"/>
              </a:solidFill>
              <a:highlight>
                <a:srgbClr val="FFFF00"/>
              </a:highlight>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11-24/1548</a:t>
            </a:r>
            <a:r>
              <a:rPr lang="en-US" altLang="zh-CN" sz="1600" kern="0" dirty="0">
                <a:solidFill>
                  <a:srgbClr val="00B050"/>
                </a:solidFill>
                <a:latin typeface="Calibri" panose="020F0502020204030204" pitchFamily="34" charset="0"/>
                <a:cs typeface="Calibri" panose="020F0502020204030204" pitchFamily="34" charset="0"/>
              </a:rPr>
              <a:t>, Thoughts on Security for AMP, </a:t>
            </a:r>
            <a:r>
              <a:rPr lang="en-US" altLang="zh-CN" sz="1600" kern="0" dirty="0" err="1">
                <a:solidFill>
                  <a:srgbClr val="00B050"/>
                </a:solidFill>
                <a:latin typeface="Calibri" panose="020F0502020204030204" pitchFamily="34" charset="0"/>
                <a:cs typeface="Calibri" panose="020F0502020204030204" pitchFamily="34" charset="0"/>
              </a:rPr>
              <a:t>Rojan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Chitrakar</a:t>
            </a:r>
            <a:r>
              <a:rPr lang="en-US" altLang="zh-CN" sz="1600" kern="0" dirty="0">
                <a:solidFill>
                  <a:srgbClr val="00B050"/>
                </a:solidFill>
                <a:latin typeface="Calibri" panose="020F0502020204030204" pitchFamily="34" charset="0"/>
                <a:cs typeface="Calibri" panose="020F0502020204030204" pitchFamily="34" charset="0"/>
              </a:rPr>
              <a:t> (Huawei)</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11-24/1584, </a:t>
            </a:r>
            <a:r>
              <a:rPr lang="en-US" altLang="zh-CN" sz="1600" kern="0" dirty="0" err="1">
                <a:solidFill>
                  <a:srgbClr val="00B050"/>
                </a:solidFill>
                <a:latin typeface="Calibri" panose="020F0502020204030204" pitchFamily="34" charset="0"/>
                <a:cs typeface="Calibri" panose="020F0502020204030204" pitchFamily="34" charset="0"/>
              </a:rPr>
              <a:t>Ascon</a:t>
            </a:r>
            <a:r>
              <a:rPr lang="en-US" altLang="zh-CN" sz="1600" kern="0" dirty="0">
                <a:solidFill>
                  <a:srgbClr val="00B050"/>
                </a:solidFill>
                <a:latin typeface="Calibri" panose="020F0502020204030204" pitchFamily="34" charset="0"/>
                <a:cs typeface="Calibri" panose="020F0502020204030204" pitchFamily="34" charset="0"/>
              </a:rPr>
              <a:t>: the lightweight cryptography as a better cipher than AES for 802.11bp, Hui Luo (Infineon) [Straw Poll</a:t>
            </a:r>
            <a:r>
              <a:rPr lang="en-US" altLang="zh-CN" sz="1600" kern="0" dirty="0" smtClean="0">
                <a:solidFill>
                  <a:srgbClr val="00B050"/>
                </a:solidFill>
                <a:latin typeface="Calibri" panose="020F0502020204030204" pitchFamily="34" charset="0"/>
                <a:cs typeface="Calibri" panose="020F0502020204030204" pitchFamily="34" charset="0"/>
              </a:rPr>
              <a:t>]</a:t>
            </a:r>
            <a:endParaRPr lang="en-US" altLang="zh-CN" sz="16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11-24/1916, Recap of Compact Secure Transaction Methods for AMP, Hui Luo (Infineon)</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a:t>
            </a:r>
            <a:r>
              <a:rPr lang="en-US" altLang="en-GB" sz="1800" u="sng" dirty="0" smtClean="0">
                <a:sym typeface="+mn-ea"/>
              </a:rPr>
              <a:t>2, Regency CD</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US" altLang="en-GB" sz="1800" dirty="0">
                <a:sym typeface="+mn-ea"/>
              </a:rPr>
              <a:t>SP/Motions</a:t>
            </a:r>
            <a:endParaRPr lang="en-GB" altLang="en-US" sz="1800" dirty="0">
              <a:sym typeface="+mn-ea"/>
            </a:endParaRPr>
          </a:p>
          <a:p>
            <a:pPr lvl="0" eaLnBrk="0" hangingPunct="0">
              <a:lnSpc>
                <a:spcPct val="100000"/>
              </a:lnSpc>
              <a:spcBef>
                <a:spcPts val="0"/>
              </a:spcBef>
              <a:defRPr/>
            </a:pPr>
            <a:r>
              <a:rPr lang="en-GB" altLang="en-US" sz="1800" dirty="0">
                <a:sym typeface="+mn-ea"/>
              </a:rPr>
              <a:t>Recess</a:t>
            </a:r>
            <a:endParaRPr lang="en-GB" altLang="en-US" sz="1800" dirty="0">
              <a:sym typeface="+mn-ea"/>
            </a:endParaRP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smtClean="0">
                <a:sym typeface="+mn-ea"/>
              </a:rPr>
              <a:t>Regency B</a:t>
            </a:r>
            <a:r>
              <a:rPr lang="en-GB" altLang="en-US" sz="1800" u="sng" dirty="0" smtClean="0">
                <a:solidFill>
                  <a:schemeClr val="tx1"/>
                </a:solidFill>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olidFill>
                  <a:schemeClr val="tx1"/>
                </a:solidFill>
                <a:sym typeface="+mn-ea"/>
              </a:rPr>
              <a:t>Recess</a:t>
            </a:r>
            <a:endParaRPr lang="en-GB" altLang="en-US" sz="1800" dirty="0">
              <a:solidFill>
                <a:schemeClr val="tx1"/>
              </a:solidFill>
              <a:sym typeface="+mn-ea"/>
            </a:endParaRP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Recess</a:t>
            </a:r>
            <a:endParaRPr lang="en-US" altLang="en-GB" sz="1800" dirty="0" smtClean="0">
              <a:solidFill>
                <a:schemeClr val="tx1"/>
              </a:solidFill>
              <a:sym typeface="+mn-ea"/>
            </a:endParaRP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AM1, Regency B</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eaLnBrk="0" hangingPunct="0">
              <a:spcBef>
                <a:spcPts val="0"/>
              </a:spcBef>
              <a:defRPr/>
            </a:pPr>
            <a:r>
              <a:rPr lang="en-US" altLang="en-GB" sz="1800" dirty="0">
                <a:sym typeface="+mn-ea"/>
              </a:rPr>
              <a:t>SPs and Motions</a:t>
            </a:r>
            <a:endParaRPr lang="en-US" altLang="en-GB" sz="1800" dirty="0">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endParaRPr lang="en-US" altLang="en-GB" sz="1800" dirty="0" smtClean="0">
              <a:sym typeface="+mn-ea"/>
            </a:endParaRP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2</a:t>
            </a:r>
            <a:r>
              <a:rPr lang="en-GB" altLang="en-US" sz="1800" u="sng" dirty="0" smtClean="0">
                <a:solidFill>
                  <a:schemeClr val="tx1"/>
                </a:solidFill>
                <a:sym typeface="+mn-ea"/>
              </a:rPr>
              <a:t>,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endParaRPr lang="en-US" altLang="en-GB" sz="1800" dirty="0" smtClean="0">
              <a:solidFill>
                <a:schemeClr val="tx1"/>
              </a:solidFill>
              <a:sym typeface="+mn-ea"/>
            </a:endParaRPr>
          </a:p>
          <a:p>
            <a:pPr eaLnBrk="0" hangingPunct="0">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eaLnBrk="0" hangingPunct="0">
              <a:spcBef>
                <a:spcPts val="0"/>
              </a:spcBef>
              <a:defRPr/>
            </a:pPr>
            <a:r>
              <a:rPr lang="en-US" altLang="en-GB" sz="1800" dirty="0" smtClean="0">
                <a:solidFill>
                  <a:schemeClr val="tx1"/>
                </a:solidFill>
                <a:sym typeface="+mn-ea"/>
              </a:rPr>
              <a:t>Timeline Review</a:t>
            </a:r>
            <a:endParaRPr lang="en-US" altLang="en-GB" sz="1800" dirty="0" smtClean="0">
              <a:solidFill>
                <a:schemeClr val="tx1"/>
              </a:solidFill>
              <a:sym typeface="+mn-ea"/>
            </a:endParaRP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endParaRPr lang="en-US" altLang="en-GB" sz="18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
        <p:nvSpPr>
          <p:cNvPr id="3" name="文本框 2"/>
          <p:cNvSpPr txBox="1"/>
          <p:nvPr/>
        </p:nvSpPr>
        <p:spPr>
          <a:xfrm>
            <a:off x="7315200" y="472376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endParaRPr lang="en-US" altLang="en-GB" sz="1400" b="1" i="1" dirty="0" smtClean="0">
              <a:sym typeface="+mn-ea"/>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endParaRPr lang="en-GB" altLang="en-US" sz="1400" b="1" i="1" dirty="0" smtClean="0">
              <a:sym typeface="+mn-ea"/>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endParaRPr lang="en-US" altLang="en-GB" sz="1400" b="1" i="1" dirty="0" smtClean="0">
              <a:sym typeface="+mn-ea"/>
            </a:endParaRP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t>
            </a:r>
            <a:r>
              <a:rPr lang="en-US" altLang="en-GB" sz="1800" u="sng" dirty="0" smtClean="0">
                <a:solidFill>
                  <a:schemeClr val="tx1"/>
                </a:solidFill>
              </a:rPr>
              <a:t>PM1, Regency B</a:t>
            </a:r>
            <a:r>
              <a:rPr lang="en-GB" altLang="en-US" sz="1800" u="sng" dirty="0" smtClean="0">
                <a:solidFill>
                  <a:schemeClr val="tx1"/>
                </a:solidFill>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rPr>
              <a:t>Regular items</a:t>
            </a:r>
            <a:endParaRPr lang="en-US" sz="1800" dirty="0" smtClean="0">
              <a:solidFill>
                <a:schemeClr val="tx1"/>
              </a:solidFill>
            </a:endParaRPr>
          </a:p>
          <a:p>
            <a:pPr lvl="0" eaLnBrk="0" hangingPunct="0">
              <a:lnSpc>
                <a:spcPct val="100000"/>
              </a:lnSpc>
              <a:spcBef>
                <a:spcPts val="0"/>
              </a:spcBef>
              <a:defRPr/>
            </a:pPr>
            <a:r>
              <a:rPr lang="en-US" sz="1800" dirty="0" smtClean="0">
                <a:solidFill>
                  <a:schemeClr val="tx1"/>
                </a:solidFill>
              </a:rPr>
              <a:t>Approve TG minutes</a:t>
            </a:r>
            <a:endParaRPr lang="en-US"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FRD/SFD motion</a:t>
            </a:r>
            <a:endParaRPr lang="en-US" altLang="en-GB"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olidFill>
                  <a:schemeClr val="tx1"/>
                </a:solidFill>
                <a:sym typeface="+mn-ea"/>
              </a:rPr>
              <a:t>Recess</a:t>
            </a:r>
            <a:endParaRPr lang="en-GB" altLang="en-US" sz="1800" dirty="0">
              <a:solidFill>
                <a:schemeClr val="tx1"/>
              </a:solidFill>
              <a:sym typeface="+mn-ea"/>
            </a:endParaRP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olidFill>
                  <a:schemeClr val="tx1"/>
                </a:solidFill>
                <a:sym typeface="+mn-ea"/>
              </a:rPr>
              <a:t>PM2,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Recess</a:t>
            </a:r>
            <a:endParaRPr lang="en-US" altLang="en-GB" sz="1800" dirty="0" smtClean="0">
              <a:solidFill>
                <a:schemeClr val="tx1"/>
              </a:solidFill>
              <a:sym typeface="+mn-ea"/>
            </a:endParaRP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AM1,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Recess</a:t>
            </a: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gridCol w="1943100"/>
                <a:gridCol w="1363980"/>
                <a:gridCol w="1798955"/>
                <a:gridCol w="2193925"/>
                <a:gridCol w="1149985"/>
              </a:tblGrid>
              <a:tr h="424180">
                <a:tc>
                  <a:txBody>
                    <a:bodyPr/>
                    <a:lstStyle/>
                    <a:p>
                      <a:pPr>
                        <a:buNone/>
                      </a:pPr>
                      <a:endParaRPr lang="zh-CN" altLang="en-US" sz="1800"/>
                    </a:p>
                  </a:txBody>
                  <a:tcPr/>
                </a:tc>
                <a:tc>
                  <a:txBody>
                    <a:bodyPr/>
                    <a:lstStyle/>
                    <a:p>
                      <a:pPr algn="ctr">
                        <a:buNone/>
                      </a:pPr>
                      <a:r>
                        <a:rPr lang="en-US" altLang="zh-CN" sz="1800" dirty="0"/>
                        <a:t>Mon</a:t>
                      </a:r>
                      <a:endParaRPr lang="en-US" altLang="zh-CN" sz="1800" dirty="0"/>
                    </a:p>
                  </a:txBody>
                  <a:tcPr anchor="ctr"/>
                </a:tc>
                <a:tc>
                  <a:txBody>
                    <a:bodyPr/>
                    <a:lstStyle/>
                    <a:p>
                      <a:pPr algn="ctr">
                        <a:buNone/>
                      </a:pPr>
                      <a:r>
                        <a:rPr lang="en-US" altLang="zh-CN" sz="1800"/>
                        <a:t>Tue</a:t>
                      </a:r>
                      <a:endParaRPr lang="en-US" altLang="zh-CN" sz="1800"/>
                    </a:p>
                  </a:txBody>
                  <a:tcPr anchor="ctr"/>
                </a:tc>
                <a:tc>
                  <a:txBody>
                    <a:bodyPr/>
                    <a:lstStyle/>
                    <a:p>
                      <a:pPr algn="ctr">
                        <a:buNone/>
                      </a:pPr>
                      <a:r>
                        <a:rPr lang="en-US" altLang="zh-CN" sz="1800"/>
                        <a:t>Wed</a:t>
                      </a:r>
                      <a:endParaRPr lang="en-US" altLang="zh-CN" sz="1800"/>
                    </a:p>
                  </a:txBody>
                  <a:tcPr anchor="ctr"/>
                </a:tc>
                <a:tc>
                  <a:txBody>
                    <a:bodyPr/>
                    <a:lstStyle/>
                    <a:p>
                      <a:pPr algn="ctr">
                        <a:buNone/>
                      </a:pPr>
                      <a:r>
                        <a:rPr lang="en-US" altLang="zh-CN" sz="1800"/>
                        <a:t>Thu</a:t>
                      </a:r>
                      <a:endParaRPr lang="en-US" altLang="zh-CN" sz="1800"/>
                    </a:p>
                  </a:txBody>
                  <a:tcPr anchor="ctr"/>
                </a:tc>
                <a:tc>
                  <a:txBody>
                    <a:bodyPr/>
                    <a:lstStyle/>
                    <a:p>
                      <a:pPr algn="ctr">
                        <a:buNone/>
                      </a:pPr>
                      <a:r>
                        <a:rPr lang="en-US" altLang="zh-CN" sz="1800" dirty="0"/>
                        <a:t>Fri</a:t>
                      </a:r>
                      <a:endParaRPr lang="en-US" altLang="zh-CN" sz="1800" dirty="0"/>
                    </a:p>
                  </a:txBody>
                  <a:tcPr anchor="ctr"/>
                </a:tc>
              </a:tr>
              <a:tr h="657225">
                <a:tc>
                  <a:txBody>
                    <a:bodyPr/>
                    <a:lstStyle/>
                    <a:p>
                      <a:pPr>
                        <a:buNone/>
                      </a:pPr>
                      <a:r>
                        <a:rPr lang="en-US" altLang="zh-CN" sz="1800"/>
                        <a:t>AM1 (8:00~10:00)</a:t>
                      </a:r>
                      <a:endParaRPr lang="en-US" altLang="zh-CN" sz="1800"/>
                    </a:p>
                  </a:txBody>
                  <a:tcPr/>
                </a:tc>
                <a:tc>
                  <a:txBody>
                    <a:bodyPr/>
                    <a:lstStyle/>
                    <a:p>
                      <a:pPr algn="ctr">
                        <a:buNone/>
                      </a:pPr>
                      <a:r>
                        <a:rPr lang="en-US" altLang="zh-CN" sz="1800" dirty="0" smtClean="0">
                          <a:solidFill>
                            <a:schemeClr val="bg1">
                              <a:lumMod val="50000"/>
                            </a:schemeClr>
                          </a:solidFill>
                        </a:rPr>
                        <a:t>802 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en-US" altLang="zh-CN" sz="1800" dirty="0" smtClean="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algn="ctr">
                        <a:buNone/>
                      </a:pPr>
                      <a:r>
                        <a:rPr lang="en-US" altLang="zh-CN" sz="1800" dirty="0" smtClean="0">
                          <a:sym typeface="+mn-ea"/>
                        </a:rPr>
                        <a:t>(MAC)</a:t>
                      </a:r>
                      <a:endParaRPr lang="zh-CN" altLang="en-US" sz="1800"/>
                    </a:p>
                  </a:txBody>
                  <a:tcPr anchor="ct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algn="ctr">
                        <a:buNone/>
                      </a:pPr>
                      <a:r>
                        <a:rPr lang="en-US" altLang="zh-CN" sz="1800" dirty="0" smtClean="0">
                          <a:sym typeface="+mn-ea"/>
                        </a:rPr>
                        <a:t>(SP/Motions)</a:t>
                      </a:r>
                      <a:endParaRPr lang="zh-CN" altLang="en-US" sz="1800" dirty="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tr>
              <a:tr h="656590">
                <a:tc>
                  <a:txBody>
                    <a:bodyPr/>
                    <a:lstStyle/>
                    <a:p>
                      <a:pPr>
                        <a:buNone/>
                      </a:pPr>
                      <a:r>
                        <a:rPr lang="en-US" altLang="zh-CN" sz="1800" dirty="0"/>
                        <a:t>AM2 (10:30~12:30)</a:t>
                      </a:r>
                      <a:endParaRPr lang="en-US" altLang="zh-CN" sz="1800" dirty="0"/>
                    </a:p>
                  </a:txBody>
                  <a:tcPr/>
                </a:tc>
                <a:tc>
                  <a:txBody>
                    <a:bodyPr/>
                    <a:lstStyle/>
                    <a:p>
                      <a:pPr algn="ctr">
                        <a:buNone/>
                      </a:pPr>
                      <a:r>
                        <a:rPr lang="en-US" altLang="zh-CN" sz="1800" dirty="0" smtClean="0">
                          <a:solidFill>
                            <a:schemeClr val="bg1">
                              <a:lumMod val="50000"/>
                            </a:schemeClr>
                          </a:solidFill>
                          <a:sym typeface="+mn-ea"/>
                        </a:rPr>
                        <a:t>802.11 Opening Plenary</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(WPT)</a:t>
                      </a: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tr>
              <a:tr h="657225">
                <a:tc>
                  <a:txBody>
                    <a:bodyPr/>
                    <a:lstStyle/>
                    <a:p>
                      <a:pPr>
                        <a:buNone/>
                      </a:pPr>
                      <a:r>
                        <a:rPr lang="en-US" altLang="zh-CN" sz="1800" dirty="0"/>
                        <a:t>PM1 (13:30~15:30)</a:t>
                      </a:r>
                      <a:endParaRPr lang="en-US" altLang="zh-CN" sz="1800" dirty="0"/>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(Opening/FR/PHY)</a:t>
                      </a: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tr>
              <a:tr h="657225">
                <a:tc>
                  <a:txBody>
                    <a:bodyPr/>
                    <a:lstStyle/>
                    <a:p>
                      <a:pPr>
                        <a:buNone/>
                      </a:pPr>
                      <a:r>
                        <a:rPr lang="en-US" altLang="zh-CN" sz="1800"/>
                        <a:t>PM2 (16:00~18:00)</a:t>
                      </a:r>
                      <a:endParaRPr lang="en-US" altLang="zh-CN" sz="1800"/>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(MAC/Sec./Closing)</a:t>
                      </a:r>
                      <a:endParaRPr lang="en-US" altLang="zh-CN" sz="1800" dirty="0">
                        <a:sym typeface="+mn-ea"/>
                      </a:endParaRPr>
                    </a:p>
                  </a:txBody>
                  <a:tcPr anchor="ctr"/>
                </a:tc>
                <a:tc>
                  <a:txBody>
                    <a:bodyPr/>
                    <a:lstStyle/>
                    <a:p>
                      <a:pPr algn="ctr">
                        <a:buNone/>
                      </a:pPr>
                      <a:endParaRPr lang="zh-CN" altLang="en-US" sz="1800" dirty="0"/>
                    </a:p>
                  </a:txBody>
                  <a:tcPr anchor="ctr"/>
                </a:tc>
              </a:tr>
              <a:tr h="424815">
                <a:tc>
                  <a:txBody>
                    <a:bodyPr/>
                    <a:lstStyle/>
                    <a:p>
                      <a:pPr>
                        <a:buNone/>
                      </a:pPr>
                      <a:r>
                        <a:rPr lang="en-US" altLang="zh-CN" sz="1800"/>
                        <a:t>EVE (19:30~21:30)</a:t>
                      </a:r>
                      <a:endParaRPr lang="en-US" altLang="zh-CN" sz="1800"/>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marL="1257300" lvl="2" indent="457200">
              <a:lnSpc>
                <a:spcPct val="90000"/>
              </a:lnSpc>
              <a:buNone/>
              <a:defRPr/>
            </a:pPr>
            <a:r>
              <a:rPr lang="en-US" altLang="en-US" sz="2000" b="1" kern="0" dirty="0">
                <a:latin typeface="Arial" panose="020B0604020202020204" pitchFamily="34" charset="0"/>
              </a:rPr>
              <a:t>Tech Editor:	Yinan Qi (OPPO)</a:t>
            </a:r>
            <a:endParaRPr lang="en-US" altLang="en-US" sz="2000" b="1"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lvl="0" eaLnBrk="0" hangingPunct="0">
              <a:defRPr/>
            </a:pPr>
            <a:r>
              <a:rPr lang="en-US" altLang="en-GB" dirty="0" smtClean="0"/>
              <a:t>Approve TG minutes</a:t>
            </a:r>
            <a:endParaRPr lang="en-GB" altLang="en-US" dirty="0" smtClean="0"/>
          </a:p>
          <a:p>
            <a:pPr eaLnBrk="0" hangingPunct="0">
              <a:defRPr/>
            </a:pPr>
            <a:r>
              <a:rPr lang="en-US" altLang="en-GB" dirty="0" smtClean="0"/>
              <a:t>FRD/</a:t>
            </a:r>
            <a:r>
              <a:rPr lang="en-GB" altLang="en-US" dirty="0" smtClean="0"/>
              <a:t>SFD </a:t>
            </a:r>
            <a:r>
              <a:rPr lang="en-US" altLang="en-GB" dirty="0" smtClean="0"/>
              <a:t>motions</a:t>
            </a:r>
            <a:endParaRPr lang="en-GB" altLang="en-US" dirty="0" smtClean="0"/>
          </a:p>
          <a:p>
            <a:pPr eaLnBrk="0" hangingPunct="0">
              <a:defRPr/>
            </a:pPr>
            <a:r>
              <a:rPr lang="en-GB" altLang="en-US" dirty="0" smtClean="0"/>
              <a:t>Contribution discussion (F</a:t>
            </a:r>
            <a:r>
              <a:rPr lang="en-US" altLang="en-GB" dirty="0" smtClean="0"/>
              <a:t>R/PHY</a:t>
            </a:r>
            <a:r>
              <a:rPr lang="en-GB" altLang="en-US" dirty="0" smtClean="0"/>
              <a:t>) [25 </a:t>
            </a:r>
            <a:r>
              <a:rPr lang="en-GB" altLang="en-US" dirty="0" err="1" smtClean="0"/>
              <a:t>mins</a:t>
            </a:r>
            <a:r>
              <a:rPr lang="en-GB" altLang="en-US" dirty="0" smtClean="0"/>
              <a:t> for each w/o prior request]</a:t>
            </a:r>
            <a:endParaRPr lang="en-GB" altLang="en-US" dirty="0" smtClean="0"/>
          </a:p>
          <a:p>
            <a:pPr lvl="1" algn="l" eaLnBrk="0" hangingPunct="0">
              <a:buClrTx/>
              <a:buSzTx/>
              <a:buFontTx/>
              <a:defRPr/>
            </a:pPr>
            <a:r>
              <a:rPr lang="en-US" altLang="en-GB" dirty="0" smtClean="0">
                <a:solidFill>
                  <a:srgbClr val="00B050"/>
                </a:solidFill>
                <a:sym typeface="+mn-ea"/>
              </a:rPr>
              <a:t>11-24/1786, Tradeoffs - Active and Backscattering AMP Tags, Dror Regev (Huawei)</a:t>
            </a:r>
            <a:endParaRPr lang="en-US" altLang="en-GB" b="0" dirty="0" smtClean="0">
              <a:solidFill>
                <a:srgbClr val="00B050"/>
              </a:solidFill>
            </a:endParaRPr>
          </a:p>
          <a:p>
            <a:pPr lvl="1" algn="l" eaLnBrk="0" hangingPunct="0">
              <a:buClrTx/>
              <a:buSzTx/>
              <a:buFontTx/>
              <a:buChar char="–"/>
              <a:defRPr/>
            </a:pPr>
            <a:r>
              <a:rPr lang="en-US" altLang="en-GB" sz="2000" dirty="0" smtClean="0">
                <a:solidFill>
                  <a:srgbClr val="00B050"/>
                </a:solidFill>
                <a:sym typeface="+mn-ea"/>
              </a:rPr>
              <a:t>11-24/1529, Some observations related to OOK, Leif Wilhelmsson (Ericsson) </a:t>
            </a:r>
            <a:endParaRPr lang="en-US" altLang="en-GB" sz="2000" b="0" dirty="0" smtClean="0">
              <a:solidFill>
                <a:srgbClr val="00B050"/>
              </a:solidFill>
            </a:endParaRPr>
          </a:p>
          <a:p>
            <a:pPr lvl="1" algn="l" eaLnBrk="0" hangingPunct="0">
              <a:buClrTx/>
              <a:buSzTx/>
              <a:buFontTx/>
              <a:buChar char="–"/>
              <a:defRPr/>
            </a:pPr>
            <a:r>
              <a:rPr lang="en-US" altLang="en-GB" dirty="0" smtClean="0">
                <a:solidFill>
                  <a:srgbClr val="00B050"/>
                </a:solidFill>
                <a:sym typeface="+mn-ea"/>
              </a:rPr>
              <a:t>11-24/1802, OOK generation for AMP DL, Ke Wang (OPPO)</a:t>
            </a:r>
            <a:endParaRPr lang="en-US" altLang="en-GB" dirty="0" smtClean="0">
              <a:solidFill>
                <a:srgbClr val="00B050"/>
              </a:solidFill>
              <a:sym typeface="+mn-ea"/>
            </a:endParaRPr>
          </a:p>
          <a:p>
            <a:pPr lvl="1" algn="l" eaLnBrk="0" hangingPunct="0">
              <a:buClrTx/>
              <a:buSzTx/>
              <a:buFontTx/>
              <a:buChar char="–"/>
              <a:defRPr/>
            </a:pPr>
            <a:r>
              <a:rPr lang="en-US" altLang="en-GB" sz="2000" dirty="0" smtClean="0">
                <a:highlight>
                  <a:srgbClr val="FFFF00"/>
                </a:highlight>
                <a:sym typeface="+mn-ea"/>
              </a:rPr>
              <a:t>11-24/1537r1, Wireless connectivity challenges for AMP only IoT devices under 802.11 specification, Solomon Trainin (</a:t>
            </a:r>
            <a:r>
              <a:rPr lang="en-US" altLang="en-GB" sz="2000" dirty="0" err="1" smtClean="0">
                <a:highlight>
                  <a:srgbClr val="FFFF00"/>
                </a:highlight>
                <a:sym typeface="+mn-ea"/>
              </a:rPr>
              <a:t>Wiliot</a:t>
            </a:r>
            <a:r>
              <a:rPr lang="en-US" altLang="en-GB" sz="2000" dirty="0" smtClean="0">
                <a:highlight>
                  <a:srgbClr val="FFFF00"/>
                </a:highlight>
                <a:sym typeface="+mn-ea"/>
              </a:rPr>
              <a:t>, 30 </a:t>
            </a:r>
            <a:r>
              <a:rPr lang="en-US" altLang="en-GB" sz="2000" dirty="0" err="1" smtClean="0">
                <a:highlight>
                  <a:srgbClr val="FFFF00"/>
                </a:highlight>
                <a:sym typeface="+mn-ea"/>
              </a:rPr>
              <a:t>mins</a:t>
            </a:r>
            <a:r>
              <a:rPr lang="en-US" altLang="en-GB" sz="2000" dirty="0" smtClean="0">
                <a:highlight>
                  <a:srgbClr val="FFFF00"/>
                </a:highlight>
                <a:sym typeface="+mn-ea"/>
              </a:rPr>
              <a:t>)</a:t>
            </a:r>
            <a:endParaRPr lang="en-US" altLang="en-GB" sz="2000" b="0" dirty="0" smtClean="0">
              <a:solidFill>
                <a:schemeClr val="tx1"/>
              </a:solidFill>
              <a:highlight>
                <a:srgbClr val="FFFF00"/>
              </a:highlight>
            </a:endParaRPr>
          </a:p>
          <a:p>
            <a:pPr eaLnBrk="0" hangingPunct="0">
              <a:defRPr/>
            </a:pPr>
            <a:r>
              <a:rPr lang="en-GB" altLang="en-US" dirty="0" smtClean="0"/>
              <a:t>Any other business?</a:t>
            </a:r>
            <a:endParaRPr lang="en-GB" altLang="en-US" dirty="0" smtClean="0"/>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Sep interim</a:t>
            </a:r>
            <a:r>
              <a:rPr lang="en-US" altLang="zh-CN" sz="2400" dirty="0" smtClean="0">
                <a:sym typeface="+mn-ea"/>
              </a:rPr>
              <a:t> </a:t>
            </a:r>
            <a:r>
              <a:rPr lang="en-GB" altLang="en-US" sz="2400" dirty="0" smtClean="0">
                <a:sym typeface="+mn-ea"/>
              </a:rPr>
              <a:t>session </a:t>
            </a:r>
            <a:r>
              <a:rPr lang="en-US" altLang="en-GB" sz="2400" dirty="0" smtClean="0">
                <a:sym typeface="+mn-ea"/>
              </a:rPr>
              <a:t>and TGbp TCs before Nov plenary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1"/>
              </a:rPr>
              <a:t>https://mentor.ieee.org/802.11/dcn/24/11-24-1609-00-00bp-2024-09-interim-meeting-minutes.docx</a:t>
            </a:r>
            <a:endParaRPr lang="en-GB" altLang="en-US" sz="2400" dirty="0">
              <a:sym typeface="+mn-ea"/>
            </a:endParaRPr>
          </a:p>
          <a:p>
            <a:pPr lvl="1" indent="-342900" eaLnBrk="0" hangingPunct="0">
              <a:buFontTx/>
              <a:buChar char="-"/>
              <a:defRPr/>
            </a:pPr>
            <a:r>
              <a:rPr lang="en-GB" altLang="en-US" sz="2400" dirty="0">
                <a:sym typeface="+mn-ea"/>
                <a:hlinkClick r:id="rId2" action="ppaction://hlinkfile"/>
              </a:rPr>
              <a:t>https://mentor.ieee.org/802.11/dcn/24/11-24-1787-00-00bp-teleconference-minutes-october-november-2024.docx</a:t>
            </a: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endParaRPr lang="en-US" altLang="en-GB" sz="2400" dirty="0" smtClean="0"/>
          </a:p>
          <a:p>
            <a:pPr marL="0" lvl="0" indent="0" eaLnBrk="0" hangingPunct="0">
              <a:buNone/>
              <a:defRPr/>
            </a:pPr>
            <a:r>
              <a:rPr lang="en-GB" altLang="en-US" sz="2400" dirty="0" smtClean="0">
                <a:sym typeface="+mn-ea"/>
              </a:rPr>
              <a:t>Seconded: Leif </a:t>
            </a:r>
            <a:r>
              <a:rPr lang="en-GB" altLang="en-US" sz="2400" dirty="0" err="1" smtClean="0">
                <a:sym typeface="+mn-ea"/>
              </a:rPr>
              <a:t>Wilhelmsson</a:t>
            </a:r>
            <a:endParaRPr lang="en-GB" altLang="en-US" sz="2400" dirty="0"/>
          </a:p>
          <a:p>
            <a:pPr marL="0" lvl="0" indent="0" eaLnBrk="0" hangingPunct="0">
              <a:buNone/>
              <a:defRPr/>
            </a:pPr>
            <a:r>
              <a:rPr lang="en-GB" altLang="en-US" sz="2400" dirty="0" smtClean="0">
                <a:sym typeface="+mn-ea"/>
              </a:rPr>
              <a:t>Result: </a:t>
            </a:r>
            <a:r>
              <a:rPr lang="en-GB" altLang="en-US" dirty="0" smtClean="0">
                <a:sym typeface="+mn-ea"/>
              </a:rPr>
              <a:t>Approved with </a:t>
            </a:r>
            <a:r>
              <a:rPr lang="en-GB" altLang="en-US" dirty="0" err="1" smtClean="0">
                <a:sym typeface="+mn-ea"/>
              </a:rPr>
              <a:t>unanamous</a:t>
            </a:r>
            <a:r>
              <a:rPr lang="en-GB" altLang="en-US" dirty="0" smtClean="0">
                <a:sym typeface="+mn-ea"/>
              </a:rPr>
              <a:t>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FRD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sz="2400" dirty="0" smtClean="0">
                <a:sym typeface="+mn-ea"/>
              </a:rPr>
              <a:t>updated 11bp FRD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1"/>
              </a:rPr>
              <a:t>https://mentor.ieee.org/802.11/dcn/24/11-24-1307-02-00bp-proposed-tgbp-functional-requirements.doc</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Bin Qian</a:t>
            </a:r>
            <a:endParaRPr lang="en-US" altLang="en-GB" sz="2400" dirty="0" smtClean="0"/>
          </a:p>
          <a:p>
            <a:pPr marL="0" lvl="0" indent="0" eaLnBrk="0" hangingPunct="0">
              <a:buNone/>
              <a:defRPr/>
            </a:pPr>
            <a:r>
              <a:rPr lang="en-GB" altLang="en-US" sz="2400" dirty="0" smtClean="0">
                <a:sym typeface="+mn-ea"/>
              </a:rPr>
              <a:t>Seconded: Sebastian Max</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1"/>
              </a:rPr>
              <a:t>https://mentor.ieee.org/802.11/dcn/24/11-24-1613-02-00bp-specification-framework-for-tgbp.docx</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r>
              <a:rPr lang="en-GB" altLang="en-US" sz="2400" dirty="0" err="1" smtClean="0">
                <a:sym typeface="+mn-ea"/>
              </a:rPr>
              <a:t>Weijie</a:t>
            </a:r>
            <a:r>
              <a:rPr lang="en-GB" altLang="en-US" sz="2400" dirty="0" smtClean="0">
                <a:sym typeface="+mn-ea"/>
              </a:rPr>
              <a:t> Xu</a:t>
            </a:r>
            <a:endParaRPr lang="en-GB" altLang="en-US" sz="2400" dirty="0"/>
          </a:p>
          <a:p>
            <a:pPr marL="0" lvl="0" indent="0" eaLnBrk="0" hangingPunct="0">
              <a:buNone/>
              <a:defRPr/>
            </a:pPr>
            <a:r>
              <a:rPr lang="en-GB" altLang="en-US" sz="2400" dirty="0" smtClean="0">
                <a:sym typeface="+mn-ea"/>
              </a:rPr>
              <a:t>Result: </a:t>
            </a:r>
            <a:r>
              <a:rPr lang="en-GB" altLang="en-US" dirty="0" smtClean="0">
                <a:sym typeface="+mn-ea"/>
              </a:rPr>
              <a:t>Approved with unanimous consent</a:t>
            </a:r>
            <a:endParaRPr lang="en-GB"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eaLnBrk="0" hangingPunct="0">
              <a:defRPr/>
            </a:pPr>
            <a:r>
              <a:rPr lang="en-GB" altLang="en-US" sz="2400" dirty="0" smtClean="0">
                <a:sym typeface="+mn-ea"/>
              </a:rPr>
              <a:t>Contribution discussion (PHY) [25 </a:t>
            </a:r>
            <a:r>
              <a:rPr lang="en-GB" altLang="en-US" sz="2400" dirty="0" err="1" smtClean="0">
                <a:sym typeface="+mn-ea"/>
              </a:rPr>
              <a:t>mins</a:t>
            </a:r>
            <a:r>
              <a:rPr lang="en-GB" altLang="en-US" sz="2400" dirty="0" smtClean="0">
                <a:sym typeface="+mn-ea"/>
              </a:rPr>
              <a:t> for each]</a:t>
            </a:r>
            <a:endParaRPr lang="en-GB" altLang="en-US" sz="2400" dirty="0" smtClean="0"/>
          </a:p>
          <a:p>
            <a:pPr lvl="1" eaLnBrk="0" hangingPunct="0">
              <a:defRPr/>
            </a:pPr>
            <a:r>
              <a:rPr lang="en-US" altLang="zh-CN" sz="2200" dirty="0" smtClean="0">
                <a:solidFill>
                  <a:srgbClr val="00B050"/>
                </a:solidFill>
              </a:rPr>
              <a:t>11-24/1846</a:t>
            </a:r>
            <a:r>
              <a:rPr lang="en-US" altLang="zh-CN" sz="2200" dirty="0">
                <a:solidFill>
                  <a:srgbClr val="00B050"/>
                </a:solidFill>
              </a:rPr>
              <a:t>, AMP client STA types, </a:t>
            </a:r>
            <a:r>
              <a:rPr lang="en-US" altLang="zh-CN" sz="2200" dirty="0" err="1">
                <a:solidFill>
                  <a:srgbClr val="00B050"/>
                </a:solidFill>
              </a:rPr>
              <a:t>Rojan</a:t>
            </a:r>
            <a:r>
              <a:rPr lang="en-US" altLang="zh-CN" sz="2200" dirty="0">
                <a:solidFill>
                  <a:srgbClr val="00B050"/>
                </a:solidFill>
              </a:rPr>
              <a:t> </a:t>
            </a:r>
            <a:r>
              <a:rPr lang="en-US" altLang="zh-CN" sz="2200" dirty="0" err="1">
                <a:solidFill>
                  <a:srgbClr val="00B050"/>
                </a:solidFill>
              </a:rPr>
              <a:t>Chitrakar</a:t>
            </a:r>
            <a:r>
              <a:rPr lang="en-US" altLang="zh-CN" sz="2200" dirty="0">
                <a:solidFill>
                  <a:srgbClr val="00B050"/>
                </a:solidFill>
              </a:rPr>
              <a:t> (Huawei)</a:t>
            </a:r>
            <a:endParaRPr lang="en-US" altLang="zh-CN" sz="2200" dirty="0">
              <a:solidFill>
                <a:srgbClr val="00B050"/>
              </a:solidFill>
              <a:sym typeface="+mn-ea"/>
            </a:endParaRPr>
          </a:p>
          <a:p>
            <a:pPr lvl="1" eaLnBrk="0" hangingPunct="0">
              <a:defRPr/>
            </a:pPr>
            <a:r>
              <a:rPr lang="en-US" altLang="zh-CN" sz="2200" dirty="0" smtClean="0">
                <a:solidFill>
                  <a:srgbClr val="00B050"/>
                </a:solidFill>
                <a:sym typeface="+mn-ea"/>
              </a:rPr>
              <a:t>11-24/1799</a:t>
            </a:r>
            <a:r>
              <a:rPr lang="en-US" altLang="zh-CN" sz="2200" dirty="0">
                <a:solidFill>
                  <a:srgbClr val="00B050"/>
                </a:solidFill>
                <a:sym typeface="+mn-ea"/>
              </a:rPr>
              <a:t>, Analysis of Free Running Oscillators Accuracy for Active Transmission AMP Devices, </a:t>
            </a:r>
            <a:r>
              <a:rPr lang="en-US" altLang="zh-CN" sz="2200" dirty="0" err="1">
                <a:solidFill>
                  <a:srgbClr val="00B050"/>
                </a:solidFill>
                <a:sym typeface="+mn-ea"/>
              </a:rPr>
              <a:t>Amichai</a:t>
            </a:r>
            <a:r>
              <a:rPr lang="en-US" altLang="zh-CN" sz="2200" dirty="0">
                <a:solidFill>
                  <a:srgbClr val="00B050"/>
                </a:solidFill>
                <a:sym typeface="+mn-ea"/>
              </a:rPr>
              <a:t> </a:t>
            </a:r>
            <a:r>
              <a:rPr lang="en-US" altLang="zh-CN" sz="2200" dirty="0" err="1">
                <a:solidFill>
                  <a:srgbClr val="00B050"/>
                </a:solidFill>
                <a:sym typeface="+mn-ea"/>
              </a:rPr>
              <a:t>Devorich</a:t>
            </a:r>
            <a:r>
              <a:rPr lang="en-US" altLang="zh-CN" sz="2200" dirty="0">
                <a:solidFill>
                  <a:srgbClr val="00B050"/>
                </a:solidFill>
                <a:sym typeface="+mn-ea"/>
              </a:rPr>
              <a:t> (</a:t>
            </a:r>
            <a:r>
              <a:rPr lang="en-US" altLang="zh-CN" sz="2200" dirty="0" err="1">
                <a:solidFill>
                  <a:srgbClr val="00B050"/>
                </a:solidFill>
                <a:sym typeface="+mn-ea"/>
              </a:rPr>
              <a:t>Wiliot</a:t>
            </a:r>
            <a:r>
              <a:rPr lang="en-US" altLang="zh-CN" sz="2200" dirty="0">
                <a:solidFill>
                  <a:srgbClr val="00B050"/>
                </a:solidFill>
                <a:sym typeface="+mn-ea"/>
              </a:rPr>
              <a:t>)</a:t>
            </a:r>
            <a:endParaRPr lang="en-US" altLang="en-GB" sz="2200" dirty="0">
              <a:solidFill>
                <a:srgbClr val="00B050"/>
              </a:solidFill>
            </a:endParaRPr>
          </a:p>
          <a:p>
            <a:pPr lvl="1" eaLnBrk="0" hangingPunct="0">
              <a:defRPr/>
            </a:pPr>
            <a:r>
              <a:rPr lang="en-US" altLang="en-GB" sz="2200" dirty="0">
                <a:solidFill>
                  <a:srgbClr val="00B050"/>
                </a:solidFill>
                <a:sym typeface="+mn-ea"/>
              </a:rPr>
              <a:t>11-24/1780, Further Discussion on AMP PPDU Design, </a:t>
            </a:r>
            <a:r>
              <a:rPr lang="en-US" altLang="en-GB" sz="2200" dirty="0" err="1">
                <a:solidFill>
                  <a:srgbClr val="00B050"/>
                </a:solidFill>
                <a:sym typeface="+mn-ea"/>
              </a:rPr>
              <a:t>Yinan</a:t>
            </a:r>
            <a:r>
              <a:rPr lang="en-US" altLang="en-GB" sz="2200" dirty="0">
                <a:solidFill>
                  <a:srgbClr val="00B050"/>
                </a:solidFill>
                <a:sym typeface="+mn-ea"/>
              </a:rPr>
              <a:t> Qi (OPPO</a:t>
            </a:r>
            <a:r>
              <a:rPr lang="en-US" altLang="en-GB" sz="2200" dirty="0" smtClean="0">
                <a:solidFill>
                  <a:srgbClr val="00B050"/>
                </a:solidFill>
                <a:sym typeface="+mn-ea"/>
              </a:rPr>
              <a:t>)</a:t>
            </a:r>
            <a:endParaRPr lang="en-US" altLang="en-GB" sz="2200" dirty="0" smtClean="0">
              <a:solidFill>
                <a:srgbClr val="00B050"/>
              </a:solidFill>
              <a:sym typeface="+mn-ea"/>
            </a:endParaRPr>
          </a:p>
          <a:p>
            <a:pPr lvl="1" eaLnBrk="0" hangingPunct="0">
              <a:defRPr/>
            </a:pPr>
            <a:r>
              <a:rPr lang="en-US" altLang="en-GB" sz="2200" dirty="0" smtClean="0">
                <a:solidFill>
                  <a:srgbClr val="00B050"/>
                </a:solidFill>
                <a:sym typeface="+mn-ea"/>
              </a:rPr>
              <a:t>11-24/1859, </a:t>
            </a:r>
            <a:r>
              <a:rPr lang="en-US" altLang="zh-CN" sz="2200" dirty="0" err="1">
                <a:solidFill>
                  <a:srgbClr val="00B050"/>
                </a:solidFill>
                <a:sym typeface="+mn-ea"/>
              </a:rPr>
              <a:t>TGbp</a:t>
            </a:r>
            <a:r>
              <a:rPr lang="en-US" altLang="zh-CN" sz="2200" dirty="0">
                <a:solidFill>
                  <a:srgbClr val="00B050"/>
                </a:solidFill>
                <a:sym typeface="+mn-ea"/>
              </a:rPr>
              <a:t> PPDU preamble follow up, </a:t>
            </a:r>
            <a:r>
              <a:rPr lang="en-US" altLang="zh-CN" sz="2200" dirty="0" err="1">
                <a:solidFill>
                  <a:srgbClr val="00B050"/>
                </a:solidFill>
                <a:sym typeface="+mn-ea"/>
              </a:rPr>
              <a:t>Youwei</a:t>
            </a:r>
            <a:r>
              <a:rPr lang="en-US" altLang="zh-CN" sz="2200" dirty="0">
                <a:solidFill>
                  <a:srgbClr val="00B050"/>
                </a:solidFill>
                <a:sym typeface="+mn-ea"/>
              </a:rPr>
              <a:t> Chen (</a:t>
            </a:r>
            <a:r>
              <a:rPr lang="en-US" altLang="zh-CN" sz="2200" dirty="0" err="1">
                <a:solidFill>
                  <a:srgbClr val="00B050"/>
                </a:solidFill>
                <a:sym typeface="+mn-ea"/>
              </a:rPr>
              <a:t>MediaTek</a:t>
            </a:r>
            <a:r>
              <a:rPr lang="en-US" altLang="en-GB" sz="2200" dirty="0" smtClean="0">
                <a:solidFill>
                  <a:srgbClr val="00B050"/>
                </a:solidFill>
                <a:sym typeface="+mn-ea"/>
              </a:rPr>
              <a:t>)</a:t>
            </a:r>
            <a:endParaRPr lang="en-US" altLang="en-GB" sz="2200" dirty="0">
              <a:solidFill>
                <a:srgbClr val="00B050"/>
              </a:solidFill>
              <a:sym typeface="+mn-ea"/>
            </a:endParaRPr>
          </a:p>
          <a:p>
            <a:pPr lvl="1" algn="l" eaLnBrk="0" hangingPunct="0">
              <a:buClrTx/>
              <a:buSzTx/>
              <a:buFontTx/>
              <a:buChar char="–"/>
              <a:defRPr/>
            </a:pPr>
            <a:r>
              <a:rPr lang="en-US" altLang="en-GB" sz="2200" b="0" dirty="0" smtClean="0">
                <a:solidFill>
                  <a:srgbClr val="00B050"/>
                </a:solidFill>
                <a:sym typeface="+mn-ea"/>
              </a:rPr>
              <a:t>11-24/1731</a:t>
            </a:r>
            <a:r>
              <a:rPr lang="en-US" altLang="en-GB" sz="2200" b="0" dirty="0">
                <a:solidFill>
                  <a:srgbClr val="00B050"/>
                </a:solidFill>
                <a:sym typeface="+mn-ea"/>
              </a:rPr>
              <a:t>, Downlink data rates for bi-static backscatter, Bin Qian (Huawei)</a:t>
            </a:r>
            <a:endParaRPr lang="en-US" altLang="en-GB" sz="2200" b="0" dirty="0">
              <a:solidFill>
                <a:srgbClr val="00B050"/>
              </a:solidFill>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smtClean="0">
                <a:latin typeface="Arial" panose="020B0604020202020204" pitchFamily="34" charset="0"/>
              </a:rPr>
              <a:t>)</a:t>
            </a:r>
            <a:endParaRPr lang="en-US" altLang="en-US" sz="2000" kern="0" dirty="0" smtClean="0">
              <a:latin typeface="Arial" panose="020B0604020202020204" pitchFamily="34" charset="0"/>
            </a:endParaRPr>
          </a:p>
          <a:p>
            <a:pPr lvl="0">
              <a:lnSpc>
                <a:spcPct val="90000"/>
              </a:lnSpc>
              <a:buNone/>
              <a:defRPr/>
            </a:pPr>
            <a:r>
              <a:rPr lang="en-US" altLang="en-US" sz="2000" b="1" kern="0" dirty="0">
                <a:latin typeface="Arial" panose="020B0604020202020204" pitchFamily="34" charset="0"/>
                <a:sym typeface="+mn-ea"/>
              </a:rPr>
              <a:t>	</a:t>
            </a:r>
            <a:r>
              <a:rPr lang="en-US" altLang="en-US" sz="2000" b="1" kern="0" dirty="0" smtClean="0">
                <a:latin typeface="Arial" panose="020B0604020202020204" pitchFamily="34" charset="0"/>
                <a:sym typeface="+mn-ea"/>
              </a:rPr>
              <a:t>                 Tech </a:t>
            </a:r>
            <a:r>
              <a:rPr lang="en-US" altLang="en-US" sz="2000" b="1" kern="0" dirty="0">
                <a:latin typeface="Arial" panose="020B0604020202020204" pitchFamily="34" charset="0"/>
                <a:sym typeface="+mn-ea"/>
              </a:rPr>
              <a:t>Editor:	Yinan Qi (OPPO)</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effectLst>
                  <a:outerShdw blurRad="38100" dist="38100" dir="2700000" algn="tl">
                    <a:srgbClr val="000000">
                      <a:alpha val="43137"/>
                    </a:srgbClr>
                  </a:outerShdw>
                </a:effectLst>
                <a:sym typeface="+mn-ea"/>
              </a:rPr>
              <a:t>[</a:t>
            </a:r>
            <a:r>
              <a:rPr lang="en-GB" altLang="en-US" dirty="0" smtClean="0">
                <a:effectLst>
                  <a:outerShdw blurRad="38100" dist="38100" dir="2700000" algn="tl">
                    <a:srgbClr val="000000">
                      <a:alpha val="43137"/>
                    </a:srgbClr>
                  </a:outerShdw>
                </a:effectLst>
                <a:sym typeface="+mn-ea"/>
              </a:rPr>
              <a:t>20 </a:t>
            </a:r>
            <a:r>
              <a:rPr lang="en-GB" altLang="en-US" dirty="0" err="1">
                <a:effectLst>
                  <a:outerShdw blurRad="38100" dist="38100" dir="2700000" algn="tl">
                    <a:srgbClr val="000000">
                      <a:alpha val="43137"/>
                    </a:srgbClr>
                  </a:outerShdw>
                </a:effectLst>
                <a:sym typeface="+mn-ea"/>
              </a:rPr>
              <a:t>mins</a:t>
            </a:r>
            <a:r>
              <a:rPr lang="en-GB" altLang="en-US" dirty="0">
                <a:effectLst>
                  <a:outerShdw blurRad="38100" dist="38100" dir="2700000" algn="tl">
                    <a:srgbClr val="000000">
                      <a:alpha val="43137"/>
                    </a:srgbClr>
                  </a:outerShdw>
                </a:effectLst>
                <a:sym typeface="+mn-ea"/>
              </a:rPr>
              <a:t> </a:t>
            </a:r>
            <a:r>
              <a:rPr lang="en-GB" altLang="en-US" dirty="0">
                <a:sym typeface="+mn-ea"/>
              </a:rPr>
              <a:t>for each]</a:t>
            </a:r>
            <a:endParaRPr lang="en-GB" altLang="en-US" sz="2400" dirty="0" smtClean="0"/>
          </a:p>
          <a:p>
            <a:pPr lvl="1" algn="l" eaLnBrk="0" hangingPunct="0">
              <a:buClrTx/>
              <a:buSzTx/>
              <a:buFontTx/>
              <a:buChar char="–"/>
              <a:defRPr/>
            </a:pPr>
            <a:r>
              <a:rPr lang="en-US" altLang="en-GB" sz="2300" dirty="0">
                <a:solidFill>
                  <a:srgbClr val="00B050"/>
                </a:solidFill>
                <a:sym typeface="+mn-ea"/>
              </a:rPr>
              <a:t>11-24/1793, AMP Downlink Data Rates, Steve Shellhammer (Qualcomm)</a:t>
            </a:r>
            <a:endParaRPr lang="en-US" altLang="en-GB" sz="2300" b="0" dirty="0">
              <a:solidFill>
                <a:srgbClr val="00B050"/>
              </a:solidFill>
              <a:sym typeface="+mn-ea"/>
            </a:endParaRPr>
          </a:p>
          <a:p>
            <a:pPr lvl="1" algn="l" eaLnBrk="0" hangingPunct="0">
              <a:buClrTx/>
              <a:buSzTx/>
              <a:buFontTx/>
              <a:buChar char="–"/>
              <a:defRPr/>
            </a:pPr>
            <a:r>
              <a:rPr lang="en-US" altLang="en-GB" sz="2300" dirty="0">
                <a:solidFill>
                  <a:srgbClr val="00B050"/>
                </a:solidFill>
                <a:sym typeface="+mn-ea"/>
              </a:rPr>
              <a:t>11-24/1794, Robust Method for AMP Active Uplink Multiple Data Rate Support, Steve Shellhammer (Qualcomm)</a:t>
            </a:r>
            <a:endParaRPr lang="en-US" altLang="en-US" sz="2300" dirty="0">
              <a:solidFill>
                <a:srgbClr val="00B050"/>
              </a:solidFill>
            </a:endParaRPr>
          </a:p>
          <a:p>
            <a:pPr lvl="1" algn="l" eaLnBrk="0" hangingPunct="0">
              <a:buClrTx/>
              <a:buSzTx/>
              <a:buFontTx/>
              <a:buChar char="–"/>
              <a:defRPr/>
            </a:pPr>
            <a:r>
              <a:rPr lang="en-US" altLang="zh-CN" sz="2300" b="0" dirty="0">
                <a:solidFill>
                  <a:srgbClr val="00B050"/>
                </a:solidFill>
                <a:sym typeface="+mn-ea"/>
              </a:rPr>
              <a:t>11-24/1797, Design considerations of DL data rate and SYNC, Rui Cao (NXP)</a:t>
            </a:r>
            <a:endParaRPr lang="en-US" altLang="zh-CN" sz="2300" b="0" dirty="0">
              <a:solidFill>
                <a:srgbClr val="00B050"/>
              </a:solidFill>
            </a:endParaRPr>
          </a:p>
          <a:p>
            <a:pPr lvl="1" algn="l" eaLnBrk="0" hangingPunct="0">
              <a:buClrTx/>
              <a:buSzTx/>
              <a:buFontTx/>
              <a:buChar char="–"/>
              <a:defRPr/>
            </a:pPr>
            <a:r>
              <a:rPr lang="en-US" altLang="zh-CN" sz="2300" dirty="0">
                <a:solidFill>
                  <a:srgbClr val="00B050"/>
                </a:solidFill>
                <a:sym typeface="+mn-ea"/>
              </a:rPr>
              <a:t>11-24/1798, Backscattering UL data rate and modulation, Rui Cao (NXP</a:t>
            </a:r>
            <a:r>
              <a:rPr lang="en-US" altLang="zh-CN" sz="2300" dirty="0" smtClean="0">
                <a:solidFill>
                  <a:srgbClr val="00B050"/>
                </a:solidFill>
                <a:sym typeface="+mn-ea"/>
              </a:rPr>
              <a:t>)</a:t>
            </a:r>
            <a:endParaRPr lang="en-US" altLang="zh-CN" sz="2300" dirty="0" smtClean="0">
              <a:solidFill>
                <a:srgbClr val="00B050"/>
              </a:solidFill>
              <a:sym typeface="+mn-ea"/>
            </a:endParaRPr>
          </a:p>
          <a:p>
            <a:pPr lvl="1" eaLnBrk="0" hangingPunct="0">
              <a:defRPr/>
            </a:pPr>
            <a:r>
              <a:rPr lang="en-US" altLang="zh-CN" sz="2300" dirty="0">
                <a:solidFill>
                  <a:srgbClr val="00B050"/>
                </a:solidFill>
                <a:sym typeface="+mn-ea"/>
              </a:rPr>
              <a:t>11-24/1801, Data rates for AMP </a:t>
            </a:r>
            <a:r>
              <a:rPr lang="en-US" altLang="zh-CN" sz="2300" dirty="0" err="1">
                <a:solidFill>
                  <a:srgbClr val="00B050"/>
                </a:solidFill>
                <a:sym typeface="+mn-ea"/>
              </a:rPr>
              <a:t>IoT</a:t>
            </a:r>
            <a:r>
              <a:rPr lang="en-US" altLang="zh-CN" sz="2300" dirty="0">
                <a:solidFill>
                  <a:srgbClr val="00B050"/>
                </a:solidFill>
                <a:sym typeface="+mn-ea"/>
              </a:rPr>
              <a:t>, </a:t>
            </a:r>
            <a:r>
              <a:rPr lang="en-US" altLang="zh-CN" sz="2300" dirty="0" err="1">
                <a:solidFill>
                  <a:srgbClr val="00B050"/>
                </a:solidFill>
                <a:sym typeface="+mn-ea"/>
              </a:rPr>
              <a:t>Weijie</a:t>
            </a:r>
            <a:r>
              <a:rPr lang="en-US" altLang="zh-CN" sz="2300" dirty="0">
                <a:solidFill>
                  <a:srgbClr val="00B050"/>
                </a:solidFill>
                <a:sym typeface="+mn-ea"/>
              </a:rPr>
              <a:t> Xu (OPPO</a:t>
            </a:r>
            <a:r>
              <a:rPr lang="en-US" altLang="zh-CN" sz="2300" dirty="0" smtClean="0">
                <a:solidFill>
                  <a:srgbClr val="00B050"/>
                </a:solidFill>
                <a:sym typeface="+mn-ea"/>
              </a:rPr>
              <a:t>)</a:t>
            </a:r>
            <a:endParaRPr lang="en-US" altLang="zh-CN" sz="2300" b="0" dirty="0">
              <a:solidFill>
                <a:srgbClr val="00B050"/>
              </a:solidFill>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smtClean="0">
                <a:latin typeface="Arial" panose="020B0604020202020204" pitchFamily="34" charset="0"/>
              </a:rPr>
              <a:t>)</a:t>
            </a:r>
            <a:endParaRPr lang="en-US" altLang="en-US" sz="2000" kern="0" dirty="0" smtClean="0">
              <a:latin typeface="Arial" panose="020B0604020202020204" pitchFamily="34" charset="0"/>
            </a:endParaRPr>
          </a:p>
          <a:p>
            <a:pPr lvl="0">
              <a:lnSpc>
                <a:spcPct val="90000"/>
              </a:lnSpc>
              <a:buNone/>
              <a:defRPr/>
            </a:pPr>
            <a:r>
              <a:rPr lang="en-US" altLang="en-US" sz="2000" b="1" kern="0" dirty="0">
                <a:latin typeface="Arial" panose="020B0604020202020204" pitchFamily="34" charset="0"/>
                <a:sym typeface="+mn-ea"/>
              </a:rPr>
              <a:t>	</a:t>
            </a:r>
            <a:r>
              <a:rPr lang="en-US" altLang="en-US" sz="2000" b="1" kern="0" dirty="0" smtClean="0">
                <a:latin typeface="Arial" panose="020B0604020202020204" pitchFamily="34" charset="0"/>
                <a:sym typeface="+mn-ea"/>
              </a:rPr>
              <a:t>                 Tech </a:t>
            </a:r>
            <a:r>
              <a:rPr lang="en-US" altLang="en-US" sz="2000" b="1" kern="0" dirty="0">
                <a:latin typeface="Arial" panose="020B0604020202020204" pitchFamily="34" charset="0"/>
                <a:sym typeface="+mn-ea"/>
              </a:rPr>
              <a:t>Editor:	Yinan Qi (OPPO)</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each]</a:t>
            </a:r>
            <a:endParaRPr lang="en-GB" altLang="en-US" sz="2400" dirty="0" smtClean="0"/>
          </a:p>
          <a:p>
            <a:pPr lvl="1" algn="l" eaLnBrk="0" hangingPunct="0">
              <a:buClrTx/>
              <a:buSzTx/>
              <a:buFontTx/>
              <a:buChar char="–"/>
              <a:defRPr/>
            </a:pPr>
            <a:r>
              <a:rPr lang="en-US" altLang="zh-CN" sz="2200" dirty="0">
                <a:solidFill>
                  <a:srgbClr val="00B050"/>
                </a:solidFill>
                <a:sym typeface="+mn-ea"/>
              </a:rPr>
              <a:t>11-24/1687, Frequency Shifting in Backscatter Operations, Nelson Costa (Haila)</a:t>
            </a:r>
            <a:endParaRPr lang="en-US" altLang="zh-CN" sz="2200" b="0" dirty="0">
              <a:solidFill>
                <a:srgbClr val="00B050"/>
              </a:solidFill>
            </a:endParaRPr>
          </a:p>
          <a:p>
            <a:pPr lvl="1" eaLnBrk="0" hangingPunct="0">
              <a:defRPr/>
            </a:pPr>
            <a:r>
              <a:rPr lang="en-US" altLang="zh-CN" sz="2200" dirty="0" smtClean="0">
                <a:solidFill>
                  <a:srgbClr val="00B050"/>
                </a:solidFill>
                <a:sym typeface="+mn-ea"/>
              </a:rPr>
              <a:t>11-24/1782</a:t>
            </a:r>
            <a:r>
              <a:rPr lang="en-US" altLang="zh-CN" sz="2200" dirty="0">
                <a:solidFill>
                  <a:srgbClr val="00B050"/>
                </a:solidFill>
                <a:sym typeface="+mn-ea"/>
              </a:rPr>
              <a:t>, Timing issue for AMP, </a:t>
            </a:r>
            <a:r>
              <a:rPr lang="en-US" altLang="zh-CN" sz="2200" dirty="0" err="1">
                <a:solidFill>
                  <a:srgbClr val="00B050"/>
                </a:solidFill>
                <a:sym typeface="+mn-ea"/>
              </a:rPr>
              <a:t>Yinan</a:t>
            </a:r>
            <a:r>
              <a:rPr lang="en-US" altLang="zh-CN" sz="2200" dirty="0">
                <a:solidFill>
                  <a:srgbClr val="00B050"/>
                </a:solidFill>
                <a:sym typeface="+mn-ea"/>
              </a:rPr>
              <a:t> Qi (OPPO)</a:t>
            </a:r>
            <a:endParaRPr lang="en-US" altLang="zh-CN" sz="2200" dirty="0">
              <a:solidFill>
                <a:srgbClr val="00B050"/>
              </a:solidFill>
            </a:endParaRPr>
          </a:p>
          <a:p>
            <a:pPr lvl="1" algn="l" eaLnBrk="0" hangingPunct="0">
              <a:buClrTx/>
              <a:buSzTx/>
              <a:buFontTx/>
              <a:buChar char="–"/>
              <a:defRPr/>
            </a:pPr>
            <a:r>
              <a:rPr lang="en-US" altLang="zh-CN" sz="2200" b="0" dirty="0" smtClean="0">
                <a:solidFill>
                  <a:srgbClr val="00B050"/>
                </a:solidFill>
                <a:sym typeface="+mn-ea"/>
              </a:rPr>
              <a:t>11-24/1803</a:t>
            </a:r>
            <a:r>
              <a:rPr lang="en-US" altLang="zh-CN" sz="2200" b="0" dirty="0">
                <a:solidFill>
                  <a:srgbClr val="00B050"/>
                </a:solidFill>
                <a:sym typeface="+mn-ea"/>
              </a:rPr>
              <a:t>, Sync field for AMP PPDU, Ke Wang (OPPO)</a:t>
            </a:r>
            <a:endParaRPr lang="en-US" altLang="zh-CN" sz="2200" b="0" dirty="0">
              <a:solidFill>
                <a:srgbClr val="00B050"/>
              </a:solidFill>
            </a:endParaRPr>
          </a:p>
          <a:p>
            <a:pPr lvl="1" algn="l" eaLnBrk="0" hangingPunct="0">
              <a:buClrTx/>
              <a:buSzTx/>
              <a:buFontTx/>
              <a:buChar char="–"/>
              <a:defRPr/>
            </a:pPr>
            <a:r>
              <a:rPr lang="en-US" altLang="zh-CN" sz="2200" b="0" dirty="0">
                <a:solidFill>
                  <a:srgbClr val="00B050"/>
                </a:solidFill>
                <a:sym typeface="+mn-ea"/>
              </a:rPr>
              <a:t>11-24/1816, AMP Downlink Sync Field Options, Steve Shellhammer (Qualcomm)</a:t>
            </a:r>
            <a:endParaRPr lang="en-US" altLang="zh-CN" sz="2200" b="0" dirty="0">
              <a:solidFill>
                <a:srgbClr val="00B050"/>
              </a:solidFill>
              <a:sym typeface="+mn-ea"/>
            </a:endParaRPr>
          </a:p>
          <a:p>
            <a:pPr lvl="1" algn="l" eaLnBrk="0" hangingPunct="0">
              <a:buClrTx/>
              <a:buSzTx/>
              <a:buFontTx/>
              <a:buChar char="–"/>
              <a:defRPr/>
            </a:pPr>
            <a:r>
              <a:rPr lang="en-US" altLang="zh-CN" sz="2200" dirty="0">
                <a:solidFill>
                  <a:srgbClr val="00B050"/>
                </a:solidFill>
                <a:highlight>
                  <a:srgbClr val="FFFF00"/>
                </a:highlight>
                <a:sym typeface="+mn-ea"/>
              </a:rPr>
              <a:t>11-24/1819, Downlink Sync Sequence Design, Bin Qian (Huawei</a:t>
            </a:r>
            <a:r>
              <a:rPr lang="en-US" altLang="zh-CN" sz="2200" dirty="0" smtClean="0">
                <a:solidFill>
                  <a:srgbClr val="00B050"/>
                </a:solidFill>
                <a:highlight>
                  <a:srgbClr val="FFFF00"/>
                </a:highlight>
                <a:sym typeface="+mn-ea"/>
              </a:rPr>
              <a:t>)</a:t>
            </a:r>
            <a:endParaRPr lang="en-US" altLang="zh-CN" sz="2200" dirty="0" smtClean="0">
              <a:solidFill>
                <a:srgbClr val="00B050"/>
              </a:solidFill>
              <a:highlight>
                <a:srgbClr val="FFFF00"/>
              </a:highlight>
              <a:sym typeface="+mn-ea"/>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lvl="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0" y="1878262"/>
            <a:ext cx="10567526" cy="452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eaLnBrk="0" hangingPunct="0">
              <a:defRPr/>
            </a:pPr>
            <a:r>
              <a:rPr lang="en-US" altLang="en-GB" dirty="0"/>
              <a:t>Contribution </a:t>
            </a:r>
            <a:r>
              <a:rPr lang="en-US" altLang="en-GB" dirty="0" smtClean="0"/>
              <a:t>discussion (MAC/Sec.)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eaLnBrk="0" hangingPunct="0">
              <a:defRPr/>
            </a:pPr>
            <a:r>
              <a:rPr lang="en-US" altLang="en-GB" sz="2100" dirty="0">
                <a:solidFill>
                  <a:srgbClr val="00B050"/>
                </a:solidFill>
                <a:sym typeface="+mn-ea"/>
              </a:rPr>
              <a:t>11-24/1548, Thoughts on Security for AMP, </a:t>
            </a:r>
            <a:r>
              <a:rPr lang="en-US" altLang="en-GB" sz="2100" dirty="0" err="1">
                <a:solidFill>
                  <a:srgbClr val="00B050"/>
                </a:solidFill>
                <a:sym typeface="+mn-ea"/>
              </a:rPr>
              <a:t>Rojan</a:t>
            </a:r>
            <a:r>
              <a:rPr lang="en-US" altLang="en-GB" sz="2100" dirty="0">
                <a:solidFill>
                  <a:srgbClr val="00B050"/>
                </a:solidFill>
                <a:sym typeface="+mn-ea"/>
              </a:rPr>
              <a:t> </a:t>
            </a:r>
            <a:r>
              <a:rPr lang="en-US" altLang="en-GB" sz="2100" dirty="0" err="1">
                <a:solidFill>
                  <a:srgbClr val="00B050"/>
                </a:solidFill>
                <a:sym typeface="+mn-ea"/>
              </a:rPr>
              <a:t>Chitrakar</a:t>
            </a:r>
            <a:r>
              <a:rPr lang="en-US" altLang="en-GB" sz="2100" dirty="0">
                <a:solidFill>
                  <a:srgbClr val="00B050"/>
                </a:solidFill>
                <a:sym typeface="+mn-ea"/>
              </a:rPr>
              <a:t> (Huawei)</a:t>
            </a:r>
            <a:endParaRPr lang="en-US" altLang="en-GB" sz="2100" dirty="0">
              <a:solidFill>
                <a:srgbClr val="00B050"/>
              </a:solidFill>
            </a:endParaRPr>
          </a:p>
          <a:p>
            <a:pPr lvl="1" algn="l" eaLnBrk="0" hangingPunct="0">
              <a:buClrTx/>
              <a:buSzTx/>
              <a:buFontTx/>
              <a:buChar char="–"/>
              <a:defRPr/>
            </a:pPr>
            <a:r>
              <a:rPr lang="en-US" altLang="en-GB" sz="2100" b="0" dirty="0" smtClean="0">
                <a:solidFill>
                  <a:srgbClr val="00B050"/>
                </a:solidFill>
                <a:sym typeface="+mn-ea"/>
              </a:rPr>
              <a:t>11-24/1774</a:t>
            </a:r>
            <a:r>
              <a:rPr lang="en-US" altLang="en-GB" sz="2100" b="0" dirty="0">
                <a:solidFill>
                  <a:srgbClr val="00B050"/>
                </a:solidFill>
                <a:sym typeface="+mn-ea"/>
              </a:rPr>
              <a:t>, Details of AMP trigger procedure, Chuanfeng He (OPPO)</a:t>
            </a:r>
            <a:endParaRPr lang="en-US" altLang="en-GB" sz="2100" b="0" dirty="0">
              <a:solidFill>
                <a:srgbClr val="00B050"/>
              </a:solidFill>
            </a:endParaRPr>
          </a:p>
          <a:p>
            <a:pPr lvl="1" algn="l" eaLnBrk="0" hangingPunct="0">
              <a:buClrTx/>
              <a:buSzTx/>
              <a:buFontTx/>
              <a:buChar char="–"/>
              <a:defRPr/>
            </a:pPr>
            <a:r>
              <a:rPr lang="en-US" altLang="en-GB" sz="2100" b="0" dirty="0">
                <a:solidFill>
                  <a:srgbClr val="00B050"/>
                </a:solidFill>
                <a:sym typeface="+mn-ea"/>
              </a:rPr>
              <a:t>11-24/1775, Duty-cycle AMP operation, Chuanfeng He (OPPO)</a:t>
            </a:r>
            <a:endParaRPr lang="en-US" altLang="en-GB" sz="2100" b="0" dirty="0">
              <a:solidFill>
                <a:srgbClr val="00B050"/>
              </a:solidFill>
            </a:endParaRPr>
          </a:p>
          <a:p>
            <a:pPr lvl="1" algn="l" eaLnBrk="0" hangingPunct="0">
              <a:buClrTx/>
              <a:buSzTx/>
              <a:buFontTx/>
              <a:buChar char="–"/>
              <a:defRPr/>
            </a:pPr>
            <a:r>
              <a:rPr lang="en-US" altLang="en-GB" sz="2100" b="0" dirty="0">
                <a:solidFill>
                  <a:srgbClr val="00B050"/>
                </a:solidFill>
                <a:sym typeface="+mn-ea"/>
              </a:rPr>
              <a:t>11-24/1776, Multiple access mechanisms for AMP, Chuanfeng He (OPPO)</a:t>
            </a:r>
            <a:endParaRPr lang="en-US" altLang="en-GB" sz="2100" b="0" dirty="0">
              <a:solidFill>
                <a:srgbClr val="00B050"/>
              </a:solidFill>
              <a:sym typeface="+mn-ea"/>
            </a:endParaRPr>
          </a:p>
          <a:p>
            <a:pPr lvl="1" algn="l" eaLnBrk="0" hangingPunct="0">
              <a:buClrTx/>
              <a:buSzTx/>
              <a:buFontTx/>
              <a:buChar char="–"/>
              <a:defRPr/>
            </a:pPr>
            <a:r>
              <a:rPr lang="en-US" altLang="en-GB" sz="2100" dirty="0">
                <a:solidFill>
                  <a:srgbClr val="00B050"/>
                </a:solidFill>
                <a:sym typeface="+mn-ea"/>
              </a:rPr>
              <a:t>11-24/1802, CDM Access for AMP IoT, Weijie Xu (OPPO</a:t>
            </a:r>
            <a:r>
              <a:rPr lang="en-US" altLang="en-GB" sz="2100" dirty="0" smtClean="0">
                <a:solidFill>
                  <a:srgbClr val="00B050"/>
                </a:solidFill>
                <a:sym typeface="+mn-ea"/>
              </a:rPr>
              <a:t>)</a:t>
            </a:r>
            <a:endParaRPr lang="en-US" altLang="en-GB" sz="2100" dirty="0" smtClean="0">
              <a:solidFill>
                <a:srgbClr val="00B050"/>
              </a:solidFill>
              <a:sym typeface="+mn-ea"/>
            </a:endParaRPr>
          </a:p>
          <a:p>
            <a:pPr algn="l" eaLnBrk="0" hangingPunct="0">
              <a:buClrTx/>
              <a:buSzTx/>
              <a:buFontTx/>
              <a:defRPr/>
            </a:pPr>
            <a:r>
              <a:rPr lang="en-US" altLang="en-GB" dirty="0" smtClean="0"/>
              <a:t>Any </a:t>
            </a:r>
            <a:r>
              <a:rPr lang="en-US" altLang="en-GB" dirty="0"/>
              <a:t>other business?</a:t>
            </a:r>
            <a:endParaRPr lang="en-US" altLang="en-GB" dirty="0"/>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lvl="0" algn="l">
              <a:lnSpc>
                <a:spcPct val="90000"/>
              </a:lnSpc>
              <a:buClrTx/>
              <a:buSzTx/>
              <a:buFontTx/>
              <a:buNone/>
              <a:defRPr/>
            </a:pPr>
            <a:r>
              <a:rPr lang="en-US" altLang="en-US" sz="2000" kern="0" dirty="0" smtClean="0">
                <a:latin typeface="Arial" panose="020B0604020202020204" pitchFamily="34" charset="0"/>
                <a:sym typeface="+mn-ea"/>
              </a:rPr>
              <a:t>                       Tech Editor:	Yinan Qi (OPPO)</a:t>
            </a:r>
            <a:endParaRPr lang="en-US" altLang="en-US" sz="2000" kern="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eaLnBrk="0" hangingPunct="0">
              <a:defRPr/>
            </a:pPr>
            <a:r>
              <a:rPr lang="en-US" altLang="en-GB" dirty="0"/>
              <a:t>Contribution </a:t>
            </a:r>
            <a:r>
              <a:rPr lang="en-US" altLang="en-GB" dirty="0" smtClean="0"/>
              <a:t>discussion (WPT)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US" dirty="0">
                <a:solidFill>
                  <a:srgbClr val="00B050"/>
                </a:solidFill>
                <a:sym typeface="+mn-ea"/>
              </a:rPr>
              <a:t>11-24/1767, AMP Energizer, Ian Bajaj (Huawei)</a:t>
            </a:r>
            <a:endParaRPr lang="en-US" altLang="en-US" dirty="0">
              <a:solidFill>
                <a:srgbClr val="00B050"/>
              </a:solidFill>
              <a:sym typeface="+mn-ea"/>
            </a:endParaRPr>
          </a:p>
          <a:p>
            <a:pPr lvl="1" algn="l" eaLnBrk="0" hangingPunct="0">
              <a:buClrTx/>
              <a:buSzTx/>
              <a:buFontTx/>
              <a:buChar char="–"/>
              <a:defRPr/>
            </a:pPr>
            <a:r>
              <a:rPr lang="en-US" altLang="en-US" dirty="0">
                <a:solidFill>
                  <a:srgbClr val="00B050"/>
                </a:solidFill>
                <a:sym typeface="+mn-ea"/>
              </a:rPr>
              <a:t>11-24/1769, Further discussion on the AMP WPT protocol, Ian Bajaj (Huawei)</a:t>
            </a:r>
            <a:endParaRPr lang="en-US" altLang="en-US" b="0" dirty="0">
              <a:solidFill>
                <a:srgbClr val="00B050"/>
              </a:solidFill>
            </a:endParaRPr>
          </a:p>
          <a:p>
            <a:pPr lvl="1" algn="l" eaLnBrk="0" hangingPunct="0">
              <a:buClrTx/>
              <a:buSzTx/>
              <a:buFontTx/>
              <a:buChar char="–"/>
              <a:defRPr/>
            </a:pPr>
            <a:r>
              <a:rPr lang="en-US" altLang="en-US" dirty="0">
                <a:solidFill>
                  <a:srgbClr val="00B050"/>
                </a:solidFill>
                <a:sym typeface="+mn-ea"/>
              </a:rPr>
              <a:t>11-24/1781, Further Consideration of WPT for AMP, Yinan Qi (OPPO)</a:t>
            </a:r>
            <a:endParaRPr lang="en-US" altLang="en-US" dirty="0">
              <a:solidFill>
                <a:srgbClr val="00B050"/>
              </a:solidFill>
            </a:endParaRPr>
          </a:p>
          <a:p>
            <a:pPr lvl="1" algn="l" eaLnBrk="0" hangingPunct="0">
              <a:buClrTx/>
              <a:buSzTx/>
              <a:buFontTx/>
              <a:buChar char="–"/>
              <a:defRPr/>
            </a:pPr>
            <a:r>
              <a:rPr lang="en-US" altLang="en-US" dirty="0">
                <a:solidFill>
                  <a:srgbClr val="00B050"/>
                </a:solidFill>
                <a:sym typeface="+mn-ea"/>
              </a:rPr>
              <a:t>11-24/1808, OFDM-based WPT waveform, Panpan Li (Huawei</a:t>
            </a:r>
            <a:r>
              <a:rPr lang="en-US" altLang="en-US" dirty="0" smtClean="0">
                <a:solidFill>
                  <a:srgbClr val="00B050"/>
                </a:solidFill>
                <a:sym typeface="+mn-ea"/>
              </a:rPr>
              <a:t>)</a:t>
            </a:r>
            <a:endParaRPr lang="en-US" altLang="en-US" dirty="0" smtClean="0">
              <a:solidFill>
                <a:srgbClr val="00B050"/>
              </a:solidFill>
              <a:sym typeface="+mn-ea"/>
            </a:endParaRPr>
          </a:p>
          <a:p>
            <a:pPr lvl="1" eaLnBrk="0" hangingPunct="0">
              <a:defRPr/>
            </a:pPr>
            <a:r>
              <a:rPr lang="en-US" altLang="zh-CN" dirty="0">
                <a:solidFill>
                  <a:srgbClr val="00B050"/>
                </a:solidFill>
                <a:highlight>
                  <a:srgbClr val="FFFF00"/>
                </a:highlight>
              </a:rPr>
              <a:t>11-24/1939, Follow Up on Power Budget Negotiation, Ugo Campiglio (Cisco)</a:t>
            </a:r>
            <a:endParaRPr lang="en-US" altLang="en-US" dirty="0">
              <a:solidFill>
                <a:srgbClr val="00B050"/>
              </a:solidFill>
              <a:highlight>
                <a:srgbClr val="FFFF00"/>
              </a:highlight>
            </a:endParaRPr>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sym typeface="+mn-ea"/>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lvl="0" algn="l">
              <a:lnSpc>
                <a:spcPct val="90000"/>
              </a:lnSpc>
              <a:buClrTx/>
              <a:buSzTx/>
              <a:buFontTx/>
              <a:buNone/>
              <a:defRPr/>
            </a:pPr>
            <a:r>
              <a:rPr lang="en-US" altLang="en-US" sz="2000" kern="0" noProof="0" dirty="0">
                <a:ln>
                  <a:noFill/>
                </a:ln>
                <a:effectLst/>
                <a:uLnTx/>
                <a:uFillTx/>
                <a:latin typeface="Arial" panose="020B0604020202020204" pitchFamily="34" charset="0"/>
              </a:rPr>
              <a:t>	                  </a:t>
            </a:r>
            <a:r>
              <a:rPr lang="en-US" altLang="en-US" sz="2000" kern="0" noProof="0" dirty="0">
                <a:ln>
                  <a:noFill/>
                </a:ln>
                <a:effectLst/>
                <a:uLnTx/>
                <a:uFillTx/>
                <a:latin typeface="Arial" panose="020B0604020202020204" pitchFamily="34" charset="0"/>
                <a:sym typeface="+mn-ea"/>
              </a:rPr>
              <a:t>Tech Editor:	Yinan Qi (OPPO)</a:t>
            </a:r>
            <a:endParaRPr lang="en-US" altLang="en-US" sz="2000" kern="0" noProof="0" dirty="0">
              <a:ln>
                <a:noFill/>
              </a:ln>
              <a:effectLst/>
              <a:uLnTx/>
              <a:uFillTx/>
              <a:latin typeface="Arial" panose="020B0604020202020204"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Nov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eaLnBrk="0" hangingPunct="0">
              <a:defRPr/>
            </a:pPr>
            <a:r>
              <a:rPr lang="en-US" altLang="en-GB" dirty="0">
                <a:sym typeface="+mn-ea"/>
              </a:rPr>
              <a:t>SPs and Motions (TG motions refer to 11-24/1322)</a:t>
            </a:r>
            <a:endParaRPr lang="en-US" altLang="en-GB" dirty="0"/>
          </a:p>
          <a:p>
            <a:pPr eaLnBrk="0" hangingPunct="0">
              <a:defRPr/>
            </a:pPr>
            <a:r>
              <a:rPr lang="en-US" altLang="en-GB" dirty="0" smtClean="0"/>
              <a:t>Contribution discussion </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GB" sz="2400" i="1" dirty="0"/>
              <a:t>TBD</a:t>
            </a:r>
            <a:r>
              <a:rPr lang="en-US" altLang="en-GB" sz="2100" dirty="0">
                <a:highlight>
                  <a:srgbClr val="FFFF00"/>
                </a:highlight>
              </a:rPr>
              <a:t>	</a:t>
            </a:r>
            <a:endParaRPr lang="en-US" altLang="en-GB" sz="2100" dirty="0">
              <a:highlight>
                <a:srgbClr val="FFFF00"/>
              </a:highlight>
            </a:endParaRPr>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SP Set #1 </a:t>
            </a:r>
            <a:endParaRPr lang="en-US" altLang="zh-CN"/>
          </a:p>
        </p:txBody>
      </p:sp>
      <p:sp>
        <p:nvSpPr>
          <p:cNvPr id="3" name="内容占位符 2"/>
          <p:cNvSpPr>
            <a:spLocks noGrp="1"/>
          </p:cNvSpPr>
          <p:nvPr>
            <p:ph idx="1"/>
          </p:nvPr>
        </p:nvSpPr>
        <p:spPr>
          <a:xfrm>
            <a:off x="914400" y="2041525"/>
            <a:ext cx="10361930" cy="4257675"/>
          </a:xfrm>
        </p:spPr>
        <p:txBody>
          <a:bodyPr/>
          <a:p>
            <a:r>
              <a:rPr lang="en-US" altLang="zh-CN" sz="2000"/>
              <a:t>SP1: </a:t>
            </a:r>
            <a:endParaRPr lang="en-US" altLang="zh-CN" sz="2000"/>
          </a:p>
          <a:p>
            <a:pPr marL="342900" indent="-342900">
              <a:buFont typeface="Arial" panose="020B0604020202020204" pitchFamily="34" charset="0"/>
              <a:buChar char="•"/>
            </a:pPr>
            <a:r>
              <a:rPr lang="zh-CN" altLang="en-US" sz="2000"/>
              <a:t>Do you agree that 11bp should include a mechanism for frequency shifting during backscatter?</a:t>
            </a:r>
            <a:endParaRPr lang="zh-CN" altLang="en-US" sz="2000"/>
          </a:p>
          <a:p>
            <a:endParaRPr lang="en-US" altLang="zh-CN" sz="2000"/>
          </a:p>
          <a:p>
            <a:r>
              <a:rPr lang="en-US" altLang="zh-CN" sz="2000" b="0" i="1">
                <a:sym typeface="+mn-ea"/>
              </a:rPr>
              <a:t>[Reference: 11-24/1687]</a:t>
            </a:r>
            <a:endParaRPr lang="en-US" altLang="zh-CN" sz="2000" b="0" i="1">
              <a:sym typeface="+mn-ea"/>
            </a:endParaRPr>
          </a:p>
          <a:p>
            <a:endParaRPr lang="en-US" altLang="zh-CN" sz="2000"/>
          </a:p>
          <a:p>
            <a:r>
              <a:rPr lang="en-US" altLang="zh-CN" sz="2000"/>
              <a:t>Result:</a:t>
            </a:r>
            <a:endParaRPr lang="en-US" altLang="zh-CN" sz="2000"/>
          </a:p>
          <a:p>
            <a:endParaRPr lang="zh-CN" altLang="en-US" sz="2000"/>
          </a:p>
          <a:p>
            <a:pPr marL="0" lvl="0" indent="0">
              <a:buNone/>
            </a:pPr>
            <a:endParaRPr lang="en-US" altLang="zh-CN" sz="2000"/>
          </a:p>
        </p:txBody>
      </p:sp>
      <p:sp>
        <p:nvSpPr>
          <p:cNvPr id="4" name="灯片编号占位符 3"/>
          <p:cNvSpPr>
            <a:spLocks noGrp="1"/>
          </p:cNvSpPr>
          <p:nvPr>
            <p:ph type="sldNum" idx="4"/>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p>
            <a:pPr eaLnBrk="0" hangingPunct="0">
              <a:defRPr/>
            </a:pPr>
            <a:r>
              <a:rPr lang="en-US" dirty="0" smtClean="0"/>
              <a:t>Nov 2024</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SP Set #2 </a:t>
            </a:r>
            <a:endParaRPr lang="en-US" altLang="zh-CN"/>
          </a:p>
        </p:txBody>
      </p:sp>
      <p:sp>
        <p:nvSpPr>
          <p:cNvPr id="3" name="内容占位符 2"/>
          <p:cNvSpPr>
            <a:spLocks noGrp="1"/>
          </p:cNvSpPr>
          <p:nvPr>
            <p:ph idx="1"/>
          </p:nvPr>
        </p:nvSpPr>
        <p:spPr>
          <a:xfrm>
            <a:off x="914400" y="2041525"/>
            <a:ext cx="10361930" cy="4257675"/>
          </a:xfrm>
        </p:spPr>
        <p:txBody>
          <a:bodyPr/>
          <a:p>
            <a:r>
              <a:rPr lang="en-US" altLang="zh-CN" sz="2000"/>
              <a:t>SP1: </a:t>
            </a:r>
            <a:endParaRPr lang="en-US" altLang="zh-CN" sz="2000"/>
          </a:p>
          <a:p>
            <a:pPr marL="0" indent="0">
              <a:buFont typeface="Arial" panose="020B0604020202020204" pitchFamily="34" charset="0"/>
              <a:buNone/>
            </a:pPr>
            <a:r>
              <a:rPr lang="zh-CN" altLang="en-US" sz="2000"/>
              <a:t>Do you agree to add the following content to sub-clause 4 of SFD:</a:t>
            </a:r>
            <a:endParaRPr lang="zh-CN" altLang="en-US" sz="2000"/>
          </a:p>
          <a:p>
            <a:pPr marL="342900" indent="-342900">
              <a:buFont typeface="Arial" panose="020B0604020202020204" pitchFamily="34" charset="0"/>
              <a:buChar char="•"/>
            </a:pPr>
            <a:r>
              <a:rPr lang="zh-CN" altLang="en-US" sz="2000"/>
              <a:t>The AMP Downlink PPDU shall support the following data rates:</a:t>
            </a:r>
            <a:endParaRPr lang="zh-CN" altLang="en-US" sz="2000"/>
          </a:p>
          <a:p>
            <a:pPr marL="800100" lvl="1" indent="-342900">
              <a:buFont typeface="Arial" panose="020B0604020202020204" pitchFamily="34" charset="0"/>
              <a:buChar char="•"/>
            </a:pPr>
            <a:r>
              <a:rPr lang="zh-CN" altLang="en-US" sz="1665"/>
              <a:t>1 Mb/s (for non-Backscatter STAs only)</a:t>
            </a:r>
            <a:endParaRPr lang="zh-CN" altLang="en-US" sz="1665"/>
          </a:p>
          <a:p>
            <a:pPr marL="800100" lvl="1" indent="-342900">
              <a:buFont typeface="Arial" panose="020B0604020202020204" pitchFamily="34" charset="0"/>
              <a:buChar char="•"/>
            </a:pPr>
            <a:r>
              <a:rPr lang="zh-CN" altLang="en-US" sz="1665"/>
              <a:t>250 kb/s?</a:t>
            </a:r>
            <a:endParaRPr lang="zh-CN" altLang="en-US" sz="1665"/>
          </a:p>
          <a:p>
            <a:endParaRPr lang="en-US" altLang="zh-CN" sz="2000"/>
          </a:p>
          <a:p>
            <a:r>
              <a:rPr lang="en-US" altLang="zh-CN" sz="2000" b="0" i="1">
                <a:sym typeface="+mn-ea"/>
              </a:rPr>
              <a:t>[Reference: 11-24/1793r1]</a:t>
            </a:r>
            <a:endParaRPr lang="en-US" altLang="zh-CN" sz="2000" b="0" i="1">
              <a:sym typeface="+mn-ea"/>
            </a:endParaRPr>
          </a:p>
          <a:p>
            <a:endParaRPr lang="en-US" altLang="zh-CN" sz="2000"/>
          </a:p>
          <a:p>
            <a:r>
              <a:rPr lang="en-US" altLang="zh-CN" sz="2000"/>
              <a:t>Result:</a:t>
            </a:r>
            <a:endParaRPr lang="en-US" altLang="zh-CN" sz="2000"/>
          </a:p>
          <a:p>
            <a:endParaRPr lang="zh-CN" altLang="en-US" sz="2000"/>
          </a:p>
          <a:p>
            <a:pPr marL="0" lvl="0" indent="0">
              <a:buNone/>
            </a:pPr>
            <a:endParaRPr lang="en-US" altLang="zh-CN" sz="2000"/>
          </a:p>
        </p:txBody>
      </p:sp>
      <p:sp>
        <p:nvSpPr>
          <p:cNvPr id="4" name="灯片编号占位符 3"/>
          <p:cNvSpPr>
            <a:spLocks noGrp="1"/>
          </p:cNvSpPr>
          <p:nvPr>
            <p:ph type="sldNum" idx="4"/>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p>
            <a:pPr eaLnBrk="0" hangingPunct="0">
              <a:defRPr/>
            </a:pPr>
            <a:r>
              <a:rPr lang="en-US" dirty="0" smtClean="0"/>
              <a:t>Nov 2024</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endParaRPr lang="en-US" altLang="en-US" sz="1600" b="1"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endParaRPr lang="en-US" altLang="en-US" sz="1400" kern="0" dirty="0" smtClean="0">
              <a:solidFill>
                <a:schemeClr val="tx1"/>
              </a:solidFill>
              <a:latin typeface="Calibri" panose="020F0502020204030204" pitchFamily="34" charset="0"/>
              <a:cs typeface="Calibri" panose="020F0502020204030204" pitchFamily="34" charset="0"/>
            </a:endParaRP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endParaRPr lang="en-US" altLang="en-US" sz="1400" b="1" dirty="0">
              <a:solidFill>
                <a:schemeClr val="tx1"/>
              </a:solidFill>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SP Set #3</a:t>
            </a:r>
            <a:endParaRPr lang="en-US" altLang="zh-CN"/>
          </a:p>
        </p:txBody>
      </p:sp>
      <p:sp>
        <p:nvSpPr>
          <p:cNvPr id="3" name="内容占位符 2"/>
          <p:cNvSpPr>
            <a:spLocks noGrp="1"/>
          </p:cNvSpPr>
          <p:nvPr>
            <p:ph idx="1"/>
          </p:nvPr>
        </p:nvSpPr>
        <p:spPr>
          <a:xfrm>
            <a:off x="914400" y="1814830"/>
            <a:ext cx="10361930" cy="4620260"/>
          </a:xfrm>
        </p:spPr>
        <p:txBody>
          <a:bodyPr/>
          <a:p>
            <a:r>
              <a:rPr lang="en-US" altLang="zh-CN" sz="2000"/>
              <a:t>SP1: </a:t>
            </a:r>
            <a:endParaRPr lang="en-US" altLang="zh-CN" sz="2000"/>
          </a:p>
          <a:p>
            <a:pPr marL="342900" indent="-342900">
              <a:buFont typeface="Arial" panose="020B0604020202020204" pitchFamily="34" charset="0"/>
              <a:buChar char="•"/>
            </a:pPr>
            <a:r>
              <a:rPr lang="zh-CN" altLang="en-US" sz="2000"/>
              <a:t>Do you agree to add the following text to TGbp SFD?</a:t>
            </a:r>
            <a:endParaRPr lang="zh-CN" altLang="en-US" sz="2000"/>
          </a:p>
          <a:p>
            <a:pPr marL="800100" lvl="1" indent="-342900">
              <a:buFont typeface="Arial" panose="020B0604020202020204" pitchFamily="34" charset="0"/>
              <a:buChar char="•"/>
            </a:pPr>
            <a:r>
              <a:rPr lang="zh-CN" altLang="en-US" sz="1665"/>
              <a:t>IEEE 802.11bp defines an AMP Energizer that contains an IEEE 802.11 non-AP STA, and an Energizing Function which is capable of transmitting PPDUs for the purpose of WPT and/or backscattering operation and/or wake-up triggering.</a:t>
            </a:r>
            <a:endParaRPr lang="zh-CN" altLang="en-US" sz="1665"/>
          </a:p>
          <a:p>
            <a:r>
              <a:rPr lang="en-US" altLang="zh-CN" sz="2000" b="0" i="1">
                <a:sym typeface="+mn-ea"/>
              </a:rPr>
              <a:t>[Reference: 11-24/1767]</a:t>
            </a:r>
            <a:endParaRPr lang="en-US" altLang="zh-CN" sz="2000" b="0" i="1"/>
          </a:p>
          <a:p>
            <a:r>
              <a:rPr lang="en-US" altLang="zh-CN" sz="2000"/>
              <a:t>Result:</a:t>
            </a:r>
            <a:endParaRPr lang="en-US" altLang="zh-CN" sz="2000"/>
          </a:p>
          <a:p>
            <a:endParaRPr lang="en-US" altLang="zh-CN" sz="2000"/>
          </a:p>
          <a:p>
            <a:r>
              <a:rPr lang="en-US" altLang="zh-CN" sz="2000"/>
              <a:t>SP2:</a:t>
            </a:r>
            <a:endParaRPr lang="en-US" altLang="zh-CN" sz="2000"/>
          </a:p>
          <a:p>
            <a:pPr marL="342900" indent="-342900">
              <a:buFont typeface="Arial" panose="020B0604020202020204" pitchFamily="34" charset="0"/>
              <a:buChar char="•"/>
            </a:pPr>
            <a:r>
              <a:rPr lang="en-US" altLang="zh-CN" sz="2000"/>
              <a:t>Do you agree to add the following text to TGbp SFD?</a:t>
            </a:r>
            <a:endParaRPr lang="en-US" altLang="zh-CN" sz="2000"/>
          </a:p>
          <a:p>
            <a:pPr marL="800100" lvl="1" indent="-342900">
              <a:buFont typeface="Arial" panose="020B0604020202020204" pitchFamily="34" charset="0"/>
              <a:buChar char="•"/>
            </a:pPr>
            <a:r>
              <a:rPr lang="en-US" altLang="zh-CN" sz="1665"/>
              <a:t>IEEE 802.11bp defines a WPT protocol which comprises a procedure allowing the AP to send control information to the AMP Energizer. The control information is TBD.</a:t>
            </a:r>
            <a:endParaRPr lang="en-US" altLang="zh-CN" sz="1665"/>
          </a:p>
          <a:p>
            <a:pPr marL="0" lvl="0" indent="0">
              <a:buNone/>
            </a:pPr>
            <a:r>
              <a:rPr lang="en-US" altLang="zh-CN" sz="1995" b="0" i="1">
                <a:sym typeface="+mn-ea"/>
              </a:rPr>
              <a:t>[Reference: 11-24/1769]</a:t>
            </a:r>
            <a:endParaRPr lang="en-US" altLang="zh-CN" sz="1995" b="0" i="1"/>
          </a:p>
          <a:p>
            <a:pPr marL="0" lvl="0" indent="0">
              <a:buNone/>
            </a:pPr>
            <a:r>
              <a:rPr lang="en-US" altLang="zh-CN" sz="1995">
                <a:sym typeface="+mn-ea"/>
              </a:rPr>
              <a:t>Result:</a:t>
            </a:r>
            <a:endParaRPr lang="en-US" altLang="zh-CN" sz="1995">
              <a:sym typeface="+mn-ea"/>
            </a:endParaRPr>
          </a:p>
          <a:p>
            <a:pPr marL="0" lvl="0" indent="0">
              <a:buNone/>
            </a:pPr>
            <a:endParaRPr lang="en-US" altLang="zh-CN" sz="1995"/>
          </a:p>
        </p:txBody>
      </p:sp>
      <p:sp>
        <p:nvSpPr>
          <p:cNvPr id="4" name="灯片编号占位符 3"/>
          <p:cNvSpPr>
            <a:spLocks noGrp="1"/>
          </p:cNvSpPr>
          <p:nvPr>
            <p:ph type="sldNum" idx="4"/>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p>
            <a:pPr eaLnBrk="0" hangingPunct="0">
              <a:defRPr/>
            </a:pPr>
            <a:r>
              <a:rPr lang="en-US" dirty="0" smtClean="0"/>
              <a:t>Nov 2024</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SP Set #3 </a:t>
            </a:r>
            <a:endParaRPr lang="en-US" altLang="zh-CN"/>
          </a:p>
        </p:txBody>
      </p:sp>
      <p:sp>
        <p:nvSpPr>
          <p:cNvPr id="3" name="内容占位符 2"/>
          <p:cNvSpPr>
            <a:spLocks noGrp="1"/>
          </p:cNvSpPr>
          <p:nvPr>
            <p:ph idx="1"/>
          </p:nvPr>
        </p:nvSpPr>
        <p:spPr>
          <a:xfrm>
            <a:off x="914400" y="1814830"/>
            <a:ext cx="10361930" cy="4620260"/>
          </a:xfrm>
        </p:spPr>
        <p:txBody>
          <a:bodyPr/>
          <a:p>
            <a:r>
              <a:rPr lang="en-US" altLang="zh-CN" sz="2000"/>
              <a:t>SP3: </a:t>
            </a:r>
            <a:endParaRPr lang="en-US" altLang="zh-CN" sz="2000"/>
          </a:p>
          <a:p>
            <a:pPr marL="342900" indent="-342900">
              <a:buFont typeface="Arial" panose="020B0604020202020204" pitchFamily="34" charset="0"/>
              <a:buChar char="•"/>
            </a:pPr>
            <a:r>
              <a:rPr lang="zh-CN" altLang="en-US" sz="2000"/>
              <a:t>Do you agree to add the following text to TGbp SFD?</a:t>
            </a:r>
            <a:endParaRPr lang="zh-CN" altLang="en-US" sz="2000"/>
          </a:p>
          <a:p>
            <a:pPr marL="800100" lvl="1" indent="-342900">
              <a:buFont typeface="Arial" panose="020B0604020202020204" pitchFamily="34" charset="0"/>
              <a:buChar char="•"/>
            </a:pPr>
            <a:r>
              <a:rPr lang="zh-CN" altLang="en-US" sz="1665"/>
              <a:t>IEEE 802.11bp defines a WPT protocol which comprises a procedure allowing an AMP STA to report to the AP its RF energy harvesting and power related information. What information are included in the report and how to report such information are TBD.</a:t>
            </a:r>
            <a:endParaRPr lang="zh-CN" altLang="en-US" sz="1665"/>
          </a:p>
          <a:p>
            <a:pPr marL="0" indent="0">
              <a:buFont typeface="Arial" panose="020B0604020202020204" pitchFamily="34" charset="0"/>
              <a:buNone/>
            </a:pPr>
            <a:endParaRPr lang="en-US" altLang="zh-CN" sz="2000" i="1">
              <a:sym typeface="+mn-ea"/>
            </a:endParaRPr>
          </a:p>
          <a:p>
            <a:pPr marL="0" indent="0">
              <a:buFont typeface="Arial" panose="020B0604020202020204" pitchFamily="34" charset="0"/>
              <a:buNone/>
            </a:pPr>
            <a:r>
              <a:rPr lang="en-US" altLang="zh-CN" sz="2000" b="0" i="1">
                <a:sym typeface="+mn-ea"/>
              </a:rPr>
              <a:t>[Reference: 11-24/1769, 11-24/1781, 11-24/1939, 11-24/15397]</a:t>
            </a:r>
            <a:endParaRPr lang="en-US" altLang="zh-CN" sz="2000" b="0" i="1"/>
          </a:p>
          <a:p>
            <a:pPr marL="0" indent="0">
              <a:buFont typeface="Arial" panose="020B0604020202020204" pitchFamily="34" charset="0"/>
              <a:buNone/>
            </a:pPr>
            <a:endParaRPr lang="en-US" altLang="zh-CN" sz="2000"/>
          </a:p>
          <a:p>
            <a:pPr marL="0" indent="0">
              <a:buFont typeface="Arial" panose="020B0604020202020204" pitchFamily="34" charset="0"/>
              <a:buNone/>
            </a:pPr>
            <a:r>
              <a:rPr lang="en-US" altLang="zh-CN" sz="2000"/>
              <a:t>Result:</a:t>
            </a:r>
            <a:endParaRPr lang="en-US" altLang="zh-CN" sz="2000"/>
          </a:p>
          <a:p>
            <a:endParaRPr lang="en-US" altLang="zh-CN" sz="1995"/>
          </a:p>
        </p:txBody>
      </p:sp>
      <p:sp>
        <p:nvSpPr>
          <p:cNvPr id="4" name="灯片编号占位符 3"/>
          <p:cNvSpPr>
            <a:spLocks noGrp="1"/>
          </p:cNvSpPr>
          <p:nvPr>
            <p:ph type="sldNum" idx="4"/>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p>
            <a:pPr eaLnBrk="0" hangingPunct="0">
              <a:defRPr/>
            </a:pPr>
            <a:r>
              <a:rPr lang="en-US" dirty="0" smtClean="0"/>
              <a:t>Nov 2024</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SP Set #4 </a:t>
            </a:r>
            <a:endParaRPr lang="en-US" altLang="zh-CN"/>
          </a:p>
        </p:txBody>
      </p:sp>
      <p:sp>
        <p:nvSpPr>
          <p:cNvPr id="3" name="内容占位符 2"/>
          <p:cNvSpPr>
            <a:spLocks noGrp="1"/>
          </p:cNvSpPr>
          <p:nvPr>
            <p:ph idx="1"/>
          </p:nvPr>
        </p:nvSpPr>
        <p:spPr>
          <a:xfrm>
            <a:off x="914400" y="1814830"/>
            <a:ext cx="10361930" cy="4620260"/>
          </a:xfrm>
        </p:spPr>
        <p:txBody>
          <a:bodyPr/>
          <a:p>
            <a:r>
              <a:rPr lang="en-US" altLang="zh-CN" sz="2000"/>
              <a:t>SP1: </a:t>
            </a:r>
            <a:endParaRPr lang="en-US" altLang="zh-CN" sz="2000"/>
          </a:p>
          <a:p>
            <a:pPr marL="342900" indent="-342900">
              <a:buFont typeface="Arial" panose="020B0604020202020204" pitchFamily="34" charset="0"/>
              <a:buChar char="•"/>
            </a:pPr>
            <a:r>
              <a:rPr lang="zh-CN" altLang="en-US" sz="2000"/>
              <a:t>Do you agree that the following topologies as shown in the below figures for energizer should be considered in 11bp and captured in FRD?</a:t>
            </a:r>
            <a:endParaRPr lang="zh-CN" altLang="en-US" sz="2000"/>
          </a:p>
          <a:p>
            <a:pPr marL="800100" lvl="1" indent="-342900">
              <a:buFont typeface="Arial" panose="020B0604020202020204" pitchFamily="34" charset="0"/>
              <a:buChar char="•"/>
            </a:pPr>
            <a:r>
              <a:rPr lang="zh-CN" altLang="en-US" sz="1665"/>
              <a:t>Topology 1: Energizer is physically integrated with the AP.</a:t>
            </a:r>
            <a:endParaRPr lang="zh-CN" altLang="en-US" sz="1665"/>
          </a:p>
          <a:p>
            <a:pPr marL="800100" lvl="1" indent="-342900">
              <a:buFont typeface="Arial" panose="020B0604020202020204" pitchFamily="34" charset="0"/>
              <a:buChar char="•"/>
            </a:pPr>
            <a:r>
              <a:rPr lang="zh-CN" altLang="en-US" sz="1665"/>
              <a:t>Topology 2: Energizer is connected to the AP with wired connection.</a:t>
            </a:r>
            <a:endParaRPr lang="zh-CN" altLang="en-US" sz="1665"/>
          </a:p>
          <a:p>
            <a:pPr marL="800100" lvl="1" indent="-342900">
              <a:buFont typeface="Arial" panose="020B0604020202020204" pitchFamily="34" charset="0"/>
              <a:buChar char="•"/>
            </a:pPr>
            <a:r>
              <a:rPr lang="zh-CN" altLang="en-US" sz="1665"/>
              <a:t>Topology 3: Energizer is connected to the AP with wireless connection.</a:t>
            </a:r>
            <a:endParaRPr lang="zh-CN" altLang="en-US" sz="1665"/>
          </a:p>
          <a:p>
            <a:pPr marL="1257300" lvl="2" indent="-342900">
              <a:buFont typeface="Arial" panose="020B0604020202020204" pitchFamily="34" charset="0"/>
              <a:buChar char="•"/>
            </a:pPr>
            <a:r>
              <a:rPr lang="zh-CN" altLang="en-US" sz="1800"/>
              <a:t>The details of the wireless connection are TBD</a:t>
            </a:r>
            <a:endParaRPr lang="zh-CN" altLang="en-US" sz="1800"/>
          </a:p>
          <a:p>
            <a:pPr marL="0" indent="0">
              <a:buFont typeface="Arial" panose="020B0604020202020204" pitchFamily="34" charset="0"/>
              <a:buNone/>
            </a:pPr>
            <a:endParaRPr lang="en-US" altLang="zh-CN" sz="2000" b="0" i="1">
              <a:sym typeface="+mn-ea"/>
            </a:endParaRPr>
          </a:p>
          <a:p>
            <a:pPr marL="0" indent="0">
              <a:buFont typeface="Arial" panose="020B0604020202020204" pitchFamily="34" charset="0"/>
              <a:buNone/>
            </a:pPr>
            <a:r>
              <a:rPr lang="en-US" altLang="zh-CN" sz="2000" b="0" i="1">
                <a:sym typeface="+mn-ea"/>
              </a:rPr>
              <a:t>[Reference: 11-24/1781r2]</a:t>
            </a:r>
            <a:endParaRPr lang="en-US" altLang="zh-CN" sz="2000" b="0" i="1"/>
          </a:p>
          <a:p>
            <a:endParaRPr lang="en-US" altLang="zh-CN" sz="2000"/>
          </a:p>
          <a:p>
            <a:r>
              <a:rPr lang="en-US" altLang="zh-CN" sz="2000"/>
              <a:t>Result:</a:t>
            </a:r>
            <a:endParaRPr lang="en-US" altLang="zh-CN" sz="1995"/>
          </a:p>
        </p:txBody>
      </p:sp>
      <p:sp>
        <p:nvSpPr>
          <p:cNvPr id="4" name="灯片编号占位符 3"/>
          <p:cNvSpPr>
            <a:spLocks noGrp="1"/>
          </p:cNvSpPr>
          <p:nvPr>
            <p:ph type="sldNum" idx="4"/>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p>
            <a:pPr eaLnBrk="0" hangingPunct="0">
              <a:defRPr/>
            </a:pPr>
            <a:r>
              <a:rPr lang="en-US" dirty="0" smtClean="0"/>
              <a:t>Nov 2024</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SP Set#5 </a:t>
            </a:r>
            <a:endParaRPr lang="en-US" altLang="zh-CN"/>
          </a:p>
        </p:txBody>
      </p:sp>
      <p:sp>
        <p:nvSpPr>
          <p:cNvPr id="3" name="内容占位符 2"/>
          <p:cNvSpPr>
            <a:spLocks noGrp="1"/>
          </p:cNvSpPr>
          <p:nvPr>
            <p:ph idx="1"/>
          </p:nvPr>
        </p:nvSpPr>
        <p:spPr>
          <a:xfrm>
            <a:off x="914400" y="1814830"/>
            <a:ext cx="10361930" cy="4620260"/>
          </a:xfrm>
        </p:spPr>
        <p:txBody>
          <a:bodyPr/>
          <a:p>
            <a:r>
              <a:rPr lang="en-US" altLang="zh-CN" sz="2000"/>
              <a:t>SP1: </a:t>
            </a:r>
            <a:endParaRPr lang="en-US" altLang="zh-CN" sz="2000"/>
          </a:p>
          <a:p>
            <a:pPr marL="342900" indent="-342900">
              <a:buFont typeface="Arial" panose="020B0604020202020204" pitchFamily="34" charset="0"/>
              <a:buChar char="•"/>
            </a:pPr>
            <a:r>
              <a:rPr lang="en-US" altLang="zh-CN" sz="2000"/>
              <a:t>Do you agree to include the following text to the 11bp SFD?</a:t>
            </a:r>
            <a:endParaRPr lang="en-US" altLang="zh-CN" sz="2000"/>
          </a:p>
          <a:p>
            <a:pPr marL="800100" lvl="1" indent="-342900">
              <a:buFont typeface="Arial" panose="020B0604020202020204" pitchFamily="34" charset="0"/>
              <a:buChar char="•"/>
            </a:pPr>
            <a:r>
              <a:rPr lang="en-US" altLang="zh-CN" sz="1665"/>
              <a:t>The AMP-Sync field in AMP Downlink PPDU is defined with pulse duration of 2us for backscattering case.</a:t>
            </a:r>
            <a:endParaRPr lang="en-US" altLang="zh-CN" sz="1665"/>
          </a:p>
          <a:p>
            <a:r>
              <a:rPr lang="en-US" altLang="zh-CN" sz="2000"/>
              <a:t> </a:t>
            </a:r>
            <a:r>
              <a:rPr lang="en-US" altLang="zh-CN" sz="2000" b="0" i="1"/>
              <a:t>[Reference contribution: 11-24/1797r0]</a:t>
            </a:r>
            <a:endParaRPr lang="en-US" altLang="zh-CN" sz="2000" b="0" i="1"/>
          </a:p>
          <a:p>
            <a:r>
              <a:rPr lang="en-US" altLang="zh-CN" sz="2000"/>
              <a:t>Result:</a:t>
            </a:r>
            <a:endParaRPr lang="en-US" altLang="zh-CN" sz="2000"/>
          </a:p>
          <a:p>
            <a:r>
              <a:rPr lang="en-US" altLang="zh-CN" sz="2000"/>
              <a:t> </a:t>
            </a:r>
            <a:endParaRPr lang="en-US" altLang="zh-CN" sz="2000"/>
          </a:p>
          <a:p>
            <a:r>
              <a:rPr lang="en-US" altLang="zh-CN" sz="2000"/>
              <a:t>SP2: </a:t>
            </a:r>
            <a:endParaRPr lang="en-US" altLang="zh-CN" sz="2000"/>
          </a:p>
          <a:p>
            <a:pPr marL="342900" indent="-342900">
              <a:buFont typeface="Arial" panose="020B0604020202020204" pitchFamily="34" charset="0"/>
              <a:buChar char="•"/>
            </a:pPr>
            <a:r>
              <a:rPr lang="en-US" altLang="zh-CN" sz="2000"/>
              <a:t>Do you agree to include the following text to the 11bp SFD?</a:t>
            </a:r>
            <a:endParaRPr lang="en-US" altLang="zh-CN" sz="2000"/>
          </a:p>
          <a:p>
            <a:pPr marL="800100" lvl="1" indent="-342900">
              <a:buFont typeface="Arial" panose="020B0604020202020204" pitchFamily="34" charset="0"/>
              <a:buChar char="•"/>
            </a:pPr>
            <a:r>
              <a:rPr lang="en-US" altLang="zh-CN" sz="1665"/>
              <a:t>11bp defines Manchester encoding for the data portion of UL transmission, including both backscattering and active transmission.</a:t>
            </a:r>
            <a:endParaRPr lang="en-US" altLang="zh-CN" sz="1665"/>
          </a:p>
          <a:p>
            <a:r>
              <a:rPr lang="en-US" altLang="zh-CN" sz="2000"/>
              <a:t> </a:t>
            </a:r>
            <a:r>
              <a:rPr lang="en-US" altLang="zh-CN" sz="1995" b="0" i="1"/>
              <a:t>[Reference contribution: 11-24/1798r0]</a:t>
            </a:r>
            <a:endParaRPr lang="en-US" altLang="zh-CN" sz="1995" b="0" i="1"/>
          </a:p>
          <a:p>
            <a:pPr marL="0" lvl="0" indent="0">
              <a:buNone/>
            </a:pPr>
            <a:r>
              <a:rPr lang="en-US" altLang="zh-CN" sz="1995">
                <a:sym typeface="+mn-ea"/>
              </a:rPr>
              <a:t>Result:</a:t>
            </a:r>
            <a:endParaRPr lang="en-US" altLang="zh-CN" sz="1995"/>
          </a:p>
        </p:txBody>
      </p:sp>
      <p:sp>
        <p:nvSpPr>
          <p:cNvPr id="4" name="灯片编号占位符 3"/>
          <p:cNvSpPr>
            <a:spLocks noGrp="1"/>
          </p:cNvSpPr>
          <p:nvPr>
            <p:ph type="sldNum" idx="4"/>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p>
            <a:pPr eaLnBrk="0" hangingPunct="0">
              <a:defRPr/>
            </a:pPr>
            <a:r>
              <a:rPr lang="en-US" dirty="0" smtClean="0"/>
              <a:t>Nov 2024</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SP Set #6 </a:t>
            </a:r>
            <a:endParaRPr lang="en-US" altLang="zh-CN"/>
          </a:p>
        </p:txBody>
      </p:sp>
      <p:sp>
        <p:nvSpPr>
          <p:cNvPr id="3" name="内容占位符 2"/>
          <p:cNvSpPr>
            <a:spLocks noGrp="1"/>
          </p:cNvSpPr>
          <p:nvPr>
            <p:ph idx="1"/>
          </p:nvPr>
        </p:nvSpPr>
        <p:spPr>
          <a:xfrm>
            <a:off x="914400" y="1814830"/>
            <a:ext cx="10361930" cy="4620260"/>
          </a:xfrm>
        </p:spPr>
        <p:txBody>
          <a:bodyPr/>
          <a:p>
            <a:r>
              <a:rPr lang="en-US" altLang="zh-CN" sz="2000"/>
              <a:t>SP1: </a:t>
            </a:r>
            <a:endParaRPr lang="en-US" altLang="zh-CN" sz="2000"/>
          </a:p>
          <a:p>
            <a:pPr marL="342900" indent="-342900">
              <a:buFont typeface="Arial" panose="020B0604020202020204" pitchFamily="34" charset="0"/>
              <a:buChar char="•"/>
            </a:pPr>
            <a:r>
              <a:rPr lang="zh-CN" altLang="en-US" sz="2000"/>
              <a:t>Do you agree to add the following content to sub-clause 4 of SFD:</a:t>
            </a:r>
            <a:endParaRPr lang="zh-CN" altLang="en-US" sz="2000"/>
          </a:p>
          <a:p>
            <a:pPr marL="800100" lvl="1" indent="-342900">
              <a:buFont typeface="Arial" panose="020B0604020202020204" pitchFamily="34" charset="0"/>
              <a:buChar char="•"/>
            </a:pPr>
            <a:r>
              <a:rPr lang="zh-CN" altLang="en-US" sz="1665"/>
              <a:t>When performing transmission, the maximum clock offset is ± 10^3 ppm for AMP device supporting active transmission.</a:t>
            </a:r>
            <a:endParaRPr lang="zh-CN" altLang="en-US" sz="1665"/>
          </a:p>
          <a:p>
            <a:pPr marL="0" indent="0">
              <a:buFont typeface="Arial" panose="020B0604020202020204" pitchFamily="34" charset="0"/>
              <a:buNone/>
            </a:pPr>
            <a:r>
              <a:rPr lang="en-US" altLang="zh-CN" sz="2000" b="0" i="1">
                <a:sym typeface="+mn-ea"/>
              </a:rPr>
              <a:t>[Reference: 11-24/1475r3, 11-24/1799r0]</a:t>
            </a:r>
            <a:endParaRPr lang="en-US" altLang="zh-CN" sz="2000" b="0" i="1"/>
          </a:p>
          <a:p>
            <a:r>
              <a:rPr lang="en-US" altLang="zh-CN" sz="2000"/>
              <a:t>Result:</a:t>
            </a:r>
            <a:endParaRPr lang="en-US" altLang="zh-CN" sz="2000"/>
          </a:p>
          <a:p>
            <a:endParaRPr lang="en-US" altLang="zh-CN" sz="2000"/>
          </a:p>
          <a:p>
            <a:r>
              <a:rPr lang="en-US" altLang="zh-CN" sz="2000"/>
              <a:t>SP2:</a:t>
            </a:r>
            <a:endParaRPr lang="en-US" altLang="zh-CN" sz="2000"/>
          </a:p>
          <a:p>
            <a:pPr marL="342900" indent="-342900">
              <a:buFont typeface="Arial" panose="020B0604020202020204" pitchFamily="34" charset="0"/>
              <a:buChar char="•"/>
            </a:pPr>
            <a:r>
              <a:rPr lang="en-US" altLang="zh-CN" sz="2000"/>
              <a:t>Do you agree to add the following content to sub-clause 4 of SFD:</a:t>
            </a:r>
            <a:endParaRPr lang="en-US" altLang="zh-CN" sz="2000"/>
          </a:p>
          <a:p>
            <a:pPr marL="800100" lvl="1" indent="-342900">
              <a:buFont typeface="Arial" panose="020B0604020202020204" pitchFamily="34" charset="0"/>
              <a:buChar char="•"/>
            </a:pPr>
            <a:r>
              <a:rPr lang="en-US" altLang="zh-CN" sz="1665"/>
              <a:t>The AMP Uplink PPDU AMP-Sync field and the AMP-Data field will use On-Off Keying (OOK) modulation</a:t>
            </a:r>
            <a:endParaRPr lang="en-US" altLang="zh-CN" sz="1665"/>
          </a:p>
          <a:p>
            <a:pPr marL="0" indent="0">
              <a:buFont typeface="Arial" panose="020B0604020202020204" pitchFamily="34" charset="0"/>
              <a:buNone/>
            </a:pPr>
            <a:r>
              <a:rPr lang="en-US" altLang="zh-CN" sz="1995" b="0" i="1">
                <a:sym typeface="+mn-ea"/>
              </a:rPr>
              <a:t>[Reference: 11-24/1780r1, 11-24/1237r0]</a:t>
            </a:r>
            <a:endParaRPr lang="en-US" altLang="zh-CN" sz="1995" b="0" i="1"/>
          </a:p>
          <a:p>
            <a:pPr marL="0" lvl="0" indent="0">
              <a:buNone/>
            </a:pPr>
            <a:r>
              <a:rPr lang="en-US" altLang="zh-CN" sz="1995">
                <a:sym typeface="+mn-ea"/>
              </a:rPr>
              <a:t>Result:</a:t>
            </a:r>
            <a:endParaRPr lang="en-US" altLang="zh-CN" sz="1995"/>
          </a:p>
        </p:txBody>
      </p:sp>
      <p:sp>
        <p:nvSpPr>
          <p:cNvPr id="4" name="灯片编号占位符 3"/>
          <p:cNvSpPr>
            <a:spLocks noGrp="1"/>
          </p:cNvSpPr>
          <p:nvPr>
            <p:ph type="sldNum" idx="4"/>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p>
            <a:pPr eaLnBrk="0" hangingPunct="0">
              <a:defRPr/>
            </a:pPr>
            <a:r>
              <a:rPr lang="en-US" dirty="0" smtClean="0"/>
              <a:t>Nov 2024</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SP Set #7 </a:t>
            </a:r>
            <a:endParaRPr lang="en-US" altLang="zh-CN"/>
          </a:p>
        </p:txBody>
      </p:sp>
      <p:sp>
        <p:nvSpPr>
          <p:cNvPr id="3" name="内容占位符 2"/>
          <p:cNvSpPr>
            <a:spLocks noGrp="1"/>
          </p:cNvSpPr>
          <p:nvPr>
            <p:ph idx="1"/>
          </p:nvPr>
        </p:nvSpPr>
        <p:spPr>
          <a:xfrm>
            <a:off x="914400" y="1915160"/>
            <a:ext cx="10361930" cy="4366260"/>
          </a:xfrm>
        </p:spPr>
        <p:txBody>
          <a:bodyPr/>
          <a:p>
            <a:r>
              <a:rPr lang="en-US" altLang="zh-CN" sz="2000"/>
              <a:t>SP1: </a:t>
            </a:r>
            <a:r>
              <a:rPr lang="zh-CN" altLang="en-US" sz="2000"/>
              <a:t>Do you agree to create a new sub-clause on security into IEEE 802.11bp SFD?</a:t>
            </a:r>
            <a:endParaRPr lang="zh-CN" altLang="en-US" sz="2000"/>
          </a:p>
          <a:p>
            <a:r>
              <a:rPr lang="en-US" altLang="zh-CN" sz="2000" b="0" i="1">
                <a:sym typeface="+mn-ea"/>
              </a:rPr>
              <a:t>[Reference: 11-24/1584, 11-24/1548]</a:t>
            </a:r>
            <a:endParaRPr lang="en-US" altLang="zh-CN" sz="2000" b="0" i="1"/>
          </a:p>
          <a:p>
            <a:r>
              <a:rPr lang="en-US" altLang="zh-CN" sz="2000"/>
              <a:t>Result:</a:t>
            </a:r>
            <a:endParaRPr lang="en-US" altLang="zh-CN" sz="2000"/>
          </a:p>
          <a:p>
            <a:endParaRPr lang="zh-CN" altLang="en-US" sz="2000"/>
          </a:p>
          <a:p>
            <a:r>
              <a:rPr lang="en-US" altLang="zh-CN" sz="2000"/>
              <a:t>SP2: </a:t>
            </a:r>
            <a:r>
              <a:rPr lang="zh-CN" altLang="en-US" sz="2000"/>
              <a:t>Do you agree to insert the following text in the security sub-clause of the SFD? </a:t>
            </a:r>
            <a:endParaRPr lang="zh-CN" altLang="en-US" sz="2000"/>
          </a:p>
          <a:p>
            <a:pPr marL="342900" indent="-342900">
              <a:buFont typeface="Arial" panose="020B0604020202020204" pitchFamily="34" charset="0"/>
              <a:buChar char="•"/>
            </a:pPr>
            <a:r>
              <a:rPr lang="zh-CN" altLang="en-US" sz="2000"/>
              <a:t>IEEE 802.11bp will specify transaction-based secure data communication methods that do not require maintaining security associations.</a:t>
            </a:r>
            <a:r>
              <a:rPr lang="en-US" altLang="zh-CN" sz="2000"/>
              <a:t> </a:t>
            </a:r>
            <a:r>
              <a:rPr lang="zh-CN" altLang="en-US" sz="2000"/>
              <a:t>Note:</a:t>
            </a:r>
            <a:endParaRPr lang="zh-CN" altLang="en-US" sz="2000"/>
          </a:p>
          <a:p>
            <a:pPr marL="800100" lvl="1" indent="-342900">
              <a:buFont typeface="Arial" panose="020B0604020202020204" pitchFamily="34" charset="0"/>
              <a:buChar char="•"/>
            </a:pPr>
            <a:r>
              <a:rPr lang="zh-CN" altLang="en-US" sz="1665"/>
              <a:t>The methods will be based on existing 802.11 security protocols.</a:t>
            </a:r>
            <a:endParaRPr lang="zh-CN" altLang="en-US" sz="1665"/>
          </a:p>
          <a:p>
            <a:pPr marL="800100" lvl="1" indent="-342900">
              <a:buFont typeface="Arial" panose="020B0604020202020204" pitchFamily="34" charset="0"/>
              <a:buChar char="•"/>
            </a:pPr>
            <a:r>
              <a:rPr lang="zh-CN" altLang="en-US" sz="1665"/>
              <a:t>The methods will coexist with existing 802.11 security protocols.</a:t>
            </a:r>
            <a:endParaRPr lang="zh-CN" altLang="en-US" sz="1665"/>
          </a:p>
          <a:p>
            <a:pPr marL="800100" lvl="1" indent="-342900">
              <a:buFont typeface="Arial" panose="020B0604020202020204" pitchFamily="34" charset="0"/>
              <a:buChar char="•"/>
            </a:pPr>
            <a:r>
              <a:rPr lang="zh-CN" altLang="en-US" sz="1665"/>
              <a:t>The details are TBD.</a:t>
            </a:r>
            <a:endParaRPr lang="zh-CN" altLang="en-US" sz="1665"/>
          </a:p>
          <a:p>
            <a:r>
              <a:rPr lang="en-US" altLang="zh-CN" sz="2000" b="0" i="1">
                <a:sym typeface="+mn-ea"/>
              </a:rPr>
              <a:t>[Reference: </a:t>
            </a:r>
            <a:r>
              <a:rPr lang="zh-CN" altLang="en-US" sz="2000" b="0" i="1">
                <a:sym typeface="+mn-ea"/>
              </a:rPr>
              <a:t>11/24-0178, 11/24-0526, 11/24-0871, 11/24-1242, 11/24-1916</a:t>
            </a:r>
            <a:r>
              <a:rPr lang="en-US" altLang="zh-CN" sz="2000" b="0" i="1">
                <a:sym typeface="+mn-ea"/>
              </a:rPr>
              <a:t>]</a:t>
            </a:r>
            <a:endParaRPr lang="en-US" altLang="zh-CN" sz="2000" b="0" i="1"/>
          </a:p>
          <a:p>
            <a:r>
              <a:rPr lang="en-US" altLang="zh-CN" sz="2000"/>
              <a:t>Result:</a:t>
            </a:r>
            <a:endParaRPr lang="en-US" altLang="zh-CN" sz="2000"/>
          </a:p>
        </p:txBody>
      </p:sp>
      <p:sp>
        <p:nvSpPr>
          <p:cNvPr id="4" name="灯片编号占位符 3"/>
          <p:cNvSpPr>
            <a:spLocks noGrp="1"/>
          </p:cNvSpPr>
          <p:nvPr>
            <p:ph type="sldNum" idx="4"/>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p>
            <a:pPr eaLnBrk="0" hangingPunct="0">
              <a:defRPr/>
            </a:pPr>
            <a:r>
              <a:rPr lang="en-US" dirty="0" smtClean="0"/>
              <a:t>Nov 2024</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SP Set #7 </a:t>
            </a:r>
            <a:endParaRPr lang="en-US" altLang="zh-CN"/>
          </a:p>
        </p:txBody>
      </p:sp>
      <p:sp>
        <p:nvSpPr>
          <p:cNvPr id="3" name="内容占位符 2"/>
          <p:cNvSpPr>
            <a:spLocks noGrp="1"/>
          </p:cNvSpPr>
          <p:nvPr>
            <p:ph idx="1"/>
          </p:nvPr>
        </p:nvSpPr>
        <p:spPr>
          <a:xfrm>
            <a:off x="914400" y="1915160"/>
            <a:ext cx="10361930" cy="3848735"/>
          </a:xfrm>
        </p:spPr>
        <p:txBody>
          <a:bodyPr/>
          <a:p>
            <a:r>
              <a:rPr lang="en-US" altLang="zh-CN" sz="2000"/>
              <a:t>SP3: </a:t>
            </a:r>
            <a:endParaRPr lang="en-US" altLang="zh-CN" sz="2000"/>
          </a:p>
          <a:p>
            <a:pPr marL="342900" indent="-342900">
              <a:buFont typeface="Arial" panose="020B0604020202020204" pitchFamily="34" charset="0"/>
              <a:buChar char="•"/>
            </a:pPr>
            <a:r>
              <a:rPr lang="zh-CN" altLang="en-US" sz="2000"/>
              <a:t>Do you agree to insert the following text in the security sub-clause of the SFD? (11/24-1584)</a:t>
            </a:r>
            <a:endParaRPr lang="zh-CN" altLang="en-US" sz="2000"/>
          </a:p>
          <a:p>
            <a:pPr marL="800100" lvl="1" indent="-342900">
              <a:buFont typeface="Arial" panose="020B0604020202020204" pitchFamily="34" charset="0"/>
              <a:buChar char="•"/>
            </a:pPr>
            <a:r>
              <a:rPr lang="zh-CN" altLang="en-US" sz="1665"/>
              <a:t>IEEE 802.11bp will specify ASCON-128 as a cipher choice for 802.11bp STAs.</a:t>
            </a:r>
            <a:endParaRPr lang="zh-CN" altLang="en-US" sz="1665"/>
          </a:p>
          <a:p>
            <a:pPr marL="800100" lvl="1" indent="-342900">
              <a:buFont typeface="Arial" panose="020B0604020202020204" pitchFamily="34" charset="0"/>
              <a:buChar char="•"/>
            </a:pPr>
            <a:r>
              <a:rPr lang="zh-CN" altLang="en-US" sz="1665"/>
              <a:t>IEEE 802.11bp will specify BIP-ASCON-128 as an authentication-only cipher choice for 802.11bp STA</a:t>
            </a:r>
            <a:endParaRPr lang="zh-CN" altLang="en-US" sz="1665"/>
          </a:p>
          <a:p>
            <a:endParaRPr lang="en-US" altLang="zh-CN" sz="2000" b="0" i="1">
              <a:sym typeface="+mn-ea"/>
            </a:endParaRPr>
          </a:p>
          <a:p>
            <a:r>
              <a:rPr lang="en-US" altLang="zh-CN" sz="2000" b="0" i="1">
                <a:sym typeface="+mn-ea"/>
              </a:rPr>
              <a:t>[Reference: 11-24/1584]</a:t>
            </a:r>
            <a:endParaRPr lang="en-US" altLang="zh-CN" sz="2000" b="0" i="1"/>
          </a:p>
          <a:p>
            <a:endParaRPr lang="en-US" altLang="zh-CN" sz="2000"/>
          </a:p>
          <a:p>
            <a:r>
              <a:rPr lang="en-US" altLang="zh-CN" sz="2000"/>
              <a:t>Result:</a:t>
            </a:r>
            <a:endParaRPr lang="en-US" altLang="zh-CN" sz="2000"/>
          </a:p>
          <a:p>
            <a:endParaRPr lang="zh-CN" altLang="en-US" sz="2000"/>
          </a:p>
          <a:p>
            <a:endParaRPr lang="en-US" altLang="zh-CN" sz="2000"/>
          </a:p>
        </p:txBody>
      </p:sp>
      <p:sp>
        <p:nvSpPr>
          <p:cNvPr id="4" name="灯片编号占位符 3"/>
          <p:cNvSpPr>
            <a:spLocks noGrp="1"/>
          </p:cNvSpPr>
          <p:nvPr>
            <p:ph type="sldNum" idx="4"/>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p>
            <a:pPr eaLnBrk="0" hangingPunct="0">
              <a:defRPr/>
            </a:pPr>
            <a:r>
              <a:rPr lang="en-US" dirty="0" smtClean="0"/>
              <a:t>Nov 2024</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SP Set #8 </a:t>
            </a:r>
            <a:endParaRPr lang="en-US" altLang="zh-CN"/>
          </a:p>
        </p:txBody>
      </p:sp>
      <p:sp>
        <p:nvSpPr>
          <p:cNvPr id="3" name="内容占位符 2"/>
          <p:cNvSpPr>
            <a:spLocks noGrp="1"/>
          </p:cNvSpPr>
          <p:nvPr>
            <p:ph idx="1"/>
          </p:nvPr>
        </p:nvSpPr>
        <p:spPr>
          <a:xfrm>
            <a:off x="914400" y="1751330"/>
            <a:ext cx="10361930" cy="4683760"/>
          </a:xfrm>
        </p:spPr>
        <p:txBody>
          <a:bodyPr/>
          <a:p>
            <a:r>
              <a:rPr lang="en-US" altLang="zh-CN" sz="2000"/>
              <a:t>SP1: Do you agree to add the following text to TGbp SFD?</a:t>
            </a:r>
            <a:endParaRPr lang="en-US" altLang="zh-CN" sz="2000"/>
          </a:p>
          <a:p>
            <a:pPr marL="800100" lvl="1" indent="-342900">
              <a:buFont typeface="Arial" panose="020B0604020202020204" pitchFamily="34" charset="0"/>
              <a:buChar char="•"/>
            </a:pPr>
            <a:r>
              <a:rPr lang="en-US" altLang="zh-CN" sz="1665"/>
              <a:t>11bp supports a MAC mechanism to enable AMP STAs to report their existence or capabilities to an AMP AP or reader</a:t>
            </a:r>
            <a:r>
              <a:rPr lang="en-US" altLang="zh-CN" sz="1385"/>
              <a:t>.</a:t>
            </a:r>
            <a:endParaRPr lang="en-US" altLang="zh-CN" sz="1385"/>
          </a:p>
          <a:p>
            <a:pPr marL="800100" lvl="1" indent="-342900" algn="l">
              <a:buSzTx/>
              <a:buFont typeface="Arial" panose="020B0604020202020204" pitchFamily="34" charset="0"/>
              <a:buChar char="•"/>
            </a:pPr>
            <a:r>
              <a:rPr lang="en-US" altLang="zh-CN" sz="1665">
                <a:cs typeface="+mn-ea"/>
              </a:rPr>
              <a:t>Note: The detailed capability information is TBD</a:t>
            </a:r>
            <a:endParaRPr lang="en-US" altLang="zh-CN" sz="1665">
              <a:cs typeface="+mn-ea"/>
            </a:endParaRPr>
          </a:p>
          <a:p>
            <a:r>
              <a:rPr lang="en-US" altLang="zh-CN" sz="2000"/>
              <a:t> </a:t>
            </a:r>
            <a:r>
              <a:rPr lang="en-US" altLang="zh-CN" sz="2000" b="0" i="1"/>
              <a:t>[Reference contribution: 11-24/1194, 11-24/1560]</a:t>
            </a:r>
            <a:endParaRPr lang="en-US" altLang="zh-CN" sz="2000" b="0" i="1"/>
          </a:p>
          <a:p>
            <a:r>
              <a:rPr lang="en-US" altLang="zh-CN" sz="2000"/>
              <a:t>Result:</a:t>
            </a:r>
            <a:endParaRPr lang="en-US" altLang="zh-CN" sz="2000"/>
          </a:p>
          <a:p>
            <a:r>
              <a:rPr lang="en-US" altLang="zh-CN" sz="2000"/>
              <a:t> </a:t>
            </a:r>
            <a:endParaRPr lang="en-US" altLang="zh-CN" sz="2000"/>
          </a:p>
          <a:p>
            <a:r>
              <a:rPr lang="en-US" altLang="zh-CN" sz="2000"/>
              <a:t>SP2: Do you agree to add the following text to TGbp SFD?</a:t>
            </a:r>
            <a:endParaRPr lang="en-US" altLang="zh-CN" sz="2000"/>
          </a:p>
          <a:p>
            <a:pPr marL="800100" lvl="1" indent="-342900">
              <a:buFont typeface="Arial" panose="020B0604020202020204" pitchFamily="34" charset="0"/>
              <a:buChar char="•"/>
            </a:pPr>
            <a:r>
              <a:rPr lang="en-US" altLang="zh-CN" sz="1665"/>
              <a:t>11bp supports a MAC mechanism to enable an AMP AP or Reader to allocate IDs to AMP STAs based on their reported existence or capabilities.</a:t>
            </a:r>
            <a:endParaRPr lang="en-US" altLang="zh-CN" sz="1665"/>
          </a:p>
          <a:p>
            <a:pPr marL="800100" lvl="1" indent="-342900" algn="l">
              <a:buSzTx/>
              <a:buFont typeface="Arial" panose="020B0604020202020204" pitchFamily="34" charset="0"/>
              <a:buChar char="•"/>
            </a:pPr>
            <a:r>
              <a:rPr lang="en-US" altLang="zh-CN" sz="1665">
                <a:cs typeface="+mn-ea"/>
              </a:rPr>
              <a:t>Note: Conditions for ID allocation are TBD. </a:t>
            </a:r>
            <a:endParaRPr lang="en-US" altLang="zh-CN" sz="1665">
              <a:cs typeface="+mn-ea"/>
            </a:endParaRPr>
          </a:p>
          <a:p>
            <a:pPr lvl="0" algn="l">
              <a:buSzTx/>
              <a:buNone/>
            </a:pPr>
            <a:r>
              <a:rPr lang="en-US" altLang="zh-CN" sz="2000" b="0" i="1"/>
              <a:t>[Reference contribution: </a:t>
            </a:r>
            <a:r>
              <a:rPr lang="en-US" altLang="zh-CN" sz="2000" b="0" i="1">
                <a:sym typeface="+mn-ea"/>
              </a:rPr>
              <a:t>11-24/1194, 11-24/1560</a:t>
            </a:r>
            <a:r>
              <a:rPr lang="en-US" altLang="zh-CN" sz="2000" b="0" i="1"/>
              <a:t>]</a:t>
            </a:r>
            <a:endParaRPr lang="en-US" altLang="zh-CN" sz="2000" b="0" i="1"/>
          </a:p>
          <a:p>
            <a:pPr marL="0" lvl="0" indent="0">
              <a:buNone/>
            </a:pPr>
            <a:r>
              <a:rPr lang="en-US" altLang="zh-CN" sz="1995">
                <a:sym typeface="+mn-ea"/>
              </a:rPr>
              <a:t>Result:</a:t>
            </a:r>
            <a:endParaRPr lang="en-US" altLang="zh-CN" sz="1995"/>
          </a:p>
        </p:txBody>
      </p:sp>
      <p:sp>
        <p:nvSpPr>
          <p:cNvPr id="4" name="灯片编号占位符 3"/>
          <p:cNvSpPr>
            <a:spLocks noGrp="1"/>
          </p:cNvSpPr>
          <p:nvPr>
            <p:ph type="sldNum" idx="4"/>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p>
            <a:pPr eaLnBrk="0" hangingPunct="0">
              <a:defRPr/>
            </a:pPr>
            <a:r>
              <a:rPr lang="en-US" dirty="0" smtClean="0"/>
              <a:t>Nov 2024</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lvl="0" indent="45720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5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smtClean="0"/>
              <a:t>agenda</a:t>
            </a:r>
            <a:endParaRPr lang="en-GB" altLang="en-US" dirty="0" smtClean="0"/>
          </a:p>
          <a:p>
            <a:pPr eaLnBrk="0" hangingPunct="0">
              <a:defRPr/>
            </a:pPr>
            <a:r>
              <a:rPr lang="en-US" altLang="en-GB" sz="2400" dirty="0" smtClean="0">
                <a:sym typeface="+mn-ea"/>
              </a:rPr>
              <a:t>Contribution discussion (MAC/Sec./rest) [20 </a:t>
            </a:r>
            <a:r>
              <a:rPr lang="en-US" altLang="en-GB" sz="2400" dirty="0" err="1" smtClean="0">
                <a:sym typeface="+mn-ea"/>
              </a:rPr>
              <a:t>mins</a:t>
            </a:r>
            <a:r>
              <a:rPr lang="en-US" altLang="en-GB" sz="2400" dirty="0" smtClean="0">
                <a:sym typeface="+mn-ea"/>
              </a:rPr>
              <a:t> for each presentation including Q&amp;A]</a:t>
            </a:r>
            <a:endParaRPr lang="en-US" altLang="en-GB" sz="2400" dirty="0" smtClean="0"/>
          </a:p>
          <a:p>
            <a:pPr lvl="1" eaLnBrk="0" hangingPunct="0">
              <a:defRPr/>
            </a:pPr>
            <a:r>
              <a:rPr lang="en-US" altLang="en-GB" sz="2400" dirty="0" smtClean="0">
                <a:sym typeface="+mn-ea"/>
              </a:rPr>
              <a:t>11-24/1805</a:t>
            </a:r>
            <a:r>
              <a:rPr lang="en-US" altLang="en-GB" sz="2400" dirty="0">
                <a:sym typeface="+mn-ea"/>
              </a:rPr>
              <a:t>, AMP time-based channel access discussions, </a:t>
            </a:r>
            <a:r>
              <a:rPr lang="en-US" altLang="en-GB" sz="2400" dirty="0" err="1">
                <a:sym typeface="+mn-ea"/>
              </a:rPr>
              <a:t>Rojan</a:t>
            </a:r>
            <a:r>
              <a:rPr lang="en-US" altLang="en-GB" sz="2400" dirty="0">
                <a:sym typeface="+mn-ea"/>
              </a:rPr>
              <a:t> </a:t>
            </a:r>
            <a:r>
              <a:rPr lang="en-US" altLang="en-GB" sz="2400" dirty="0" err="1">
                <a:sym typeface="+mn-ea"/>
              </a:rPr>
              <a:t>Chitrakar</a:t>
            </a:r>
            <a:r>
              <a:rPr lang="en-US" altLang="en-GB" sz="2400" dirty="0">
                <a:sym typeface="+mn-ea"/>
              </a:rPr>
              <a:t> (Huawei)</a:t>
            </a:r>
            <a:endParaRPr lang="en-US" altLang="en-GB" sz="2400" dirty="0"/>
          </a:p>
          <a:p>
            <a:pPr lvl="1" eaLnBrk="0" hangingPunct="0">
              <a:defRPr/>
            </a:pPr>
            <a:r>
              <a:rPr lang="en-US" altLang="en-GB" sz="2400" dirty="0">
                <a:sym typeface="+mn-ea"/>
              </a:rPr>
              <a:t>11-24/1806, AMP time-based channel access for Active tags, </a:t>
            </a:r>
            <a:r>
              <a:rPr lang="en-US" altLang="en-GB" sz="2400" dirty="0" err="1">
                <a:sym typeface="+mn-ea"/>
              </a:rPr>
              <a:t>Rojan</a:t>
            </a:r>
            <a:r>
              <a:rPr lang="en-US" altLang="en-GB" sz="2400" dirty="0">
                <a:sym typeface="+mn-ea"/>
              </a:rPr>
              <a:t> </a:t>
            </a:r>
            <a:r>
              <a:rPr lang="en-US" altLang="en-GB" sz="2400" dirty="0" err="1">
                <a:sym typeface="+mn-ea"/>
              </a:rPr>
              <a:t>Chitrakar</a:t>
            </a:r>
            <a:r>
              <a:rPr lang="en-US" altLang="en-GB" sz="2400" dirty="0">
                <a:sym typeface="+mn-ea"/>
              </a:rPr>
              <a:t> (Huawei)</a:t>
            </a:r>
            <a:endParaRPr lang="en-US" altLang="en-GB" sz="2400" dirty="0"/>
          </a:p>
          <a:p>
            <a:pPr lvl="1" eaLnBrk="0" hangingPunct="0">
              <a:defRPr/>
            </a:pPr>
            <a:r>
              <a:rPr lang="en-US" altLang="en-GB" sz="2400" dirty="0">
                <a:sym typeface="+mn-ea"/>
              </a:rPr>
              <a:t>11-24/1811, Frame format discussion, </a:t>
            </a:r>
            <a:r>
              <a:rPr lang="en-US" altLang="en-GB" sz="2400" dirty="0" err="1">
                <a:sym typeface="+mn-ea"/>
              </a:rPr>
              <a:t>Liwen</a:t>
            </a:r>
            <a:r>
              <a:rPr lang="en-US" altLang="en-GB" sz="2400" dirty="0">
                <a:sym typeface="+mn-ea"/>
              </a:rPr>
              <a:t> Chu (NXP)</a:t>
            </a:r>
            <a:endParaRPr lang="en-US" altLang="en-GB" sz="2400" dirty="0">
              <a:sym typeface="+mn-ea"/>
            </a:endParaRPr>
          </a:p>
          <a:p>
            <a:pPr lvl="1" eaLnBrk="0" hangingPunct="0">
              <a:defRPr/>
            </a:pPr>
            <a:r>
              <a:rPr lang="en-US" altLang="en-GB" sz="2400" dirty="0">
                <a:highlight>
                  <a:srgbClr val="FFFF00"/>
                </a:highlight>
                <a:sym typeface="+mn-ea"/>
              </a:rPr>
              <a:t>11-24/1839, AMP STA Access, </a:t>
            </a:r>
            <a:r>
              <a:rPr lang="en-US" altLang="en-GB" sz="2400" dirty="0" err="1">
                <a:highlight>
                  <a:srgbClr val="FFFF00"/>
                </a:highlight>
                <a:sym typeface="+mn-ea"/>
              </a:rPr>
              <a:t>Sanket</a:t>
            </a:r>
            <a:r>
              <a:rPr lang="en-US" altLang="en-GB" sz="2400" dirty="0">
                <a:highlight>
                  <a:srgbClr val="FFFF00"/>
                </a:highlight>
                <a:sym typeface="+mn-ea"/>
              </a:rPr>
              <a:t> </a:t>
            </a:r>
            <a:r>
              <a:rPr lang="en-US" altLang="en-GB" sz="2400" dirty="0" err="1">
                <a:highlight>
                  <a:srgbClr val="FFFF00"/>
                </a:highlight>
                <a:sym typeface="+mn-ea"/>
              </a:rPr>
              <a:t>Kalamkar</a:t>
            </a:r>
            <a:r>
              <a:rPr lang="en-US" altLang="en-GB" sz="2400" dirty="0">
                <a:highlight>
                  <a:srgbClr val="FFFF00"/>
                </a:highlight>
                <a:sym typeface="+mn-ea"/>
              </a:rPr>
              <a:t> (Qualcomm</a:t>
            </a:r>
            <a:r>
              <a:rPr lang="en-US" altLang="en-GB" sz="2400" dirty="0" smtClean="0">
                <a:highlight>
                  <a:srgbClr val="FFFF00"/>
                </a:highlight>
                <a:sym typeface="+mn-ea"/>
              </a:rPr>
              <a:t>)</a:t>
            </a:r>
            <a:endParaRPr lang="en-US" altLang="en-GB" sz="2400" dirty="0" smtClean="0">
              <a:highlight>
                <a:srgbClr val="FFFF00"/>
              </a:highlight>
              <a:sym typeface="+mn-ea"/>
            </a:endParaRPr>
          </a:p>
          <a:p>
            <a:pPr lvl="1" eaLnBrk="0" hangingPunct="0">
              <a:defRPr/>
            </a:pPr>
            <a:r>
              <a:rPr lang="en-US" altLang="zh-CN" sz="2400" dirty="0">
                <a:highlight>
                  <a:srgbClr val="FFFF00"/>
                </a:highlight>
              </a:rPr>
              <a:t>11-24/1537r1, Wireless connectivity challenges for AMP only </a:t>
            </a:r>
            <a:r>
              <a:rPr lang="en-US" altLang="zh-CN" sz="2400" dirty="0" err="1">
                <a:highlight>
                  <a:srgbClr val="FFFF00"/>
                </a:highlight>
              </a:rPr>
              <a:t>IoT</a:t>
            </a:r>
            <a:r>
              <a:rPr lang="en-US" altLang="zh-CN" sz="2400" dirty="0">
                <a:highlight>
                  <a:srgbClr val="FFFF00"/>
                </a:highlight>
              </a:rPr>
              <a:t> devices under 802.11 specification, Solomon </a:t>
            </a:r>
            <a:r>
              <a:rPr lang="en-US" altLang="zh-CN" sz="2400" dirty="0" err="1">
                <a:highlight>
                  <a:srgbClr val="FFFF00"/>
                </a:highlight>
              </a:rPr>
              <a:t>Trainin</a:t>
            </a:r>
            <a:r>
              <a:rPr lang="en-US" altLang="zh-CN" sz="2400" dirty="0">
                <a:highlight>
                  <a:srgbClr val="FFFF00"/>
                </a:highlight>
              </a:rPr>
              <a:t> (</a:t>
            </a:r>
            <a:r>
              <a:rPr lang="en-US" altLang="zh-CN" sz="2400" dirty="0" err="1">
                <a:highlight>
                  <a:srgbClr val="FFFF00"/>
                </a:highlight>
              </a:rPr>
              <a:t>Wiliot</a:t>
            </a:r>
            <a:r>
              <a:rPr lang="en-US" altLang="zh-CN" sz="2400" dirty="0" smtClean="0">
                <a:highlight>
                  <a:srgbClr val="FFFF00"/>
                </a:highlight>
              </a:rPr>
              <a:t>)</a:t>
            </a:r>
            <a:endParaRPr lang="en-US" altLang="en-GB" sz="2400" dirty="0">
              <a:highlight>
                <a:srgbClr val="FFFF00"/>
              </a:highlight>
              <a:sym typeface="+mn-ea"/>
            </a:endParaRPr>
          </a:p>
          <a:p>
            <a:pPr eaLnBrk="0" hangingPunct="0">
              <a:defRPr/>
            </a:pPr>
            <a:r>
              <a:rPr lang="en-US" altLang="en-GB" dirty="0" smtClean="0">
                <a:sym typeface="+mn-ea"/>
              </a:rPr>
              <a:t>Timeline Review</a:t>
            </a:r>
            <a:endParaRPr lang="en-US" altLang="en-GB" dirty="0" smtClean="0"/>
          </a:p>
          <a:p>
            <a:pPr eaLnBrk="0" hangingPunct="0">
              <a:defRPr/>
            </a:pPr>
            <a:r>
              <a:rPr lang="en-US" altLang="en-GB" dirty="0"/>
              <a:t>Teleconference Plan</a:t>
            </a:r>
            <a:endParaRPr lang="en-US" altLang="en-GB" dirty="0"/>
          </a:p>
          <a:p>
            <a:pPr eaLnBrk="0" hangingPunct="0">
              <a:defRPr/>
            </a:pPr>
            <a:r>
              <a:rPr lang="en-US" altLang="en-GB" dirty="0" smtClean="0"/>
              <a:t>Any other business?</a:t>
            </a:r>
            <a:endParaRPr lang="en-US" altLang="en-GB" dirty="0" smtClean="0"/>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endParaRPr lang="en-US" altLang="zh-CN" sz="2800" kern="0" dirty="0" smtClean="0"/>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Dec 3</a:t>
            </a:r>
            <a:r>
              <a:rPr lang="en-US" altLang="zh-CN" sz="2400" kern="0" baseline="30000" dirty="0" smtClean="0">
                <a:solidFill>
                  <a:schemeClr val="tx1"/>
                </a:solidFill>
                <a:sym typeface="+mn-ea"/>
              </a:rPr>
              <a:t>rd</a:t>
            </a:r>
            <a:r>
              <a:rPr lang="en-US" altLang="zh-CN" sz="2400" kern="0" dirty="0" smtClean="0">
                <a:solidFill>
                  <a:schemeClr val="tx1"/>
                </a:solidFill>
                <a:sym typeface="+mn-ea"/>
              </a:rPr>
              <a:t> </a:t>
            </a:r>
            <a:r>
              <a:rPr lang="en-US" altLang="en-US" sz="2400" kern="0" dirty="0" smtClean="0">
                <a:solidFill>
                  <a:schemeClr val="tx1"/>
                </a:solidFill>
                <a:sym typeface="+mn-ea"/>
              </a:rPr>
              <a:t>(Tuesday), 9:00am,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Jan 7</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9:00am,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endParaRPr lang="en-US" altLang="en-US" sz="1865" dirty="0">
              <a:latin typeface="Arial" panose="020B0604020202020204" pitchFamily="34" charset="0"/>
              <a:cs typeface="Arial" panose="020B0604020202020204" pitchFamily="34" charset="0"/>
            </a:endParaRP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28807</Words>
  <Application>WPS 演示</Application>
  <PresentationFormat>宽屏</PresentationFormat>
  <Paragraphs>1025</Paragraphs>
  <Slides>51</Slides>
  <Notes>0</Notes>
  <HiddenSlides>0</HiddenSlides>
  <MMClips>0</MMClips>
  <ScaleCrop>false</ScaleCrop>
  <HeadingPairs>
    <vt:vector size="8" baseType="variant">
      <vt:variant>
        <vt:lpstr>已用的字体</vt:lpstr>
      </vt:variant>
      <vt:variant>
        <vt:i4>15</vt:i4>
      </vt:variant>
      <vt:variant>
        <vt:lpstr>主题</vt:lpstr>
      </vt:variant>
      <vt:variant>
        <vt:i4>2</vt:i4>
      </vt:variant>
      <vt:variant>
        <vt:lpstr>嵌入 OLE 服务器</vt:lpstr>
      </vt:variant>
      <vt:variant>
        <vt:i4>1</vt:i4>
      </vt:variant>
      <vt:variant>
        <vt:lpstr>幻灯片标题</vt:lpstr>
      </vt:variant>
      <vt:variant>
        <vt:i4>51</vt:i4>
      </vt:variant>
    </vt:vector>
  </HeadingPairs>
  <TitlesOfParts>
    <vt:vector size="69"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Cambria</vt:lpstr>
      <vt:lpstr>微软雅黑</vt:lpstr>
      <vt:lpstr>Arial Black</vt:lpstr>
      <vt:lpstr>Wingdings</vt:lpstr>
      <vt:lpstr>802-11-Submission-16-9</vt:lpstr>
      <vt:lpstr>1_802-11-Submission-16-9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SP Set#1 </vt:lpstr>
      <vt:lpstr>SP Set#2 </vt:lpstr>
      <vt:lpstr>SP Set#2 </vt:lpstr>
      <vt:lpstr>SP Set#4 </vt:lpstr>
      <vt:lpstr>SP Set#4 </vt:lpstr>
      <vt:lpstr>SP Set#6 </vt:lpstr>
      <vt:lpstr>SP Set#4 </vt:lpstr>
      <vt:lpstr>PowerPoint 演示文稿</vt:lpstr>
      <vt:lpstr>SP Set #6 </vt:lpstr>
      <vt:lpstr>SP Set#7 </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Sep 2023</cp:keywords>
  <dc:subject>IEEE 802.11TGbp Meeting Agenda</dc:subject>
  <cp:lastModifiedBy>Bo Sun</cp:lastModifiedBy>
  <cp:revision>410</cp:revision>
  <cp:lastPrinted>2014-11-04T15:04:00Z</cp:lastPrinted>
  <dcterms:created xsi:type="dcterms:W3CDTF">2007-04-17T18:10:00Z</dcterms:created>
  <dcterms:modified xsi:type="dcterms:W3CDTF">2024-11-14T08:46:41Z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