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296" r:id="rId20"/>
    <p:sldId id="1389" r:id="rId21"/>
    <p:sldId id="1283" r:id="rId22"/>
    <p:sldId id="1284" r:id="rId23"/>
    <p:sldId id="1366" r:id="rId24"/>
    <p:sldId id="1428" r:id="rId25"/>
    <p:sldId id="1429" r:id="rId26"/>
    <p:sldId id="1361" r:id="rId27"/>
    <p:sldId id="1287" r:id="rId28"/>
    <p:sldId id="1362" r:id="rId29"/>
    <p:sldId id="1336" r:id="rId30"/>
    <p:sldId id="1426" r:id="rId31"/>
    <p:sldId id="1427" r:id="rId32"/>
    <p:sldId id="1363" r:id="rId33"/>
    <p:sldId id="1313" r:id="rId34"/>
    <p:sldId id="1365" r:id="rId35"/>
    <p:sldId id="1367" r:id="rId36"/>
    <p:sldId id="1364" r:id="rId37"/>
    <p:sldId id="1379" r:id="rId38"/>
    <p:sldId id="1380" r:id="rId39"/>
    <p:sldId id="1291" r:id="rId40"/>
    <p:sldId id="1346" r:id="rId41"/>
    <p:sldId id="1347"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0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99" d="100"/>
          <a:sy n="99" d="100"/>
        </p:scale>
        <p:origin x="158" y="91"/>
      </p:cViewPr>
      <p:guideLst>
        <p:guide orient="horz" pos="2160"/>
        <p:guide pos="380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7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a:t>
            </a:r>
            <a:r>
              <a:rPr lang="en-US" sz="2400" dirty="0" smtClean="0">
                <a:sym typeface="+mn-ea"/>
              </a:rPr>
              <a:t>plenary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11-24/1786, Tradeoffs - Active and Backscattering AMP Tags, Dror Regev (Huawei)</a:t>
            </a:r>
          </a:p>
          <a:p>
            <a:pPr marL="499745" indent="-342900" algn="just">
              <a:buSzTx/>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11-24/1846, AMP client STA types, Rojan Chitrakar (Huawei)</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00B050"/>
                </a:solidFill>
                <a:latin typeface="Calibri" panose="020F0502020204030204" pitchFamily="34" charset="0"/>
                <a:cs typeface="Calibri" panose="020F0502020204030204" pitchFamily="34" charset="0"/>
              </a:rPr>
              <a:t>Wilhelmsson</a:t>
            </a:r>
            <a:r>
              <a:rPr lang="en-US" altLang="zh-CN" sz="1600" b="0" kern="0" dirty="0">
                <a:solidFill>
                  <a:srgbClr val="00B050"/>
                </a:solidFill>
                <a:latin typeface="Calibri" panose="020F0502020204030204" pitchFamily="34" charset="0"/>
                <a:cs typeface="Calibri" panose="020F0502020204030204" pitchFamily="34" charset="0"/>
              </a:rPr>
              <a:t> (Ericsson</a:t>
            </a:r>
            <a:r>
              <a:rPr lang="en-US" altLang="zh-CN" sz="1600" b="0" kern="0" dirty="0" smtClean="0">
                <a:solidFill>
                  <a:srgbClr val="00B050"/>
                </a:solidFill>
                <a:latin typeface="Calibri" panose="020F0502020204030204" pitchFamily="34" charset="0"/>
                <a:cs typeface="Calibri" panose="020F0502020204030204" pitchFamily="34" charset="0"/>
              </a:rPr>
              <a:t>) </a:t>
            </a:r>
            <a:endParaRPr lang="en-US" altLang="zh-CN" sz="1600" b="0" i="1"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11-24/1687, Frequency Shifting in Backscatter Operations, Nelson Costa (Haila)</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11-24/1731, Downlink data rates for bi-static backscatter, Bin Qian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11-24/1780, Further Discussion on AMP PPDU Design,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11-24/1782, Timing issue for AMP, Yinan Qi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11-24/1793, AMP Downlink Data Rates,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11-24/1794, Robust Method for AMP Active Uplink Multiple Data Rate Support, Steve Shellhammer (Qualcomm)</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11-24/1797, Design considerations of DL data rate and SYNC,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11-24/1798, Backscattering UL data rate and modulation,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11-24/1801, Data rates for AMP IoT, Weijie Xu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OOK generation for AMP DL,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11-24/1803, Sync field for AMP PPDU, Ke Wang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sym typeface="+mn-ea"/>
              </a:rPr>
              <a:t>11-24/1816, AMP Downlink Sync Field Options, Steve Shellhammer (Qualcomm)</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rgbClr val="00B050"/>
                </a:solidFill>
                <a:latin typeface="Calibri" panose="020F0502020204030204" pitchFamily="34" charset="0"/>
                <a:cs typeface="Calibri" panose="020F0502020204030204" pitchFamily="34" charset="0"/>
              </a:rPr>
              <a:t>Zhanjing</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Bao</a:t>
            </a:r>
            <a:r>
              <a:rPr lang="en-US" altLang="zh-CN" sz="1600" b="0" kern="0" dirty="0">
                <a:solidFill>
                  <a:srgbClr val="00B050"/>
                </a:solidFill>
                <a:latin typeface="Calibri" panose="020F0502020204030204" pitchFamily="34" charset="0"/>
                <a:cs typeface="Calibri" panose="020F0502020204030204" pitchFamily="34" charset="0"/>
              </a:rPr>
              <a:t> (TCL</a:t>
            </a:r>
            <a:r>
              <a:rPr lang="en-US" altLang="zh-CN" sz="1600" b="0" kern="0" dirty="0" smtClean="0">
                <a:solidFill>
                  <a:srgbClr val="00B050"/>
                </a:solidFill>
                <a:latin typeface="Calibri" panose="020F0502020204030204" pitchFamily="34" charset="0"/>
                <a:cs typeface="Calibri" panose="020F0502020204030204" pitchFamily="34" charset="0"/>
              </a:rPr>
              <a:t>) [Straw Poll]</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11-24/1774, Details of AMP trigger procedure,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11-24/1775, Duty-cycle AMP operation,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11-24/1776, Multiple access mechanisms for AMP, Chuanfeng He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CDM Access for AMP IoT, Weijie Xu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11-24/1839, AMP STA Access, Sanket Kalamkar (Qualcomm)</a:t>
            </a: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11-24/1767, AMP Energizer, Ian Bajaj (Huawei)</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11-24/1781, Further Consideration of WPT for AMP, Yinan Qi (OPPO)</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11-24/1808, OFDM-based WPT waveform, Panpan Li (Huawei)</a:t>
            </a:r>
          </a:p>
          <a:p>
            <a:pPr marL="800100" lvl="1" indent="-342900" algn="just">
              <a:buFontTx/>
              <a:buChar char="•"/>
              <a:defRPr/>
            </a:pPr>
            <a:r>
              <a:rPr lang="en-US" altLang="zh-CN" sz="1600" kern="0" dirty="0">
                <a:solidFill>
                  <a:srgbClr val="00B050"/>
                </a:solidFill>
                <a:highlight>
                  <a:srgbClr val="FFFF00"/>
                </a:highlight>
                <a:latin typeface="Calibri" panose="020F0502020204030204" pitchFamily="34" charset="0"/>
                <a:cs typeface="Calibri" panose="020F0502020204030204" pitchFamily="34" charset="0"/>
              </a:rPr>
              <a:t>11-24/1939, Follow Up on Power Budget Negotiation, Ugo Campiglio (Cisco)</a:t>
            </a: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11-24/1548</a:t>
            </a:r>
            <a:r>
              <a:rPr lang="en-US" altLang="zh-CN" sz="1600" kern="0" dirty="0">
                <a:solidFill>
                  <a:srgbClr val="00B050"/>
                </a:solidFill>
                <a:latin typeface="Calibri" panose="020F0502020204030204" pitchFamily="34" charset="0"/>
                <a:cs typeface="Calibri" panose="020F0502020204030204" pitchFamily="34" charset="0"/>
              </a:rPr>
              <a:t>, Thoughts on Security for AMP,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11-24/1584, </a:t>
            </a:r>
            <a:r>
              <a:rPr lang="en-US" altLang="zh-CN" sz="1600" kern="0" dirty="0" err="1">
                <a:solidFill>
                  <a:srgbClr val="00B050"/>
                </a:solidFill>
                <a:latin typeface="Calibri" panose="020F0502020204030204" pitchFamily="34" charset="0"/>
                <a:cs typeface="Calibri" panose="020F0502020204030204" pitchFamily="34" charset="0"/>
              </a:rPr>
              <a:t>Ascon</a:t>
            </a:r>
            <a:r>
              <a:rPr lang="en-US" altLang="zh-CN" sz="1600" kern="0" dirty="0">
                <a:solidFill>
                  <a:srgbClr val="00B050"/>
                </a:solidFill>
                <a:latin typeface="Calibri" panose="020F0502020204030204" pitchFamily="34" charset="0"/>
                <a:cs typeface="Calibri" panose="020F0502020204030204" pitchFamily="34" charset="0"/>
              </a:rPr>
              <a:t>: the lightweight cryptography as a better cipher than AES for 802.11bp, Hui Luo (Infineon) [Straw Poll</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11-24/1916, Recap of Compact Secure Transaction Methods for AMP,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eaLnBrk="0" hangingPunct="0">
              <a:spcBef>
                <a:spcPts val="0"/>
              </a:spcBef>
              <a:defRPr/>
            </a:pPr>
            <a:r>
              <a:rPr lang="en-US" altLang="en-GB" sz="1800" dirty="0">
                <a:sym typeface="+mn-ea"/>
              </a:rPr>
              <a:t>SPs and Motions</a:t>
            </a: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3728626183"/>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(SP/Motions)</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(MAC/Sec./Closing)</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p>
          <a:p>
            <a:pPr lvl="1" algn="l" eaLnBrk="0" hangingPunct="0">
              <a:buClrTx/>
              <a:buSzTx/>
              <a:buFontTx/>
              <a:defRPr/>
            </a:pPr>
            <a:r>
              <a:rPr lang="en-US" altLang="en-GB" dirty="0" smtClean="0">
                <a:solidFill>
                  <a:srgbClr val="00B050"/>
                </a:solidFill>
                <a:sym typeface="+mn-ea"/>
              </a:rPr>
              <a:t>11-24/1786, Tradeoffs - Active and Backscattering AMP Tags, Dror Regev (Huawei)</a:t>
            </a:r>
            <a:endParaRPr lang="en-US" altLang="en-GB" b="0" dirty="0" smtClean="0">
              <a:solidFill>
                <a:srgbClr val="00B050"/>
              </a:solidFill>
            </a:endParaRPr>
          </a:p>
          <a:p>
            <a:pPr lvl="1" algn="l" eaLnBrk="0" hangingPunct="0">
              <a:buClrTx/>
              <a:buSzTx/>
              <a:buFontTx/>
              <a:buChar char="–"/>
              <a:defRPr/>
            </a:pPr>
            <a:r>
              <a:rPr lang="en-US" altLang="en-GB" sz="2000" dirty="0" smtClean="0">
                <a:solidFill>
                  <a:srgbClr val="00B050"/>
                </a:solidFill>
                <a:sym typeface="+mn-ea"/>
              </a:rPr>
              <a:t>11-24/1529, Some observations related to OOK, Leif Wilhelmsson (Ericsson) </a:t>
            </a:r>
            <a:endParaRPr lang="en-US" altLang="en-GB" sz="2000" b="0" dirty="0" smtClean="0">
              <a:solidFill>
                <a:srgbClr val="00B050"/>
              </a:solidFill>
            </a:endParaRPr>
          </a:p>
          <a:p>
            <a:pPr lvl="1" algn="l" eaLnBrk="0" hangingPunct="0">
              <a:buClrTx/>
              <a:buSzTx/>
              <a:buFontTx/>
              <a:buChar char="–"/>
              <a:defRPr/>
            </a:pPr>
            <a:r>
              <a:rPr lang="en-US" altLang="en-GB" dirty="0" smtClean="0">
                <a:solidFill>
                  <a:srgbClr val="00B050"/>
                </a:solidFill>
                <a:sym typeface="+mn-ea"/>
              </a:rPr>
              <a:t>11-24/1802, OOK generation for AMP DL, Ke Wang (OPPO)</a:t>
            </a: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a:t>
            </a:r>
            <a:r>
              <a:rPr lang="en-US" altLang="en-GB" sz="2000" dirty="0" err="1" smtClean="0">
                <a:highlight>
                  <a:srgbClr val="FFFF00"/>
                </a:highlight>
                <a:sym typeface="+mn-ea"/>
              </a:rPr>
              <a:t>Wiliot</a:t>
            </a:r>
            <a:r>
              <a:rPr lang="en-US" altLang="en-GB" sz="2000" dirty="0" smtClean="0">
                <a:highlight>
                  <a:srgbClr val="FFFF00"/>
                </a:highlight>
                <a:sym typeface="+mn-ea"/>
              </a:rPr>
              <a:t>, 30 </a:t>
            </a:r>
            <a:r>
              <a:rPr lang="en-US" altLang="en-GB" sz="2000" dirty="0" err="1" smtClean="0">
                <a:highlight>
                  <a:srgbClr val="FFFF00"/>
                </a:highlight>
                <a:sym typeface="+mn-ea"/>
              </a:rPr>
              <a:t>mins</a:t>
            </a:r>
            <a:r>
              <a:rPr lang="en-US" altLang="en-GB" sz="2000" dirty="0" smtClean="0">
                <a:highlight>
                  <a:srgbClr val="FFFF00"/>
                </a:highlight>
                <a:sym typeface="+mn-ea"/>
              </a:rPr>
              <a:t>)</a:t>
            </a:r>
            <a:endParaRPr lang="en-US" altLang="en-GB" sz="2000" b="0" dirty="0" smtClean="0">
              <a:solidFill>
                <a:schemeClr val="tx1"/>
              </a:solidFill>
              <a:highlight>
                <a:srgbClr val="FFFF00"/>
              </a:highlight>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Leif </a:t>
            </a:r>
            <a:r>
              <a:rPr lang="en-GB" altLang="en-US" sz="2400" dirty="0" err="1" smtClean="0">
                <a:sym typeface="+mn-ea"/>
              </a:rPr>
              <a:t>Wilhelmsson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a:t>
            </a:r>
            <a:r>
              <a:rPr lang="en-GB" altLang="en-US" dirty="0" err="1" smtClean="0">
                <a:sym typeface="+mn-ea"/>
              </a:rPr>
              <a:t>unanamous</a:t>
            </a:r>
            <a:r>
              <a:rPr lang="en-GB" altLang="en-US" dirty="0" smtClean="0">
                <a:sym typeface="+mn-ea"/>
              </a:rPr>
              <a:t>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https://mentor.ieee.org/802.11/dcn/24/11-24-1613-02-00bp-specification-framework-for-tgbp.docx</a:t>
            </a: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zh-CN" sz="2200" dirty="0" smtClean="0">
                <a:solidFill>
                  <a:srgbClr val="00B050"/>
                </a:solidFill>
              </a:rPr>
              <a:t>11-24/1846</a:t>
            </a:r>
            <a:r>
              <a:rPr lang="en-US" altLang="zh-CN" sz="2200" dirty="0">
                <a:solidFill>
                  <a:srgbClr val="00B050"/>
                </a:solidFill>
              </a:rPr>
              <a:t>, AMP client STA types, </a:t>
            </a:r>
            <a:r>
              <a:rPr lang="en-US" altLang="zh-CN" sz="2200" dirty="0" err="1">
                <a:solidFill>
                  <a:srgbClr val="00B050"/>
                </a:solidFill>
              </a:rPr>
              <a:t>Rojan</a:t>
            </a:r>
            <a:r>
              <a:rPr lang="en-US" altLang="zh-CN" sz="2200" dirty="0">
                <a:solidFill>
                  <a:srgbClr val="00B050"/>
                </a:solidFill>
              </a:rPr>
              <a:t> </a:t>
            </a:r>
            <a:r>
              <a:rPr lang="en-US" altLang="zh-CN" sz="2200" dirty="0" err="1">
                <a:solidFill>
                  <a:srgbClr val="00B050"/>
                </a:solidFill>
              </a:rPr>
              <a:t>Chitrakar</a:t>
            </a:r>
            <a:r>
              <a:rPr lang="en-US" altLang="zh-CN" sz="2200" dirty="0">
                <a:solidFill>
                  <a:srgbClr val="00B050"/>
                </a:solidFill>
              </a:rPr>
              <a:t> (Huawei)</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11-24/1799</a:t>
            </a:r>
            <a:r>
              <a:rPr lang="en-US" altLang="zh-CN" sz="2200" dirty="0">
                <a:solidFill>
                  <a:srgbClr val="00B050"/>
                </a:solidFill>
                <a:sym typeface="+mn-ea"/>
              </a:rPr>
              <a:t>, Analysis of Free Running Oscillators Accuracy for Active Transmission AMP Devices, </a:t>
            </a:r>
            <a:r>
              <a:rPr lang="en-US" altLang="zh-CN" sz="2200" dirty="0" err="1">
                <a:solidFill>
                  <a:srgbClr val="00B050"/>
                </a:solidFill>
                <a:sym typeface="+mn-ea"/>
              </a:rPr>
              <a:t>Amichai</a:t>
            </a:r>
            <a:r>
              <a:rPr lang="en-US" altLang="zh-CN" sz="2200" dirty="0">
                <a:solidFill>
                  <a:srgbClr val="00B050"/>
                </a:solidFill>
                <a:sym typeface="+mn-ea"/>
              </a:rPr>
              <a:t> </a:t>
            </a:r>
            <a:r>
              <a:rPr lang="en-US" altLang="zh-CN" sz="2200" dirty="0" err="1">
                <a:solidFill>
                  <a:srgbClr val="00B050"/>
                </a:solidFill>
                <a:sym typeface="+mn-ea"/>
              </a:rPr>
              <a:t>Devorich</a:t>
            </a:r>
            <a:r>
              <a:rPr lang="en-US" altLang="zh-CN" sz="2200" dirty="0">
                <a:solidFill>
                  <a:srgbClr val="00B050"/>
                </a:solidFill>
                <a:sym typeface="+mn-ea"/>
              </a:rPr>
              <a:t> (</a:t>
            </a:r>
            <a:r>
              <a:rPr lang="en-US" altLang="zh-CN" sz="2200" dirty="0" err="1">
                <a:solidFill>
                  <a:srgbClr val="00B050"/>
                </a:solidFill>
                <a:sym typeface="+mn-ea"/>
              </a:rPr>
              <a:t>Wiliot</a:t>
            </a:r>
            <a:r>
              <a:rPr lang="en-US" altLang="zh-CN" sz="2200" dirty="0">
                <a:solidFill>
                  <a:srgbClr val="00B050"/>
                </a:solidFill>
                <a:sym typeface="+mn-ea"/>
              </a:rPr>
              <a:t>)</a:t>
            </a:r>
            <a:endParaRPr lang="en-US" altLang="en-GB" sz="2200" dirty="0">
              <a:solidFill>
                <a:srgbClr val="00B050"/>
              </a:solidFill>
            </a:endParaRPr>
          </a:p>
          <a:p>
            <a:pPr lvl="1" eaLnBrk="0" hangingPunct="0">
              <a:defRPr/>
            </a:pPr>
            <a:r>
              <a:rPr lang="en-US" altLang="en-GB" sz="2200" dirty="0">
                <a:solidFill>
                  <a:srgbClr val="00B050"/>
                </a:solidFill>
                <a:sym typeface="+mn-ea"/>
              </a:rPr>
              <a:t>11-24/1780, Further Discussion on AMP PPDU Design, </a:t>
            </a:r>
            <a:r>
              <a:rPr lang="en-US" altLang="en-GB" sz="2200" dirty="0" err="1">
                <a:solidFill>
                  <a:srgbClr val="00B050"/>
                </a:solidFill>
                <a:sym typeface="+mn-ea"/>
              </a:rPr>
              <a:t>Yinan</a:t>
            </a:r>
            <a:r>
              <a:rPr lang="en-US" altLang="en-GB" sz="2200" dirty="0">
                <a:solidFill>
                  <a:srgbClr val="00B050"/>
                </a:solidFill>
                <a:sym typeface="+mn-ea"/>
              </a:rPr>
              <a:t> Qi (OPPO</a:t>
            </a:r>
            <a:r>
              <a:rPr lang="en-US" altLang="en-GB" sz="2200" dirty="0" smtClean="0">
                <a:solidFill>
                  <a:srgbClr val="00B050"/>
                </a:solidFill>
                <a:sym typeface="+mn-ea"/>
              </a:rPr>
              <a:t>)</a:t>
            </a:r>
          </a:p>
          <a:p>
            <a:pPr lvl="1" eaLnBrk="0" hangingPunct="0">
              <a:defRPr/>
            </a:pPr>
            <a:r>
              <a:rPr lang="en-US" altLang="en-GB" sz="2200" dirty="0" smtClean="0">
                <a:solidFill>
                  <a:srgbClr val="00B050"/>
                </a:solidFill>
                <a:sym typeface="+mn-ea"/>
              </a:rPr>
              <a:t>11-24/1859, </a:t>
            </a:r>
            <a:r>
              <a:rPr lang="en-US" altLang="zh-CN" sz="2200" dirty="0" err="1">
                <a:solidFill>
                  <a:srgbClr val="00B050"/>
                </a:solidFill>
                <a:sym typeface="+mn-ea"/>
              </a:rPr>
              <a:t>TGbp</a:t>
            </a:r>
            <a:r>
              <a:rPr lang="en-US" altLang="zh-CN" sz="2200" dirty="0">
                <a:solidFill>
                  <a:srgbClr val="00B050"/>
                </a:solidFill>
                <a:sym typeface="+mn-ea"/>
              </a:rPr>
              <a:t> PPDU preamble follow up, </a:t>
            </a:r>
            <a:r>
              <a:rPr lang="en-US" altLang="zh-CN" sz="2200" dirty="0" err="1">
                <a:solidFill>
                  <a:srgbClr val="00B050"/>
                </a:solidFill>
                <a:sym typeface="+mn-ea"/>
              </a:rPr>
              <a:t>Youwei</a:t>
            </a:r>
            <a:r>
              <a:rPr lang="en-US" altLang="zh-CN" sz="2200" dirty="0">
                <a:solidFill>
                  <a:srgbClr val="00B050"/>
                </a:solidFill>
                <a:sym typeface="+mn-ea"/>
              </a:rPr>
              <a:t> Chen (</a:t>
            </a:r>
            <a:r>
              <a:rPr lang="en-US" altLang="zh-CN" sz="2200" dirty="0" err="1">
                <a:solidFill>
                  <a:srgbClr val="00B050"/>
                </a:solidFill>
                <a:sym typeface="+mn-ea"/>
              </a:rPr>
              <a:t>MediaTek</a:t>
            </a:r>
            <a:r>
              <a:rPr lang="en-US" altLang="en-GB" sz="2200" dirty="0" smtClean="0">
                <a:solidFill>
                  <a:srgbClr val="00B050"/>
                </a:solidFill>
                <a:sym typeface="+mn-ea"/>
              </a:rPr>
              <a:t>)</a:t>
            </a:r>
            <a:endParaRPr lang="en-US" altLang="en-GB" sz="2200" dirty="0">
              <a:solidFill>
                <a:srgbClr val="00B050"/>
              </a:solidFill>
              <a:sym typeface="+mn-ea"/>
            </a:endParaRPr>
          </a:p>
          <a:p>
            <a:pPr lvl="1" algn="l" eaLnBrk="0" hangingPunct="0">
              <a:buClrTx/>
              <a:buSzTx/>
              <a:buFontTx/>
              <a:buChar char="–"/>
              <a:defRPr/>
            </a:pPr>
            <a:r>
              <a:rPr lang="en-US" altLang="en-GB" sz="2200" b="0" dirty="0" smtClean="0">
                <a:solidFill>
                  <a:srgbClr val="00B050"/>
                </a:solidFill>
                <a:sym typeface="+mn-ea"/>
              </a:rPr>
              <a:t>11-24/1731</a:t>
            </a:r>
            <a:r>
              <a:rPr lang="en-US" altLang="en-GB" sz="2200" b="0" dirty="0">
                <a:solidFill>
                  <a:srgbClr val="00B050"/>
                </a:solidFill>
                <a:sym typeface="+mn-ea"/>
              </a:rPr>
              <a:t>, Downlink data rates for bi-static backscatter, Bin Qian (Huawei)</a:t>
            </a:r>
            <a:endParaRPr lang="en-US" altLang="en-GB" sz="22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a:solidFill>
                  <a:srgbClr val="00B050"/>
                </a:solidFill>
                <a:sym typeface="+mn-ea"/>
              </a:rPr>
              <a:t>11-24/1793, AMP Downlink Data Rates, Steve Shellhammer (Qualcomm)</a:t>
            </a:r>
            <a:endParaRPr lang="en-US" altLang="en-GB" sz="2300" b="0" dirty="0">
              <a:solidFill>
                <a:srgbClr val="00B050"/>
              </a:solidFill>
              <a:sym typeface="+mn-ea"/>
            </a:endParaRPr>
          </a:p>
          <a:p>
            <a:pPr lvl="1" algn="l" eaLnBrk="0" hangingPunct="0">
              <a:buClrTx/>
              <a:buSzTx/>
              <a:buFontTx/>
              <a:buChar char="–"/>
              <a:defRPr/>
            </a:pPr>
            <a:r>
              <a:rPr lang="en-US" altLang="en-GB" sz="2300" dirty="0">
                <a:solidFill>
                  <a:srgbClr val="00B050"/>
                </a:solidFill>
                <a:sym typeface="+mn-ea"/>
              </a:rPr>
              <a:t>11-24/1794, Robust Method for AMP Active Uplink Multiple Data Rate Support, Steve Shellhammer (Qualcomm)</a:t>
            </a:r>
            <a:endParaRPr lang="en-US" altLang="en-US" sz="2300" dirty="0">
              <a:solidFill>
                <a:srgbClr val="00B050"/>
              </a:solidFill>
            </a:endParaRPr>
          </a:p>
          <a:p>
            <a:pPr lvl="1" algn="l" eaLnBrk="0" hangingPunct="0">
              <a:buClrTx/>
              <a:buSzTx/>
              <a:buFontTx/>
              <a:buChar char="–"/>
              <a:defRPr/>
            </a:pPr>
            <a:r>
              <a:rPr lang="en-US" altLang="zh-CN" sz="2300" b="0" dirty="0">
                <a:solidFill>
                  <a:srgbClr val="00B050"/>
                </a:solidFill>
                <a:sym typeface="+mn-ea"/>
              </a:rPr>
              <a:t>11-24/1797, Design considerations of DL data rate and SYNC, Rui Cao (NXP)</a:t>
            </a:r>
            <a:endParaRPr lang="en-US" altLang="zh-CN" sz="2300" b="0" dirty="0">
              <a:solidFill>
                <a:srgbClr val="00B050"/>
              </a:solidFill>
            </a:endParaRPr>
          </a:p>
          <a:p>
            <a:pPr lvl="1" algn="l" eaLnBrk="0" hangingPunct="0">
              <a:buClrTx/>
              <a:buSzTx/>
              <a:buFontTx/>
              <a:buChar char="–"/>
              <a:defRPr/>
            </a:pPr>
            <a:r>
              <a:rPr lang="en-US" altLang="zh-CN" sz="2300" dirty="0">
                <a:solidFill>
                  <a:srgbClr val="00B050"/>
                </a:solidFill>
                <a:sym typeface="+mn-ea"/>
              </a:rPr>
              <a:t>11-24/1798, Backscattering UL data rate and modulation, Rui Cao (NXP</a:t>
            </a:r>
            <a:r>
              <a:rPr lang="en-US" altLang="zh-CN" sz="2300" dirty="0" smtClean="0">
                <a:solidFill>
                  <a:srgbClr val="00B050"/>
                </a:solidFill>
                <a:sym typeface="+mn-ea"/>
              </a:rPr>
              <a:t>)</a:t>
            </a:r>
          </a:p>
          <a:p>
            <a:pPr lvl="1" eaLnBrk="0" hangingPunct="0">
              <a:defRPr/>
            </a:pPr>
            <a:r>
              <a:rPr lang="en-US" altLang="zh-CN" sz="2300" dirty="0">
                <a:solidFill>
                  <a:srgbClr val="00B050"/>
                </a:solidFill>
                <a:sym typeface="+mn-ea"/>
              </a:rPr>
              <a:t>11-24/1801, Data rates for AMP </a:t>
            </a:r>
            <a:r>
              <a:rPr lang="en-US" altLang="zh-CN" sz="2300" dirty="0" err="1">
                <a:solidFill>
                  <a:srgbClr val="00B050"/>
                </a:solidFill>
                <a:sym typeface="+mn-ea"/>
              </a:rPr>
              <a:t>IoT</a:t>
            </a:r>
            <a:r>
              <a:rPr lang="en-US" altLang="zh-CN" sz="2300" dirty="0">
                <a:solidFill>
                  <a:srgbClr val="00B050"/>
                </a:solidFill>
                <a:sym typeface="+mn-ea"/>
              </a:rPr>
              <a:t>, </a:t>
            </a:r>
            <a:r>
              <a:rPr lang="en-US" altLang="zh-CN" sz="2300" dirty="0" err="1">
                <a:solidFill>
                  <a:srgbClr val="00B050"/>
                </a:solidFill>
                <a:sym typeface="+mn-ea"/>
              </a:rPr>
              <a:t>Weijie</a:t>
            </a:r>
            <a:r>
              <a:rPr lang="en-US" altLang="zh-CN" sz="2300" dirty="0">
                <a:solidFill>
                  <a:srgbClr val="00B050"/>
                </a:solidFill>
                <a:sym typeface="+mn-ea"/>
              </a:rPr>
              <a:t> Xu (OPPO</a:t>
            </a:r>
            <a:r>
              <a:rPr lang="en-US" altLang="zh-CN" sz="2300" dirty="0" smtClean="0">
                <a:solidFill>
                  <a:srgbClr val="00B050"/>
                </a:solidFill>
                <a:sym typeface="+mn-ea"/>
              </a:rPr>
              <a:t>)</a:t>
            </a:r>
            <a:endParaRPr lang="en-US" altLang="zh-CN" sz="23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a:solidFill>
                  <a:srgbClr val="00B050"/>
                </a:solidFill>
                <a:sym typeface="+mn-ea"/>
              </a:rPr>
              <a:t>11-24/1687, Frequency Shifting in Backscatter Operations, Nelson Costa (Haila)</a:t>
            </a:r>
            <a:endParaRPr lang="en-US" altLang="zh-CN" sz="2200" b="0" dirty="0">
              <a:solidFill>
                <a:srgbClr val="00B050"/>
              </a:solidFill>
            </a:endParaRPr>
          </a:p>
          <a:p>
            <a:pPr lvl="1" eaLnBrk="0" hangingPunct="0">
              <a:defRPr/>
            </a:pPr>
            <a:r>
              <a:rPr lang="en-US" altLang="zh-CN" sz="2200" dirty="0" smtClean="0">
                <a:solidFill>
                  <a:srgbClr val="00B050"/>
                </a:solidFill>
                <a:sym typeface="+mn-ea"/>
              </a:rPr>
              <a:t>11-24/1782</a:t>
            </a:r>
            <a:r>
              <a:rPr lang="en-US" altLang="zh-CN" sz="2200" dirty="0">
                <a:solidFill>
                  <a:srgbClr val="00B050"/>
                </a:solidFill>
                <a:sym typeface="+mn-ea"/>
              </a:rPr>
              <a:t>, Timing issue for AMP, </a:t>
            </a:r>
            <a:r>
              <a:rPr lang="en-US" altLang="zh-CN" sz="2200" dirty="0" err="1">
                <a:solidFill>
                  <a:srgbClr val="00B050"/>
                </a:solidFill>
                <a:sym typeface="+mn-ea"/>
              </a:rPr>
              <a:t>Yinan</a:t>
            </a:r>
            <a:r>
              <a:rPr lang="en-US" altLang="zh-CN" sz="2200" dirty="0">
                <a:solidFill>
                  <a:srgbClr val="00B050"/>
                </a:solidFill>
                <a:sym typeface="+mn-ea"/>
              </a:rPr>
              <a:t> Qi (OPPO)</a:t>
            </a:r>
            <a:endParaRPr lang="en-US" altLang="zh-CN" sz="2200" dirty="0">
              <a:solidFill>
                <a:srgbClr val="00B050"/>
              </a:solidFill>
            </a:endParaRPr>
          </a:p>
          <a:p>
            <a:pPr lvl="1" algn="l" eaLnBrk="0" hangingPunct="0">
              <a:buClrTx/>
              <a:buSzTx/>
              <a:buFontTx/>
              <a:buChar char="–"/>
              <a:defRPr/>
            </a:pPr>
            <a:r>
              <a:rPr lang="en-US" altLang="zh-CN" sz="2200" b="0" dirty="0" smtClean="0">
                <a:solidFill>
                  <a:srgbClr val="00B050"/>
                </a:solidFill>
                <a:sym typeface="+mn-ea"/>
              </a:rPr>
              <a:t>11-24/1803</a:t>
            </a:r>
            <a:r>
              <a:rPr lang="en-US" altLang="zh-CN" sz="2200" b="0" dirty="0">
                <a:solidFill>
                  <a:srgbClr val="00B050"/>
                </a:solidFill>
                <a:sym typeface="+mn-ea"/>
              </a:rPr>
              <a:t>, Sync field for AMP PPDU, Ke Wang (OPPO)</a:t>
            </a:r>
            <a:endParaRPr lang="en-US" altLang="zh-CN" sz="2200" b="0" dirty="0">
              <a:solidFill>
                <a:srgbClr val="00B050"/>
              </a:solidFill>
            </a:endParaRPr>
          </a:p>
          <a:p>
            <a:pPr lvl="1" algn="l" eaLnBrk="0" hangingPunct="0">
              <a:buClrTx/>
              <a:buSzTx/>
              <a:buFontTx/>
              <a:buChar char="–"/>
              <a:defRPr/>
            </a:pPr>
            <a:r>
              <a:rPr lang="en-US" altLang="zh-CN" sz="2200" b="0" dirty="0">
                <a:solidFill>
                  <a:srgbClr val="00B050"/>
                </a:solidFill>
                <a:sym typeface="+mn-ea"/>
              </a:rPr>
              <a:t>11-24/1816, AMP Downlink Sync Field Options, Steve Shellhammer (Qualcomm)</a:t>
            </a:r>
          </a:p>
          <a:p>
            <a:pPr lvl="1" algn="l" eaLnBrk="0" hangingPunct="0">
              <a:buClrTx/>
              <a:buSzTx/>
              <a:buFontTx/>
              <a:buChar char="–"/>
              <a:defRPr/>
            </a:pPr>
            <a:r>
              <a:rPr lang="en-US" altLang="zh-CN" sz="2200" dirty="0">
                <a:solidFill>
                  <a:srgbClr val="00B050"/>
                </a:solidFill>
                <a:highlight>
                  <a:srgbClr val="FFFF00"/>
                </a:highlight>
                <a:sym typeface="+mn-ea"/>
              </a:rPr>
              <a:t>11-24/1819, Downlink Sync Sequence Design, Bin Qian (Huawei</a:t>
            </a:r>
            <a:r>
              <a:rPr lang="en-US" altLang="zh-CN" sz="2200" dirty="0" smtClean="0">
                <a:solidFill>
                  <a:srgbClr val="00B050"/>
                </a:solidFill>
                <a:highlight>
                  <a:srgbClr val="FFFF00"/>
                </a:highlight>
                <a:sym typeface="+mn-ea"/>
              </a:rPr>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(MAC/Sec.)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sz="2100" dirty="0">
                <a:solidFill>
                  <a:srgbClr val="00B050"/>
                </a:solidFill>
                <a:sym typeface="+mn-ea"/>
              </a:rPr>
              <a:t>11-24/1548, Thoughts on Security for AMP, </a:t>
            </a:r>
            <a:r>
              <a:rPr lang="en-US" altLang="en-GB" sz="2100" dirty="0" err="1">
                <a:solidFill>
                  <a:srgbClr val="00B050"/>
                </a:solidFill>
                <a:sym typeface="+mn-ea"/>
              </a:rPr>
              <a:t>Rojan</a:t>
            </a:r>
            <a:r>
              <a:rPr lang="en-US" altLang="en-GB" sz="2100" dirty="0">
                <a:solidFill>
                  <a:srgbClr val="00B050"/>
                </a:solidFill>
                <a:sym typeface="+mn-ea"/>
              </a:rPr>
              <a:t> </a:t>
            </a:r>
            <a:r>
              <a:rPr lang="en-US" altLang="en-GB" sz="2100" dirty="0" err="1">
                <a:solidFill>
                  <a:srgbClr val="00B050"/>
                </a:solidFill>
                <a:sym typeface="+mn-ea"/>
              </a:rPr>
              <a:t>Chitrakar</a:t>
            </a:r>
            <a:r>
              <a:rPr lang="en-US" altLang="en-GB" sz="2100" dirty="0">
                <a:solidFill>
                  <a:srgbClr val="00B050"/>
                </a:solidFill>
                <a:sym typeface="+mn-ea"/>
              </a:rPr>
              <a:t> (Huawei)</a:t>
            </a:r>
            <a:endParaRPr lang="en-US" altLang="en-GB" sz="2100" dirty="0">
              <a:solidFill>
                <a:srgbClr val="00B050"/>
              </a:solidFill>
            </a:endParaRPr>
          </a:p>
          <a:p>
            <a:pPr lvl="1" algn="l" eaLnBrk="0" hangingPunct="0">
              <a:buClrTx/>
              <a:buSzTx/>
              <a:buFontTx/>
              <a:buChar char="–"/>
              <a:defRPr/>
            </a:pPr>
            <a:r>
              <a:rPr lang="en-US" altLang="en-GB" sz="2100" b="0" dirty="0" smtClean="0">
                <a:solidFill>
                  <a:srgbClr val="00B050"/>
                </a:solidFill>
                <a:sym typeface="+mn-ea"/>
              </a:rPr>
              <a:t>11-24/1774</a:t>
            </a:r>
            <a:r>
              <a:rPr lang="en-US" altLang="en-GB" sz="2100" b="0" dirty="0">
                <a:solidFill>
                  <a:srgbClr val="00B050"/>
                </a:solidFill>
                <a:sym typeface="+mn-ea"/>
              </a:rPr>
              <a:t>, Details of AMP trigger procedure,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11-24/1775, Duty-cycle AMP operation,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11-24/1776, Multiple access mechanisms for AMP, Chuanfeng He (OPPO)</a:t>
            </a:r>
          </a:p>
          <a:p>
            <a:pPr lvl="1" algn="l" eaLnBrk="0" hangingPunct="0">
              <a:buClrTx/>
              <a:buSzTx/>
              <a:buFontTx/>
              <a:buChar char="–"/>
              <a:defRPr/>
            </a:pPr>
            <a:r>
              <a:rPr lang="en-US" altLang="en-GB" sz="2100" dirty="0">
                <a:solidFill>
                  <a:srgbClr val="00B050"/>
                </a:solidFill>
                <a:sym typeface="+mn-ea"/>
              </a:rPr>
              <a:t>11-24/1802, CDM Access for AMP IoT, Weijie Xu (OPPO</a:t>
            </a:r>
            <a:r>
              <a:rPr lang="en-US" altLang="en-GB" sz="2100" dirty="0" smtClean="0">
                <a:solidFill>
                  <a:srgbClr val="00B050"/>
                </a:solidFill>
                <a:sym typeface="+mn-ea"/>
              </a:rPr>
              <a:t>)</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dirty="0">
                <a:solidFill>
                  <a:srgbClr val="00B050"/>
                </a:solidFill>
                <a:sym typeface="+mn-ea"/>
              </a:rPr>
              <a:t>11-24/1767, AMP Energizer, Ian Bajaj (Huawei)</a:t>
            </a:r>
          </a:p>
          <a:p>
            <a:pPr lvl="1" algn="l" eaLnBrk="0" hangingPunct="0">
              <a:buClrTx/>
              <a:buSzTx/>
              <a:buFontTx/>
              <a:buChar char="–"/>
              <a:defRPr/>
            </a:pPr>
            <a:r>
              <a:rPr lang="en-US" altLang="en-US" dirty="0">
                <a:solidFill>
                  <a:srgbClr val="00B050"/>
                </a:solidFill>
                <a:sym typeface="+mn-ea"/>
              </a:rPr>
              <a:t>11-24/1769, Further discussion on the AMP WPT protocol, Ian Bajaj (Huawei)</a:t>
            </a:r>
            <a:endParaRPr lang="en-US" altLang="en-US" b="0" dirty="0">
              <a:solidFill>
                <a:srgbClr val="00B050"/>
              </a:solidFill>
            </a:endParaRPr>
          </a:p>
          <a:p>
            <a:pPr lvl="1" algn="l" eaLnBrk="0" hangingPunct="0">
              <a:buClrTx/>
              <a:buSzTx/>
              <a:buFontTx/>
              <a:buChar char="–"/>
              <a:defRPr/>
            </a:pPr>
            <a:r>
              <a:rPr lang="en-US" altLang="en-US" dirty="0">
                <a:solidFill>
                  <a:srgbClr val="00B050"/>
                </a:solidFill>
                <a:sym typeface="+mn-ea"/>
              </a:rPr>
              <a:t>11-24/1781, Further Consideration of WPT for AMP, Yinan Qi (OPPO)</a:t>
            </a:r>
            <a:endParaRPr lang="en-US" altLang="en-US" dirty="0">
              <a:solidFill>
                <a:srgbClr val="00B050"/>
              </a:solidFill>
            </a:endParaRPr>
          </a:p>
          <a:p>
            <a:pPr lvl="1" algn="l" eaLnBrk="0" hangingPunct="0">
              <a:buClrTx/>
              <a:buSzTx/>
              <a:buFontTx/>
              <a:buChar char="–"/>
              <a:defRPr/>
            </a:pPr>
            <a:r>
              <a:rPr lang="en-US" altLang="en-US" dirty="0">
                <a:solidFill>
                  <a:srgbClr val="00B050"/>
                </a:solidFill>
                <a:sym typeface="+mn-ea"/>
              </a:rPr>
              <a:t>11-24/1808, OFDM-based WPT waveform, Panpan Li (Huawei</a:t>
            </a:r>
            <a:r>
              <a:rPr lang="en-US" altLang="en-US" dirty="0" smtClean="0">
                <a:solidFill>
                  <a:srgbClr val="00B050"/>
                </a:solidFill>
                <a:sym typeface="+mn-ea"/>
              </a:rPr>
              <a:t>)</a:t>
            </a:r>
          </a:p>
          <a:p>
            <a:pPr lvl="1" eaLnBrk="0" hangingPunct="0">
              <a:defRPr/>
            </a:pPr>
            <a:r>
              <a:rPr lang="en-US" altLang="zh-CN" dirty="0">
                <a:solidFill>
                  <a:srgbClr val="00B050"/>
                </a:solidFill>
                <a:highlight>
                  <a:srgbClr val="FFFF00"/>
                </a:highlight>
              </a:rPr>
              <a:t>11-24/1939, Follow Up on Power Budget Negotiation, Ugo Campiglio (Cisco)</a:t>
            </a:r>
            <a:endParaRPr lang="en-US" altLang="en-US" dirty="0">
              <a:solidFill>
                <a:srgbClr val="00B050"/>
              </a:solidFill>
              <a:highlight>
                <a:srgbClr val="FFFF00"/>
              </a:highlight>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sym typeface="+mn-ea"/>
              </a:rPr>
              <a:t>SPs and Motions (TG motions refer to 11-24/1322)</a:t>
            </a:r>
            <a:endParaRPr lang="en-US" altLang="en-GB" dirty="0"/>
          </a:p>
          <a:p>
            <a:pPr lvl="1" eaLnBrk="0" hangingPunct="0">
              <a:defRPr/>
            </a:pPr>
            <a:r>
              <a:rPr lang="en-US" altLang="zh-CN" sz="2400" dirty="0" smtClean="0">
                <a:sym typeface="+mn-ea"/>
              </a:rPr>
              <a:t>SP set 1: 11-24/1560</a:t>
            </a:r>
            <a:r>
              <a:rPr lang="en-US" altLang="zh-CN" sz="2400" dirty="0">
                <a:sym typeface="+mn-ea"/>
              </a:rPr>
              <a:t>, Follow up on capability report and ID allocation for AMP STA, </a:t>
            </a:r>
            <a:r>
              <a:rPr lang="en-US" altLang="zh-CN" sz="2400" dirty="0" err="1">
                <a:sym typeface="+mn-ea"/>
              </a:rPr>
              <a:t>Zhanjing</a:t>
            </a:r>
            <a:r>
              <a:rPr lang="en-US" altLang="zh-CN" sz="2400" dirty="0">
                <a:sym typeface="+mn-ea"/>
              </a:rPr>
              <a:t> </a:t>
            </a:r>
            <a:r>
              <a:rPr lang="en-US" altLang="zh-CN" sz="2400" dirty="0" err="1">
                <a:sym typeface="+mn-ea"/>
              </a:rPr>
              <a:t>Bao</a:t>
            </a:r>
            <a:r>
              <a:rPr lang="en-US" altLang="zh-CN" sz="2400" dirty="0">
                <a:sym typeface="+mn-ea"/>
              </a:rPr>
              <a:t> (TCL)</a:t>
            </a:r>
            <a:endParaRPr lang="en-US" altLang="zh-CN" sz="2400" dirty="0"/>
          </a:p>
          <a:p>
            <a:pPr lvl="1" eaLnBrk="0" hangingPunct="0">
              <a:defRPr/>
            </a:pPr>
            <a:r>
              <a:rPr lang="en-US" altLang="zh-CN" sz="2400" dirty="0" smtClean="0">
                <a:sym typeface="+mn-ea"/>
              </a:rPr>
              <a:t>SP set 2: 11-24/1584/1916, </a:t>
            </a:r>
            <a:r>
              <a:rPr lang="en-US" altLang="zh-CN" sz="2400" dirty="0" err="1">
                <a:sym typeface="+mn-ea"/>
              </a:rPr>
              <a:t>Ascon</a:t>
            </a:r>
            <a:r>
              <a:rPr lang="en-US" altLang="zh-CN" sz="2400" dirty="0">
                <a:sym typeface="+mn-ea"/>
              </a:rPr>
              <a:t>: the lightweight cryptography as a better cipher than AES for 802.11bp, </a:t>
            </a:r>
            <a:r>
              <a:rPr lang="en-US" altLang="zh-CN" sz="2400" dirty="0" smtClean="0">
                <a:sym typeface="+mn-ea"/>
              </a:rPr>
              <a:t>[</a:t>
            </a:r>
            <a:r>
              <a:rPr lang="en-US" altLang="zh-CN" sz="2400" dirty="0">
                <a:sym typeface="+mn-ea"/>
              </a:rPr>
              <a:t>11-24/1916, </a:t>
            </a:r>
            <a:r>
              <a:rPr lang="en-US" altLang="zh-CN" sz="2400" dirty="0"/>
              <a:t>Recap of Compact Secure Transaction Methods for AMP</a:t>
            </a:r>
            <a:r>
              <a:rPr lang="en-US" altLang="zh-CN" sz="2400" dirty="0" smtClean="0">
                <a:sym typeface="+mn-ea"/>
              </a:rPr>
              <a:t>], Hui </a:t>
            </a:r>
            <a:r>
              <a:rPr lang="en-US" altLang="zh-CN" sz="2400" dirty="0">
                <a:sym typeface="+mn-ea"/>
              </a:rPr>
              <a:t>Luo (Infineon)</a:t>
            </a:r>
          </a:p>
          <a:p>
            <a:pPr lvl="1" eaLnBrk="0" hangingPunct="0">
              <a:defRPr/>
            </a:pPr>
            <a:r>
              <a:rPr lang="en-US" altLang="zh-CN" sz="2400" i="1" dirty="0" err="1">
                <a:sym typeface="+mn-ea"/>
              </a:rPr>
              <a:t>t.b.d</a:t>
            </a:r>
            <a:r>
              <a:rPr lang="en-US" altLang="zh-CN" sz="2400" i="1" dirty="0">
                <a:sym typeface="+mn-ea"/>
              </a:rPr>
              <a:t>. </a:t>
            </a:r>
          </a:p>
          <a:p>
            <a:pPr eaLnBrk="0" hangingPunct="0">
              <a:defRPr/>
            </a:pPr>
            <a:r>
              <a:rPr lang="en-US" altLang="en-GB" dirty="0" smtClean="0"/>
              <a:t>Contribution discussion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sz="2400" i="1" dirty="0"/>
              <a:t>TBD</a:t>
            </a:r>
            <a:r>
              <a:rPr lang="en-US" altLang="en-GB" sz="2100" dirty="0">
                <a:highlight>
                  <a:srgbClr val="FFFF00"/>
                </a:highlight>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sz="2400" dirty="0" smtClean="0">
                <a:sym typeface="+mn-ea"/>
              </a:rPr>
              <a:t>Contribution discussion (MAC/Sec./rest)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eaLnBrk="0" hangingPunct="0">
              <a:defRPr/>
            </a:pPr>
            <a:r>
              <a:rPr lang="en-US" altLang="en-GB" sz="2400" dirty="0" smtClean="0">
                <a:sym typeface="+mn-ea"/>
              </a:rPr>
              <a:t>11-24/1805</a:t>
            </a:r>
            <a:r>
              <a:rPr lang="en-US" altLang="en-GB" sz="2400" dirty="0">
                <a:sym typeface="+mn-ea"/>
              </a:rPr>
              <a:t>, AMP time-based channel access discussions,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11-24/1806, AMP time-based channel access for Active tags,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11-24/1811, Frame format discussion, </a:t>
            </a:r>
            <a:r>
              <a:rPr lang="en-US" altLang="en-GB" sz="2400" dirty="0" err="1">
                <a:sym typeface="+mn-ea"/>
              </a:rPr>
              <a:t>Liwen</a:t>
            </a:r>
            <a:r>
              <a:rPr lang="en-US" altLang="en-GB" sz="2400" dirty="0">
                <a:sym typeface="+mn-ea"/>
              </a:rPr>
              <a:t> Chu (NXP)</a:t>
            </a:r>
          </a:p>
          <a:p>
            <a:pPr lvl="1" eaLnBrk="0" hangingPunct="0">
              <a:defRPr/>
            </a:pPr>
            <a:r>
              <a:rPr lang="en-US" altLang="en-GB" sz="2400" dirty="0">
                <a:highlight>
                  <a:srgbClr val="FFFF00"/>
                </a:highlight>
                <a:sym typeface="+mn-ea"/>
              </a:rPr>
              <a:t>11-24/1839, AMP STA Access, </a:t>
            </a:r>
            <a:r>
              <a:rPr lang="en-US" altLang="en-GB" sz="2400" dirty="0" err="1">
                <a:highlight>
                  <a:srgbClr val="FFFF00"/>
                </a:highlight>
                <a:sym typeface="+mn-ea"/>
              </a:rPr>
              <a:t>Sanket</a:t>
            </a:r>
            <a:r>
              <a:rPr lang="en-US" altLang="en-GB" sz="2400" dirty="0">
                <a:highlight>
                  <a:srgbClr val="FFFF00"/>
                </a:highlight>
                <a:sym typeface="+mn-ea"/>
              </a:rPr>
              <a:t> </a:t>
            </a:r>
            <a:r>
              <a:rPr lang="en-US" altLang="en-GB" sz="2400" dirty="0" err="1">
                <a:highlight>
                  <a:srgbClr val="FFFF00"/>
                </a:highlight>
                <a:sym typeface="+mn-ea"/>
              </a:rPr>
              <a:t>Kalamkar</a:t>
            </a:r>
            <a:r>
              <a:rPr lang="en-US" altLang="en-GB" sz="2400" dirty="0">
                <a:highlight>
                  <a:srgbClr val="FFFF00"/>
                </a:highlight>
                <a:sym typeface="+mn-ea"/>
              </a:rPr>
              <a:t> (Qualcomm</a:t>
            </a:r>
            <a:r>
              <a:rPr lang="en-US" altLang="en-GB" sz="2400" dirty="0" smtClean="0">
                <a:highlight>
                  <a:srgbClr val="FFFF00"/>
                </a:highlight>
                <a:sym typeface="+mn-ea"/>
              </a:rPr>
              <a:t>)</a:t>
            </a:r>
          </a:p>
          <a:p>
            <a:pPr lvl="1" eaLnBrk="0" hangingPunct="0">
              <a:defRPr/>
            </a:pPr>
            <a:r>
              <a:rPr lang="en-US" altLang="zh-CN" sz="2400" dirty="0">
                <a:highlight>
                  <a:srgbClr val="FFFF00"/>
                </a:highlight>
              </a:rPr>
              <a:t>11-24/1537r1, Wireless connectivity challenges for AMP only </a:t>
            </a:r>
            <a:r>
              <a:rPr lang="en-US" altLang="zh-CN" sz="2400" dirty="0" err="1">
                <a:highlight>
                  <a:srgbClr val="FFFF00"/>
                </a:highlight>
              </a:rPr>
              <a:t>IoT</a:t>
            </a:r>
            <a:r>
              <a:rPr lang="en-US" altLang="zh-CN" sz="2400" dirty="0">
                <a:highlight>
                  <a:srgbClr val="FFFF00"/>
                </a:highlight>
              </a:rPr>
              <a:t> devices under 802.11 specification, Solomon </a:t>
            </a:r>
            <a:r>
              <a:rPr lang="en-US" altLang="zh-CN" sz="2400" dirty="0" err="1">
                <a:highlight>
                  <a:srgbClr val="FFFF00"/>
                </a:highlight>
              </a:rPr>
              <a:t>Trainin</a:t>
            </a:r>
            <a:r>
              <a:rPr lang="en-US" altLang="zh-CN" sz="2400" dirty="0">
                <a:highlight>
                  <a:srgbClr val="FFFF00"/>
                </a:highlight>
              </a:rPr>
              <a:t> (</a:t>
            </a:r>
            <a:r>
              <a:rPr lang="en-US" altLang="zh-CN" sz="2400" dirty="0" err="1">
                <a:highlight>
                  <a:srgbClr val="FFFF00"/>
                </a:highlight>
              </a:rPr>
              <a:t>Wiliot</a:t>
            </a:r>
            <a:r>
              <a:rPr lang="en-US" altLang="zh-CN" sz="2400" dirty="0" smtClean="0">
                <a:highlight>
                  <a:srgbClr val="FFFF00"/>
                </a:highlight>
              </a:rPr>
              <a:t>)</a:t>
            </a:r>
            <a:endParaRPr lang="en-US" altLang="en-GB" sz="2400" dirty="0">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Dec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Jan 7</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3149</TotalTime>
  <Words>3545</Words>
  <Application>Microsoft Office PowerPoint</Application>
  <PresentationFormat>宽屏</PresentationFormat>
  <Paragraphs>592</Paragraphs>
  <Slides>41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404</cp:revision>
  <cp:lastPrinted>2014-11-04T15:04:00Z</cp:lastPrinted>
  <dcterms:created xsi:type="dcterms:W3CDTF">2007-04-17T18:10:00Z</dcterms:created>
  <dcterms:modified xsi:type="dcterms:W3CDTF">2024-11-13T21:50:48Z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