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59" r:id="rId3"/>
  </p:sldMasterIdLst>
  <p:notesMasterIdLst>
    <p:notesMasterId r:id="rId45"/>
  </p:notesMasterIdLst>
  <p:handoutMasterIdLst>
    <p:handoutMasterId r:id="rId46"/>
  </p:handoutMasterIdLst>
  <p:sldIdLst>
    <p:sldId id="1263" r:id="rId4"/>
    <p:sldId id="1266" r:id="rId5"/>
    <p:sldId id="1267" r:id="rId6"/>
    <p:sldId id="1268" r:id="rId7"/>
    <p:sldId id="1269" r:id="rId8"/>
    <p:sldId id="1270" r:id="rId9"/>
    <p:sldId id="1271" r:id="rId10"/>
    <p:sldId id="1272" r:id="rId11"/>
    <p:sldId id="1273" r:id="rId12"/>
    <p:sldId id="1274" r:id="rId13"/>
    <p:sldId id="1275" r:id="rId14"/>
    <p:sldId id="1276" r:id="rId15"/>
    <p:sldId id="1278" r:id="rId16"/>
    <p:sldId id="1279" r:id="rId17"/>
    <p:sldId id="1385" r:id="rId18"/>
    <p:sldId id="1388" r:id="rId19"/>
    <p:sldId id="1387" r:id="rId20"/>
    <p:sldId id="1386" r:id="rId21"/>
    <p:sldId id="1296" r:id="rId22"/>
    <p:sldId id="1389" r:id="rId23"/>
    <p:sldId id="1283" r:id="rId24"/>
    <p:sldId id="1284" r:id="rId25"/>
    <p:sldId id="1366" r:id="rId26"/>
    <p:sldId id="1428" r:id="rId27"/>
    <p:sldId id="1429" r:id="rId28"/>
    <p:sldId id="1361" r:id="rId29"/>
    <p:sldId id="1287" r:id="rId30"/>
    <p:sldId id="1362" r:id="rId31"/>
    <p:sldId id="1336" r:id="rId32"/>
    <p:sldId id="1426" r:id="rId33"/>
    <p:sldId id="1427" r:id="rId34"/>
    <p:sldId id="1363" r:id="rId35"/>
    <p:sldId id="1313" r:id="rId36"/>
    <p:sldId id="1365" r:id="rId37"/>
    <p:sldId id="1367" r:id="rId38"/>
    <p:sldId id="1364" r:id="rId39"/>
    <p:sldId id="1379" r:id="rId40"/>
    <p:sldId id="1380" r:id="rId41"/>
    <p:sldId id="1291" r:id="rId42"/>
    <p:sldId id="1346" r:id="rId43"/>
    <p:sldId id="1347" r:id="rId44"/>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322" autoAdjust="0"/>
    <p:restoredTop sz="95405"/>
  </p:normalViewPr>
  <p:slideViewPr>
    <p:cSldViewPr showGuides="1">
      <p:cViewPr varScale="1">
        <p:scale>
          <a:sx n="99" d="100"/>
          <a:sy n="99" d="100"/>
        </p:scale>
        <p:origin x="158" y="91"/>
      </p:cViewPr>
      <p:guideLst>
        <p:guide orient="horz" pos="2160"/>
        <p:guide pos="3801"/>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9" Type="http://schemas.openxmlformats.org/officeDocument/2006/relationships/tableStyles" Target="tableStyles.xml"/><Relationship Id="rId48" Type="http://schemas.openxmlformats.org/officeDocument/2006/relationships/viewProps" Target="viewProps.xml"/><Relationship Id="rId47" Type="http://schemas.openxmlformats.org/officeDocument/2006/relationships/presProps" Target="presProps.xml"/><Relationship Id="rId46" Type="http://schemas.openxmlformats.org/officeDocument/2006/relationships/handoutMaster" Target="handoutMasters/handoutMaster1.xml"/><Relationship Id="rId45" Type="http://schemas.openxmlformats.org/officeDocument/2006/relationships/notesMaster" Target="notesMasters/notesMaster1.xml"/><Relationship Id="rId44" Type="http://schemas.openxmlformats.org/officeDocument/2006/relationships/slide" Target="slides/slide41.xml"/><Relationship Id="rId43" Type="http://schemas.openxmlformats.org/officeDocument/2006/relationships/slide" Target="slides/slide40.xml"/><Relationship Id="rId42" Type="http://schemas.openxmlformats.org/officeDocument/2006/relationships/slide" Target="slides/slide39.xml"/><Relationship Id="rId41" Type="http://schemas.openxmlformats.org/officeDocument/2006/relationships/slide" Target="slides/slide38.xml"/><Relationship Id="rId40" Type="http://schemas.openxmlformats.org/officeDocument/2006/relationships/slide" Target="slides/slide37.xml"/><Relationship Id="rId4" Type="http://schemas.openxmlformats.org/officeDocument/2006/relationships/slide" Target="slides/slide1.xml"/><Relationship Id="rId39" Type="http://schemas.openxmlformats.org/officeDocument/2006/relationships/slide" Target="slides/slide36.xml"/><Relationship Id="rId38" Type="http://schemas.openxmlformats.org/officeDocument/2006/relationships/slide" Target="slides/slide35.xml"/><Relationship Id="rId37" Type="http://schemas.openxmlformats.org/officeDocument/2006/relationships/slide" Target="slides/slide34.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Master" Target="slideMasters/slideMaster2.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a:t>Jul 2024</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Jul 2023</a:t>
            </a:r>
            <a:endParaRPr lang="en-US" dirty="0"/>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Jul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1" Type="http://schemas.openxmlformats.org/officeDocument/2006/relationships/theme" Target="../theme/theme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19.xml"/><Relationship Id="rId8" Type="http://schemas.openxmlformats.org/officeDocument/2006/relationships/slideLayout" Target="../slideLayouts/slideLayout18.xml"/><Relationship Id="rId7" Type="http://schemas.openxmlformats.org/officeDocument/2006/relationships/slideLayout" Target="../slideLayouts/slideLayout17.xml"/><Relationship Id="rId6" Type="http://schemas.openxmlformats.org/officeDocument/2006/relationships/slideLayout" Target="../slideLayouts/slideLayout16.xml"/><Relationship Id="rId5" Type="http://schemas.openxmlformats.org/officeDocument/2006/relationships/slideLayout" Target="../slideLayouts/slideLayout15.xml"/><Relationship Id="rId4" Type="http://schemas.openxmlformats.org/officeDocument/2006/relationships/slideLayout" Target="../slideLayouts/slideLayout14.xml"/><Relationship Id="rId3" Type="http://schemas.openxmlformats.org/officeDocument/2006/relationships/slideLayout" Target="../slideLayouts/slideLayout13.xml"/><Relationship Id="rId2" Type="http://schemas.openxmlformats.org/officeDocument/2006/relationships/slideLayout" Target="../slideLayouts/slideLayout12.xml"/><Relationship Id="rId11" Type="http://schemas.openxmlformats.org/officeDocument/2006/relationships/theme" Target="../theme/theme2.xml"/><Relationship Id="rId10" Type="http://schemas.openxmlformats.org/officeDocument/2006/relationships/slideLayout" Target="../slideLayouts/slideLayout20.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800" b="1">
                <a:solidFill>
                  <a:srgbClr val="000000"/>
                </a:solidFill>
                <a:cs typeface="Arial Unicode MS" charset="0"/>
              </a:defRPr>
            </a:lvl1pPr>
          </a:lstStyle>
          <a:p>
            <a:pPr eaLnBrk="0" hangingPunct="0">
              <a:defRPr/>
            </a:pPr>
            <a:r>
              <a:rPr lang="en-US" altLang="zh-CN" dirty="0" smtClean="0"/>
              <a:t>Jul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7929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Agenda</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1671</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hyperlink" Target="http://standards.ieee.org/develop/policies/best_practices_for_ieee_standards_development_051215.pdf" TargetMode="External"/><Relationship Id="rId4" Type="http://schemas.openxmlformats.org/officeDocument/2006/relationships/hyperlink" Target="http://standards.ieee.org/faqs/copyrights.html/" TargetMode="External"/><Relationship Id="rId3" Type="http://schemas.openxmlformats.org/officeDocument/2006/relationships/hyperlink" Target="https://standards.ieee.org/content/dam/ieee-standards/standards/web/documents/other/permissionltrs.zip" TargetMode="External"/><Relationship Id="rId2" Type="http://schemas.openxmlformats.org/officeDocument/2006/relationships/hyperlink" Target="https://standards.ieee.org/about/policies/opman/sect6.html" TargetMode="External"/><Relationship Id="rId1" Type="http://schemas.openxmlformats.org/officeDocument/2006/relationships/hyperlink" Target="https://standards.ieee.org/about/policies/bylaws/sect6-7.html#7"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mentor.ieee.org/802-ec/dcn/22/ec-22-0204-00-00EC-2022-nov-ieee-802-mixed-mode-plenary-meeting-av-training.pptx" TargetMode="Externa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https://cvent.me/eDZgo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hyperlink" Target="mailto:jrosdahl@ieee.org" TargetMode="External"/></Relationships>
</file>

<file path=ppt/slides/_rels/slide2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hyperlink" Target="https://mentor.ieee.org/802.11/dcn/24/11-24-1390-03-00bp-teleconference-minutes-august-september-2024.docx" TargetMode="External"/><Relationship Id="rId1" Type="http://schemas.openxmlformats.org/officeDocument/2006/relationships/hyperlink" Target="https://mentor.ieee.org/802.11/dcn/23/11-23-2158-00-0amp-802-11-amp-sg-meeting-minutes-for-november-2023-plenary.docx" TargetMode="External"/></Relationships>
</file>

<file path=ppt/slides/_rels/slide24.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hyperlink" Target="https://mentor.ieee.org/802.11/dcn/23/11-23-2158-00-0amp-802-11-amp-sg-meeting-minutes-for-november-2023-plenary.docx" TargetMode="Externa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7.xml"/><Relationship Id="rId1" Type="http://schemas.openxmlformats.org/officeDocument/2006/relationships/hyperlink" Target="https://mentor.ieee.org/802.11/dcn/23/11-23-2158-00-0amp-802-11-amp-sg-meeting-minutes-for-november-2023-plenary.doc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6"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 TGbp </a:t>
            </a:r>
            <a:r>
              <a:rPr lang="en-US" altLang="en-US" kern="0" dirty="0" smtClean="0"/>
              <a:t>Meeting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Nov Plenary 2024 Session</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2024-07-01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522" name="Document" r:id="rId1" imgW="8336280" imgH="1019810" progId="Word.Document.8">
                  <p:embed/>
                </p:oleObj>
              </mc:Choice>
              <mc:Fallback>
                <p:oleObj name="Document" r:id="rId1" imgW="8336280" imgH="1019810" progId="Word.Document.8">
                  <p:embed/>
                  <p:pic>
                    <p:nvPicPr>
                      <p:cNvPr id="0" name="Object 11"/>
                      <p:cNvPicPr/>
                      <p:nvPr/>
                    </p:nvPicPr>
                    <p:blipFill>
                      <a:blip r:embed="rId2"/>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endParaRPr lang="en-US" altLang="zh-CN" sz="2000" dirty="0" smtClean="0"/>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endParaRPr lang="en-US" altLang="zh-CN" sz="2000" dirty="0" smtClean="0"/>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1"/>
              </a:rPr>
              <a:t>https</a:t>
            </a:r>
            <a:r>
              <a:rPr lang="en-US" altLang="zh-CN" sz="1600" dirty="0">
                <a:hlinkClick r:id="rId1"/>
              </a:rPr>
              <a:t>://standards.ieee.org/about/policies/bylaws/sect6-7.html#7</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2"/>
              </a:rPr>
              <a:t>https</a:t>
            </a:r>
            <a:r>
              <a:rPr lang="en-US" altLang="zh-CN" sz="1600" dirty="0">
                <a:hlinkClick r:id="rId2"/>
              </a:rPr>
              <a:t>://</a:t>
            </a:r>
            <a:r>
              <a:rPr lang="en-US" altLang="zh-CN" sz="1600" dirty="0" smtClean="0">
                <a:hlinkClick r:id="rId2"/>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endParaRPr lang="en-US" altLang="zh-CN" sz="2000" dirty="0" smtClean="0"/>
          </a:p>
          <a:p>
            <a:pPr lvl="1">
              <a:buSzPct val="150000"/>
            </a:pPr>
            <a:r>
              <a:rPr lang="en-US" altLang="zh-CN" sz="1600" dirty="0" smtClean="0">
                <a:hlinkClick r:id="rId3"/>
              </a:rPr>
              <a:t>https</a:t>
            </a:r>
            <a:r>
              <a:rPr lang="en-US" altLang="zh-CN" sz="1600" dirty="0">
                <a:hlinkClick r:id="rId3"/>
              </a:rPr>
              <a:t>://</a:t>
            </a:r>
            <a:r>
              <a:rPr lang="en-US" altLang="zh-CN" sz="1600" dirty="0" smtClean="0">
                <a:hlinkClick r:id="rId3"/>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endParaRPr lang="en-US" altLang="zh-CN" sz="2000" dirty="0" smtClean="0"/>
          </a:p>
          <a:p>
            <a:pPr lvl="1">
              <a:buSzPct val="150000"/>
            </a:pPr>
            <a:r>
              <a:rPr lang="en-US" altLang="zh-CN" sz="1600" dirty="0" smtClean="0">
                <a:hlinkClick r:id="rId4"/>
              </a:rPr>
              <a:t>http</a:t>
            </a:r>
            <a:r>
              <a:rPr lang="en-US" altLang="zh-CN" sz="1600" dirty="0">
                <a:hlinkClick r:id="rId4"/>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endParaRPr lang="en-US" altLang="zh-CN" sz="2000" dirty="0" smtClean="0"/>
          </a:p>
          <a:p>
            <a:pPr lvl="1">
              <a:buSzPct val="150000"/>
            </a:pPr>
            <a:r>
              <a:rPr lang="en-US" altLang="zh-CN" sz="1600" dirty="0" smtClean="0">
                <a:hlinkClick r:id="rId5"/>
              </a:rPr>
              <a:t>http</a:t>
            </a:r>
            <a:r>
              <a:rPr lang="en-US" altLang="zh-CN" sz="1600" dirty="0">
                <a:hlinkClick r:id="rId5"/>
              </a:rPr>
              <a:t>://</a:t>
            </a:r>
            <a:r>
              <a:rPr lang="en-US" altLang="zh-CN" sz="1600" dirty="0" smtClean="0">
                <a:hlinkClick r:id="rId5"/>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endParaRPr lang="en-US" altLang="zh-CN" sz="2000" dirty="0" smtClean="0"/>
          </a:p>
          <a:p>
            <a:pPr lvl="1">
              <a:buSzPct val="150000"/>
            </a:pPr>
            <a:r>
              <a:rPr lang="en-US" altLang="zh-CN" sz="1600" dirty="0" smtClean="0">
                <a:hlinkClick r:id="rId2"/>
              </a:rPr>
              <a:t>https</a:t>
            </a:r>
            <a:r>
              <a:rPr lang="en-US" altLang="zh-CN" sz="1600" dirty="0">
                <a:hlinkClick r:id="rId2"/>
              </a:rPr>
              <a:t>://standards.ieee.org/about/policies/opman/sect6.html</a:t>
            </a:r>
            <a:endParaRPr lang="en-US" altLang="zh-CN" sz="1600" dirty="0"/>
          </a:p>
        </p:txBody>
      </p:sp>
      <p:sp>
        <p:nvSpPr>
          <p:cNvPr id="7"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endParaRPr lang="en-US" sz="2000" dirty="0">
              <a:solidFill>
                <a:srgbClr val="FF0000"/>
              </a:solidFill>
            </a:endParaRPr>
          </a:p>
        </p:txBody>
      </p:sp>
      <p:sp>
        <p:nvSpPr>
          <p:cNvPr id="9"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endParaRPr lang="en-US" altLang="en-US" sz="2000"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endParaRPr lang="en-US" altLang="en-US" sz="1800" b="1" dirty="0">
              <a:latin typeface="Calibri" panose="020F0502020204030204" pitchFamily="34" charset="0"/>
              <a:cs typeface="Calibri" panose="020F0502020204030204" pitchFamily="34" charset="0"/>
            </a:endParaRP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endParaRPr lang="en-US" altLang="en-US" sz="1600" dirty="0">
              <a:latin typeface="Calibri" panose="020F0502020204030204" pitchFamily="34" charset="0"/>
              <a:cs typeface="Calibri" panose="020F0502020204030204" pitchFamily="34" charset="0"/>
            </a:endParaRP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endParaRPr lang="en-US" altLang="en-US" sz="1800"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endParaRPr lang="en-US" altLang="en-US" sz="1800" b="1"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endParaRPr lang="en-US" altLang="en-US" sz="1400" dirty="0">
              <a:latin typeface="Calibri" panose="020F0502020204030204" pitchFamily="34" charset="0"/>
              <a:cs typeface="Calibri" panose="020F0502020204030204" pitchFamily="34" charset="0"/>
            </a:endParaRPr>
          </a:p>
        </p:txBody>
      </p:sp>
      <p:sp>
        <p:nvSpPr>
          <p:cNvPr id="7"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495726"/>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7"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solidFill>
                  <a:schemeClr val="tx1"/>
                </a:solidFill>
              </a:rPr>
              <a:t>Suggested Best Practices in Mix-mode Meetings</a:t>
            </a:r>
            <a:endParaRPr lang="zh-CN" altLang="en-US" sz="3200" kern="0" dirty="0">
              <a:solidFill>
                <a:schemeClr val="tx1"/>
              </a:solidFill>
            </a:endParaRPr>
          </a:p>
        </p:txBody>
      </p:sp>
      <p:sp>
        <p:nvSpPr>
          <p:cNvPr id="6" name="内容占位符 2"/>
          <p:cNvSpPr txBox="1"/>
          <p:nvPr/>
        </p:nvSpPr>
        <p:spPr>
          <a:xfrm>
            <a:off x="928680" y="1866106"/>
            <a:ext cx="10361613" cy="4494213"/>
          </a:xfrm>
          <a:prstGeom prst="rect">
            <a:avLst/>
          </a:prstGeom>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120000"/>
              </a:lnSpc>
            </a:pPr>
            <a:r>
              <a:rPr lang="en-US" sz="2000" kern="0" dirty="0" smtClean="0"/>
              <a:t>In-room Attendees:</a:t>
            </a:r>
            <a:endParaRPr lang="en-US" sz="2000" kern="0" dirty="0" smtClean="0"/>
          </a:p>
          <a:p>
            <a:pPr lvl="1">
              <a:lnSpc>
                <a:spcPct val="120000"/>
              </a:lnSpc>
              <a:spcBef>
                <a:spcPts val="0"/>
              </a:spcBef>
            </a:pPr>
            <a:r>
              <a:rPr lang="en-US" sz="1800" kern="0" dirty="0" smtClean="0"/>
              <a:t>In </a:t>
            </a:r>
            <a:r>
              <a:rPr lang="en-US" sz="1800" kern="0" dirty="0" err="1" smtClean="0"/>
              <a:t>Webex</a:t>
            </a:r>
            <a:r>
              <a:rPr lang="en-US" sz="1800" kern="0" dirty="0" smtClean="0"/>
              <a:t> choose connect </a:t>
            </a:r>
            <a:r>
              <a:rPr lang="en-US" sz="1900" b="1" kern="0" dirty="0" smtClean="0"/>
              <a:t>without audio</a:t>
            </a:r>
            <a:r>
              <a:rPr lang="en-US" sz="1800" b="1" kern="0" dirty="0" smtClean="0"/>
              <a:t> </a:t>
            </a:r>
            <a:r>
              <a:rPr lang="en-US" sz="1800" kern="0" dirty="0" smtClean="0"/>
              <a:t>before you join</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queue to indicate you want to speak</a:t>
            </a:r>
            <a:endParaRPr lang="en-US" sz="1800" kern="0" dirty="0" smtClean="0"/>
          </a:p>
          <a:p>
            <a:pPr lvl="1">
              <a:lnSpc>
                <a:spcPct val="120000"/>
              </a:lnSpc>
              <a:spcBef>
                <a:spcPts val="0"/>
              </a:spcBef>
            </a:pPr>
            <a:r>
              <a:rPr lang="en-US" sz="1800" kern="0" dirty="0" smtClean="0"/>
              <a:t>Wait to be called on while standing/holding a microphone to make a comment</a:t>
            </a:r>
            <a:endParaRPr lang="en-US" sz="1800" kern="0" dirty="0" smtClean="0"/>
          </a:p>
          <a:p>
            <a:pPr lvl="1">
              <a:lnSpc>
                <a:spcPct val="120000"/>
              </a:lnSpc>
              <a:spcBef>
                <a:spcPts val="0"/>
              </a:spcBef>
            </a:pPr>
            <a:r>
              <a:rPr lang="en-US" sz="1800" kern="0" dirty="0" smtClean="0"/>
              <a:t>Repeat any questions that are inadvertently asked away from the microphone</a:t>
            </a:r>
            <a:endParaRPr lang="en-US" sz="1800" kern="0" dirty="0" smtClean="0"/>
          </a:p>
          <a:p>
            <a:pPr>
              <a:lnSpc>
                <a:spcPct val="120000"/>
              </a:lnSpc>
            </a:pPr>
            <a:r>
              <a:rPr lang="en-US" sz="2000" kern="0" dirty="0" smtClean="0"/>
              <a:t>Remote Attendees:</a:t>
            </a:r>
            <a:endParaRPr lang="en-US" sz="2000" kern="0" dirty="0" smtClean="0"/>
          </a:p>
          <a:p>
            <a:pPr lvl="1">
              <a:lnSpc>
                <a:spcPct val="120000"/>
              </a:lnSpc>
              <a:spcBef>
                <a:spcPts val="0"/>
              </a:spcBef>
            </a:pPr>
            <a:r>
              <a:rPr lang="en-US" sz="1800" kern="0" dirty="0" smtClean="0"/>
              <a:t>Join </a:t>
            </a:r>
            <a:r>
              <a:rPr lang="en-US" sz="1800" kern="0" dirty="0" err="1" smtClean="0"/>
              <a:t>Webex</a:t>
            </a:r>
            <a:r>
              <a:rPr lang="en-US" sz="1800" kern="0" dirty="0" smtClean="0"/>
              <a:t> and set </a:t>
            </a:r>
            <a:r>
              <a:rPr lang="en-US" sz="1800" kern="0" dirty="0" err="1" smtClean="0"/>
              <a:t>Webex</a:t>
            </a:r>
            <a:r>
              <a:rPr lang="en-US" sz="1800" kern="0" dirty="0" smtClean="0"/>
              <a:t> audio as ‘music’</a:t>
            </a:r>
            <a:endParaRPr lang="en-US" sz="1800" kern="0" dirty="0" smtClean="0"/>
          </a:p>
          <a:p>
            <a:pPr lvl="1">
              <a:lnSpc>
                <a:spcPct val="120000"/>
              </a:lnSpc>
              <a:spcBef>
                <a:spcPts val="0"/>
              </a:spcBef>
            </a:pPr>
            <a:r>
              <a:rPr lang="en-US" sz="1800" kern="0" dirty="0" smtClean="0"/>
              <a:t>Use the </a:t>
            </a:r>
            <a:r>
              <a:rPr lang="en-US" sz="1800" kern="0" dirty="0" err="1" smtClean="0"/>
              <a:t>Webex</a:t>
            </a:r>
            <a:r>
              <a:rPr lang="en-US" sz="1800" kern="0" dirty="0" smtClean="0"/>
              <a:t> chat window to indicate you want to speak (“q”)</a:t>
            </a:r>
            <a:endParaRPr lang="en-US" sz="1800" kern="0" dirty="0" smtClean="0"/>
          </a:p>
          <a:p>
            <a:pPr lvl="1">
              <a:lnSpc>
                <a:spcPct val="120000"/>
              </a:lnSpc>
              <a:spcBef>
                <a:spcPts val="0"/>
              </a:spcBef>
            </a:pPr>
            <a:r>
              <a:rPr lang="en-US" sz="1800" kern="0" dirty="0" smtClean="0"/>
              <a:t>Wait to be called on to speak</a:t>
            </a:r>
            <a:endParaRPr lang="en-US" sz="1800" kern="0" dirty="0" smtClean="0"/>
          </a:p>
          <a:p>
            <a:pPr>
              <a:lnSpc>
                <a:spcPct val="120000"/>
              </a:lnSpc>
            </a:pPr>
            <a:r>
              <a:rPr lang="en-US" altLang="zh-CN" sz="2100" kern="0" dirty="0" smtClean="0"/>
              <a:t>Reference:</a:t>
            </a:r>
            <a:endParaRPr lang="en-US" altLang="zh-CN" sz="2100" kern="0" dirty="0" smtClean="0"/>
          </a:p>
          <a:p>
            <a:pPr marL="99695" indent="0">
              <a:lnSpc>
                <a:spcPct val="120000"/>
              </a:lnSpc>
            </a:pPr>
            <a:r>
              <a:rPr lang="en-US" altLang="zh-CN" sz="1800" b="0" u="sng" kern="0" dirty="0" smtClean="0">
                <a:hlinkClick r:id="rId1"/>
              </a:rPr>
              <a:t>https://mentor.ieee.org/802-ec/dcn/22/ec-22-0204-00-00EC-2022-nov-ieee-802-mixed-mode-plenary-meeting-av-training.pptx</a:t>
            </a:r>
            <a:r>
              <a:rPr lang="en-US" altLang="zh-CN" sz="1800" b="0" u="sng" kern="0" dirty="0" smtClean="0"/>
              <a:t> </a:t>
            </a:r>
            <a:endParaRPr lang="en-US" altLang="zh-CN" sz="1800" b="0" u="sng" kern="0"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762000" y="685801"/>
            <a:ext cx="1062778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sz="3200" kern="0" dirty="0" smtClean="0"/>
              <a:t>Registration </a:t>
            </a:r>
            <a:r>
              <a:rPr lang="en-US" sz="3200" dirty="0">
                <a:sym typeface="+mn-ea"/>
              </a:rPr>
              <a:t>for the November</a:t>
            </a:r>
            <a:r>
              <a:rPr lang="en-US" sz="3200" dirty="0" smtClean="0">
                <a:sym typeface="+mn-ea"/>
              </a:rPr>
              <a:t> </a:t>
            </a:r>
            <a:r>
              <a:rPr lang="en-US" sz="3200" dirty="0">
                <a:sym typeface="+mn-ea"/>
              </a:rPr>
              <a:t>IEEE 802 plenary</a:t>
            </a:r>
            <a:r>
              <a:rPr lang="en-US" sz="3200" dirty="0" smtClean="0">
                <a:sym typeface="+mn-ea"/>
              </a:rPr>
              <a:t> </a:t>
            </a:r>
            <a:r>
              <a:rPr lang="en-US" sz="3200" dirty="0">
                <a:sym typeface="+mn-ea"/>
              </a:rPr>
              <a:t>session</a:t>
            </a:r>
            <a:endParaRPr lang="en-US" sz="3200" kern="0" dirty="0"/>
          </a:p>
        </p:txBody>
      </p:sp>
      <p:sp>
        <p:nvSpPr>
          <p:cNvPr id="6" name="Content Placeholder 2"/>
          <p:cNvSpPr txBox="1"/>
          <p:nvPr/>
        </p:nvSpPr>
        <p:spPr>
          <a:xfrm>
            <a:off x="914401" y="1981239"/>
            <a:ext cx="10361084" cy="4190890"/>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buFont typeface="Arial" panose="020B0604020202020204" pitchFamily="34" charset="0"/>
              <a:buChar char="•"/>
            </a:pPr>
            <a:r>
              <a:rPr lang="en-US" sz="2400" dirty="0">
                <a:sym typeface="+mn-ea"/>
              </a:rPr>
              <a:t>This meeting is part of the November IEEE 802 interim session</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You must pay the registration fee whether attending in-person or remotely</a:t>
            </a:r>
            <a:endParaRPr lang="en-US" sz="2400" dirty="0"/>
          </a:p>
          <a:p>
            <a:pPr>
              <a:buFont typeface="Arial" panose="020B0604020202020204" pitchFamily="34" charset="0"/>
              <a:buChar char="•"/>
            </a:pPr>
            <a:endParaRPr lang="en-US" sz="2400" dirty="0"/>
          </a:p>
          <a:p>
            <a:pPr>
              <a:buFont typeface="Arial" panose="020B0604020202020204" pitchFamily="34" charset="0"/>
              <a:buChar char="•"/>
            </a:pPr>
            <a:r>
              <a:rPr lang="en-US" sz="2400" dirty="0">
                <a:sym typeface="+mn-ea"/>
              </a:rPr>
              <a:t>If you have not already done so, you can register here: </a:t>
            </a:r>
            <a:r>
              <a:rPr lang="en-US" sz="2400" dirty="0">
                <a:sym typeface="+mn-ea"/>
                <a:hlinkClick r:id="rId1"/>
              </a:rPr>
              <a:t>https://cvent.me/eDZgoD</a:t>
            </a:r>
            <a:endParaRPr lang="en-US" sz="2400" dirty="0"/>
          </a:p>
          <a:p>
            <a:pPr marL="0" indent="0"/>
            <a:endParaRPr lang="en-US" sz="2400" dirty="0"/>
          </a:p>
          <a:p>
            <a:pPr>
              <a:buFont typeface="Arial" panose="020B0604020202020204" pitchFamily="34" charset="0"/>
              <a:buChar char="•"/>
            </a:pPr>
            <a:r>
              <a:rPr lang="en-US" sz="2400" dirty="0">
                <a:sym typeface="+mn-ea"/>
              </a:rPr>
              <a:t>If you do not intend to register for this session you must leave this meeting and, if you have logged attendance on IMAT, email the 802.11 chair or vice chairs to have your attendance cancelled</a:t>
            </a:r>
            <a:endParaRPr lang="en-US" sz="2400" dirty="0"/>
          </a:p>
          <a:p>
            <a:endParaRPr lang="en-US" sz="2400" kern="0"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Functional Requirements</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11-24/1537r1, Wireless connectivity challenges for AMP only IoT devices under 802.11 specification, Solomon Trainin (Wiliot)</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11-24/1786, Tradeoffs - Active and Backscattering AMP Tags, Dror Regev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SzTx/>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11-24/1846, AMP client types, Rojan Chitrakar (Huawei)</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a:p>
            <a:pPr marL="499745" indent="-342900" algn="just">
              <a:buSzTx/>
              <a:buFontTx/>
              <a:buChar char="•"/>
              <a:defRPr/>
            </a:pPr>
            <a:endParaRPr lang="en-US" altLang="en-US" sz="1600" b="0" kern="0" dirty="0">
              <a:solidFill>
                <a:schemeClr val="tx1"/>
              </a:solidFill>
              <a:latin typeface="Calibri" panose="020F0502020204030204" pitchFamily="34" charset="0"/>
              <a:cs typeface="Calibri" panose="020F0502020204030204" pitchFamily="34" charset="0"/>
              <a:sym typeface="+mn-ea"/>
            </a:endParaRPr>
          </a:p>
          <a:p>
            <a:pPr marL="1099820" lvl="2" indent="-342900" algn="just">
              <a:buFontTx/>
              <a:buChar char="•"/>
              <a:defRPr/>
            </a:pPr>
            <a:endParaRPr lang="en-US" altLang="zh-CN" sz="1300" kern="0" dirty="0">
              <a:solidFill>
                <a:schemeClr val="tx1"/>
              </a:solidFill>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PHY</a:t>
            </a:r>
            <a:endParaRPr lang="en-US" altLang="zh-CN" sz="3200" kern="0" dirty="0"/>
          </a:p>
        </p:txBody>
      </p:sp>
      <p:sp>
        <p:nvSpPr>
          <p:cNvPr id="8" name="文本占位符 2"/>
          <p:cNvSpPr txBox="1"/>
          <p:nvPr/>
        </p:nvSpPr>
        <p:spPr>
          <a:xfrm>
            <a:off x="929005" y="1524000"/>
            <a:ext cx="10210800" cy="5239385"/>
          </a:xfrm>
          <a:prstGeom prst="rect">
            <a:avLst/>
          </a:prstGeom>
          <a:noFill/>
        </p:spPr>
        <p:txBody>
          <a:bodyPr>
            <a:normAutofit lnSpcReduction="20000"/>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11-24/1529, Some observations related to OOK, Leif </a:t>
            </a:r>
            <a:r>
              <a:rPr lang="en-US" altLang="zh-CN" sz="1600" b="0" kern="0" dirty="0" err="1">
                <a:solidFill>
                  <a:schemeClr val="tx1"/>
                </a:solidFill>
                <a:latin typeface="Calibri" panose="020F0502020204030204" pitchFamily="34" charset="0"/>
                <a:cs typeface="Calibri" panose="020F0502020204030204" pitchFamily="34" charset="0"/>
              </a:rPr>
              <a:t>Wilhelmsson</a:t>
            </a:r>
            <a:r>
              <a:rPr lang="en-US" altLang="zh-CN" sz="1600" b="0" kern="0" dirty="0">
                <a:solidFill>
                  <a:schemeClr val="tx1"/>
                </a:solidFill>
                <a:latin typeface="Calibri" panose="020F0502020204030204" pitchFamily="34" charset="0"/>
                <a:cs typeface="Calibri" panose="020F0502020204030204" pitchFamily="34" charset="0"/>
              </a:rPr>
              <a:t> (Ericsson</a:t>
            </a:r>
            <a:r>
              <a:rPr lang="en-US" altLang="zh-CN" sz="1600" b="0" kern="0" dirty="0" smtClean="0">
                <a:solidFill>
                  <a:schemeClr val="tx1"/>
                </a:solidFill>
                <a:latin typeface="Calibri" panose="020F0502020204030204" pitchFamily="34" charset="0"/>
                <a:cs typeface="Calibri" panose="020F0502020204030204" pitchFamily="34" charset="0"/>
              </a:rPr>
              <a:t>) </a:t>
            </a:r>
            <a:endParaRPr lang="en-US" altLang="zh-CN" sz="1600" b="0" i="1" kern="0" dirty="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11-24/1687, Frequency Shifting in Backscatter Operations, Nelson Costa (Haila)</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11-24/1731, Downlink data rates for bi-static backscatter, Bin Qian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11-24/1780, Further Discussion on AMP PPDU Design, Yinan Qi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11-24/1782, Timing issue for AMP, Yinan Qi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11-24/1793, AMP Downlink Data Rates,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11-24/1794, Robust Method for AMP Active Uplink Multiple Data Rate Support,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11-24/1797, Design considerations of DL data rate and SYNC, Rui Cao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11-24/1798, Backscattering UL data rate and modulation, Rui Cao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11-24/1799, Analysis of Free Running Oscillators Accuracy for Active Transmission AMP Devices, Amichai Devorich (Wiliot)</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11-24/1801, Data rates for AMP IoT, Weijie Xu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11-24/1802, OOK generation for AMP DL, Ke Wang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11-24/1803, Sync field for AMP PPDU, Ke Wang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sym typeface="+mn-ea"/>
              </a:rPr>
              <a:t>11-24/1816, AMP Downlink Sync Field Options, Steve Shellhammer (Qualcomm)</a:t>
            </a:r>
            <a:endParaRPr lang="en-US" altLang="zh-CN" sz="1600" b="0" kern="0" dirty="0" smtClean="0">
              <a:solidFill>
                <a:schemeClr val="tx1"/>
              </a:solidFill>
              <a:latin typeface="Calibri" panose="020F0502020204030204" pitchFamily="34" charset="0"/>
              <a:cs typeface="Calibri" panose="020F0502020204030204" pitchFamily="34" charset="0"/>
              <a:sym typeface="+mn-ea"/>
            </a:endParaRP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rPr>
              <a:t>11-24/1819, Downlink Sync Sequence Design, Bin Qian (Huawei)</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rPr>
              <a:t>11-24/1859, TGbp PPDU preamble follow up, Youwei Chen (MediaTek)</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MAC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600" b="0" kern="0" dirty="0">
                <a:solidFill>
                  <a:schemeClr val="tx1"/>
                </a:solidFill>
                <a:latin typeface="Calibri" panose="020F0502020204030204" pitchFamily="34" charset="0"/>
                <a:cs typeface="Calibri" panose="020F0502020204030204" pitchFamily="34" charset="0"/>
              </a:rPr>
              <a:t>11-24/1560, Follow up on capability report and ID allocation for AMP STA, </a:t>
            </a:r>
            <a:r>
              <a:rPr lang="en-US" altLang="zh-CN" sz="1600" b="0" kern="0" dirty="0" err="1">
                <a:solidFill>
                  <a:schemeClr val="tx1"/>
                </a:solidFill>
                <a:latin typeface="Calibri" panose="020F0502020204030204" pitchFamily="34" charset="0"/>
                <a:cs typeface="Calibri" panose="020F0502020204030204" pitchFamily="34" charset="0"/>
              </a:rPr>
              <a:t>Zhanjing</a:t>
            </a:r>
            <a:r>
              <a:rPr lang="en-US" altLang="zh-CN" sz="1600" b="0" kern="0" dirty="0">
                <a:solidFill>
                  <a:schemeClr val="tx1"/>
                </a:solidFill>
                <a:latin typeface="Calibri" panose="020F0502020204030204" pitchFamily="34" charset="0"/>
                <a:cs typeface="Calibri" panose="020F0502020204030204" pitchFamily="34" charset="0"/>
              </a:rPr>
              <a:t> </a:t>
            </a:r>
            <a:r>
              <a:rPr lang="en-US" altLang="zh-CN" sz="1600" b="0" kern="0" dirty="0" err="1">
                <a:solidFill>
                  <a:schemeClr val="tx1"/>
                </a:solidFill>
                <a:latin typeface="Calibri" panose="020F0502020204030204" pitchFamily="34" charset="0"/>
                <a:cs typeface="Calibri" panose="020F0502020204030204" pitchFamily="34" charset="0"/>
              </a:rPr>
              <a:t>Bao</a:t>
            </a:r>
            <a:r>
              <a:rPr lang="en-US" altLang="zh-CN" sz="1600" b="0" kern="0" dirty="0">
                <a:solidFill>
                  <a:schemeClr val="tx1"/>
                </a:solidFill>
                <a:latin typeface="Calibri" panose="020F0502020204030204" pitchFamily="34" charset="0"/>
                <a:cs typeface="Calibri" panose="020F0502020204030204" pitchFamily="34" charset="0"/>
              </a:rPr>
              <a:t> (TCL</a:t>
            </a:r>
            <a:r>
              <a:rPr lang="en-US" altLang="zh-CN" sz="1600" b="0" kern="0" dirty="0" smtClean="0">
                <a:solidFill>
                  <a:schemeClr val="tx1"/>
                </a:solidFill>
                <a:latin typeface="Calibri" panose="020F0502020204030204" pitchFamily="34" charset="0"/>
                <a:cs typeface="Calibri" panose="020F0502020204030204" pitchFamily="34" charset="0"/>
              </a:rPr>
              <a:t>) [Straw Poll]</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11-24/1774, Details of AMP trigger procedure,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11-24/1775, Duty-cycle AMP operation,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11-24/1776, Multiple access mechanisms for AMP, Chuanfeng He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11-24/1802, CDM Access for AMP IoT, Weijie Xu (OPPO)</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11-24/1805, AMP time-based channel access discussions,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11-24/1806, AMP time-based channel access for Active tags, Rojan Chitrakar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latin typeface="Calibri" panose="020F0502020204030204" pitchFamily="34" charset="0"/>
                <a:cs typeface="Calibri" panose="020F0502020204030204" pitchFamily="34" charset="0"/>
              </a:rPr>
              <a:t>11-24/1811, Frame format discussion, Liwen Chu (NXP)</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rPr>
              <a:t>11-24/1839, AMP STA Access, Sanket Kalamkar (Qualcomm)</a:t>
            </a: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a:p>
            <a:pPr marL="1099820" lvl="2" indent="-342900" algn="just">
              <a:buFontTx/>
              <a:buChar char="•"/>
              <a:defRPr/>
            </a:pPr>
            <a:endParaRPr lang="en-US" altLang="zh-CN" sz="1600" b="0" kern="0" dirty="0" smtClean="0">
              <a:solidFill>
                <a:schemeClr val="tx1"/>
              </a:solidFill>
              <a:highlight>
                <a:srgbClr val="FFFF00"/>
              </a:highlight>
              <a:latin typeface="Calibri" panose="020F0502020204030204" pitchFamily="34" charset="0"/>
              <a:cs typeface="Calibri" panose="020F050202020403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smtClean="0"/>
              <a:t>Submission List – Misc.</a:t>
            </a:r>
            <a:endParaRPr lang="en-US" altLang="zh-CN" sz="3200" kern="0" dirty="0"/>
          </a:p>
        </p:txBody>
      </p:sp>
      <p:sp>
        <p:nvSpPr>
          <p:cNvPr id="8" name="文本占位符 2"/>
          <p:cNvSpPr txBox="1"/>
          <p:nvPr/>
        </p:nvSpPr>
        <p:spPr>
          <a:xfrm>
            <a:off x="928688" y="1524050"/>
            <a:ext cx="10210532" cy="4570334"/>
          </a:xfrm>
          <a:prstGeom prst="rect">
            <a:avLst/>
          </a:prstGeom>
          <a:noFill/>
        </p:spPr>
        <p:txBody>
          <a:bodyPr>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sym typeface="+mn-ea"/>
              </a:rPr>
              <a:t>WPT</a:t>
            </a:r>
            <a:endParaRPr lang="en-US" altLang="zh-CN" sz="18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11-24/1767, AMP Energizer, Ian Bajaj (Huawei)</a:t>
            </a:r>
            <a:endParaRPr lang="en-US" altLang="zh-CN" sz="1600" kern="0" dirty="0" smtClean="0">
              <a:solidFill>
                <a:schemeClr val="tx1"/>
              </a:solidFill>
              <a:latin typeface="Calibri" panose="020F0502020204030204" pitchFamily="34" charset="0"/>
              <a:cs typeface="Calibri" panose="020F0502020204030204" pitchFamily="34" charset="0"/>
              <a:sym typeface="+mn-ea"/>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sym typeface="+mn-ea"/>
              </a:rPr>
              <a:t>11-24/1769, Further discussion on the AMP WPT protocol, Ian Bajaj (Huawei)</a:t>
            </a:r>
            <a:endParaRPr lang="en-US" altLang="zh-CN" sz="1600" b="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11-24/1781, Further Consideration of WPT for AMP, Yinan Qi (OPPO)</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11-24/1808, OFDM-based WPT waveform, Panpan Li (Huawei)</a:t>
            </a:r>
            <a:endParaRPr lang="en-US" altLang="zh-CN" sz="16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smtClean="0">
              <a:solidFill>
                <a:schemeClr val="tx1"/>
              </a:solidFill>
              <a:latin typeface="Calibri" panose="020F0502020204030204" pitchFamily="34" charset="0"/>
              <a:cs typeface="Calibri" panose="020F0502020204030204" pitchFamily="34" charset="0"/>
            </a:endParaRPr>
          </a:p>
          <a:p>
            <a:pPr marL="499745" indent="-342900" algn="just">
              <a:buFontTx/>
              <a:buChar char="•"/>
              <a:defRPr/>
            </a:pPr>
            <a:r>
              <a:rPr lang="en-US" altLang="zh-CN" sz="1800" kern="0" dirty="0" smtClean="0">
                <a:solidFill>
                  <a:schemeClr val="tx1"/>
                </a:solidFill>
                <a:latin typeface="Calibri" panose="020F0502020204030204" pitchFamily="34" charset="0"/>
                <a:cs typeface="Calibri" panose="020F0502020204030204" pitchFamily="34" charset="0"/>
              </a:rPr>
              <a:t>Security</a:t>
            </a:r>
            <a:endParaRPr lang="en-US" altLang="zh-CN" sz="1800" kern="0" dirty="0" smtClean="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smtClean="0">
                <a:solidFill>
                  <a:schemeClr val="tx1"/>
                </a:solidFill>
                <a:latin typeface="Calibri" panose="020F0502020204030204" pitchFamily="34" charset="0"/>
                <a:cs typeface="Calibri" panose="020F0502020204030204" pitchFamily="34" charset="0"/>
              </a:rPr>
              <a:t>11-24/1548</a:t>
            </a:r>
            <a:r>
              <a:rPr lang="en-US" altLang="zh-CN" sz="1600" kern="0" dirty="0">
                <a:solidFill>
                  <a:schemeClr val="tx1"/>
                </a:solidFill>
                <a:latin typeface="Calibri" panose="020F0502020204030204" pitchFamily="34" charset="0"/>
                <a:cs typeface="Calibri" panose="020F0502020204030204" pitchFamily="34" charset="0"/>
              </a:rPr>
              <a:t>, Thoughts on Security for AMP, </a:t>
            </a:r>
            <a:r>
              <a:rPr lang="en-US" altLang="zh-CN" sz="1600" kern="0" dirty="0" err="1">
                <a:solidFill>
                  <a:schemeClr val="tx1"/>
                </a:solidFill>
                <a:latin typeface="Calibri" panose="020F0502020204030204" pitchFamily="34" charset="0"/>
                <a:cs typeface="Calibri" panose="020F0502020204030204" pitchFamily="34" charset="0"/>
              </a:rPr>
              <a:t>Rojan</a:t>
            </a:r>
            <a:r>
              <a:rPr lang="en-US" altLang="zh-CN" sz="1600" kern="0" dirty="0">
                <a:solidFill>
                  <a:schemeClr val="tx1"/>
                </a:solidFill>
                <a:latin typeface="Calibri" panose="020F0502020204030204" pitchFamily="34" charset="0"/>
                <a:cs typeface="Calibri" panose="020F0502020204030204" pitchFamily="34" charset="0"/>
              </a:rPr>
              <a:t> </a:t>
            </a:r>
            <a:r>
              <a:rPr lang="en-US" altLang="zh-CN" sz="1600" kern="0" dirty="0" err="1">
                <a:solidFill>
                  <a:schemeClr val="tx1"/>
                </a:solidFill>
                <a:latin typeface="Calibri" panose="020F0502020204030204" pitchFamily="34" charset="0"/>
                <a:cs typeface="Calibri" panose="020F0502020204030204" pitchFamily="34" charset="0"/>
              </a:rPr>
              <a:t>Chitrakar</a:t>
            </a:r>
            <a:r>
              <a:rPr lang="en-US" altLang="zh-CN" sz="1600" kern="0" dirty="0">
                <a:solidFill>
                  <a:schemeClr val="tx1"/>
                </a:solidFill>
                <a:latin typeface="Calibri" panose="020F0502020204030204" pitchFamily="34" charset="0"/>
                <a:cs typeface="Calibri" panose="020F0502020204030204" pitchFamily="34" charset="0"/>
              </a:rPr>
              <a:t> (Huawei)</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r>
              <a:rPr lang="en-US" altLang="zh-CN" sz="1600" kern="0" dirty="0">
                <a:solidFill>
                  <a:schemeClr val="tx1"/>
                </a:solidFill>
                <a:latin typeface="Calibri" panose="020F0502020204030204" pitchFamily="34" charset="0"/>
                <a:cs typeface="Calibri" panose="020F0502020204030204" pitchFamily="34" charset="0"/>
              </a:rPr>
              <a:t>11-24/1584, </a:t>
            </a:r>
            <a:r>
              <a:rPr lang="en-US" altLang="zh-CN" sz="1600" kern="0" dirty="0" err="1">
                <a:solidFill>
                  <a:schemeClr val="tx1"/>
                </a:solidFill>
                <a:latin typeface="Calibri" panose="020F0502020204030204" pitchFamily="34" charset="0"/>
                <a:cs typeface="Calibri" panose="020F0502020204030204" pitchFamily="34" charset="0"/>
              </a:rPr>
              <a:t>Ascon</a:t>
            </a:r>
            <a:r>
              <a:rPr lang="en-US" altLang="zh-CN" sz="1600" kern="0" dirty="0">
                <a:solidFill>
                  <a:schemeClr val="tx1"/>
                </a:solidFill>
                <a:latin typeface="Calibri" panose="020F0502020204030204" pitchFamily="34" charset="0"/>
                <a:cs typeface="Calibri" panose="020F0502020204030204" pitchFamily="34" charset="0"/>
              </a:rPr>
              <a:t>: the lightweight cryptography as a better cipher than AES for 802.11bp, Hui Luo (Infineon) [Straw Poll]</a:t>
            </a:r>
            <a:endParaRPr lang="en-US" altLang="zh-CN" sz="1600" kern="0" dirty="0">
              <a:solidFill>
                <a:schemeClr val="tx1"/>
              </a:solidFill>
              <a:latin typeface="Calibri" panose="020F0502020204030204" pitchFamily="34" charset="0"/>
              <a:cs typeface="Calibri" panose="020F0502020204030204" pitchFamily="34" charset="0"/>
            </a:endParaRPr>
          </a:p>
          <a:p>
            <a:pPr marL="800100" lvl="1" indent="-342900" algn="just">
              <a:buFontTx/>
              <a:buChar char="•"/>
              <a:defRPr/>
            </a:pPr>
            <a:endParaRPr lang="en-US" altLang="zh-CN" sz="1600" kern="0" dirty="0">
              <a:solidFill>
                <a:schemeClr val="tx1"/>
              </a:solidFill>
              <a:latin typeface="Calibri" panose="020F0502020204030204" pitchFamily="34" charset="0"/>
              <a:cs typeface="Calibri" panose="020F0502020204030204" pitchFamily="34" charset="0"/>
            </a:endParaRPr>
          </a:p>
          <a:p>
            <a:pPr marL="457200" lvl="1" indent="0" algn="just">
              <a:defRPr/>
            </a:pPr>
            <a:endParaRPr lang="en-US" altLang="zh-CN" sz="1600" kern="0" dirty="0">
              <a:solidFill>
                <a:schemeClr val="tx1"/>
              </a:solidFill>
              <a:latin typeface="Calibri" panose="020F0502020204030204" pitchFamily="34" charset="0"/>
              <a:cs typeface="Calibri" panose="020F0502020204030204"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chor="t"/>
          <a:lstStyle/>
          <a:p>
            <a:r>
              <a:rPr lang="en-US" altLang="zh-CN" sz="3200" dirty="0" smtClean="0">
                <a:solidFill>
                  <a:schemeClr val="tx1"/>
                </a:solidFill>
              </a:rPr>
              <a:t>Meeting agenda for the week</a:t>
            </a:r>
            <a:endParaRPr lang="zh-CN" altLang="en-US" sz="3200" dirty="0">
              <a:solidFill>
                <a:schemeClr val="tx1"/>
              </a:solidFill>
            </a:endParaRPr>
          </a:p>
        </p:txBody>
      </p:sp>
      <p:sp>
        <p:nvSpPr>
          <p:cNvPr id="4" name="页脚占位符 3"/>
          <p:cNvSpPr>
            <a:spLocks noGrp="1"/>
          </p:cNvSpPr>
          <p:nvPr>
            <p:ph type="ftr" idx="11"/>
          </p:nvPr>
        </p:nvSpPr>
        <p:spPr/>
        <p:txBody>
          <a:bodyPr/>
          <a:lstStyle/>
          <a:p>
            <a:pPr eaLnBrk="0" hangingPunct="0">
              <a:defRPr/>
            </a:pPr>
            <a:r>
              <a:rPr lang="en-US" smtClean="0"/>
              <a:t>Bo Sun (Sanechips)</a:t>
            </a:r>
            <a:endParaRPr lang="en-US" dirty="0"/>
          </a:p>
        </p:txBody>
      </p:sp>
      <p:sp>
        <p:nvSpPr>
          <p:cNvPr id="5" name="灯片编号占位符 4"/>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Rectangle 3"/>
          <p:cNvSpPr txBox="1">
            <a:spLocks noChangeArrowheads="1"/>
          </p:cNvSpPr>
          <p:nvPr/>
        </p:nvSpPr>
        <p:spPr bwMode="auto">
          <a:xfrm>
            <a:off x="4038600" y="1372870"/>
            <a:ext cx="3585845" cy="50095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P</a:t>
            </a:r>
            <a:r>
              <a:rPr lang="en-GB" altLang="en-US" sz="1800" u="sng" dirty="0" smtClean="0">
                <a:sym typeface="+mn-ea"/>
              </a:rPr>
              <a:t>M</a:t>
            </a:r>
            <a:r>
              <a:rPr lang="en-US" altLang="en-GB" sz="1800" u="sng" dirty="0" smtClean="0">
                <a:sym typeface="+mn-ea"/>
              </a:rPr>
              <a:t>2, </a:t>
            </a:r>
            <a:r>
              <a:rPr lang="en-US" altLang="en-GB" sz="1800" u="sng" dirty="0" smtClean="0">
                <a:sym typeface="+mn-ea"/>
              </a:rPr>
              <a:t>Regency CD</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endParaRPr>
          </a:p>
          <a:p>
            <a:pPr lvl="0" eaLnBrk="0" hangingPunct="0">
              <a:lnSpc>
                <a:spcPct val="100000"/>
              </a:lnSpc>
              <a:spcBef>
                <a:spcPts val="0"/>
              </a:spcBef>
              <a:defRPr/>
            </a:pPr>
            <a:r>
              <a:rPr lang="en-US" altLang="en-GB" sz="1800" dirty="0">
                <a:sym typeface="+mn-ea"/>
              </a:rPr>
              <a:t>SP/Motions</a:t>
            </a:r>
            <a:endParaRPr lang="en-GB" altLang="en-US" sz="1800" dirty="0">
              <a:sym typeface="+mn-ea"/>
            </a:endParaRPr>
          </a:p>
          <a:p>
            <a:pPr lvl="0" eaLnBrk="0" hangingPunct="0">
              <a:lnSpc>
                <a:spcPct val="100000"/>
              </a:lnSpc>
              <a:spcBef>
                <a:spcPts val="0"/>
              </a:spcBef>
              <a:defRPr/>
            </a:pPr>
            <a:r>
              <a:rPr lang="en-GB" altLang="en-US" sz="1800" dirty="0">
                <a:sym typeface="+mn-ea"/>
              </a:rPr>
              <a:t>Recess</a:t>
            </a:r>
            <a:endParaRPr lang="en-GB" altLang="en-US" sz="1800" dirty="0">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rPr>
              <a:t>Wednesday</a:t>
            </a:r>
            <a:r>
              <a:rPr lang="en-GB" altLang="en-US" sz="1800" u="sng" dirty="0" smtClean="0">
                <a:solidFill>
                  <a:schemeClr val="tx1"/>
                </a:solidFill>
              </a:rPr>
              <a:t> (</a:t>
            </a:r>
            <a:r>
              <a:rPr lang="en-US" altLang="en-GB" sz="1800" u="sng" dirty="0" smtClean="0">
                <a:solidFill>
                  <a:schemeClr val="tx1"/>
                </a:solidFill>
              </a:rPr>
              <a:t>A</a:t>
            </a:r>
            <a:r>
              <a:rPr lang="en-GB" altLang="en-US" sz="1800" u="sng" dirty="0" smtClean="0">
                <a:solidFill>
                  <a:schemeClr val="tx1"/>
                </a:solidFill>
              </a:rPr>
              <a:t>M</a:t>
            </a:r>
            <a:r>
              <a:rPr lang="en-US" altLang="en-GB" sz="1800" u="sng" dirty="0" smtClean="0">
                <a:solidFill>
                  <a:schemeClr val="tx1"/>
                </a:solidFill>
              </a:rPr>
              <a:t>1</a:t>
            </a:r>
            <a:r>
              <a:rPr lang="en-US" altLang="en-GB" sz="1800" u="sng" dirty="0" smtClean="0">
                <a:solidFill>
                  <a:schemeClr val="tx1"/>
                </a:solidFill>
              </a:rPr>
              <a:t>, </a:t>
            </a:r>
            <a:r>
              <a:rPr lang="en-US" altLang="en-GB" sz="1800" u="sng" dirty="0" smtClean="0">
                <a:sym typeface="+mn-ea"/>
              </a:rPr>
              <a:t>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Wednesday</a:t>
            </a:r>
            <a:r>
              <a:rPr lang="en-GB" altLang="en-US" sz="1800" u="sng" dirty="0" smtClean="0">
                <a:solidFill>
                  <a:schemeClr val="tx1"/>
                </a:solidFill>
                <a:sym typeface="+mn-ea"/>
              </a:rPr>
              <a:t> (</a:t>
            </a:r>
            <a:r>
              <a:rPr lang="en-US" altLang="en-GB" sz="1800" u="sng" dirty="0" smtClean="0">
                <a:solidFill>
                  <a:schemeClr val="tx1"/>
                </a:solidFill>
                <a:sym typeface="+mn-ea"/>
              </a:rPr>
              <a:t>AM2,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
        <p:nvSpPr>
          <p:cNvPr id="7" name="Rectangle 3"/>
          <p:cNvSpPr txBox="1">
            <a:spLocks noChangeArrowheads="1"/>
          </p:cNvSpPr>
          <p:nvPr/>
        </p:nvSpPr>
        <p:spPr bwMode="auto">
          <a:xfrm>
            <a:off x="7846060" y="1372870"/>
            <a:ext cx="3938270" cy="44284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spcBef>
                <a:spcPts val="0"/>
              </a:spcBef>
              <a:buNone/>
              <a:defRPr/>
            </a:pPr>
            <a:r>
              <a:rPr lang="en-US" altLang="en-GB" sz="1800" u="sng" dirty="0" smtClean="0">
                <a:sym typeface="+mn-ea"/>
              </a:rPr>
              <a:t>Tuesday</a:t>
            </a:r>
            <a:r>
              <a:rPr lang="en-GB" altLang="en-US" sz="1800" u="sng" dirty="0" smtClean="0">
                <a:sym typeface="+mn-ea"/>
              </a:rPr>
              <a:t> (</a:t>
            </a:r>
            <a:r>
              <a:rPr lang="en-US" altLang="en-GB" sz="1800" u="sng" dirty="0" smtClean="0">
                <a:sym typeface="+mn-ea"/>
              </a:rPr>
              <a:t>AM1, Regency B</a:t>
            </a:r>
            <a:r>
              <a:rPr lang="en-GB" altLang="en-US" sz="1800" u="sng" dirty="0" smtClean="0">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ym typeface="+mn-ea"/>
              </a:rPr>
              <a:t>Recess</a:t>
            </a:r>
            <a:endParaRPr lang="en-US" altLang="en-GB" sz="1800" dirty="0" smtClean="0">
              <a:sym typeface="+mn-ea"/>
            </a:endParaRPr>
          </a:p>
          <a:p>
            <a:pPr lvl="0" eaLnBrk="0" hangingPunct="0">
              <a:lnSpc>
                <a:spcPct val="100000"/>
              </a:lnSpc>
              <a:spcBef>
                <a:spcPts val="0"/>
              </a:spcBef>
              <a:defRPr/>
            </a:pPr>
            <a:endParaRPr lang="en-US" altLang="en-GB" sz="1800" dirty="0" smtClean="0">
              <a:solidFill>
                <a:schemeClr val="tx1"/>
              </a:solidFill>
              <a:sym typeface="+mn-ea"/>
            </a:endParaRPr>
          </a:p>
          <a:p>
            <a:pPr marL="0" lvl="0" indent="0" eaLnBrk="0" hangingPunct="0">
              <a:spcBef>
                <a:spcPts val="0"/>
              </a:spcBef>
              <a:buNone/>
              <a:defRPr/>
            </a:pPr>
            <a:r>
              <a:rPr lang="en-GB" altLang="en-US" sz="1800" u="sng" dirty="0" smtClean="0">
                <a:solidFill>
                  <a:schemeClr val="tx1"/>
                </a:solidFill>
                <a:sym typeface="+mn-ea"/>
              </a:rPr>
              <a:t>Thursday (</a:t>
            </a:r>
            <a:r>
              <a:rPr lang="en-US" altLang="en-GB" sz="1800" u="sng" dirty="0" smtClean="0">
                <a:solidFill>
                  <a:schemeClr val="tx1"/>
                </a:solidFill>
                <a:sym typeface="+mn-ea"/>
              </a:rPr>
              <a:t>P</a:t>
            </a:r>
            <a:r>
              <a:rPr lang="en-GB" altLang="en-US" sz="1800" u="sng" dirty="0" smtClean="0">
                <a:solidFill>
                  <a:schemeClr val="tx1"/>
                </a:solidFill>
                <a:sym typeface="+mn-ea"/>
              </a:rPr>
              <a:t>M</a:t>
            </a:r>
            <a:r>
              <a:rPr lang="en-US" altLang="en-GB" sz="1800" u="sng" dirty="0" smtClean="0">
                <a:solidFill>
                  <a:schemeClr val="tx1"/>
                </a:solidFill>
                <a:sym typeface="+mn-ea"/>
              </a:rPr>
              <a:t>2</a:t>
            </a:r>
            <a:r>
              <a:rPr lang="en-GB" altLang="en-US" sz="1800" u="sng" dirty="0" smtClean="0">
                <a:solidFill>
                  <a:schemeClr val="tx1"/>
                </a:solidFill>
                <a:sym typeface="+mn-ea"/>
              </a:rPr>
              <a:t>, </a:t>
            </a:r>
            <a:r>
              <a:rPr lang="en-US" altLang="en-GB" sz="1800" u="sng" dirty="0" smtClean="0">
                <a:sym typeface="+mn-ea"/>
              </a:rPr>
              <a:t>Regency B</a:t>
            </a:r>
            <a:r>
              <a:rPr lang="en-GB" altLang="en-US" sz="1800" u="sng" smtClean="0">
                <a:solidFill>
                  <a:schemeClr val="tx1"/>
                </a:solidFill>
                <a:sym typeface="+mn-ea"/>
              </a:rPr>
              <a:t>)</a:t>
            </a:r>
            <a:endParaRPr lang="en-GB" altLang="en-US" sz="1800" u="sng" dirty="0" smtClean="0">
              <a:solidFill>
                <a:schemeClr val="tx1"/>
              </a:solidFill>
            </a:endParaRPr>
          </a:p>
          <a:p>
            <a:pPr eaLnBrk="0" hangingPunct="0">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SPs and Motions</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Timeline Review</a:t>
            </a:r>
            <a:endParaRPr lang="en-US" altLang="en-GB" sz="1800" dirty="0" smtClean="0">
              <a:solidFill>
                <a:schemeClr val="tx1"/>
              </a:solidFill>
              <a:sym typeface="+mn-ea"/>
            </a:endParaRPr>
          </a:p>
          <a:p>
            <a:pPr eaLnBrk="0" hangingPunct="0">
              <a:spcBef>
                <a:spcPts val="0"/>
              </a:spcBef>
              <a:defRPr/>
            </a:pPr>
            <a:r>
              <a:rPr lang="en-US" altLang="en-GB" sz="1800" dirty="0" smtClean="0">
                <a:solidFill>
                  <a:schemeClr val="tx1"/>
                </a:solidFill>
                <a:sym typeface="+mn-ea"/>
              </a:rPr>
              <a:t>Teleconference Plan</a:t>
            </a:r>
            <a:endParaRPr lang="en-US" altLang="en-GB" sz="1800" dirty="0" smtClean="0">
              <a:solidFill>
                <a:schemeClr val="tx1"/>
              </a:solidFill>
            </a:endParaRPr>
          </a:p>
          <a:p>
            <a:pPr lvl="0" eaLnBrk="0" hangingPunct="0">
              <a:spcBef>
                <a:spcPts val="0"/>
              </a:spcBef>
              <a:defRPr/>
            </a:pPr>
            <a:r>
              <a:rPr lang="en-US" altLang="en-GB" sz="1800" dirty="0" smtClean="0">
                <a:solidFill>
                  <a:schemeClr val="tx1"/>
                </a:solidFill>
                <a:sym typeface="+mn-ea"/>
              </a:rPr>
              <a:t>Adjourn</a:t>
            </a:r>
            <a:endParaRPr lang="en-US" altLang="en-GB" sz="1800" dirty="0" smtClean="0">
              <a:solidFill>
                <a:schemeClr val="tx1"/>
              </a:solidFill>
              <a:sym typeface="+mn-ea"/>
            </a:endParaRPr>
          </a:p>
        </p:txBody>
      </p:sp>
      <p:sp>
        <p:nvSpPr>
          <p:cNvPr id="10"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
        <p:nvSpPr>
          <p:cNvPr id="3" name="文本框 2"/>
          <p:cNvSpPr txBox="1"/>
          <p:nvPr/>
        </p:nvSpPr>
        <p:spPr>
          <a:xfrm>
            <a:off x="7315200" y="4723765"/>
            <a:ext cx="4803775" cy="1641475"/>
          </a:xfrm>
          <a:prstGeom prst="rect">
            <a:avLst/>
          </a:prstGeom>
          <a:noFill/>
        </p:spPr>
        <p:txBody>
          <a:bodyPr wrap="square" rtlCol="0" anchor="t">
            <a:spAutoFit/>
          </a:bodyPr>
          <a:lstStyle/>
          <a:p>
            <a:pPr lvl="0" eaLnBrk="0" hangingPunct="0">
              <a:lnSpc>
                <a:spcPct val="120000"/>
              </a:lnSpc>
              <a:spcBef>
                <a:spcPts val="0"/>
              </a:spcBef>
              <a:defRPr/>
            </a:pPr>
            <a:r>
              <a:rPr lang="en-US" altLang="en-GB" sz="1400" b="1" i="1" dirty="0" smtClean="0">
                <a:sym typeface="+mn-ea"/>
              </a:rPr>
              <a:t>Note, the “Regular items” include:</a:t>
            </a:r>
            <a:endParaRPr lang="en-US" altLang="en-GB"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smtClean="0">
                <a:sym typeface="+mn-ea"/>
              </a:rPr>
              <a:t>Call </a:t>
            </a:r>
            <a:r>
              <a:rPr lang="en-US" altLang="en-GB" sz="1400" b="1" i="1" dirty="0">
                <a:sym typeface="+mn-ea"/>
              </a:rPr>
              <a:t>meeting to order and remind the group to record </a:t>
            </a:r>
            <a:r>
              <a:rPr lang="en-US" altLang="en-GB" sz="1400" b="1" i="1" dirty="0" smtClean="0">
                <a:sym typeface="+mn-ea"/>
              </a:rPr>
              <a:t>attendance </a:t>
            </a:r>
            <a:r>
              <a:rPr lang="en-US" altLang="en-GB" sz="1400" b="1" i="1" dirty="0">
                <a:sym typeface="+mn-ea"/>
              </a:rPr>
              <a:t>on imat.ieee.org</a:t>
            </a:r>
            <a:endParaRPr lang="en-GB" altLang="en-US"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GB" altLang="en-US" sz="1400" b="1" i="1" dirty="0">
                <a:sym typeface="+mn-ea"/>
              </a:rPr>
              <a:t>IEEE-SA IPR policies </a:t>
            </a:r>
            <a:r>
              <a:rPr lang="en-US" altLang="en-GB" sz="1400" b="1" i="1" dirty="0">
                <a:sym typeface="+mn-ea"/>
              </a:rPr>
              <a:t>and meeting rules</a:t>
            </a:r>
            <a:endParaRPr lang="en-US" altLang="en-GB" sz="1400" b="1" i="1" dirty="0">
              <a:solidFill>
                <a:schemeClr val="tx1"/>
              </a:solidFill>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Approve meeting </a:t>
            </a:r>
            <a:r>
              <a:rPr lang="en-GB" altLang="en-US" sz="1400" b="1" i="1" dirty="0" smtClean="0">
                <a:sym typeface="+mn-ea"/>
              </a:rPr>
              <a:t>agenda</a:t>
            </a:r>
            <a:endParaRPr lang="en-GB" altLang="en-US" sz="1400" b="1" i="1" dirty="0" smtClean="0">
              <a:sym typeface="+mn-ea"/>
            </a:endParaRPr>
          </a:p>
          <a:p>
            <a:pPr marL="171450" lvl="0" indent="-171450" eaLnBrk="0" hangingPunct="0">
              <a:lnSpc>
                <a:spcPct val="120000"/>
              </a:lnSpc>
              <a:spcBef>
                <a:spcPts val="0"/>
              </a:spcBef>
              <a:buFont typeface="Arial" panose="020B0604020202020204" pitchFamily="34" charset="0"/>
              <a:buChar char="•"/>
              <a:defRPr/>
            </a:pPr>
            <a:r>
              <a:rPr lang="en-US" altLang="en-GB" sz="1400" b="1" i="1" dirty="0" smtClean="0">
                <a:sym typeface="+mn-ea"/>
              </a:rPr>
              <a:t>Ask for any other business for the meeting</a:t>
            </a:r>
            <a:endParaRPr lang="en-US" altLang="en-GB" sz="1400" b="1" i="1" dirty="0" smtClean="0">
              <a:sym typeface="+mn-ea"/>
            </a:endParaRPr>
          </a:p>
        </p:txBody>
      </p:sp>
      <p:sp>
        <p:nvSpPr>
          <p:cNvPr id="8" name="Rectangle 3"/>
          <p:cNvSpPr txBox="1">
            <a:spLocks noChangeArrowheads="1"/>
          </p:cNvSpPr>
          <p:nvPr/>
        </p:nvSpPr>
        <p:spPr bwMode="auto">
          <a:xfrm>
            <a:off x="533400" y="1372870"/>
            <a:ext cx="3263265" cy="5026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lnSpc>
                <a:spcPct val="100000"/>
              </a:lnSpc>
              <a:spcBef>
                <a:spcPts val="0"/>
              </a:spcBef>
              <a:buNone/>
              <a:defRPr/>
            </a:pPr>
            <a:r>
              <a:rPr lang="en-US" altLang="en-GB" sz="1800" u="sng" dirty="0" smtClean="0">
                <a:solidFill>
                  <a:schemeClr val="tx1"/>
                </a:solidFill>
              </a:rPr>
              <a:t>Monday</a:t>
            </a:r>
            <a:r>
              <a:rPr lang="en-GB" altLang="en-US" sz="1800" u="sng" dirty="0" smtClean="0">
                <a:solidFill>
                  <a:schemeClr val="tx1"/>
                </a:solidFill>
              </a:rPr>
              <a:t> (</a:t>
            </a:r>
            <a:r>
              <a:rPr lang="en-US" altLang="en-GB" sz="1800" u="sng" dirty="0" smtClean="0">
                <a:solidFill>
                  <a:schemeClr val="tx1"/>
                </a:solidFill>
              </a:rPr>
              <a:t>PM1, Regency B</a:t>
            </a:r>
            <a:r>
              <a:rPr lang="en-GB" altLang="en-US" sz="1800" u="sng" dirty="0" smtClean="0">
                <a:solidFill>
                  <a:schemeClr val="tx1"/>
                </a:solidFill>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rPr>
              <a:t>Regular items</a:t>
            </a:r>
            <a:endParaRPr lang="en-US" sz="1800" dirty="0" smtClean="0">
              <a:solidFill>
                <a:schemeClr val="tx1"/>
              </a:solidFill>
            </a:endParaRPr>
          </a:p>
          <a:p>
            <a:pPr lvl="0" eaLnBrk="0" hangingPunct="0">
              <a:lnSpc>
                <a:spcPct val="100000"/>
              </a:lnSpc>
              <a:spcBef>
                <a:spcPts val="0"/>
              </a:spcBef>
              <a:defRPr/>
            </a:pPr>
            <a:r>
              <a:rPr lang="en-US" sz="1800" dirty="0" smtClean="0">
                <a:solidFill>
                  <a:schemeClr val="tx1"/>
                </a:solidFill>
              </a:rPr>
              <a:t>Approve TG minutes</a:t>
            </a:r>
            <a:endParaRPr lang="en-US"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FRD/SFD motion</a:t>
            </a:r>
            <a:endParaRPr lang="en-US" altLang="en-GB" sz="1800" dirty="0" smtClean="0">
              <a:solidFill>
                <a:schemeClr val="tx1"/>
              </a:solidFill>
            </a:endParaRPr>
          </a:p>
          <a:p>
            <a:pPr eaLnBrk="0" hangingPunct="0">
              <a:lnSpc>
                <a:spcPct val="100000"/>
              </a:lnSpc>
              <a:spcBef>
                <a:spcPts val="0"/>
              </a:spcBef>
              <a:defRPr/>
            </a:pPr>
            <a:r>
              <a:rPr lang="en-US" altLang="en-GB" sz="1800" dirty="0" smtClean="0">
                <a:solidFill>
                  <a:schemeClr val="tx1"/>
                </a:solidFill>
              </a:rPr>
              <a:t>Contribution discussion</a:t>
            </a:r>
            <a:endParaRPr lang="en-US" altLang="en-GB" sz="1800" dirty="0" smtClean="0">
              <a:solidFill>
                <a:schemeClr val="tx1"/>
              </a:solidFill>
            </a:endParaRPr>
          </a:p>
          <a:p>
            <a:pPr lvl="0" eaLnBrk="0" hangingPunct="0">
              <a:lnSpc>
                <a:spcPct val="100000"/>
              </a:lnSpc>
              <a:spcBef>
                <a:spcPts val="0"/>
              </a:spcBef>
              <a:defRPr/>
            </a:pPr>
            <a:r>
              <a:rPr lang="en-GB" altLang="en-US" sz="1800" dirty="0">
                <a:solidFill>
                  <a:schemeClr val="tx1"/>
                </a:solidFill>
                <a:sym typeface="+mn-ea"/>
              </a:rPr>
              <a:t>Recess</a:t>
            </a:r>
            <a:endParaRPr lang="en-GB" altLang="en-US" sz="1800" dirty="0">
              <a:solidFill>
                <a:schemeClr val="tx1"/>
              </a:solidFill>
              <a:sym typeface="+mn-ea"/>
            </a:endParaRPr>
          </a:p>
          <a:p>
            <a:pPr lvl="0" eaLnBrk="0" hangingPunct="0">
              <a:lnSpc>
                <a:spcPct val="100000"/>
              </a:lnSpc>
              <a:spcBef>
                <a:spcPts val="0"/>
              </a:spcBef>
              <a:defRPr/>
            </a:pPr>
            <a:endParaRPr lang="en-GB" altLang="en-US" sz="1800" dirty="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Monday</a:t>
            </a:r>
            <a:r>
              <a:rPr lang="en-GB" altLang="en-US" sz="1800" u="sng" dirty="0" smtClean="0">
                <a:solidFill>
                  <a:schemeClr val="tx1"/>
                </a:solidFill>
                <a:sym typeface="+mn-ea"/>
              </a:rPr>
              <a:t> (</a:t>
            </a:r>
            <a:r>
              <a:rPr lang="en-US" altLang="en-GB" sz="1800" u="sng" dirty="0" smtClean="0">
                <a:solidFill>
                  <a:schemeClr val="tx1"/>
                </a:solidFill>
                <a:sym typeface="+mn-ea"/>
              </a:rPr>
              <a:t>PM2,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altLang="en-GB" sz="1800" dirty="0" smtClean="0">
                <a:solidFill>
                  <a:schemeClr val="tx1"/>
                </a:solidFill>
                <a:sym typeface="+mn-ea"/>
              </a:rPr>
              <a:t>Regular items</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00000"/>
              </a:lnSpc>
              <a:spcBef>
                <a:spcPts val="0"/>
              </a:spcBef>
              <a:buNone/>
              <a:defRPr/>
            </a:pPr>
            <a:endParaRPr lang="en-US" altLang="en-GB" sz="1800" dirty="0" smtClean="0">
              <a:solidFill>
                <a:schemeClr val="tx1"/>
              </a:solidFill>
              <a:sym typeface="+mn-ea"/>
            </a:endParaRPr>
          </a:p>
          <a:p>
            <a:pPr marL="0" lvl="0" indent="0" eaLnBrk="0" hangingPunct="0">
              <a:spcBef>
                <a:spcPts val="0"/>
              </a:spcBef>
              <a:buNone/>
              <a:defRPr/>
            </a:pPr>
            <a:r>
              <a:rPr lang="en-US" altLang="en-GB" sz="1800" u="sng" dirty="0" smtClean="0">
                <a:solidFill>
                  <a:schemeClr val="tx1"/>
                </a:solidFill>
                <a:sym typeface="+mn-ea"/>
              </a:rPr>
              <a:t>Tuesday</a:t>
            </a:r>
            <a:r>
              <a:rPr lang="en-GB" altLang="en-US" sz="1800" u="sng" dirty="0" smtClean="0">
                <a:solidFill>
                  <a:schemeClr val="tx1"/>
                </a:solidFill>
                <a:sym typeface="+mn-ea"/>
              </a:rPr>
              <a:t> (</a:t>
            </a:r>
            <a:r>
              <a:rPr lang="en-US" altLang="en-GB" sz="1800" u="sng" dirty="0" smtClean="0">
                <a:solidFill>
                  <a:schemeClr val="tx1"/>
                </a:solidFill>
                <a:sym typeface="+mn-ea"/>
              </a:rPr>
              <a:t>AM1, </a:t>
            </a:r>
            <a:r>
              <a:rPr lang="en-US" altLang="en-GB" sz="1800" u="sng" dirty="0" smtClean="0">
                <a:sym typeface="+mn-ea"/>
              </a:rPr>
              <a:t>Regency B</a:t>
            </a:r>
            <a:r>
              <a:rPr lang="en-GB" altLang="en-US" sz="1800" u="sng" dirty="0" smtClean="0">
                <a:solidFill>
                  <a:schemeClr val="tx1"/>
                </a:solidFill>
                <a:sym typeface="+mn-ea"/>
              </a:rPr>
              <a:t>)</a:t>
            </a:r>
            <a:endParaRPr lang="en-GB" altLang="en-US" sz="1800" u="sng" dirty="0" smtClean="0">
              <a:solidFill>
                <a:schemeClr val="tx1"/>
              </a:solidFill>
            </a:endParaRPr>
          </a:p>
          <a:p>
            <a:pPr lvl="0" eaLnBrk="0" hangingPunct="0">
              <a:lnSpc>
                <a:spcPct val="100000"/>
              </a:lnSpc>
              <a:spcBef>
                <a:spcPts val="0"/>
              </a:spcBef>
              <a:defRPr/>
            </a:pPr>
            <a:r>
              <a:rPr lang="en-US" sz="1800" dirty="0" smtClean="0">
                <a:solidFill>
                  <a:schemeClr val="tx1"/>
                </a:solidFill>
                <a:sym typeface="+mn-ea"/>
              </a:rPr>
              <a:t>Regular items</a:t>
            </a:r>
            <a:endParaRPr lang="en-US"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Contribution discussion</a:t>
            </a:r>
            <a:endParaRPr lang="en-US" altLang="en-GB" sz="1800" dirty="0" smtClean="0">
              <a:solidFill>
                <a:schemeClr val="tx1"/>
              </a:solidFill>
              <a:sym typeface="+mn-ea"/>
            </a:endParaRPr>
          </a:p>
          <a:p>
            <a:pPr lvl="0" eaLnBrk="0" hangingPunct="0">
              <a:lnSpc>
                <a:spcPct val="100000"/>
              </a:lnSpc>
              <a:spcBef>
                <a:spcPts val="0"/>
              </a:spcBef>
              <a:defRPr/>
            </a:pPr>
            <a:r>
              <a:rPr lang="en-US" altLang="en-GB" sz="1800" dirty="0" smtClean="0">
                <a:solidFill>
                  <a:schemeClr val="tx1"/>
                </a:solidFill>
                <a:sym typeface="+mn-ea"/>
              </a:rPr>
              <a:t>Recess</a:t>
            </a:r>
            <a:endParaRPr lang="en-US" altLang="en-GB" sz="1800" dirty="0" smtClean="0">
              <a:solidFill>
                <a:schemeClr val="tx1"/>
              </a:solidFill>
              <a:sym typeface="+mn-ea"/>
            </a:endParaRPr>
          </a:p>
          <a:p>
            <a:pPr marL="0" lvl="0" indent="0" eaLnBrk="0" hangingPunct="0">
              <a:lnSpc>
                <a:spcPct val="120000"/>
              </a:lnSpc>
              <a:spcBef>
                <a:spcPts val="600"/>
              </a:spcBef>
              <a:buNone/>
              <a:defRPr/>
            </a:pPr>
            <a:endParaRPr lang="en-US" altLang="en-GB" sz="1800" dirty="0" smtClean="0">
              <a:solidFill>
                <a:schemeClr val="tx1"/>
              </a:solidFill>
              <a:sym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In a meeting, please make sure your</a:t>
            </a:r>
            <a:r>
              <a:rPr kumimoji="0" lang="en-US" altLang="en-US" sz="2400" b="1"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badge could be seen if you’re in the meeting room and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please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make sure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your </a:t>
            </a: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name </a:t>
            </a: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and affiliation are correctly shown if you’re joining the meeting remotely.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6" name="文本框 5"/>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Meeting Protocol, Attendance, Voting &amp; Document Status</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3200" kern="0" dirty="0" err="1" smtClean="0"/>
              <a:t>TGbp</a:t>
            </a:r>
            <a:r>
              <a:rPr lang="en-US" altLang="zh-CN" sz="3200" kern="0" dirty="0" smtClean="0"/>
              <a:t> meeting slots during the week</a:t>
            </a:r>
            <a:endParaRPr lang="en-US" altLang="zh-CN" sz="3200" kern="0" dirty="0"/>
          </a:p>
        </p:txBody>
      </p:sp>
      <p:graphicFrame>
        <p:nvGraphicFramePr>
          <p:cNvPr id="9" name="表格 8"/>
          <p:cNvGraphicFramePr/>
          <p:nvPr>
            <p:custDataLst>
              <p:tags r:id="rId1"/>
            </p:custDataLst>
          </p:nvPr>
        </p:nvGraphicFramePr>
        <p:xfrm>
          <a:off x="826770" y="1981200"/>
          <a:ext cx="10448925" cy="3477260"/>
        </p:xfrm>
        <a:graphic>
          <a:graphicData uri="http://schemas.openxmlformats.org/drawingml/2006/table">
            <a:tbl>
              <a:tblPr firstRow="1" bandRow="1">
                <a:tableStyleId>{00A15C55-8517-42AA-B614-E9B94910E393}</a:tableStyleId>
              </a:tblPr>
              <a:tblGrid>
                <a:gridCol w="1998980"/>
                <a:gridCol w="1943100"/>
                <a:gridCol w="1363980"/>
                <a:gridCol w="1798955"/>
                <a:gridCol w="2193925"/>
                <a:gridCol w="1149985"/>
              </a:tblGrid>
              <a:tr h="424180">
                <a:tc>
                  <a:txBody>
                    <a:bodyPr/>
                    <a:lstStyle/>
                    <a:p>
                      <a:pPr>
                        <a:buNone/>
                      </a:pPr>
                      <a:endParaRPr lang="zh-CN" altLang="en-US" sz="1800"/>
                    </a:p>
                  </a:txBody>
                  <a:tcPr/>
                </a:tc>
                <a:tc>
                  <a:txBody>
                    <a:bodyPr/>
                    <a:lstStyle/>
                    <a:p>
                      <a:pPr algn="ctr">
                        <a:buNone/>
                      </a:pPr>
                      <a:r>
                        <a:rPr lang="en-US" altLang="zh-CN" sz="1800" dirty="0"/>
                        <a:t>Mon</a:t>
                      </a:r>
                      <a:endParaRPr lang="en-US" altLang="zh-CN" sz="1800" dirty="0"/>
                    </a:p>
                  </a:txBody>
                  <a:tcPr anchor="ctr"/>
                </a:tc>
                <a:tc>
                  <a:txBody>
                    <a:bodyPr/>
                    <a:lstStyle/>
                    <a:p>
                      <a:pPr algn="ctr">
                        <a:buNone/>
                      </a:pPr>
                      <a:r>
                        <a:rPr lang="en-US" altLang="zh-CN" sz="1800"/>
                        <a:t>Tue</a:t>
                      </a:r>
                      <a:endParaRPr lang="en-US" altLang="zh-CN" sz="1800"/>
                    </a:p>
                  </a:txBody>
                  <a:tcPr anchor="ctr"/>
                </a:tc>
                <a:tc>
                  <a:txBody>
                    <a:bodyPr/>
                    <a:lstStyle/>
                    <a:p>
                      <a:pPr algn="ctr">
                        <a:buNone/>
                      </a:pPr>
                      <a:r>
                        <a:rPr lang="en-US" altLang="zh-CN" sz="1800"/>
                        <a:t>Wed</a:t>
                      </a:r>
                      <a:endParaRPr lang="en-US" altLang="zh-CN" sz="1800"/>
                    </a:p>
                  </a:txBody>
                  <a:tcPr anchor="ctr"/>
                </a:tc>
                <a:tc>
                  <a:txBody>
                    <a:bodyPr/>
                    <a:lstStyle/>
                    <a:p>
                      <a:pPr algn="ctr">
                        <a:buNone/>
                      </a:pPr>
                      <a:r>
                        <a:rPr lang="en-US" altLang="zh-CN" sz="1800"/>
                        <a:t>Thu</a:t>
                      </a:r>
                      <a:endParaRPr lang="en-US" altLang="zh-CN" sz="1800"/>
                    </a:p>
                  </a:txBody>
                  <a:tcPr anchor="ctr"/>
                </a:tc>
                <a:tc>
                  <a:txBody>
                    <a:bodyPr/>
                    <a:lstStyle/>
                    <a:p>
                      <a:pPr algn="ctr">
                        <a:buNone/>
                      </a:pPr>
                      <a:r>
                        <a:rPr lang="en-US" altLang="zh-CN" sz="1800" dirty="0"/>
                        <a:t>Fri</a:t>
                      </a:r>
                      <a:endParaRPr lang="en-US" altLang="zh-CN" sz="1800" dirty="0"/>
                    </a:p>
                  </a:txBody>
                  <a:tcPr anchor="ctr"/>
                </a:tc>
              </a:tr>
              <a:tr h="657225">
                <a:tc>
                  <a:txBody>
                    <a:bodyPr/>
                    <a:lstStyle/>
                    <a:p>
                      <a:pPr>
                        <a:buNone/>
                      </a:pPr>
                      <a:r>
                        <a:rPr lang="en-US" altLang="zh-CN" sz="1800"/>
                        <a:t>AM1 (8:00~10:00)</a:t>
                      </a:r>
                      <a:endParaRPr lang="en-US" altLang="zh-CN" sz="1800"/>
                    </a:p>
                  </a:txBody>
                  <a:tcPr/>
                </a:tc>
                <a:tc>
                  <a:txBody>
                    <a:bodyPr/>
                    <a:lstStyle/>
                    <a:p>
                      <a:pPr algn="ctr">
                        <a:buNone/>
                      </a:pPr>
                      <a:r>
                        <a:rPr lang="en-US" altLang="zh-CN" sz="1800" dirty="0" smtClean="0">
                          <a:solidFill>
                            <a:schemeClr val="bg1">
                              <a:lumMod val="50000"/>
                            </a:schemeClr>
                          </a:solidFill>
                        </a:rPr>
                        <a:t>802 Opening Plenary</a:t>
                      </a:r>
                      <a:endParaRPr lang="zh-CN" altLang="en-US" sz="1800" dirty="0">
                        <a:solidFill>
                          <a:schemeClr val="bg1">
                            <a:lumMod val="50000"/>
                          </a:schemeClr>
                        </a:solidFill>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en-US" altLang="zh-CN" sz="1800" dirty="0" smtClean="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a:t>
                      </a:r>
                      <a:endParaRPr lang="zh-CN" altLang="en-US" sz="1800"/>
                    </a:p>
                  </a:txBody>
                  <a:tcPr anchor="ct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algn="ctr">
                        <a:buNone/>
                      </a:pPr>
                      <a:r>
                        <a:rPr lang="en-US" altLang="zh-CN" sz="1800" dirty="0" smtClean="0">
                          <a:sym typeface="+mn-ea"/>
                        </a:rPr>
                        <a:t>(MAC/Sec.)</a:t>
                      </a:r>
                      <a:endParaRPr lang="zh-CN" altLang="en-US" sz="1800"/>
                    </a:p>
                  </a:txBody>
                  <a:tcPr anchor="ctr"/>
                </a:tc>
                <a:tc>
                  <a:txBody>
                    <a:bodyPr/>
                    <a:lstStyle/>
                    <a:p>
                      <a:pPr algn="ctr">
                        <a:buNone/>
                      </a:pPr>
                      <a:r>
                        <a:rPr lang="en-US" altLang="zh-CN" sz="1800" dirty="0" smtClean="0">
                          <a:solidFill>
                            <a:schemeClr val="bg1">
                              <a:lumMod val="50000"/>
                            </a:schemeClr>
                          </a:solidFill>
                        </a:rPr>
                        <a:t>Closing Plenary</a:t>
                      </a:r>
                      <a:endParaRPr lang="zh-CN" altLang="en-US" sz="1800" dirty="0">
                        <a:solidFill>
                          <a:schemeClr val="bg1">
                            <a:lumMod val="50000"/>
                          </a:schemeClr>
                        </a:solidFill>
                      </a:endParaRPr>
                    </a:p>
                  </a:txBody>
                  <a:tcPr anchor="ctr"/>
                </a:tc>
              </a:tr>
              <a:tr h="656590">
                <a:tc>
                  <a:txBody>
                    <a:bodyPr/>
                    <a:lstStyle/>
                    <a:p>
                      <a:pPr>
                        <a:buNone/>
                      </a:pPr>
                      <a:r>
                        <a:rPr lang="en-US" altLang="zh-CN" sz="1800" dirty="0"/>
                        <a:t>AM2 (10:30~12:30)</a:t>
                      </a:r>
                      <a:endParaRPr lang="en-US" altLang="zh-CN" sz="1800" dirty="0"/>
                    </a:p>
                  </a:txBody>
                  <a:tcPr/>
                </a:tc>
                <a:tc>
                  <a:txBody>
                    <a:bodyPr/>
                    <a:lstStyle/>
                    <a:p>
                      <a:pPr algn="ctr">
                        <a:buNone/>
                      </a:pPr>
                      <a:r>
                        <a:rPr lang="en-US" altLang="zh-CN" sz="1800" dirty="0" smtClean="0">
                          <a:solidFill>
                            <a:schemeClr val="bg1">
                              <a:lumMod val="50000"/>
                            </a:schemeClr>
                          </a:solidFill>
                          <a:sym typeface="+mn-ea"/>
                        </a:rPr>
                        <a:t>802.11 Opening Plenary</a:t>
                      </a:r>
                      <a:endParaRPr lang="en-US" altLang="zh-CN"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(WPT)</a:t>
                      </a:r>
                      <a:endParaRPr lang="en-US" altLang="zh-CN" sz="1800" dirty="0">
                        <a:sym typeface="+mn-ea"/>
                      </a:endParaRPr>
                    </a:p>
                  </a:txBody>
                  <a:tcPr anchor="ctr"/>
                </a:tc>
                <a:tc>
                  <a:txBody>
                    <a:bodyPr/>
                    <a:lstStyle/>
                    <a:p>
                      <a:pPr algn="ctr">
                        <a:buNone/>
                      </a:pPr>
                      <a:endParaRPr lang="en-US" altLang="zh-CN" sz="1800" dirty="0">
                        <a:sym typeface="+mn-ea"/>
                      </a:endParaRPr>
                    </a:p>
                  </a:txBody>
                  <a:tcPr anchor="ctr"/>
                </a:tc>
                <a:tc>
                  <a:txBody>
                    <a:bodyPr/>
                    <a:lstStyle/>
                    <a:p>
                      <a:pPr algn="ctr">
                        <a:buNone/>
                      </a:pPr>
                      <a:endParaRPr lang="zh-CN" altLang="en-US" sz="1800" dirty="0"/>
                    </a:p>
                  </a:txBody>
                  <a:tcPr anchor="ctr"/>
                </a:tc>
              </a:tr>
              <a:tr h="657225">
                <a:tc>
                  <a:txBody>
                    <a:bodyPr/>
                    <a:lstStyle/>
                    <a:p>
                      <a:pPr>
                        <a:buNone/>
                      </a:pPr>
                      <a:r>
                        <a:rPr lang="en-US" altLang="zh-CN" sz="1800" dirty="0"/>
                        <a:t>PM1 (13:30~15:30)</a:t>
                      </a:r>
                      <a:endParaRPr lang="en-US" altLang="zh-CN" sz="1800" dirty="0"/>
                    </a:p>
                  </a:txBody>
                  <a:tcPr/>
                </a:tc>
                <a:tc>
                  <a:txBody>
                    <a:bodyPr/>
                    <a:lstStyle/>
                    <a:p>
                      <a:pPr algn="ctr">
                        <a:buNone/>
                      </a:pPr>
                      <a:r>
                        <a:rPr lang="en-US" altLang="zh-CN" sz="1800" dirty="0" err="1" smtClean="0">
                          <a:sym typeface="+mn-ea"/>
                        </a:rPr>
                        <a:t>TGbp</a:t>
                      </a:r>
                      <a:r>
                        <a:rPr lang="en-US" altLang="zh-CN" sz="1800" dirty="0" smtClean="0">
                          <a:sym typeface="+mn-ea"/>
                        </a:rPr>
                        <a:t> </a:t>
                      </a:r>
                      <a:endParaRPr lang="en-US" altLang="zh-CN" sz="1800" dirty="0" smtClean="0"/>
                    </a:p>
                    <a:p>
                      <a:pPr algn="ctr">
                        <a:buNone/>
                      </a:pPr>
                      <a:r>
                        <a:rPr lang="en-US" altLang="zh-CN" sz="1800" dirty="0" smtClean="0">
                          <a:sym typeface="+mn-ea"/>
                        </a:rPr>
                        <a:t>(Opening/FR/PHY)</a:t>
                      </a:r>
                      <a:endParaRPr lang="zh-CN" altLang="en-US" sz="1800" dirty="0"/>
                    </a:p>
                  </a:txBody>
                  <a:tcPr anchor="ctr"/>
                </a:tc>
                <a:tc>
                  <a:txBody>
                    <a:bodyPr/>
                    <a:lstStyle/>
                    <a:p>
                      <a:pPr algn="ctr">
                        <a:buNone/>
                      </a:pPr>
                      <a:endParaRPr lang="zh-CN" altLang="en-US" sz="1800"/>
                    </a:p>
                  </a:txBody>
                  <a:tcPr anchor="ctr"/>
                </a:tc>
                <a:tc>
                  <a:txBody>
                    <a:bodyPr/>
                    <a:lstStyle/>
                    <a:p>
                      <a:pPr algn="ctr">
                        <a:buNone/>
                      </a:pPr>
                      <a:r>
                        <a:rPr lang="en-US" altLang="zh-CN" sz="1800" dirty="0" smtClean="0">
                          <a:solidFill>
                            <a:schemeClr val="bg1">
                              <a:lumMod val="50000"/>
                            </a:schemeClr>
                          </a:solidFill>
                        </a:rPr>
                        <a:t>Mid-week</a:t>
                      </a:r>
                      <a:r>
                        <a:rPr lang="en-US" altLang="zh-CN" sz="1800" baseline="0" dirty="0" smtClean="0">
                          <a:solidFill>
                            <a:schemeClr val="bg1">
                              <a:lumMod val="50000"/>
                            </a:schemeClr>
                          </a:solidFill>
                        </a:rPr>
                        <a:t> Plenary</a:t>
                      </a:r>
                      <a:endParaRPr lang="zh-CN" altLang="en-US" sz="1800" dirty="0">
                        <a:solidFill>
                          <a:schemeClr val="bg1">
                            <a:lumMod val="50000"/>
                          </a:schemeClr>
                        </a:solidFill>
                      </a:endParaRPr>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r h="657225">
                <a:tc>
                  <a:txBody>
                    <a:bodyPr/>
                    <a:lstStyle/>
                    <a:p>
                      <a:pPr>
                        <a:buNone/>
                      </a:pPr>
                      <a:r>
                        <a:rPr lang="en-US" altLang="zh-CN" sz="1800"/>
                        <a:t>PM2 (16:00~18:00)</a:t>
                      </a:r>
                      <a:endParaRPr lang="en-US" altLang="zh-CN" sz="1800"/>
                    </a:p>
                  </a:txBody>
                  <a:tcPr/>
                </a:tc>
                <a:tc>
                  <a:txBody>
                    <a:bodyPr/>
                    <a:lstStyle/>
                    <a:p>
                      <a:pPr algn="ctr">
                        <a:buNone/>
                      </a:pPr>
                      <a:r>
                        <a:rPr lang="en-US" altLang="zh-CN" sz="1800" dirty="0" err="1" smtClean="0">
                          <a:sym typeface="+mn-ea"/>
                        </a:rPr>
                        <a:t>TGbp</a:t>
                      </a:r>
                      <a:r>
                        <a:rPr lang="en-US" altLang="zh-CN" sz="1800" dirty="0" smtClean="0">
                          <a:sym typeface="+mn-ea"/>
                        </a:rPr>
                        <a:t> (PHY)</a:t>
                      </a:r>
                      <a:endParaRPr lang="zh-CN" altLang="en-US" sz="1800" dirty="0"/>
                    </a:p>
                    <a:p>
                      <a:pPr algn="ctr">
                        <a:buNone/>
                      </a:pPr>
                      <a:endParaRPr lang="en-US" altLang="zh-CN" sz="1800"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err="1" smtClean="0">
                          <a:sym typeface="+mn-ea"/>
                        </a:rPr>
                        <a:t>TGbp</a:t>
                      </a:r>
                      <a:r>
                        <a:rPr lang="en-US" altLang="zh-CN" sz="1800" dirty="0" smtClean="0">
                          <a:sym typeface="+mn-ea"/>
                        </a:rPr>
                        <a:t> </a:t>
                      </a:r>
                      <a:endParaRPr lang="en-US" altLang="zh-CN" sz="1800" dirty="0" smtClean="0">
                        <a:sym typeface="+mn-ea"/>
                      </a:endParaRPr>
                    </a:p>
                    <a:p>
                      <a:pPr marL="0" marR="0" indent="0" algn="ctr" defTabSz="914400" rtl="0" eaLnBrk="1" fontAlgn="auto" latinLnBrk="0" hangingPunct="1">
                        <a:lnSpc>
                          <a:spcPct val="100000"/>
                        </a:lnSpc>
                        <a:spcBef>
                          <a:spcPts val="0"/>
                        </a:spcBef>
                        <a:spcAft>
                          <a:spcPts val="0"/>
                        </a:spcAft>
                        <a:buClrTx/>
                        <a:buSzTx/>
                        <a:buFontTx/>
                        <a:buNone/>
                        <a:defRPr/>
                      </a:pPr>
                      <a:r>
                        <a:rPr lang="en-US" altLang="zh-CN" sz="1800" dirty="0" smtClean="0">
                          <a:sym typeface="+mn-ea"/>
                        </a:rPr>
                        <a:t>(PHY)</a:t>
                      </a:r>
                      <a:endParaRPr lang="zh-CN" altLang="en-US" sz="1800" dirty="0"/>
                    </a:p>
                  </a:txBody>
                  <a:tcPr anchor="ctr"/>
                </a:tc>
                <a:tc>
                  <a:txBody>
                    <a:bodyPr/>
                    <a:lstStyle/>
                    <a:p>
                      <a:pPr algn="ctr">
                        <a:buNone/>
                      </a:pPr>
                      <a:endParaRPr lang="en-US" altLang="zh-CN" sz="1800" dirty="0">
                        <a:sym typeface="+mn-ea"/>
                      </a:endParaRPr>
                    </a:p>
                  </a:txBody>
                  <a:tcPr anchor="ctr"/>
                </a:tc>
                <a:tc>
                  <a:txBody>
                    <a:bodyPr/>
                    <a:lstStyle/>
                    <a:p>
                      <a:pPr algn="ctr">
                        <a:buNone/>
                      </a:pPr>
                      <a:r>
                        <a:rPr lang="en-US" altLang="zh-CN" sz="1800" dirty="0" err="1" smtClean="0">
                          <a:sym typeface="+mn-ea"/>
                        </a:rPr>
                        <a:t>TGbp</a:t>
                      </a:r>
                      <a:r>
                        <a:rPr lang="en-US" altLang="zh-CN" sz="1800" dirty="0" smtClean="0">
                          <a:sym typeface="+mn-ea"/>
                        </a:rPr>
                        <a:t> (SP</a:t>
                      </a:r>
                      <a:r>
                        <a:rPr lang="en-US" altLang="zh-CN" sz="1800" dirty="0" err="1" smtClean="0">
                          <a:sym typeface="+mn-ea"/>
                        </a:rPr>
                        <a:t>/Motions/Closing</a:t>
                      </a:r>
                      <a:r>
                        <a:rPr lang="en-US" altLang="zh-CN" sz="1800" dirty="0" smtClean="0">
                          <a:sym typeface="+mn-ea"/>
                        </a:rPr>
                        <a:t>)</a:t>
                      </a:r>
                      <a:endParaRPr lang="en-US" altLang="zh-CN" sz="1800" dirty="0">
                        <a:sym typeface="+mn-ea"/>
                      </a:endParaRPr>
                    </a:p>
                  </a:txBody>
                  <a:tcPr anchor="ctr"/>
                </a:tc>
                <a:tc>
                  <a:txBody>
                    <a:bodyPr/>
                    <a:lstStyle/>
                    <a:p>
                      <a:pPr algn="ctr">
                        <a:buNone/>
                      </a:pPr>
                      <a:endParaRPr lang="zh-CN" altLang="en-US" sz="1800" dirty="0"/>
                    </a:p>
                  </a:txBody>
                  <a:tcPr anchor="ctr"/>
                </a:tc>
              </a:tr>
              <a:tr h="424815">
                <a:tc>
                  <a:txBody>
                    <a:bodyPr/>
                    <a:lstStyle/>
                    <a:p>
                      <a:pPr>
                        <a:buNone/>
                      </a:pPr>
                      <a:r>
                        <a:rPr lang="en-US" altLang="zh-CN" sz="1800"/>
                        <a:t>EVE (19:30~21:30)</a:t>
                      </a:r>
                      <a:endParaRPr lang="en-US" altLang="zh-CN" sz="1800"/>
                    </a:p>
                  </a:txBody>
                  <a:tcP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a:p>
                  </a:txBody>
                  <a:tcPr anchor="ctr"/>
                </a:tc>
                <a:tc>
                  <a:txBody>
                    <a:bodyPr/>
                    <a:lstStyle/>
                    <a:p>
                      <a:pPr algn="ctr">
                        <a:buNone/>
                      </a:pPr>
                      <a:endParaRPr lang="zh-CN" altLang="en-US" sz="1800" dirty="0"/>
                    </a:p>
                  </a:txBody>
                  <a:tcPr anchor="ctr"/>
                </a:tc>
                <a:tc>
                  <a:txBody>
                    <a:bodyPr/>
                    <a:lstStyle/>
                    <a:p>
                      <a:pPr algn="ctr">
                        <a:buNone/>
                      </a:pPr>
                      <a:endParaRPr lang="zh-CN" altLang="en-US" sz="1800" dirty="0"/>
                    </a:p>
                  </a:txBody>
                  <a:tcPr anchor="ct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a:t>
            </a:r>
            <a:r>
              <a:rPr lang="en-US" altLang="en-US" sz="3600" kern="0" dirty="0" smtClean="0">
                <a:latin typeface="Arial" panose="020B0604020202020204" pitchFamily="34" charset="0"/>
              </a:rPr>
              <a:t>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noProof="0" dirty="0">
                <a:ln>
                  <a:noFill/>
                </a:ln>
                <a:effectLst/>
                <a:uLnTx/>
                <a:uFillTx/>
                <a:latin typeface="Arial" panose="020B0604020202020204" pitchFamily="34" charset="0"/>
                <a:sym typeface="+mn-ea"/>
              </a:rPr>
              <a:t>		   	        Chair:	Bo Sun </a:t>
            </a:r>
            <a:r>
              <a:rPr lang="en-US" altLang="en-US" sz="2000" kern="0" noProof="0" dirty="0" smtClean="0">
                <a:ln>
                  <a:noFill/>
                </a:ln>
                <a:effectLst/>
                <a:uLnTx/>
                <a:uFillTx/>
                <a:latin typeface="Arial" panose="020B0604020202020204" pitchFamily="34" charset="0"/>
                <a:sym typeface="+mn-ea"/>
              </a:rPr>
              <a:t>(</a:t>
            </a:r>
            <a:r>
              <a:rPr lang="en-US" altLang="en-US" sz="2000" kern="0" noProof="0" dirty="0" err="1" smtClean="0">
                <a:ln>
                  <a:noFill/>
                </a:ln>
                <a:effectLst/>
                <a:uLnTx/>
                <a:uFillTx/>
                <a:latin typeface="Arial" panose="020B0604020202020204" pitchFamily="34" charset="0"/>
                <a:sym typeface="+mn-ea"/>
              </a:rPr>
              <a:t>Sanechips</a:t>
            </a:r>
            <a:r>
              <a:rPr lang="en-US" altLang="en-US" sz="2000" kern="0" noProof="0" dirty="0" smtClean="0">
                <a:ln>
                  <a:noFill/>
                </a:ln>
                <a:effectLst/>
                <a:uLnTx/>
                <a:uFillTx/>
                <a:latin typeface="Arial" panose="020B0604020202020204" pitchFamily="34" charset="0"/>
                <a:sym typeface="+mn-ea"/>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sym typeface="+mn-ea"/>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sym typeface="+mn-ea"/>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lang="en-US" altLang="en-US" sz="2000" kern="0" noProof="0" dirty="0">
                <a:ln>
                  <a:noFill/>
                </a:ln>
                <a:effectLst/>
                <a:uLnTx/>
                <a:uFillTx/>
                <a:latin typeface="Arial" panose="020B0604020202020204" pitchFamily="34" charset="0"/>
                <a:sym typeface="+mn-ea"/>
              </a:rPr>
              <a:t>	</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   		Secretary</a:t>
            </a:r>
            <a:r>
              <a:rPr lang="en-US" altLang="en-US" sz="2000" kern="0" dirty="0">
                <a:latin typeface="Arial" panose="020B0604020202020204" pitchFamily="34" charset="0"/>
                <a:sym typeface="+mn-ea"/>
              </a:rPr>
              <a:t>: 	</a:t>
            </a:r>
            <a:r>
              <a:rPr lang="en-US" altLang="en-US" sz="2000" kern="0" dirty="0" smtClean="0">
                <a:latin typeface="Arial" panose="020B0604020202020204" pitchFamily="34" charset="0"/>
                <a:sym typeface="+mn-ea"/>
              </a:rPr>
              <a:t>Sebastian Max</a:t>
            </a:r>
            <a:r>
              <a:rPr lang="en-US" altLang="en-US" sz="2000" kern="0" dirty="0">
                <a:latin typeface="Arial" panose="020B0604020202020204" pitchFamily="34" charset="0"/>
                <a:sym typeface="+mn-ea"/>
              </a:rPr>
              <a:t> (Ericsson)</a:t>
            </a:r>
            <a:endParaRPr lang="en-US" altLang="en-US" sz="2000" kern="0" dirty="0">
              <a:latin typeface="Arial" panose="020B0604020202020204" pitchFamily="34" charset="0"/>
              <a:sym typeface="+mn-ea"/>
            </a:endParaRPr>
          </a:p>
          <a:p>
            <a:pPr marL="1257300" lvl="2" indent="457200">
              <a:lnSpc>
                <a:spcPct val="90000"/>
              </a:lnSpc>
              <a:buNone/>
              <a:defRPr/>
            </a:pPr>
            <a:r>
              <a:rPr lang="en-US" altLang="en-US" sz="2000" b="1" kern="0" dirty="0">
                <a:latin typeface="Arial" panose="020B0604020202020204" pitchFamily="34" charset="0"/>
              </a:rPr>
              <a:t>Tech Editor:	Yinan Qi (OPPO)</a:t>
            </a:r>
            <a:endParaRPr lang="en-US" altLang="en-US" sz="2000" b="1"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939290"/>
            <a:ext cx="10375265" cy="4688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GB" altLang="en-US" dirty="0" smtClean="0"/>
              <a:t>Approve meeting agenda</a:t>
            </a:r>
            <a:endParaRPr lang="en-GB" altLang="en-US" dirty="0" smtClean="0"/>
          </a:p>
          <a:p>
            <a:pPr lvl="0" eaLnBrk="0" hangingPunct="0">
              <a:defRPr/>
            </a:pPr>
            <a:r>
              <a:rPr lang="en-US" altLang="en-GB" dirty="0" smtClean="0"/>
              <a:t>Approve TG minutes</a:t>
            </a:r>
            <a:endParaRPr lang="en-GB" altLang="en-US" dirty="0" smtClean="0"/>
          </a:p>
          <a:p>
            <a:pPr eaLnBrk="0" hangingPunct="0">
              <a:defRPr/>
            </a:pPr>
            <a:r>
              <a:rPr lang="en-US" altLang="en-GB" dirty="0" smtClean="0"/>
              <a:t>FRD/</a:t>
            </a:r>
            <a:r>
              <a:rPr lang="en-GB" altLang="en-US" dirty="0" smtClean="0"/>
              <a:t>SFD </a:t>
            </a:r>
            <a:r>
              <a:rPr lang="en-US" altLang="en-GB" dirty="0" smtClean="0"/>
              <a:t>motions</a:t>
            </a:r>
            <a:endParaRPr lang="en-GB" altLang="en-US" dirty="0" smtClean="0"/>
          </a:p>
          <a:p>
            <a:pPr eaLnBrk="0" hangingPunct="0">
              <a:defRPr/>
            </a:pPr>
            <a:r>
              <a:rPr lang="en-GB" altLang="en-US" dirty="0" smtClean="0"/>
              <a:t>Contribution discussion (F</a:t>
            </a:r>
            <a:r>
              <a:rPr lang="en-US" altLang="en-GB" dirty="0" smtClean="0"/>
              <a:t>R/PHY</a:t>
            </a:r>
            <a:r>
              <a:rPr lang="en-GB" altLang="en-US" dirty="0" smtClean="0"/>
              <a:t>) [25 </a:t>
            </a:r>
            <a:r>
              <a:rPr lang="en-GB" altLang="en-US" dirty="0" err="1" smtClean="0"/>
              <a:t>mins</a:t>
            </a:r>
            <a:r>
              <a:rPr lang="en-GB" altLang="en-US" dirty="0" smtClean="0"/>
              <a:t> for each w/o prior request]</a:t>
            </a:r>
            <a:endParaRPr lang="en-GB" altLang="en-US" dirty="0" smtClean="0"/>
          </a:p>
          <a:p>
            <a:pPr lvl="1" algn="l" eaLnBrk="0" hangingPunct="0">
              <a:buClrTx/>
              <a:buSzTx/>
              <a:buFontTx/>
              <a:defRPr/>
            </a:pPr>
            <a:r>
              <a:rPr lang="en-US" altLang="en-GB" dirty="0" smtClean="0">
                <a:solidFill>
                  <a:schemeClr val="tx1"/>
                </a:solidFill>
                <a:sym typeface="+mn-ea"/>
              </a:rPr>
              <a:t>11-24/1786, Tradeoffs - Active and Backscattering AMP Tags, Dror Regev (Huawei)</a:t>
            </a:r>
            <a:endParaRPr lang="en-US" altLang="en-GB" b="0" dirty="0" smtClean="0">
              <a:solidFill>
                <a:schemeClr val="tx1"/>
              </a:solidFill>
            </a:endParaRPr>
          </a:p>
          <a:p>
            <a:pPr lvl="1" algn="l" eaLnBrk="0" hangingPunct="0">
              <a:buClrTx/>
              <a:buSzTx/>
              <a:buFontTx/>
              <a:buChar char="–"/>
              <a:defRPr/>
            </a:pPr>
            <a:r>
              <a:rPr lang="en-US" altLang="en-GB" sz="2000" dirty="0" smtClean="0">
                <a:sym typeface="+mn-ea"/>
              </a:rPr>
              <a:t>11-24/1529, Some observations related to OOK, Leif Wilhelmsson (Ericsson) </a:t>
            </a:r>
            <a:endParaRPr lang="en-US" altLang="en-GB" sz="2000" b="0" dirty="0" smtClean="0">
              <a:solidFill>
                <a:schemeClr val="tx1"/>
              </a:solidFill>
            </a:endParaRPr>
          </a:p>
          <a:p>
            <a:pPr lvl="1" algn="l" eaLnBrk="0" hangingPunct="0">
              <a:buClrTx/>
              <a:buSzTx/>
              <a:buFontTx/>
              <a:buChar char="–"/>
              <a:defRPr/>
            </a:pPr>
            <a:r>
              <a:rPr lang="en-US" altLang="en-GB" dirty="0" smtClean="0">
                <a:sym typeface="+mn-ea"/>
              </a:rPr>
              <a:t>11-24/1802, OOK generation for AMP DL, Ke Wang (OPPO)</a:t>
            </a:r>
            <a:endParaRPr lang="en-US" altLang="en-GB" dirty="0" smtClean="0">
              <a:sym typeface="+mn-ea"/>
            </a:endParaRPr>
          </a:p>
          <a:p>
            <a:pPr lvl="1" algn="l" eaLnBrk="0" hangingPunct="0">
              <a:buClrTx/>
              <a:buSzTx/>
              <a:buFontTx/>
              <a:buChar char="–"/>
              <a:defRPr/>
            </a:pPr>
            <a:r>
              <a:rPr lang="en-US" altLang="en-GB" sz="2000" dirty="0" smtClean="0">
                <a:highlight>
                  <a:srgbClr val="FFFF00"/>
                </a:highlight>
                <a:sym typeface="+mn-ea"/>
              </a:rPr>
              <a:t>11-24/1537r1, Wireless connectivity challenges for AMP only IoT devices under 802.11 specification, Solomon Trainin (Wiliot)</a:t>
            </a:r>
            <a:endParaRPr lang="en-US" altLang="en-GB" sz="2000" b="0" dirty="0" smtClean="0">
              <a:solidFill>
                <a:schemeClr val="tx1"/>
              </a:solidFill>
              <a:highlight>
                <a:srgbClr val="FFFF00"/>
              </a:highlight>
            </a:endParaRPr>
          </a:p>
          <a:p>
            <a:pPr lvl="1" algn="l" eaLnBrk="0" hangingPunct="0">
              <a:buClrTx/>
              <a:buSzTx/>
              <a:buFontTx/>
              <a:buChar char="–"/>
              <a:defRPr/>
            </a:pPr>
            <a:r>
              <a:rPr lang="en-US" altLang="en-GB" sz="2000" dirty="0" smtClean="0">
                <a:highlight>
                  <a:srgbClr val="FFFF00"/>
                </a:highlight>
                <a:sym typeface="+mn-ea"/>
              </a:rPr>
              <a:t>11-24/1846, AMP client types, Rojan Chitrakar (Huawei)</a:t>
            </a:r>
            <a:endParaRPr lang="en-US" altLang="en-GB" b="0" dirty="0" smtClean="0">
              <a:solidFill>
                <a:schemeClr val="tx1"/>
              </a:solidFill>
              <a:highlight>
                <a:srgbClr val="FFFF00"/>
              </a:highlight>
            </a:endParaRPr>
          </a:p>
          <a:p>
            <a:pPr eaLnBrk="0" hangingPunct="0">
              <a:defRPr/>
            </a:pPr>
            <a:r>
              <a:rPr lang="en-GB" altLang="en-US" dirty="0" smtClean="0"/>
              <a:t>Any other business?</a:t>
            </a:r>
            <a:endParaRPr lang="en-GB" altLang="en-US" dirty="0" smtClean="0"/>
          </a:p>
          <a:p>
            <a:pPr lvl="0" eaLnBrk="0" hangingPunct="0">
              <a:defRPr/>
            </a:pPr>
            <a:r>
              <a:rPr lang="en-GB" altLang="en-US" dirty="0" smtClean="0">
                <a:sym typeface="+mn-ea"/>
              </a:rPr>
              <a:t>Recess</a:t>
            </a:r>
            <a:endParaRPr lang="en-GB" altLang="en-US" dirty="0" smtClean="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TGbp Meeting Minutes</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meeting minutes for </a:t>
            </a:r>
            <a:r>
              <a:rPr lang="en-US" altLang="en-GB" sz="2400" dirty="0" smtClean="0">
                <a:sym typeface="+mn-ea"/>
              </a:rPr>
              <a:t>TGbp</a:t>
            </a:r>
            <a:r>
              <a:rPr lang="en-GB" altLang="en-US" sz="2400" dirty="0" smtClean="0">
                <a:sym typeface="+mn-ea"/>
              </a:rPr>
              <a:t> meetings during 802 </a:t>
            </a:r>
            <a:r>
              <a:rPr lang="en-US" altLang="en-GB" sz="2400" dirty="0" smtClean="0">
                <a:sym typeface="+mn-ea"/>
              </a:rPr>
              <a:t>Sep interim</a:t>
            </a:r>
            <a:r>
              <a:rPr lang="en-US" altLang="zh-CN" sz="2400" dirty="0" smtClean="0">
                <a:sym typeface="+mn-ea"/>
              </a:rPr>
              <a:t> </a:t>
            </a:r>
            <a:r>
              <a:rPr lang="en-GB" altLang="en-US" sz="2400" dirty="0" smtClean="0">
                <a:sym typeface="+mn-ea"/>
              </a:rPr>
              <a:t>session </a:t>
            </a:r>
            <a:r>
              <a:rPr lang="en-US" altLang="en-GB" sz="2400" dirty="0" smtClean="0">
                <a:sym typeface="+mn-ea"/>
              </a:rPr>
              <a:t>and TGbp TCs before Nov plenary session </a:t>
            </a:r>
            <a:r>
              <a:rPr lang="en-GB" altLang="en-US" sz="2400" dirty="0" smtClean="0">
                <a:sym typeface="+mn-ea"/>
              </a:rPr>
              <a:t>as below:</a:t>
            </a:r>
            <a:endParaRPr lang="en-GB" altLang="en-US" sz="2400" dirty="0" smtClean="0"/>
          </a:p>
          <a:p>
            <a:pPr lvl="1" indent="-342900" eaLnBrk="0" hangingPunct="0">
              <a:buFontTx/>
              <a:buChar char="-"/>
              <a:defRPr/>
            </a:pPr>
            <a:r>
              <a:rPr lang="en-GB" altLang="en-US" sz="2400" dirty="0">
                <a:sym typeface="+mn-ea"/>
                <a:hlinkClick r:id="rId1"/>
              </a:rPr>
              <a:t>https://mentor.ieee.org/802.11/dcn/24/11-24-1609-00-00bp-2024-09-interim-meeting-minutes.docx</a:t>
            </a:r>
            <a:endParaRPr lang="en-GB" altLang="en-US" sz="2400" dirty="0">
              <a:sym typeface="+mn-ea"/>
            </a:endParaRPr>
          </a:p>
          <a:p>
            <a:pPr lvl="1" indent="-342900" eaLnBrk="0" hangingPunct="0">
              <a:buFontTx/>
              <a:buChar char="-"/>
              <a:defRPr/>
            </a:pPr>
            <a:r>
              <a:rPr lang="en-GB" altLang="en-US" sz="2400" dirty="0">
                <a:sym typeface="+mn-ea"/>
                <a:hlinkClick r:id="rId2" action="ppaction://hlinkfile"/>
              </a:rPr>
              <a:t>https://mentor.ieee.org/802.11/dcn/24/11-24-1787-00-00bp-teleconference-minutes-october-november-2024.docx</a:t>
            </a: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Sebastian</a:t>
            </a:r>
            <a:r>
              <a:rPr lang="en-US" altLang="en-GB" sz="2400" dirty="0" smtClean="0"/>
              <a:t> Max</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FRD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sz="2400" dirty="0" smtClean="0">
                <a:sym typeface="+mn-ea"/>
              </a:rPr>
              <a:t>updated 11bp FRD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https://mentor.ieee.org/802.11/dcn/24/11-24-1307-02-00bp-proposed-tgbp-functional-requirements.doc</a:t>
            </a:r>
            <a:endParaRPr lang="en-GB" altLang="en-US" sz="2400" dirty="0">
              <a:sym typeface="+mn-ea"/>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Bin Qian</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smtClean="0">
                <a:solidFill>
                  <a:schemeClr val="tx2"/>
                </a:solidFill>
                <a:sym typeface="+mn-ea"/>
              </a:rPr>
              <a:t>Approve SFD update</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0" lvl="0" indent="0" eaLnBrk="0" hangingPunct="0">
              <a:buNone/>
              <a:defRPr/>
            </a:pPr>
            <a:r>
              <a:rPr lang="en-GB" altLang="en-US" sz="2400" dirty="0" smtClean="0">
                <a:sym typeface="+mn-ea"/>
              </a:rPr>
              <a:t>Approve the </a:t>
            </a:r>
            <a:r>
              <a:rPr lang="en-US" altLang="en-GB" sz="2400" dirty="0" smtClean="0">
                <a:sym typeface="+mn-ea"/>
              </a:rPr>
              <a:t>updated 11bp SFD as included in</a:t>
            </a:r>
            <a:r>
              <a:rPr lang="en-GB" altLang="en-US" sz="2400" dirty="0" smtClean="0">
                <a:sym typeface="+mn-ea"/>
              </a:rPr>
              <a:t>:</a:t>
            </a:r>
            <a:endParaRPr lang="en-GB" altLang="en-US" sz="2400" dirty="0" smtClean="0"/>
          </a:p>
          <a:p>
            <a:pPr lvl="1" indent="-342900" eaLnBrk="0" hangingPunct="0">
              <a:buFontTx/>
              <a:buChar char="-"/>
              <a:defRPr/>
            </a:pPr>
            <a:r>
              <a:rPr lang="en-GB" altLang="en-US" sz="2400" dirty="0">
                <a:sym typeface="+mn-ea"/>
                <a:hlinkClick r:id="rId1"/>
              </a:rPr>
              <a:t>https://mentor.ieee.org/802.11/dcn/24/11-24-1613-02-00bp-specification-framework-for-tgbp.docx</a:t>
            </a:r>
            <a:endParaRPr lang="en-GB" altLang="en-US" sz="2400" dirty="0">
              <a:sym typeface="+mn-ea"/>
              <a:hlinkClick r:id="rId1"/>
            </a:endParaRPr>
          </a:p>
          <a:p>
            <a:pPr lvl="1" indent="-342900" eaLnBrk="0" hangingPunct="0">
              <a:buFontTx/>
              <a:buChar char="-"/>
              <a:defRPr/>
            </a:pPr>
            <a:endParaRPr lang="en-GB" altLang="en-US" sz="2400" dirty="0">
              <a:sym typeface="+mn-ea"/>
            </a:endParaRPr>
          </a:p>
          <a:p>
            <a:pPr marL="0" lvl="0" indent="0" eaLnBrk="0" hangingPunct="0">
              <a:buNone/>
              <a:defRPr/>
            </a:pPr>
            <a:r>
              <a:rPr lang="en-GB" altLang="en-US" sz="2400" dirty="0" smtClean="0">
                <a:sym typeface="+mn-ea"/>
              </a:rPr>
              <a:t>Moved: </a:t>
            </a:r>
            <a:r>
              <a:rPr lang="en-US" altLang="en-GB" sz="2400" dirty="0" smtClean="0">
                <a:sym typeface="+mn-ea"/>
              </a:rPr>
              <a:t>Yinan Qi</a:t>
            </a:r>
            <a:endParaRPr lang="en-US" altLang="en-GB" sz="2400" dirty="0" smtClean="0"/>
          </a:p>
          <a:p>
            <a:pPr marL="0" lvl="0" indent="0" eaLnBrk="0" hangingPunct="0">
              <a:buNone/>
              <a:defRPr/>
            </a:pPr>
            <a:r>
              <a:rPr lang="en-GB" altLang="en-US" sz="2400" dirty="0" smtClean="0">
                <a:sym typeface="+mn-ea"/>
              </a:rPr>
              <a:t>Seconded: </a:t>
            </a:r>
            <a:endParaRPr lang="en-GB" altLang="en-US" sz="2400" dirty="0"/>
          </a:p>
          <a:p>
            <a:pPr marL="0" lvl="0" indent="0" eaLnBrk="0" hangingPunct="0">
              <a:buNone/>
              <a:defRPr/>
            </a:pPr>
            <a:r>
              <a:rPr lang="en-GB" altLang="en-US" sz="2400" dirty="0" smtClean="0">
                <a:sym typeface="+mn-ea"/>
              </a:rPr>
              <a:t>Result: </a:t>
            </a:r>
            <a:endParaRPr lang="en-GB" alt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11</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marL="1371600" lvl="5" indent="457200">
              <a:lnSpc>
                <a:spcPct val="90000"/>
              </a:lnSpc>
              <a:buNone/>
              <a:defRPr/>
            </a:pPr>
            <a:r>
              <a:rPr lang="en-US" altLang="en-US" sz="2000" b="1" kern="0" dirty="0">
                <a:latin typeface="Arial" panose="020B0604020202020204" pitchFamily="34" charset="0"/>
                <a:sym typeface="+mn-ea"/>
              </a:rPr>
              <a:t>Tech Editor:	Yinan Qi (OPPO)</a:t>
            </a:r>
            <a:endParaRPr lang="en-US" altLang="en-US" sz="2000" b="1"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endParaRPr lang="en-US" dirty="0" smtClean="0"/>
          </a:p>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eaLnBrk="0" hangingPunct="0">
              <a:defRPr/>
            </a:pPr>
            <a:r>
              <a:rPr lang="en-GB" altLang="en-US" sz="2400" dirty="0" smtClean="0">
                <a:sym typeface="+mn-ea"/>
              </a:rPr>
              <a:t>Contribution discussion (PHY) [25 </a:t>
            </a:r>
            <a:r>
              <a:rPr lang="en-GB" altLang="en-US" sz="2400" dirty="0" err="1" smtClean="0">
                <a:sym typeface="+mn-ea"/>
              </a:rPr>
              <a:t>mins</a:t>
            </a:r>
            <a:r>
              <a:rPr lang="en-GB" altLang="en-US" sz="2400" dirty="0" smtClean="0">
                <a:sym typeface="+mn-ea"/>
              </a:rPr>
              <a:t> for each]</a:t>
            </a:r>
            <a:endParaRPr lang="en-GB" altLang="en-US" sz="2400" dirty="0" smtClean="0"/>
          </a:p>
          <a:p>
            <a:pPr lvl="1" algn="l" eaLnBrk="0" hangingPunct="0">
              <a:buClrTx/>
              <a:buSzTx/>
              <a:buFontTx/>
              <a:buChar char="–"/>
              <a:defRPr/>
            </a:pPr>
            <a:r>
              <a:rPr lang="en-US" altLang="en-GB" sz="2400" b="0" dirty="0">
                <a:solidFill>
                  <a:schemeClr val="tx1"/>
                </a:solidFill>
                <a:sym typeface="+mn-ea"/>
              </a:rPr>
              <a:t>11-24/1731, Downlink data rates for bi-static backscatter, Bin Qian (Huawei)</a:t>
            </a:r>
            <a:endParaRPr lang="en-US" altLang="en-GB" sz="2400" b="0" dirty="0">
              <a:solidFill>
                <a:schemeClr val="tx1"/>
              </a:solidFill>
            </a:endParaRPr>
          </a:p>
          <a:p>
            <a:pPr lvl="1" algn="l" eaLnBrk="0" hangingPunct="0">
              <a:buClrTx/>
              <a:buSzTx/>
              <a:buFontTx/>
              <a:buChar char="–"/>
              <a:defRPr/>
            </a:pPr>
            <a:r>
              <a:rPr lang="en-US" altLang="en-GB" sz="2400" b="0" dirty="0">
                <a:solidFill>
                  <a:schemeClr val="tx1"/>
                </a:solidFill>
                <a:sym typeface="+mn-ea"/>
              </a:rPr>
              <a:t>11-24/1780, Further Discussion on AMP PPDU Design, Yinan Qi (OPPO)</a:t>
            </a:r>
            <a:endParaRPr lang="en-US" altLang="en-GB" sz="2400" b="0" dirty="0">
              <a:solidFill>
                <a:schemeClr val="tx1"/>
              </a:solidFill>
              <a:sym typeface="+mn-ea"/>
            </a:endParaRPr>
          </a:p>
          <a:p>
            <a:pPr lvl="1" algn="l" eaLnBrk="0" hangingPunct="0">
              <a:buClrTx/>
              <a:buSzTx/>
              <a:buFontTx/>
              <a:buChar char="–"/>
              <a:defRPr/>
            </a:pPr>
            <a:r>
              <a:rPr lang="en-US" altLang="zh-CN" sz="2400" dirty="0">
                <a:sym typeface="+mn-ea"/>
              </a:rPr>
              <a:t>11-24/1782, Timing issue for AMP, Yinan Qi (OPPO)</a:t>
            </a:r>
            <a:endParaRPr lang="en-US" altLang="zh-CN" sz="2400" b="0" dirty="0">
              <a:solidFill>
                <a:schemeClr val="tx1"/>
              </a:solidFill>
            </a:endParaRPr>
          </a:p>
          <a:p>
            <a:pPr lvl="1" algn="l" eaLnBrk="0" hangingPunct="0">
              <a:buClrTx/>
              <a:buSzTx/>
              <a:buFontTx/>
              <a:buChar char="–"/>
              <a:defRPr/>
            </a:pPr>
            <a:r>
              <a:rPr lang="en-US" altLang="zh-CN" sz="2400" dirty="0">
                <a:sym typeface="+mn-ea"/>
              </a:rPr>
              <a:t>11-24/1799, Analysis of Free Running Oscillators Accuracy for Active Transmission AMP Devices, Amichai Devorich (Wiliot)</a:t>
            </a:r>
            <a:endParaRPr lang="en-US" altLang="en-GB" sz="2400" b="0"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8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en-GB" sz="2400" dirty="0">
                <a:sym typeface="+mn-ea"/>
              </a:rPr>
              <a:t>11-24/1793, AMP Downlink Data Rates, Steve Shellhammer (Qualcomm)</a:t>
            </a:r>
            <a:endParaRPr lang="en-US" altLang="en-GB" sz="2400" b="0" dirty="0">
              <a:solidFill>
                <a:schemeClr val="tx1"/>
              </a:solidFill>
              <a:sym typeface="+mn-ea"/>
            </a:endParaRPr>
          </a:p>
          <a:p>
            <a:pPr lvl="1" algn="l" eaLnBrk="0" hangingPunct="0">
              <a:buClrTx/>
              <a:buSzTx/>
              <a:buFontTx/>
              <a:buChar char="–"/>
              <a:defRPr/>
            </a:pPr>
            <a:r>
              <a:rPr lang="en-US" altLang="en-GB" sz="2400" dirty="0">
                <a:sym typeface="+mn-ea"/>
              </a:rPr>
              <a:t>11-24/1794, Robust Method for AMP Active Uplink Multiple Data Rate Support, Steve Shellhammer (Qualcomm)</a:t>
            </a:r>
            <a:endParaRPr lang="en-US" altLang="en-US" sz="2400" dirty="0">
              <a:solidFill>
                <a:schemeClr val="tx1"/>
              </a:solidFill>
            </a:endParaRPr>
          </a:p>
          <a:p>
            <a:pPr lvl="1" algn="l" eaLnBrk="0" hangingPunct="0">
              <a:buClrTx/>
              <a:buSzTx/>
              <a:buFontTx/>
              <a:buChar char="–"/>
              <a:defRPr/>
            </a:pPr>
            <a:r>
              <a:rPr lang="en-US" altLang="zh-CN" sz="2400" b="0" dirty="0">
                <a:solidFill>
                  <a:schemeClr val="tx1"/>
                </a:solidFill>
                <a:sym typeface="+mn-ea"/>
              </a:rPr>
              <a:t>11-24/1797, Design considerations of DL data rate and SYNC, Rui Cao (NXP)</a:t>
            </a:r>
            <a:endParaRPr lang="en-US" altLang="zh-CN" sz="2400" b="0" dirty="0">
              <a:solidFill>
                <a:schemeClr val="tx1"/>
              </a:solidFill>
            </a:endParaRPr>
          </a:p>
          <a:p>
            <a:pPr lvl="1" algn="l" eaLnBrk="0" hangingPunct="0">
              <a:buClrTx/>
              <a:buSzTx/>
              <a:buFontTx/>
              <a:buChar char="–"/>
              <a:defRPr/>
            </a:pPr>
            <a:r>
              <a:rPr lang="en-US" altLang="zh-CN" sz="2400" dirty="0">
                <a:solidFill>
                  <a:schemeClr val="tx1"/>
                </a:solidFill>
                <a:sym typeface="+mn-ea"/>
              </a:rPr>
              <a:t>11-24/1798, Backscattering UL data rate and modulation, Rui Cao (NXP)</a:t>
            </a:r>
            <a:endParaRPr lang="en-US" altLang="zh-CN" sz="2400" b="0" dirty="0">
              <a:solidFill>
                <a:schemeClr val="tx1"/>
              </a:solidFill>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12</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r>
              <a:rPr lang="en-US" altLang="en-US" sz="2000" kern="0" dirty="0" smtClean="0">
                <a:latin typeface="Arial" panose="020B0604020202020204" pitchFamily="34" charset="0"/>
              </a:rPr>
              <a:t>)</a:t>
            </a:r>
            <a:endParaRPr lang="en-US" altLang="en-US" sz="2000" kern="0" dirty="0" smtClean="0">
              <a:latin typeface="Arial" panose="020B0604020202020204" pitchFamily="34" charset="0"/>
            </a:endParaRPr>
          </a:p>
          <a:p>
            <a:pPr lvl="0">
              <a:lnSpc>
                <a:spcPct val="90000"/>
              </a:lnSpc>
              <a:buNone/>
              <a:defRPr/>
            </a:pPr>
            <a:r>
              <a:rPr lang="en-US" altLang="en-US" sz="2000" b="1" kern="0" dirty="0">
                <a:latin typeface="Arial" panose="020B0604020202020204" pitchFamily="34" charset="0"/>
                <a:sym typeface="+mn-ea"/>
              </a:rPr>
              <a:t>	</a:t>
            </a:r>
            <a:r>
              <a:rPr lang="en-US" altLang="en-US" sz="2000" b="1" kern="0" dirty="0" smtClean="0">
                <a:latin typeface="Arial" panose="020B0604020202020204" pitchFamily="34" charset="0"/>
                <a:sym typeface="+mn-ea"/>
              </a:rPr>
              <a:t>                 Tech </a:t>
            </a:r>
            <a:r>
              <a:rPr lang="en-US" altLang="en-US" sz="2000" b="1" kern="0" dirty="0">
                <a:latin typeface="Arial" panose="020B0604020202020204" pitchFamily="34" charset="0"/>
                <a:sym typeface="+mn-ea"/>
              </a:rPr>
              <a:t>Editor:	Yinan Qi (OPPO)</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8688" y="1994535"/>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lnSpcReduction="1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a:t>agenda</a:t>
            </a:r>
            <a:endParaRPr lang="en-GB" altLang="en-US" dirty="0"/>
          </a:p>
          <a:p>
            <a:pPr lvl="0" eaLnBrk="0" hangingPunct="0">
              <a:defRPr/>
            </a:pPr>
            <a:r>
              <a:rPr lang="en-GB" altLang="en-US" sz="2400" dirty="0" smtClean="0">
                <a:sym typeface="+mn-ea"/>
              </a:rPr>
              <a:t>Contribution discussion (</a:t>
            </a:r>
            <a:r>
              <a:rPr lang="en-US" altLang="en-GB" sz="2400" dirty="0" smtClean="0">
                <a:sym typeface="+mn-ea"/>
              </a:rPr>
              <a:t>PHY</a:t>
            </a:r>
            <a:r>
              <a:rPr lang="en-GB" altLang="en-US" dirty="0" smtClean="0">
                <a:sym typeface="+mn-ea"/>
              </a:rPr>
              <a:t>) </a:t>
            </a:r>
            <a:r>
              <a:rPr lang="en-GB" altLang="en-US" dirty="0">
                <a:sym typeface="+mn-ea"/>
              </a:rPr>
              <a:t>[25 </a:t>
            </a:r>
            <a:r>
              <a:rPr lang="en-GB" altLang="en-US" dirty="0" err="1">
                <a:sym typeface="+mn-ea"/>
              </a:rPr>
              <a:t>mins</a:t>
            </a:r>
            <a:r>
              <a:rPr lang="en-GB" altLang="en-US" dirty="0">
                <a:sym typeface="+mn-ea"/>
              </a:rPr>
              <a:t> for each]</a:t>
            </a:r>
            <a:endParaRPr lang="en-GB" altLang="en-US" sz="2400" dirty="0" smtClean="0"/>
          </a:p>
          <a:p>
            <a:pPr lvl="1" algn="l" eaLnBrk="0" hangingPunct="0">
              <a:buClrTx/>
              <a:buSzTx/>
              <a:buFontTx/>
              <a:buChar char="–"/>
              <a:defRPr/>
            </a:pPr>
            <a:r>
              <a:rPr lang="en-US" altLang="zh-CN" sz="2400" dirty="0">
                <a:sym typeface="+mn-ea"/>
              </a:rPr>
              <a:t>11-24/1687, Frequency Shifting in Backscatter Operations, Nelson Costa (Haila)</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11-24/1801, Data rates for AMP IoT, Weijie Xu (OPPO)</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11-24/1803, Sync field for AMP PPDU, Ke Wang (OPPO)</a:t>
            </a:r>
            <a:endParaRPr lang="en-US" altLang="zh-CN" sz="2400" b="0" dirty="0">
              <a:solidFill>
                <a:schemeClr val="tx1"/>
              </a:solidFill>
            </a:endParaRPr>
          </a:p>
          <a:p>
            <a:pPr lvl="1" algn="l" eaLnBrk="0" hangingPunct="0">
              <a:buClrTx/>
              <a:buSzTx/>
              <a:buFontTx/>
              <a:buChar char="–"/>
              <a:defRPr/>
            </a:pPr>
            <a:r>
              <a:rPr lang="en-US" altLang="zh-CN" sz="2400" b="0" dirty="0">
                <a:sym typeface="+mn-ea"/>
              </a:rPr>
              <a:t>11-24/1816, AMP Downlink Sync Field Options, Steve Shellhammer (Qualcomm)</a:t>
            </a:r>
            <a:endParaRPr lang="en-US" altLang="zh-CN" sz="2400" b="0" dirty="0">
              <a:sym typeface="+mn-ea"/>
            </a:endParaRPr>
          </a:p>
          <a:p>
            <a:pPr lvl="1" algn="l" eaLnBrk="0" hangingPunct="0">
              <a:buClrTx/>
              <a:buSzTx/>
              <a:buFontTx/>
              <a:buChar char="–"/>
              <a:defRPr/>
            </a:pPr>
            <a:r>
              <a:rPr lang="en-US" altLang="zh-CN" sz="2400" dirty="0">
                <a:highlight>
                  <a:srgbClr val="FFFF00"/>
                </a:highlight>
                <a:sym typeface="+mn-ea"/>
              </a:rPr>
              <a:t>11-24/1819, Downlink Sync Sequence Design, Bin Qian (Huawei)</a:t>
            </a:r>
            <a:endParaRPr lang="en-US" altLang="zh-CN" sz="2400" b="0" dirty="0">
              <a:highlight>
                <a:srgbClr val="FFFF00"/>
              </a:highlight>
              <a:sym typeface="+mn-ea"/>
            </a:endParaRPr>
          </a:p>
          <a:p>
            <a:pPr eaLnBrk="0" hangingPunct="0">
              <a:defRPr/>
            </a:pPr>
            <a:r>
              <a:rPr lang="en-GB" altLang="en-US" dirty="0" smtClean="0"/>
              <a:t>Any </a:t>
            </a:r>
            <a:r>
              <a:rPr lang="en-GB" altLang="en-US" dirty="0"/>
              <a:t>other business?</a:t>
            </a:r>
            <a:endParaRPr lang="en-GB" altLang="en-US" dirty="0"/>
          </a:p>
          <a:p>
            <a:pPr lvl="0" eaLnBrk="0" hangingPunct="0">
              <a:defRPr/>
            </a:pPr>
            <a:r>
              <a:rPr lang="en-GB" altLang="en-US" dirty="0" smtClean="0">
                <a:sym typeface="+mn-ea"/>
              </a:rPr>
              <a:t>Recess</a:t>
            </a:r>
            <a:endParaRPr lang="en-GB" alt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r>
              <a:rPr lang="en-US" altLang="en-US" sz="2000" kern="0" dirty="0">
                <a:latin typeface="Arial" panose="020B0604020202020204" pitchFamily="34" charset="0"/>
              </a:rPr>
              <a:t>	</a:t>
            </a:r>
            <a:endParaRPr lang="en-US" altLang="en-US" sz="2000" kern="0" dirty="0">
              <a:latin typeface="Arial" panose="020B0604020202020204" pitchFamily="34"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sz="2000" b="0" dirty="0">
                <a:solidFill>
                  <a:schemeClr val="tx1"/>
                </a:solidFill>
                <a:sym typeface="+mn-ea"/>
              </a:rPr>
              <a:t>11-24/1774, Details of AMP trigger procedure,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11-24/1775, Duty-cycle AMP operation, Chuanfeng He (OPPO)</a:t>
            </a:r>
            <a:endParaRPr lang="en-US" altLang="en-GB" sz="2000" b="0" dirty="0">
              <a:solidFill>
                <a:schemeClr val="tx1"/>
              </a:solidFill>
            </a:endParaRPr>
          </a:p>
          <a:p>
            <a:pPr lvl="1" algn="l" eaLnBrk="0" hangingPunct="0">
              <a:buClrTx/>
              <a:buSzTx/>
              <a:buFontTx/>
              <a:buChar char="–"/>
              <a:defRPr/>
            </a:pPr>
            <a:r>
              <a:rPr lang="en-US" altLang="en-GB" sz="2000" b="0" dirty="0">
                <a:solidFill>
                  <a:schemeClr val="tx1"/>
                </a:solidFill>
                <a:sym typeface="+mn-ea"/>
              </a:rPr>
              <a:t>11-24/1776, Multiple access mechanisms for AMP, Chuanfeng He (OPPO)</a:t>
            </a:r>
            <a:endParaRPr lang="en-US" altLang="en-GB" sz="2000" b="0" dirty="0">
              <a:solidFill>
                <a:schemeClr val="tx1"/>
              </a:solidFill>
              <a:sym typeface="+mn-ea"/>
            </a:endParaRPr>
          </a:p>
          <a:p>
            <a:pPr lvl="1" algn="l" eaLnBrk="0" hangingPunct="0">
              <a:buClrTx/>
              <a:buSzTx/>
              <a:buFontTx/>
              <a:buChar char="–"/>
              <a:defRPr/>
            </a:pPr>
            <a:r>
              <a:rPr lang="en-US" altLang="en-GB" dirty="0">
                <a:sym typeface="+mn-ea"/>
              </a:rPr>
              <a:t>11-24/1802, CDM Access for AMP IoT, Weijie Xu (OPPO)</a:t>
            </a:r>
            <a:endParaRPr lang="en-US" altLang="en-GB" sz="2000" b="0"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13</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dirty="0" smtClean="0">
                <a:latin typeface="Arial" panose="020B0604020202020204" pitchFamily="34" charset="0"/>
                <a:sym typeface="+mn-ea"/>
              </a:rPr>
              <a:t>                       Tech Editor:	Yinan Qi (OPPO)</a:t>
            </a:r>
            <a:endParaRPr lang="en-US" altLang="en-US" sz="2000" kern="0" dirty="0" smtClean="0">
              <a:latin typeface="Arial" panose="020B0604020202020204" pitchFamily="34"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28842"/>
            <a:ext cx="10375582" cy="46480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(WPT)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US" dirty="0">
                <a:sym typeface="+mn-ea"/>
              </a:rPr>
              <a:t>11-24/1767, AMP Energizer, Ian Bajaj (Huawei)</a:t>
            </a:r>
            <a:endParaRPr lang="en-US" altLang="en-US" dirty="0">
              <a:solidFill>
                <a:schemeClr val="tx1"/>
              </a:solidFill>
              <a:sym typeface="+mn-ea"/>
            </a:endParaRPr>
          </a:p>
          <a:p>
            <a:pPr lvl="1" algn="l" eaLnBrk="0" hangingPunct="0">
              <a:buClrTx/>
              <a:buSzTx/>
              <a:buFontTx/>
              <a:buChar char="–"/>
              <a:defRPr/>
            </a:pPr>
            <a:r>
              <a:rPr lang="en-US" altLang="en-US" dirty="0">
                <a:sym typeface="+mn-ea"/>
              </a:rPr>
              <a:t>11-24/1769, Further discussion on the AMP WPT protocol, Ian Bajaj (Huawei)</a:t>
            </a:r>
            <a:endParaRPr lang="en-US" altLang="en-US" b="0" dirty="0">
              <a:solidFill>
                <a:schemeClr val="tx1"/>
              </a:solidFill>
            </a:endParaRPr>
          </a:p>
          <a:p>
            <a:pPr lvl="1" algn="l" eaLnBrk="0" hangingPunct="0">
              <a:buClrTx/>
              <a:buSzTx/>
              <a:buFontTx/>
              <a:buChar char="–"/>
              <a:defRPr/>
            </a:pPr>
            <a:r>
              <a:rPr lang="en-US" altLang="en-US" dirty="0">
                <a:sym typeface="+mn-ea"/>
              </a:rPr>
              <a:t>11-24/1781, Further Consideration of WPT for AMP, Yinan Qi (OPPO)</a:t>
            </a:r>
            <a:endParaRPr lang="en-US" altLang="en-US" dirty="0">
              <a:solidFill>
                <a:schemeClr val="tx1"/>
              </a:solidFill>
            </a:endParaRPr>
          </a:p>
          <a:p>
            <a:pPr lvl="1" algn="l" eaLnBrk="0" hangingPunct="0">
              <a:buClrTx/>
              <a:buSzTx/>
              <a:buFontTx/>
              <a:buChar char="–"/>
              <a:defRPr/>
            </a:pPr>
            <a:r>
              <a:rPr lang="en-US" altLang="en-US" dirty="0">
                <a:sym typeface="+mn-ea"/>
              </a:rPr>
              <a:t>11-24/1808, OFDM-based WPT waveform, Panpan Li (Huawei)</a:t>
            </a:r>
            <a:endParaRPr lang="en-US" altLang="en-US"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sym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日期占位符 3"/>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AM1,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algn="l">
              <a:lnSpc>
                <a:spcPct val="90000"/>
              </a:lnSpc>
              <a:buClrTx/>
              <a:buSzTx/>
              <a:buFontTx/>
              <a:buNone/>
              <a:defRPr/>
            </a:pPr>
            <a:r>
              <a:rPr lang="en-US" altLang="en-US" sz="2000" kern="0" noProof="0" dirty="0">
                <a:ln>
                  <a:noFill/>
                </a:ln>
                <a:effectLst/>
                <a:uLnTx/>
                <a:uFillTx/>
                <a:latin typeface="Arial" panose="020B0604020202020204" pitchFamily="34" charset="0"/>
              </a:rPr>
              <a:t>	                  </a:t>
            </a:r>
            <a:r>
              <a:rPr lang="en-US" altLang="en-US" sz="2000" kern="0" noProof="0" dirty="0">
                <a:ln>
                  <a:noFill/>
                </a:ln>
                <a:effectLst/>
                <a:uLnTx/>
                <a:uFillTx/>
                <a:latin typeface="Arial" panose="020B0604020202020204" pitchFamily="34" charset="0"/>
                <a:sym typeface="+mn-ea"/>
              </a:rPr>
              <a:t>Tech Editor:	Yinan Qi (OPPO)</a:t>
            </a:r>
            <a:endParaRPr lang="en-US" altLang="en-US" sz="2000" kern="0" noProof="0" dirty="0">
              <a:ln>
                <a:noFill/>
              </a:ln>
              <a:effectLst/>
              <a:uLnTx/>
              <a:uFillTx/>
              <a:latin typeface="Arial" panose="020B0604020202020204"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3" name="页脚占位符 2"/>
          <p:cNvSpPr>
            <a:spLocks noGrp="1"/>
          </p:cNvSpPr>
          <p:nvPr>
            <p:ph type="ftr" idx="3"/>
          </p:nvPr>
        </p:nvSpPr>
        <p:spPr/>
        <p:txBody>
          <a:bodyPr/>
          <a:lstStyle/>
          <a:p>
            <a:pPr eaLnBrk="0" hangingPunct="0">
              <a:defRPr/>
            </a:pPr>
            <a:r>
              <a:rPr lang="en-US" smtClean="0"/>
              <a:t>Bo Sun (Sanechips)</a:t>
            </a:r>
            <a:endParaRPr lang="en-US" dirty="0"/>
          </a:p>
        </p:txBody>
      </p:sp>
      <p:sp>
        <p:nvSpPr>
          <p:cNvPr id="7" name="日期占位符 3"/>
          <p:cNvSpPr>
            <a:spLocks noGrp="1"/>
          </p:cNvSpPr>
          <p:nvPr>
            <p:ph type="dt" idx="2"/>
          </p:nvPr>
        </p:nvSpPr>
        <p:spPr/>
        <p:txBody>
          <a:bodyPr/>
          <a:lstStyle/>
          <a:p>
            <a:pPr eaLnBrk="0" hangingPunct="0">
              <a:defRPr/>
            </a:pPr>
            <a:r>
              <a:rPr lang="en-US" dirty="0" smtClean="0"/>
              <a:t>Nov 2024</a:t>
            </a:r>
            <a:endParaRPr lang="en-US" dirty="0"/>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1014731" y="1878263"/>
            <a:ext cx="10375582" cy="4329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lnSpcReduction="2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US" altLang="en-GB" dirty="0"/>
              <a:t>Call meeting to order and remind the group to record attendance on imat.ieee.org</a:t>
            </a:r>
            <a:endParaRPr lang="en-US" altLang="en-GB" dirty="0"/>
          </a:p>
          <a:p>
            <a:pPr lvl="0" eaLnBrk="0" hangingPunct="0">
              <a:defRPr/>
            </a:pPr>
            <a:r>
              <a:rPr lang="en-US" altLang="en-GB" dirty="0"/>
              <a:t>IEEE-SA IPR policies and meeting rules</a:t>
            </a:r>
            <a:endParaRPr lang="en-US" altLang="en-GB" dirty="0"/>
          </a:p>
          <a:p>
            <a:pPr lvl="0" eaLnBrk="0" hangingPunct="0">
              <a:defRPr/>
            </a:pPr>
            <a:r>
              <a:rPr lang="en-US" altLang="en-GB" dirty="0"/>
              <a:t>Approval of agenda</a:t>
            </a:r>
            <a:endParaRPr lang="en-US" altLang="en-GB" dirty="0"/>
          </a:p>
          <a:p>
            <a:pPr eaLnBrk="0" hangingPunct="0">
              <a:defRPr/>
            </a:pPr>
            <a:r>
              <a:rPr lang="en-US" altLang="en-GB" dirty="0"/>
              <a:t>Contribution </a:t>
            </a:r>
            <a:r>
              <a:rPr lang="en-US" altLang="en-GB" dirty="0" smtClean="0"/>
              <a:t>discussion (MAC&amp;Sec.) </a:t>
            </a:r>
            <a:r>
              <a:rPr lang="en-GB" altLang="en-US" dirty="0">
                <a:sym typeface="+mn-ea"/>
              </a:rPr>
              <a:t>[25 </a:t>
            </a:r>
            <a:r>
              <a:rPr lang="en-GB" altLang="en-US" dirty="0" err="1">
                <a:sym typeface="+mn-ea"/>
              </a:rPr>
              <a:t>mins</a:t>
            </a:r>
            <a:r>
              <a:rPr lang="en-GB" altLang="en-US" dirty="0">
                <a:sym typeface="+mn-ea"/>
              </a:rPr>
              <a:t> for each]</a:t>
            </a:r>
            <a:endParaRPr lang="en-US" altLang="en-GB" dirty="0"/>
          </a:p>
          <a:p>
            <a:pPr lvl="1" algn="l" eaLnBrk="0" hangingPunct="0">
              <a:buClrTx/>
              <a:buSzTx/>
              <a:buFontTx/>
              <a:buChar char="–"/>
              <a:defRPr/>
            </a:pPr>
            <a:r>
              <a:rPr lang="en-US" altLang="en-GB" dirty="0" smtClean="0">
                <a:sym typeface="+mn-ea"/>
              </a:rPr>
              <a:t>11-24/1548, Thoughts on Security for AMP, Rojan Chitrakar (Huawei)</a:t>
            </a:r>
            <a:endParaRPr lang="en-US" altLang="en-GB" dirty="0" smtClean="0">
              <a:sym typeface="+mn-ea"/>
            </a:endParaRPr>
          </a:p>
          <a:p>
            <a:pPr lvl="1" algn="l" eaLnBrk="0" hangingPunct="0">
              <a:buClrTx/>
              <a:buSzTx/>
              <a:buFontTx/>
              <a:buChar char="–"/>
              <a:defRPr/>
            </a:pPr>
            <a:r>
              <a:rPr lang="en-US" altLang="en-GB" sz="2000" dirty="0" smtClean="0">
                <a:solidFill>
                  <a:schemeClr val="tx1"/>
                </a:solidFill>
                <a:sym typeface="+mn-ea"/>
              </a:rPr>
              <a:t>11-24/1805, AMP time-based channel access discussions,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11-24/1806, AMP time-based channel access for Active tags, Rojan Chitrakar (Huawei)</a:t>
            </a:r>
            <a:endParaRPr lang="en-US" altLang="en-GB" sz="2000" b="0" dirty="0" smtClean="0">
              <a:solidFill>
                <a:schemeClr val="tx1"/>
              </a:solidFill>
            </a:endParaRPr>
          </a:p>
          <a:p>
            <a:pPr lvl="1" algn="l" eaLnBrk="0" hangingPunct="0">
              <a:buClrTx/>
              <a:buSzTx/>
              <a:buFontTx/>
              <a:buChar char="–"/>
              <a:defRPr/>
            </a:pPr>
            <a:r>
              <a:rPr lang="en-US" altLang="en-GB" sz="2000" dirty="0" smtClean="0">
                <a:solidFill>
                  <a:schemeClr val="tx1"/>
                </a:solidFill>
                <a:sym typeface="+mn-ea"/>
              </a:rPr>
              <a:t>11-24/1811, Frame format discussion, Liwen Chu (NXP)</a:t>
            </a:r>
            <a:endParaRPr lang="en-US" altLang="en-GB" sz="2000" dirty="0" smtClean="0">
              <a:solidFill>
                <a:schemeClr val="tx1"/>
              </a:solidFill>
              <a:sym typeface="+mn-ea"/>
            </a:endParaRPr>
          </a:p>
          <a:p>
            <a:pPr lvl="1" algn="l" eaLnBrk="0" hangingPunct="0">
              <a:buClrTx/>
              <a:buSzTx/>
              <a:buFontTx/>
              <a:buChar char="–"/>
              <a:defRPr/>
            </a:pPr>
            <a:r>
              <a:rPr lang="en-US" altLang="en-GB" dirty="0" smtClean="0">
                <a:highlight>
                  <a:srgbClr val="FFFF00"/>
                </a:highlight>
                <a:sym typeface="+mn-ea"/>
              </a:rPr>
              <a:t>11-24/1839, AMP STA Access, Sanket Kalamkar (Qualcomm)</a:t>
            </a:r>
            <a:r>
              <a:rPr lang="en-US" altLang="en-GB" sz="2000" i="1" dirty="0">
                <a:solidFill>
                  <a:schemeClr val="tx1"/>
                </a:solidFill>
              </a:rPr>
              <a:t>	</a:t>
            </a:r>
            <a:endParaRPr lang="en-US" altLang="en-GB" sz="2000" i="1" dirty="0">
              <a:solidFill>
                <a:schemeClr val="tx1"/>
              </a:solidFill>
            </a:endParaRPr>
          </a:p>
          <a:p>
            <a:pPr algn="l" eaLnBrk="0" hangingPunct="0">
              <a:buClrTx/>
              <a:buSzTx/>
              <a:buFontTx/>
              <a:defRPr/>
            </a:pPr>
            <a:r>
              <a:rPr lang="en-US" altLang="en-GB" dirty="0"/>
              <a:t>Any other business?</a:t>
            </a:r>
            <a:endParaRPr lang="en-US" altLang="en-GB" dirty="0"/>
          </a:p>
          <a:p>
            <a:pPr lvl="0" eaLnBrk="0" hangingPunct="0">
              <a:defRPr/>
            </a:pPr>
            <a:r>
              <a:rPr lang="en-US" altLang="en-GB" dirty="0">
                <a:sym typeface="+mn-ea"/>
              </a:rPr>
              <a:t>Recess</a:t>
            </a:r>
            <a:endParaRPr lang="en-US" altLang="en-GB"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Title 1"/>
          <p:cNvSpPr txBox="1"/>
          <p:nvPr/>
        </p:nvSpPr>
        <p:spPr>
          <a:xfrm>
            <a:off x="1757045" y="685800"/>
            <a:ext cx="8573135" cy="1827530"/>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dirty="0" smtClean="0">
                <a:solidFill>
                  <a:srgbClr val="0000FF"/>
                </a:solidFill>
                <a:latin typeface="Arial Black" panose="020B0A04020102020204" pitchFamily="34" charset="0"/>
              </a:rPr>
              <a:t>IEEE 802.11 TGbp </a:t>
            </a:r>
            <a:r>
              <a:rPr lang="en-US" sz="3200" kern="0" dirty="0" smtClean="0">
                <a:solidFill>
                  <a:srgbClr val="0000FF"/>
                </a:solidFill>
                <a:latin typeface="Arial Black" panose="020B0A04020102020204" pitchFamily="34" charset="0"/>
              </a:rPr>
              <a:t>Meeting</a:t>
            </a:r>
            <a:br>
              <a:rPr lang="en-US" sz="3200" kern="0" dirty="0" smtClean="0">
                <a:solidFill>
                  <a:srgbClr val="0000FF"/>
                </a:solidFill>
                <a:latin typeface="Arial Black" panose="020B0A04020102020204" pitchFamily="34" charset="0"/>
              </a:rPr>
            </a:br>
            <a:r>
              <a:rPr lang="en-US" sz="3200" kern="0" dirty="0" smtClean="0">
                <a:solidFill>
                  <a:srgbClr val="0000FF"/>
                </a:solidFill>
                <a:latin typeface="Arial Black" panose="020B0A04020102020204" pitchFamily="34" charset="0"/>
              </a:rPr>
              <a:t>During IEEE 802.11 Nov Plenary 2024</a:t>
            </a:r>
            <a:endParaRPr lang="en-US" sz="3200" kern="0" dirty="0">
              <a:solidFill>
                <a:srgbClr val="0000FF"/>
              </a:solidFill>
              <a:latin typeface="Arial Black" panose="020B0A04020102020204" pitchFamily="34" charset="0"/>
            </a:endParaRPr>
          </a:p>
        </p:txBody>
      </p:sp>
      <p:sp>
        <p:nvSpPr>
          <p:cNvPr id="6"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Nov 14</a:t>
            </a:r>
            <a:r>
              <a:rPr lang="en-US" altLang="en-US" sz="3600" kern="0" baseline="30000" dirty="0" smtClean="0">
                <a:latin typeface="Arial" panose="020B0604020202020204" pitchFamily="34" charset="0"/>
              </a:rPr>
              <a:t>th </a:t>
            </a:r>
            <a:r>
              <a:rPr lang="en-US" altLang="en-US" sz="3600" kern="0" dirty="0" smtClean="0">
                <a:latin typeface="Arial" panose="020B0604020202020204" pitchFamily="34" charset="0"/>
              </a:rPr>
              <a:t>PM2,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2024</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r>
              <a:rPr kumimoji="0" lang="en-US" altLang="en-US" sz="2000" b="1" i="0" u="none" strike="noStrike" kern="0" cap="none" spc="0" normalizeH="0" baseline="0" noProof="0" dirty="0" err="1"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Sanechips</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lang="en-US" altLang="en-US" sz="2000" kern="0" dirty="0" smtClean="0">
                <a:latin typeface="Arial" panose="020B0604020202020204" pitchFamily="34" charset="0"/>
              </a:rPr>
              <a:t>			Vice Chair:	Steve Shellhammer (Qualcomm)</a:t>
            </a:r>
            <a:endParaRPr lang="en-US" altLang="en-US" sz="2000" kern="0" dirty="0" smtClean="0">
              <a:latin typeface="Arial" panose="020B0604020202020204" pitchFamily="34" charset="0"/>
            </a:endParaRPr>
          </a:p>
          <a:p>
            <a:pPr marL="3086100" marR="0" lvl="6" indent="457200" algn="l" defTabSz="914400" rtl="0" eaLnBrk="0" fontAlgn="base" latinLnBrk="0" hangingPunct="0">
              <a:lnSpc>
                <a:spcPct val="90000"/>
              </a:lnSpc>
              <a:spcBef>
                <a:spcPct val="20000"/>
              </a:spcBef>
              <a:spcAft>
                <a:spcPct val="0"/>
              </a:spcAft>
              <a:buClrTx/>
              <a:buSzTx/>
              <a:buFontTx/>
              <a:buNone/>
              <a:defRPr/>
            </a:pPr>
            <a:r>
              <a:rPr lang="en-US" altLang="en-US" sz="2000" b="1" kern="0" dirty="0" smtClean="0">
                <a:latin typeface="Arial" panose="020B0604020202020204" pitchFamily="34" charset="0"/>
                <a:cs typeface="MS PGothic" panose="020B0600070205080204" pitchFamily="34" charset="-128"/>
              </a:rPr>
              <a:t>  Rakesh Taori (Infineon) </a:t>
            </a:r>
            <a:endParaRPr kumimoji="0" lang="en-US" altLang="en-US" sz="2000" b="1" i="0" u="none" strike="noStrike" kern="0" cap="none" spc="0" normalizeH="0" baseline="0" dirty="0" smtClean="0">
              <a:solidFill>
                <a:schemeClr val="tx1"/>
              </a:solidFill>
              <a:latin typeface="Arial" panose="020B0604020202020204" pitchFamily="34" charset="0"/>
              <a:ea typeface="MS PGothic" panose="020B0600070205080204" pitchFamily="34" charset="-128"/>
              <a:cs typeface="MS PGothic" panose="020B0600070205080204" pitchFamily="34" charset="-128"/>
            </a:endParaRP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lang="en-US" altLang="en-US" sz="2000" kern="0" dirty="0">
                <a:latin typeface="Arial" panose="020B0604020202020204" pitchFamily="34" charset="0"/>
              </a:rPr>
              <a:t> </a:t>
            </a:r>
            <a:r>
              <a:rPr lang="en-US" altLang="en-US" sz="2000" kern="0" dirty="0" smtClean="0">
                <a:latin typeface="Arial" panose="020B0604020202020204" pitchFamily="34" charset="0"/>
              </a:rPr>
              <a:t>   		Secretary</a:t>
            </a:r>
            <a:r>
              <a:rPr lang="en-US" altLang="en-US" sz="2000" kern="0" dirty="0">
                <a:latin typeface="Arial" panose="020B0604020202020204" pitchFamily="34" charset="0"/>
              </a:rPr>
              <a:t>: 	</a:t>
            </a:r>
            <a:r>
              <a:rPr lang="en-US" altLang="en-US" sz="2000" kern="0" dirty="0" smtClean="0">
                <a:latin typeface="Arial" panose="020B0604020202020204" pitchFamily="34" charset="0"/>
              </a:rPr>
              <a:t>Sebastian Max</a:t>
            </a:r>
            <a:r>
              <a:rPr lang="en-US" altLang="en-US" sz="2000" kern="0" dirty="0">
                <a:latin typeface="Arial" panose="020B0604020202020204" pitchFamily="34" charset="0"/>
              </a:rPr>
              <a:t> (Ericsson)</a:t>
            </a:r>
            <a:endParaRPr lang="en-US" altLang="en-US" sz="2000" kern="0" dirty="0">
              <a:latin typeface="Arial" panose="020B0604020202020204" pitchFamily="34" charset="0"/>
            </a:endParaRPr>
          </a:p>
          <a:p>
            <a:pPr lvl="0" indent="457200" algn="l">
              <a:lnSpc>
                <a:spcPct val="90000"/>
              </a:lnSpc>
              <a:buClrTx/>
              <a:buSzTx/>
              <a:buFontTx/>
              <a:buNone/>
              <a:defRPr/>
            </a:pPr>
            <a:r>
              <a:rPr lang="en-US" altLang="en-US" sz="2000" kern="0" noProof="0" dirty="0">
                <a:ln>
                  <a:noFill/>
                </a:ln>
                <a:effectLst/>
                <a:uLnTx/>
                <a:uFillTx/>
                <a:latin typeface="Arial" panose="020B0604020202020204" pitchFamily="34" charset="0"/>
                <a:sym typeface="+mn-ea"/>
              </a:rPr>
              <a:t>           Tech Editor:	Yinan Qi (OPPO)</a:t>
            </a:r>
            <a:endParaRPr lang="en-US" altLang="en-US" sz="2000" kern="0" noProof="0" dirty="0">
              <a:ln>
                <a:noFill/>
              </a:ln>
              <a:effectLst/>
              <a:uLnTx/>
              <a:uFillTx/>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Meeting Agenda</a:t>
            </a:r>
            <a:endParaRPr lang="en-US" altLang="en-US" sz="3200" b="1" dirty="0">
              <a:solidFill>
                <a:schemeClr val="tx2"/>
              </a:solidFill>
              <a:latin typeface="Times New Roman" panose="02020603050405020304" pitchFamily="18" charset="0"/>
            </a:endParaRPr>
          </a:p>
        </p:txBody>
      </p:sp>
      <p:sp>
        <p:nvSpPr>
          <p:cNvPr id="6" name="Rectangle 3"/>
          <p:cNvSpPr txBox="1">
            <a:spLocks noChangeArrowheads="1"/>
          </p:cNvSpPr>
          <p:nvPr/>
        </p:nvSpPr>
        <p:spPr bwMode="auto">
          <a:xfrm>
            <a:off x="929005" y="1651635"/>
            <a:ext cx="10375265" cy="4847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75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endParaRPr lang="en-US" altLang="en-GB" dirty="0"/>
          </a:p>
          <a:p>
            <a:pPr lvl="0" eaLnBrk="0" hangingPunct="0">
              <a:defRPr/>
            </a:pPr>
            <a:r>
              <a:rPr lang="en-US" altLang="en-GB" dirty="0"/>
              <a:t>Approval of </a:t>
            </a:r>
            <a:r>
              <a:rPr lang="en-GB" altLang="en-US" dirty="0" smtClean="0"/>
              <a:t>agenda</a:t>
            </a:r>
            <a:endParaRPr lang="en-GB" altLang="en-US" dirty="0" smtClean="0"/>
          </a:p>
          <a:p>
            <a:pPr eaLnBrk="0" hangingPunct="0">
              <a:defRPr/>
            </a:pPr>
            <a:r>
              <a:rPr lang="en-US" altLang="en-GB" dirty="0">
                <a:sym typeface="+mn-ea"/>
              </a:rPr>
              <a:t>SPs and </a:t>
            </a:r>
            <a:r>
              <a:rPr lang="en-US" altLang="en-GB" dirty="0" smtClean="0">
                <a:sym typeface="+mn-ea"/>
              </a:rPr>
              <a:t>Motions (TG motions refer to 11-24/1322</a:t>
            </a:r>
            <a:r>
              <a:rPr lang="en-US" altLang="en-GB" sz="2400" dirty="0" smtClean="0">
                <a:sym typeface="+mn-ea"/>
              </a:rPr>
              <a:t>)</a:t>
            </a:r>
            <a:endParaRPr lang="en-US" altLang="en-GB" sz="2400" dirty="0" smtClean="0"/>
          </a:p>
          <a:p>
            <a:pPr lvl="1" algn="l" eaLnBrk="0" hangingPunct="0">
              <a:buClrTx/>
              <a:buSzTx/>
              <a:buFontTx/>
              <a:defRPr/>
            </a:pPr>
            <a:r>
              <a:rPr lang="en-US" altLang="zh-CN" sz="2400" dirty="0">
                <a:sym typeface="+mn-ea"/>
              </a:rPr>
              <a:t>11-24/1560, Follow up on capability report and ID allocation for AMP STA, Zhanjing Bao (TCL)</a:t>
            </a:r>
            <a:endParaRPr lang="en-US" altLang="zh-CN" sz="2400" dirty="0"/>
          </a:p>
          <a:p>
            <a:pPr lvl="1" eaLnBrk="0" hangingPunct="0">
              <a:defRPr/>
            </a:pPr>
            <a:r>
              <a:rPr lang="en-US" altLang="zh-CN" sz="2400" dirty="0">
                <a:sym typeface="+mn-ea"/>
              </a:rPr>
              <a:t>11-24/1584, </a:t>
            </a:r>
            <a:r>
              <a:rPr lang="en-US" altLang="zh-CN" sz="2400" dirty="0" err="1">
                <a:sym typeface="+mn-ea"/>
              </a:rPr>
              <a:t>Ascon</a:t>
            </a:r>
            <a:r>
              <a:rPr lang="en-US" altLang="zh-CN" sz="2400" dirty="0">
                <a:sym typeface="+mn-ea"/>
              </a:rPr>
              <a:t>: the lightweight cryptography as a better cipher than AES for 802.11bp, Hui Luo (Infineon)</a:t>
            </a:r>
            <a:endParaRPr lang="en-US" altLang="zh-CN" sz="2400" dirty="0">
              <a:sym typeface="+mn-ea"/>
            </a:endParaRPr>
          </a:p>
          <a:p>
            <a:pPr lvl="1" eaLnBrk="0" hangingPunct="0">
              <a:defRPr/>
            </a:pPr>
            <a:r>
              <a:rPr lang="en-US" altLang="zh-CN" sz="2400" i="1" dirty="0">
                <a:sym typeface="+mn-ea"/>
              </a:rPr>
              <a:t>t.b.d. </a:t>
            </a:r>
            <a:endParaRPr lang="en-US" altLang="zh-CN" sz="2400" i="1" dirty="0">
              <a:sym typeface="+mn-ea"/>
            </a:endParaRPr>
          </a:p>
          <a:p>
            <a:pPr eaLnBrk="0" hangingPunct="0">
              <a:defRPr/>
            </a:pPr>
            <a:r>
              <a:rPr lang="en-US" altLang="en-GB" sz="2400" dirty="0" smtClean="0">
                <a:sym typeface="+mn-ea"/>
              </a:rPr>
              <a:t>Contribution discussion (</a:t>
            </a:r>
            <a:r>
              <a:rPr lang="en-US" altLang="en-GB" sz="2400" dirty="0" err="1" smtClean="0">
                <a:sym typeface="+mn-ea"/>
              </a:rPr>
              <a:t>if time allowed</a:t>
            </a:r>
            <a:r>
              <a:rPr lang="en-US" altLang="en-GB" sz="2400" dirty="0" smtClean="0">
                <a:sym typeface="+mn-ea"/>
              </a:rPr>
              <a:t>)</a:t>
            </a:r>
            <a:endParaRPr lang="en-US" altLang="en-GB" sz="2400" dirty="0" smtClean="0"/>
          </a:p>
          <a:p>
            <a:pPr lvl="1" algn="l" eaLnBrk="0" hangingPunct="0">
              <a:buClrTx/>
              <a:buSzTx/>
              <a:buFontTx/>
              <a:defRPr/>
            </a:pPr>
            <a:r>
              <a:rPr lang="en-US" altLang="zh-CN" sz="2400" i="1" dirty="0">
                <a:sym typeface="+mn-ea"/>
              </a:rPr>
              <a:t>t.b.d. </a:t>
            </a:r>
            <a:endParaRPr lang="en-US" altLang="zh-CN" sz="2400" i="1" dirty="0">
              <a:sym typeface="+mn-ea"/>
            </a:endParaRPr>
          </a:p>
          <a:p>
            <a:pPr eaLnBrk="0" hangingPunct="0">
              <a:defRPr/>
            </a:pPr>
            <a:r>
              <a:rPr lang="en-US" altLang="en-GB" dirty="0" smtClean="0">
                <a:sym typeface="+mn-ea"/>
              </a:rPr>
              <a:t>Timeline Review</a:t>
            </a:r>
            <a:endParaRPr lang="en-US" altLang="en-GB" dirty="0" smtClean="0"/>
          </a:p>
          <a:p>
            <a:pPr eaLnBrk="0" hangingPunct="0">
              <a:defRPr/>
            </a:pPr>
            <a:r>
              <a:rPr lang="en-US" altLang="en-GB" dirty="0"/>
              <a:t>Teleconference Plan</a:t>
            </a:r>
            <a:endParaRPr lang="en-US" altLang="en-GB" dirty="0"/>
          </a:p>
          <a:p>
            <a:pPr eaLnBrk="0" hangingPunct="0">
              <a:defRPr/>
            </a:pPr>
            <a:r>
              <a:rPr lang="en-US" altLang="en-GB" dirty="0" smtClean="0"/>
              <a:t>Any other business?</a:t>
            </a:r>
            <a:endParaRPr lang="en-US" altLang="en-GB" dirty="0" smtClean="0"/>
          </a:p>
          <a:p>
            <a:pPr lvl="0" eaLnBrk="0" hangingPunct="0">
              <a:defRPr/>
            </a:pPr>
            <a:r>
              <a:rPr lang="en-GB" altLang="en-US" dirty="0" smtClean="0">
                <a:sym typeface="+mn-ea"/>
              </a:rPr>
              <a:t>Adjourn</a:t>
            </a:r>
            <a:endParaRPr lang="en-GB" altLang="en-US" dirty="0"/>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en-US" sz="3200" u="sng" kern="0" dirty="0" smtClean="0">
                <a:solidFill>
                  <a:schemeClr val="tx1"/>
                </a:solidFill>
                <a:latin typeface="Calibri" panose="020F0502020204030204" pitchFamily="34" charset="0"/>
                <a:cs typeface="Calibri" panose="020F0502020204030204" pitchFamily="34" charset="0"/>
              </a:rPr>
              <a:t>Instructions for the WG Chair</a:t>
            </a:r>
            <a:endParaRPr lang="zh-CN" altLang="en-US" sz="3200" kern="0" dirty="0"/>
          </a:p>
        </p:txBody>
      </p:sp>
      <p:sp>
        <p:nvSpPr>
          <p:cNvPr id="6" name="内容占位符 2"/>
          <p:cNvSpPr txBox="1"/>
          <p:nvPr/>
        </p:nvSpPr>
        <p:spPr>
          <a:xfrm>
            <a:off x="914400" y="1524050"/>
            <a:ext cx="10361613" cy="4113213"/>
          </a:xfrm>
          <a:prstGeom prst="rect">
            <a:avLst/>
          </a:prstGeom>
        </p:spPr>
        <p:txBody>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a:lnSpc>
                <a:spcPct val="80000"/>
              </a:lnSpc>
              <a:spcAft>
                <a:spcPct val="30000"/>
              </a:spcAft>
              <a:buFont typeface="Monotype Sorts"/>
              <a:buNone/>
            </a:pPr>
            <a:r>
              <a:rPr lang="en-US" altLang="en-US" sz="2000" kern="0" dirty="0" smtClean="0">
                <a:solidFill>
                  <a:schemeClr val="tx1"/>
                </a:solidFill>
                <a:latin typeface="Calibri" panose="020F0502020204030204" pitchFamily="34" charset="0"/>
                <a:cs typeface="Calibri" panose="020F0502020204030204" pitchFamily="34" charset="0"/>
              </a:rPr>
              <a:t>The IEEE-SA strongly recommends that at each WG meeting the chair or a designee:</a:t>
            </a:r>
            <a:endParaRPr lang="en-US" altLang="en-US" sz="2000"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Show slides 1 through 4 of this presentation</a:t>
            </a:r>
            <a:endParaRPr lang="en-US" altLang="en-US" sz="1600" b="1" kern="0" dirty="0" smtClean="0">
              <a:solidFill>
                <a:schemeClr val="tx1"/>
              </a:solidFill>
              <a:latin typeface="Calibri" panose="020F0502020204030204" pitchFamily="34" charset="0"/>
              <a:cs typeface="Calibri" panose="020F0502020204030204" pitchFamily="34" charset="0"/>
            </a:endParaRPr>
          </a:p>
          <a:p>
            <a:pPr lvl="1">
              <a:lnSpc>
                <a:spcPct val="8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Advise the WG attendees that:</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kern="0" dirty="0" smtClean="0">
                <a:solidFill>
                  <a:schemeClr val="tx1"/>
                </a:solidFill>
                <a:latin typeface="Calibri" panose="020F0502020204030204" pitchFamily="34" charset="0"/>
                <a:cs typeface="Calibri" panose="020F0502020204030204" pitchFamily="34" charset="0"/>
              </a:rPr>
              <a:t>IEEE SA Standards Board Bylaws</a:t>
            </a:r>
            <a:r>
              <a:rPr lang="en-US" altLang="en-US" sz="1400" kern="0" dirty="0" smtClean="0">
                <a:solidFill>
                  <a:schemeClr val="tx1"/>
                </a:solidFill>
                <a:latin typeface="Calibri" panose="020F0502020204030204" pitchFamily="34" charset="0"/>
                <a:cs typeface="Calibri" panose="020F0502020204030204" pitchFamily="34" charset="0"/>
              </a:rPr>
              <a:t>;</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kern="0" dirty="0" smtClean="0">
                <a:solidFill>
                  <a:schemeClr val="tx1"/>
                </a:solidFill>
                <a:latin typeface="Calibri" panose="020F0502020204030204" pitchFamily="34" charset="0"/>
                <a:cs typeface="Calibri" panose="020F0502020204030204" pitchFamily="34" charset="0"/>
              </a:rPr>
            </a:br>
            <a:endParaRPr lang="en-US" altLang="en-US" sz="1600" kern="0" dirty="0" smtClean="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kern="0" dirty="0" smtClean="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kern="0" dirty="0" smtClean="0">
                <a:solidFill>
                  <a:schemeClr val="tx1"/>
                </a:solidFill>
                <a:latin typeface="Calibri" panose="020F0502020204030204" pitchFamily="34" charset="0"/>
                <a:cs typeface="Calibri" panose="020F0502020204030204" pitchFamily="34" charset="0"/>
              </a:rPr>
              <a:t> </a:t>
            </a:r>
            <a:endParaRPr lang="en-US" altLang="en-US" sz="16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endParaRPr lang="en-US" altLang="en-US" sz="1400" kern="0" dirty="0" smtClean="0">
              <a:solidFill>
                <a:schemeClr val="tx1"/>
              </a:solidFill>
              <a:latin typeface="Calibri" panose="020F0502020204030204" pitchFamily="34" charset="0"/>
              <a:cs typeface="Calibri" panose="020F0502020204030204" pitchFamily="34" charset="0"/>
            </a:endParaRPr>
          </a:p>
          <a:p>
            <a:pPr lvl="2">
              <a:lnSpc>
                <a:spcPct val="80000"/>
              </a:lnSpc>
              <a:buSzPct val="150000"/>
              <a:buFont typeface="Arial" panose="020B0604020202020204" pitchFamily="34" charset="0"/>
              <a:buChar char="•"/>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kern="0" dirty="0" smtClean="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kern="0" dirty="0" smtClean="0">
                <a:solidFill>
                  <a:schemeClr val="tx1"/>
                </a:solidFill>
                <a:latin typeface="Calibri" panose="020F0502020204030204" pitchFamily="34" charset="0"/>
                <a:cs typeface="Calibri" panose="020F0502020204030204" pitchFamily="34" charset="0"/>
              </a:rPr>
              <a:t>IEEE-SA Standards Board Operations Manual</a:t>
            </a:r>
            <a:r>
              <a:rPr lang="en-US" altLang="en-US" sz="1400" kern="0" dirty="0" smtClean="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endParaRPr lang="en-US" altLang="en-US" sz="1400" kern="0" dirty="0" smtClean="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kern="0" dirty="0" smtClean="0">
                <a:solidFill>
                  <a:schemeClr val="tx1"/>
                </a:solidFill>
                <a:latin typeface="Calibri" panose="020F0502020204030204" pitchFamily="34" charset="0"/>
                <a:cs typeface="Calibri" panose="020F0502020204030204" pitchFamily="34" charset="0"/>
              </a:rPr>
              <a:t>	Note: </a:t>
            </a:r>
            <a:r>
              <a:rPr lang="en-US" altLang="en-US" sz="1400" b="1" kern="0" dirty="0" smtClean="0">
                <a:solidFill>
                  <a:schemeClr val="tx1"/>
                </a:solidFill>
                <a:latin typeface="Calibri" panose="020F0502020204030204" pitchFamily="34" charset="0"/>
                <a:cs typeface="Calibri" panose="020F0502020204030204" pitchFamily="34" charset="0"/>
              </a:rPr>
              <a:t>WG</a:t>
            </a:r>
            <a:r>
              <a:rPr lang="en-US" altLang="en-US" sz="1400" kern="0" dirty="0" smtClean="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endParaRPr lang="en-US" altLang="en-US" sz="1400" kern="0" dirty="0" smtClean="0">
              <a:solidFill>
                <a:schemeClr val="tx1"/>
              </a:solidFill>
              <a:latin typeface="Calibri" panose="020F0502020204030204" pitchFamily="34" charset="0"/>
              <a:cs typeface="Calibri" panose="020F0502020204030204" pitchFamily="34" charset="0"/>
            </a:endParaRPr>
          </a:p>
          <a:p>
            <a:endParaRPr lang="zh-CN" altLang="en-US" sz="1800" kern="0" dirty="0"/>
          </a:p>
        </p:txBody>
      </p:sp>
      <p:sp>
        <p:nvSpPr>
          <p:cNvPr id="7" name="Text Box 1030"/>
          <p:cNvSpPr txBox="1">
            <a:spLocks noChangeArrowheads="1"/>
          </p:cNvSpPr>
          <p:nvPr/>
        </p:nvSpPr>
        <p:spPr bwMode="auto">
          <a:xfrm>
            <a:off x="928688" y="6223776"/>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endParaRPr lang="en-US" altLang="en-US" sz="1400" b="1" dirty="0">
              <a:solidFill>
                <a:schemeClr val="tx1"/>
              </a:solidFill>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630769" y="1903650"/>
            <a:ext cx="7656121" cy="4573270"/>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PAR approved							Mar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rgbClr val="00B050"/>
                </a:solidFill>
                <a:sym typeface="+mn-ea"/>
              </a:rPr>
              <a:t>First TG meeting							May </a:t>
            </a:r>
            <a:r>
              <a:rPr lang="en-US" altLang="en-US" sz="2000" kern="0" dirty="0" smtClean="0">
                <a:solidFill>
                  <a:srgbClr val="00B050"/>
                </a:solidFill>
                <a:sym typeface="+mn-ea"/>
              </a:rPr>
              <a:t>2024</a:t>
            </a:r>
            <a:endParaRPr lang="en-US" altLang="en-US" sz="2000" kern="0" dirty="0">
              <a:solidFill>
                <a:srgbClr val="00B050"/>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D0.1 (ready for CC)</a:t>
            </a:r>
            <a:r>
              <a:rPr lang="en-US" altLang="en-US" sz="2000" kern="0" dirty="0">
                <a:solidFill>
                  <a:schemeClr val="tx1"/>
                </a:solidFill>
                <a:sym typeface="+mn-ea"/>
              </a:rPr>
              <a:t>						Mar, </a:t>
            </a:r>
            <a:r>
              <a:rPr lang="en-US" altLang="en-US" sz="2000" kern="0" dirty="0" smtClean="0">
                <a:solidFill>
                  <a:schemeClr val="tx1"/>
                </a:solidFill>
                <a:sym typeface="+mn-ea"/>
              </a:rPr>
              <a:t>2025</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D1.0 Letter Ballot						Feb, </a:t>
            </a:r>
            <a:r>
              <a:rPr lang="en-US" altLang="en-US" sz="2000" kern="0" dirty="0" smtClean="0">
                <a:solidFill>
                  <a:schemeClr val="tx1"/>
                </a:solidFill>
                <a:sym typeface="+mn-ea"/>
              </a:rPr>
              <a:t>2026</a:t>
            </a:r>
            <a:r>
              <a:rPr lang="en-US" altLang="en-US" sz="2000" kern="0" dirty="0" smtClean="0">
                <a:solidFill>
                  <a:schemeClr val="tx1"/>
                </a:solidFill>
                <a:cs typeface="+mn-ea"/>
                <a:sym typeface="Wingdings" panose="05000000000000000000" pitchFamily="2" charset="2"/>
              </a:rPr>
              <a:t> </a:t>
            </a:r>
            <a:endParaRPr lang="en-US" altLang="en-US" sz="2000" kern="0" dirty="0">
              <a:solidFill>
                <a:schemeClr val="tx1"/>
              </a:solidFill>
              <a:cs typeface="+mn-ea"/>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D2.0 LB recirculation					Nov, </a:t>
            </a:r>
            <a:r>
              <a:rPr lang="en-US" altLang="en-US" sz="2000" kern="0" dirty="0" smtClean="0">
                <a:solidFill>
                  <a:schemeClr val="tx1"/>
                </a:solidFill>
                <a:sym typeface="+mn-ea"/>
              </a:rPr>
              <a:t>2026</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Form SA Ballot Pool					Mar</a:t>
            </a:r>
            <a:r>
              <a:rPr lang="en-US" altLang="en-US" sz="2000" kern="0" dirty="0">
                <a:solidFill>
                  <a:schemeClr val="tx1"/>
                </a:solidFill>
                <a:cs typeface="+mn-ea"/>
                <a:sym typeface="Wingdings" panose="05000000000000000000" pitchFamily="2" charset="2"/>
              </a:rPr>
              <a:t> 1 to Mar 31, </a:t>
            </a:r>
            <a:r>
              <a:rPr lang="en-US" altLang="en-US" sz="2000" kern="0" dirty="0" smtClean="0">
                <a:solidFill>
                  <a:schemeClr val="tx1"/>
                </a:solidFill>
                <a:cs typeface="+mn-ea"/>
                <a:sym typeface="Wingdings" panose="05000000000000000000" pitchFamily="2" charset="2"/>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smtClean="0">
                <a:solidFill>
                  <a:schemeClr val="tx1"/>
                </a:solidFill>
                <a:sym typeface="+mn-ea"/>
              </a:rPr>
              <a:t>Initial </a:t>
            </a:r>
            <a:r>
              <a:rPr lang="en-US" altLang="en-US" sz="2000" kern="0" dirty="0">
                <a:solidFill>
                  <a:schemeClr val="tx1"/>
                </a:solidFill>
                <a:sym typeface="+mn-ea"/>
              </a:rPr>
              <a:t>SA Ballot (D4.0)					Aug, </a:t>
            </a:r>
            <a:r>
              <a:rPr lang="en-US" altLang="en-US" sz="2000" kern="0" dirty="0" smtClean="0">
                <a:solidFill>
                  <a:schemeClr val="tx1"/>
                </a:solidFill>
                <a:sym typeface="+mn-ea"/>
              </a:rPr>
              <a:t>2027</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Final 802.11 WG approval				Jan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a:solidFill>
                  <a:schemeClr val="tx1"/>
                </a:solidFill>
                <a:sym typeface="+mn-ea"/>
              </a:rPr>
              <a:t>802 EC approval							Mar </a:t>
            </a:r>
            <a:r>
              <a:rPr lang="en-US" altLang="en-US" sz="2000" kern="0" dirty="0" smtClean="0">
                <a:solidFill>
                  <a:schemeClr val="tx1"/>
                </a:solidFill>
                <a:sym typeface="+mn-ea"/>
              </a:rPr>
              <a:t>2028</a:t>
            </a:r>
            <a:endParaRPr lang="en-US" altLang="en-US" sz="20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000" kern="0" dirty="0" err="1">
                <a:solidFill>
                  <a:schemeClr val="tx1"/>
                </a:solidFill>
                <a:sym typeface="+mn-ea"/>
              </a:rPr>
              <a:t>RevCom</a:t>
            </a:r>
            <a:r>
              <a:rPr lang="en-US" altLang="en-US" sz="2000" kern="0" dirty="0">
                <a:solidFill>
                  <a:schemeClr val="tx1"/>
                </a:solidFill>
                <a:sym typeface="+mn-ea"/>
              </a:rPr>
              <a:t> and SASB approval			May </a:t>
            </a:r>
            <a:r>
              <a:rPr lang="en-US" altLang="en-US" sz="2000" kern="0" dirty="0" smtClean="0">
                <a:solidFill>
                  <a:schemeClr val="tx1"/>
                </a:solidFill>
                <a:sym typeface="+mn-ea"/>
              </a:rPr>
              <a:t>2028</a:t>
            </a:r>
            <a:endParaRPr lang="en-US" altLang="en-US" sz="20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smtClean="0"/>
              <a:t>TGbp Timeline Plan</a:t>
            </a:r>
            <a:endParaRPr lang="en-US" altLang="zh-CN" sz="2800" kern="0" dirty="0" smtClean="0"/>
          </a:p>
          <a:p>
            <a:r>
              <a:rPr lang="en-US" altLang="zh-CN" sz="2800" kern="0" dirty="0" smtClean="0"/>
              <a:t>(Subject to change based on development progress) </a:t>
            </a:r>
            <a:endParaRPr lang="zh-CN" altLang="en-US" sz="2800" kern="0"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期占位符 1"/>
          <p:cNvSpPr>
            <a:spLocks noGrp="1"/>
          </p:cNvSpPr>
          <p:nvPr>
            <p:ph type="dt" idx="10"/>
          </p:nvPr>
        </p:nvSpPr>
        <p:spPr/>
        <p:txBody>
          <a:bodyPr/>
          <a:lstStyle/>
          <a:p>
            <a:pPr eaLnBrk="0" hangingPunct="0">
              <a:defRPr/>
            </a:pPr>
            <a:r>
              <a:rPr lang="en-US" dirty="0" smtClean="0"/>
              <a:t>Nov 2024</a:t>
            </a:r>
            <a:endParaRPr lang="en-US" dirty="0"/>
          </a:p>
        </p:txBody>
      </p:sp>
      <p:sp>
        <p:nvSpPr>
          <p:cNvPr id="3" name="页脚占位符 2"/>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6" name="文本占位符 2"/>
          <p:cNvSpPr txBox="1"/>
          <p:nvPr/>
        </p:nvSpPr>
        <p:spPr>
          <a:xfrm>
            <a:off x="2286100" y="2437036"/>
            <a:ext cx="7656121" cy="3354102"/>
          </a:xfrm>
          <a:prstGeom prst="rect">
            <a:avLst/>
          </a:prstGeom>
          <a:noFill/>
          <a:ln w="9525">
            <a:noFill/>
          </a:ln>
        </p:spPr>
        <p:txBody>
          <a:bodyPr lIns="92160" tIns="46080" rIns="92160" bIns="46080" anchor="t" anchorCtr="0">
            <a:normAutofit/>
          </a:bodyPr>
          <a:lst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a:lstStyle>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Oct 15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10:00am, ET, 2 hours; </a:t>
            </a:r>
            <a:r>
              <a:rPr lang="en-US" altLang="en-US" sz="2400" kern="0" dirty="0" err="1" smtClean="0">
                <a:solidFill>
                  <a:schemeClr val="tx1"/>
                </a:solidFill>
                <a:sym typeface="+mn-ea"/>
              </a:rPr>
              <a:t>Webex</a:t>
            </a:r>
            <a:endParaRPr lang="en-US" altLang="en-US" sz="2400" kern="0" dirty="0" smtClean="0">
              <a:solidFill>
                <a:schemeClr val="tx1"/>
              </a:solidFill>
              <a:sym typeface="+mn-ea"/>
            </a:endParaRPr>
          </a:p>
          <a:p>
            <a:pPr lvl="1" defTabSz="337185">
              <a:lnSpc>
                <a:spcPct val="120000"/>
              </a:lnSpc>
              <a:spcBef>
                <a:spcPts val="0"/>
              </a:spcBef>
              <a:spcAft>
                <a:spcPts val="600"/>
              </a:spcAft>
              <a:buFont typeface="Arial" panose="020B0604020202020204" pitchFamily="34" charset="0"/>
              <a:buChar char="•"/>
              <a:defRPr/>
            </a:pPr>
            <a:endParaRPr lang="en-US" altLang="en-US" sz="2400" kern="0" dirty="0">
              <a:solidFill>
                <a:schemeClr val="tx1"/>
              </a:solidFill>
            </a:endParaRPr>
          </a:p>
          <a:p>
            <a:pPr lvl="1" defTabSz="337185">
              <a:lnSpc>
                <a:spcPct val="120000"/>
              </a:lnSpc>
              <a:spcBef>
                <a:spcPts val="0"/>
              </a:spcBef>
              <a:spcAft>
                <a:spcPts val="600"/>
              </a:spcAft>
              <a:buFont typeface="Arial" panose="020B0604020202020204" pitchFamily="34" charset="0"/>
              <a:buChar char="•"/>
              <a:defRPr/>
            </a:pPr>
            <a:r>
              <a:rPr lang="en-US" altLang="en-US" sz="2400" kern="0" dirty="0" smtClean="0">
                <a:solidFill>
                  <a:schemeClr val="tx1"/>
                </a:solidFill>
                <a:sym typeface="+mn-ea"/>
              </a:rPr>
              <a:t>Nov 5</a:t>
            </a:r>
            <a:r>
              <a:rPr lang="en-US" altLang="en-US" sz="2400" kern="0" baseline="30000" dirty="0" smtClean="0">
                <a:solidFill>
                  <a:schemeClr val="tx1"/>
                </a:solidFill>
                <a:sym typeface="+mn-ea"/>
              </a:rPr>
              <a:t>th</a:t>
            </a:r>
            <a:r>
              <a:rPr lang="en-US" altLang="en-US" sz="2400" kern="0" dirty="0" smtClean="0">
                <a:solidFill>
                  <a:schemeClr val="tx1"/>
                </a:solidFill>
                <a:sym typeface="+mn-ea"/>
              </a:rPr>
              <a:t> (Tuesday), 9:00am, ET, 2 hours; </a:t>
            </a:r>
            <a:r>
              <a:rPr lang="en-US" altLang="en-US" sz="2400" kern="0" dirty="0" err="1" smtClean="0">
                <a:solidFill>
                  <a:schemeClr val="tx1"/>
                </a:solidFill>
                <a:sym typeface="+mn-ea"/>
              </a:rPr>
              <a:t>Webex</a:t>
            </a:r>
            <a:endParaRPr lang="en-US" altLang="en-US" sz="2400" kern="0" dirty="0">
              <a:solidFill>
                <a:schemeClr val="tx1"/>
              </a:solidFill>
              <a:cs typeface="+mn-ea"/>
              <a:sym typeface="Wingdings" panose="05000000000000000000" pitchFamily="2" charset="2"/>
            </a:endParaRPr>
          </a:p>
        </p:txBody>
      </p:sp>
      <p:sp>
        <p:nvSpPr>
          <p:cNvPr id="7" name="标题 1"/>
          <p:cNvSpPr txBox="1"/>
          <p:nvPr/>
        </p:nvSpPr>
        <p:spPr>
          <a:xfrm>
            <a:off x="914400" y="685800"/>
            <a:ext cx="10361613" cy="1065213"/>
          </a:xfrm>
          <a:prstGeom prst="rect">
            <a:avLst/>
          </a:prstGeom>
        </p:spPr>
        <p:txBody>
          <a:bodyPr anchor="ctr"/>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r>
              <a:rPr lang="en-US" altLang="zh-CN" sz="2800" kern="0" dirty="0" err="1" smtClean="0"/>
              <a:t>TGbp</a:t>
            </a:r>
            <a:r>
              <a:rPr lang="en-US" altLang="zh-CN" sz="2800" kern="0" dirty="0" smtClean="0"/>
              <a:t> Teleconference Plan (Tentative) </a:t>
            </a:r>
            <a:endParaRPr lang="zh-CN" altLang="en-US" sz="2800" kern="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8"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9"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endParaRPr lang="en-US" altLang="en-US" sz="2400" b="1" dirty="0">
              <a:latin typeface="Calibri" panose="020F0502020204030204" pitchFamily="34" charset="0"/>
            </a:endParaRP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endParaRPr lang="en-US" altLang="en-US" sz="2400" b="1"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0"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11"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143268" y="607616"/>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466" y="2131015"/>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5"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5"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Show the following slides (or provide them beforehand)</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Advise the standards development group participants that: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Instruct the Secretary to record in the minutes of the relevant meeting: </a:t>
            </a:r>
            <a:endParaRPr lang="en-US" altLang="en-US" sz="1865"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5" dirty="0">
                <a:latin typeface="Arial" panose="020B0604020202020204" pitchFamily="34" charset="0"/>
                <a:cs typeface="Arial" panose="020B0604020202020204" pitchFamily="34" charset="0"/>
              </a:rPr>
              <a:t>That the foregoing information was provided and that the copyright slides were shown (or provided beforehand). </a:t>
            </a:r>
            <a:endParaRPr lang="en-US" altLang="en-US" sz="1865" dirty="0">
              <a:latin typeface="Arial" panose="020B0604020202020204" pitchFamily="34" charset="0"/>
              <a:cs typeface="Arial" panose="020B0604020202020204" pitchFamily="34" charset="0"/>
            </a:endParaRPr>
          </a:p>
        </p:txBody>
      </p:sp>
      <p:sp>
        <p:nvSpPr>
          <p:cNvPr id="7" name="Text Box 4"/>
          <p:cNvSpPr txBox="1"/>
          <p:nvPr/>
        </p:nvSpPr>
        <p:spPr>
          <a:xfrm>
            <a:off x="838338" y="6106081"/>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endParaRPr lang="en-US" altLang="en-US" sz="2400" i="1" dirty="0">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7"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Nov 2024</a:t>
            </a:r>
            <a:endParaRPr lang="en-US" dirty="0"/>
          </a:p>
        </p:txBody>
      </p:sp>
    </p:spTree>
  </p:cSld>
  <p:clrMapOvr>
    <a:masterClrMapping/>
  </p:clrMapOvr>
  <p:timing>
    <p:tnLst>
      <p:par>
        <p:cTn id="1" dur="indefinite" restart="never" nodeType="tmRoot"/>
      </p:par>
    </p:tnLst>
  </p:timing>
</p:sld>
</file>

<file path=ppt/tags/tag1.xml><?xml version="1.0" encoding="utf-8"?>
<p:tagLst xmlns:p="http://schemas.openxmlformats.org/presentationml/2006/main">
  <p:tag name="TABLE_ENDDRAG_ORIGIN_RECT" val="822*273"/>
  <p:tag name="TABLE_ENDDRAG_RECT" val="65*156*822*273"/>
</p:tagLst>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23891</Words>
  <Application>WPS 演示</Application>
  <PresentationFormat>宽屏</PresentationFormat>
  <Paragraphs>830</Paragraphs>
  <Slides>41</Slides>
  <Notes>0</Notes>
  <HiddenSlides>0</HiddenSlides>
  <MMClips>0</MMClips>
  <ScaleCrop>false</ScaleCrop>
  <HeadingPairs>
    <vt:vector size="8" baseType="variant">
      <vt:variant>
        <vt:lpstr>已用的字体</vt:lpstr>
      </vt:variant>
      <vt:variant>
        <vt:i4>15</vt:i4>
      </vt:variant>
      <vt:variant>
        <vt:lpstr>主题</vt:lpstr>
      </vt:variant>
      <vt:variant>
        <vt:i4>2</vt:i4>
      </vt:variant>
      <vt:variant>
        <vt:lpstr>嵌入 OLE 服务器</vt:lpstr>
      </vt:variant>
      <vt:variant>
        <vt:i4>1</vt:i4>
      </vt:variant>
      <vt:variant>
        <vt:lpstr>幻灯片标题</vt:lpstr>
      </vt:variant>
      <vt:variant>
        <vt:i4>41</vt:i4>
      </vt:variant>
    </vt:vector>
  </HeadingPairs>
  <TitlesOfParts>
    <vt:vector size="59" baseType="lpstr">
      <vt:lpstr>Arial</vt:lpstr>
      <vt:lpstr>宋体</vt:lpstr>
      <vt:lpstr>Wingdings</vt:lpstr>
      <vt:lpstr>Times New Roman</vt:lpstr>
      <vt:lpstr>MS PGothic</vt:lpstr>
      <vt:lpstr>MS Gothic</vt:lpstr>
      <vt:lpstr>Arial Unicode MS</vt:lpstr>
      <vt:lpstr>Arial Unicode MS</vt:lpstr>
      <vt:lpstr>Calibri</vt:lpstr>
      <vt:lpstr>Monotype Sorts</vt:lpstr>
      <vt:lpstr>Monotype Sorts</vt:lpstr>
      <vt:lpstr>Cambria</vt:lpstr>
      <vt:lpstr>微软雅黑</vt:lpstr>
      <vt:lpstr>Arial Black</vt:lpstr>
      <vt:lpstr>Wingdings</vt:lpstr>
      <vt:lpstr>802-11-Submission-16-9</vt:lpstr>
      <vt:lpstr>1_802-11-Submission-16-9</vt:lpstr>
      <vt:lpstr>Word.Document.8</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Meeting agenda for the week</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Sanechips</Company>
  <LinksUpToDate>false</LinksUpToDate>
  <SharedDoc>false</SharedDoc>
  <HyperlinksChanged>false</HyperlinksChanged>
  <AppVersion>14.0000</AppVersion>
  <Manager>Mr. Bo Sun</Manager>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TGbp Meeting Agenda</dc:title>
  <dc:creator>Mr. Bo Sun</dc:creator>
  <cp:keywords>Sep 2023</cp:keywords>
  <dc:subject>IEEE 802.11TGbp Meeting Agenda</dc:subject>
  <cp:lastModifiedBy>Bo Sun</cp:lastModifiedBy>
  <cp:revision>365</cp:revision>
  <cp:lastPrinted>2014-11-04T15:04:00Z</cp:lastPrinted>
  <dcterms:created xsi:type="dcterms:W3CDTF">2007-04-17T18:10:00Z</dcterms:created>
  <dcterms:modified xsi:type="dcterms:W3CDTF">2024-11-10T18:41:17Z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74412E5E3A414694A6E1E2AFBA2FB34A</vt:lpwstr>
  </property>
</Properties>
</file>