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45"/>
  </p:notesMasterIdLst>
  <p:handoutMasterIdLst>
    <p:handoutMasterId r:id="rId46"/>
  </p:handoutMasterIdLst>
  <p:sldIdLst>
    <p:sldId id="1263" r:id="rId4"/>
    <p:sldId id="1266" r:id="rId5"/>
    <p:sldId id="1267" r:id="rId6"/>
    <p:sldId id="1268" r:id="rId7"/>
    <p:sldId id="1269" r:id="rId8"/>
    <p:sldId id="1270" r:id="rId9"/>
    <p:sldId id="1271" r:id="rId10"/>
    <p:sldId id="1272" r:id="rId11"/>
    <p:sldId id="1273" r:id="rId12"/>
    <p:sldId id="1274" r:id="rId13"/>
    <p:sldId id="1275" r:id="rId14"/>
    <p:sldId id="1276" r:id="rId15"/>
    <p:sldId id="1278" r:id="rId16"/>
    <p:sldId id="1279" r:id="rId17"/>
    <p:sldId id="1385" r:id="rId18"/>
    <p:sldId id="1388" r:id="rId19"/>
    <p:sldId id="1387" r:id="rId20"/>
    <p:sldId id="1386" r:id="rId21"/>
    <p:sldId id="1296" r:id="rId22"/>
    <p:sldId id="1389" r:id="rId23"/>
    <p:sldId id="1283" r:id="rId24"/>
    <p:sldId id="1284" r:id="rId25"/>
    <p:sldId id="1366" r:id="rId26"/>
    <p:sldId id="1428" r:id="rId27"/>
    <p:sldId id="1429" r:id="rId28"/>
    <p:sldId id="1361" r:id="rId29"/>
    <p:sldId id="1287" r:id="rId30"/>
    <p:sldId id="1362" r:id="rId31"/>
    <p:sldId id="1336" r:id="rId32"/>
    <p:sldId id="1426" r:id="rId33"/>
    <p:sldId id="1427" r:id="rId34"/>
    <p:sldId id="1363" r:id="rId35"/>
    <p:sldId id="1313" r:id="rId36"/>
    <p:sldId id="1365" r:id="rId37"/>
    <p:sldId id="1367" r:id="rId38"/>
    <p:sldId id="1364" r:id="rId39"/>
    <p:sldId id="1379" r:id="rId40"/>
    <p:sldId id="1380" r:id="rId41"/>
    <p:sldId id="1291" r:id="rId42"/>
    <p:sldId id="1346" r:id="rId43"/>
    <p:sldId id="1347" r:id="rId4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9" Type="http://schemas.openxmlformats.org/officeDocument/2006/relationships/tableStyles" Target="tableStyles.xml"/><Relationship Id="rId48" Type="http://schemas.openxmlformats.org/officeDocument/2006/relationships/viewProps" Target="viewProps.xml"/><Relationship Id="rId47" Type="http://schemas.openxmlformats.org/officeDocument/2006/relationships/presProps" Target="presProps.xml"/><Relationship Id="rId46" Type="http://schemas.openxmlformats.org/officeDocument/2006/relationships/handoutMaster" Target="handoutMasters/handoutMaster1.xml"/><Relationship Id="rId45" Type="http://schemas.openxmlformats.org/officeDocument/2006/relationships/notesMaster" Target="notesMasters/notesMaster1.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cvent.me/eDZgo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s://mentor.ieee.org/802.11/dcn/24/11-24-1390-03-00bp-teleconference-minutes-august-september-2024.docx" TargetMode="External"/><Relationship Id="rId1" Type="http://schemas.openxmlformats.org/officeDocument/2006/relationships/hyperlink" Target="https://mentor.ieee.org/802.11/dcn/23/11-23-2158-00-0amp-802-11-amp-sg-meeting-minutes-for-november-2023-plenary.docx" TargetMode="Externa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hyperlink" Target="https://mentor.ieee.org/802.11/dcn/23/11-23-2158-00-0amp-802-11-amp-sg-meeting-minutes-for-november-2023-plenary.docx" TargetMode="Externa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hyperlink" Target="https://mentor.ieee.org/802.11/dcn/23/11-23-2158-00-0amp-802-11-amp-sg-meeting-minutes-for-november-2023-plenary.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22"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endParaRPr lang="en-US" sz="2000" kern="0" dirty="0" smtClean="0"/>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endParaRPr lang="en-US" sz="1800" kern="0" dirty="0" smtClean="0"/>
          </a:p>
          <a:p>
            <a:pPr lvl="1">
              <a:lnSpc>
                <a:spcPct val="120000"/>
              </a:lnSpc>
              <a:spcBef>
                <a:spcPts val="0"/>
              </a:spcBef>
            </a:pPr>
            <a:r>
              <a:rPr lang="en-US" sz="1800" kern="0" dirty="0" smtClean="0"/>
              <a:t>Wait to be called on while standing/holding a microphone to make a comment</a:t>
            </a:r>
            <a:endParaRPr lang="en-US" sz="1800" kern="0" dirty="0" smtClean="0"/>
          </a:p>
          <a:p>
            <a:pPr lvl="1">
              <a:lnSpc>
                <a:spcPct val="120000"/>
              </a:lnSpc>
              <a:spcBef>
                <a:spcPts val="0"/>
              </a:spcBef>
            </a:pPr>
            <a:r>
              <a:rPr lang="en-US" sz="1800" kern="0" dirty="0" smtClean="0"/>
              <a:t>Repeat any questions that are inadvertently asked away from the microphone</a:t>
            </a:r>
            <a:endParaRPr lang="en-US" sz="1800" kern="0" dirty="0" smtClean="0"/>
          </a:p>
          <a:p>
            <a:pPr>
              <a:lnSpc>
                <a:spcPct val="120000"/>
              </a:lnSpc>
            </a:pPr>
            <a:r>
              <a:rPr lang="en-US" sz="2000" kern="0" dirty="0" smtClean="0"/>
              <a:t>Remote Attendees:</a:t>
            </a:r>
            <a:endParaRPr lang="en-US" sz="2000" kern="0" dirty="0" smtClean="0"/>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endParaRPr lang="en-US" sz="1800" kern="0" dirty="0" smtClean="0"/>
          </a:p>
          <a:p>
            <a:pPr lvl="1">
              <a:lnSpc>
                <a:spcPct val="120000"/>
              </a:lnSpc>
              <a:spcBef>
                <a:spcPts val="0"/>
              </a:spcBef>
            </a:pPr>
            <a:r>
              <a:rPr lang="en-US" sz="1800" kern="0" dirty="0" smtClean="0"/>
              <a:t>Wait to be called on to speak</a:t>
            </a:r>
            <a:endParaRPr lang="en-US" sz="1800" kern="0" dirty="0" smtClean="0"/>
          </a:p>
          <a:p>
            <a:pPr>
              <a:lnSpc>
                <a:spcPct val="120000"/>
              </a:lnSpc>
            </a:pPr>
            <a:r>
              <a:rPr lang="en-US" altLang="zh-CN" sz="2100" kern="0" dirty="0" smtClean="0"/>
              <a:t>Reference:</a:t>
            </a:r>
            <a:endParaRPr lang="en-US" altLang="zh-CN" sz="2100" kern="0" dirty="0" smtClean="0"/>
          </a:p>
          <a:p>
            <a:pPr marL="99695" indent="0">
              <a:lnSpc>
                <a:spcPct val="120000"/>
              </a:lnSpc>
            </a:pPr>
            <a:r>
              <a:rPr lang="en-US" altLang="zh-CN" sz="1800" b="0" u="sng" kern="0" dirty="0" smtClean="0">
                <a:hlinkClick r:id="rId1"/>
              </a:rPr>
              <a:t>https://mentor.ieee.org/802-ec/dcn/22/ec-22-0204-00-00EC-2022-nov-ieee-802-mixed-mode-plenary-meeting-av-training.pptx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November</a:t>
            </a:r>
            <a:r>
              <a:rPr lang="en-US" sz="3200" dirty="0" smtClean="0">
                <a:sym typeface="+mn-ea"/>
              </a:rPr>
              <a:t>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November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1"/>
              </a:rPr>
              <a:t>https://cvent.me/eDZgoD</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11-24/1786, Tradeoffs - Active and Backscattering AMP Tags, Dror Regev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11-24/1529, Some observations related to OOK, Leif </a:t>
            </a:r>
            <a:r>
              <a:rPr lang="en-US" altLang="zh-CN" sz="1600" b="0" kern="0" dirty="0" err="1">
                <a:solidFill>
                  <a:schemeClr val="tx1"/>
                </a:solidFill>
                <a:latin typeface="Calibri" panose="020F0502020204030204" pitchFamily="34" charset="0"/>
                <a:cs typeface="Calibri" panose="020F0502020204030204" pitchFamily="34" charset="0"/>
              </a:rPr>
              <a:t>Wilhelmsson</a:t>
            </a:r>
            <a:r>
              <a:rPr lang="en-US" altLang="zh-CN" sz="1600" b="0" kern="0" dirty="0">
                <a:solidFill>
                  <a:schemeClr val="tx1"/>
                </a:solidFill>
                <a:latin typeface="Calibri" panose="020F0502020204030204" pitchFamily="34" charset="0"/>
                <a:cs typeface="Calibri" panose="020F0502020204030204" pitchFamily="34" charset="0"/>
              </a:rPr>
              <a:t> (Ericsson</a:t>
            </a:r>
            <a:r>
              <a:rPr lang="en-US" altLang="zh-CN" sz="1600" b="0" kern="0" dirty="0" smtClean="0">
                <a:solidFill>
                  <a:schemeClr val="tx1"/>
                </a:solidFill>
                <a:latin typeface="Calibri" panose="020F0502020204030204" pitchFamily="34" charset="0"/>
                <a:cs typeface="Calibri" panose="020F0502020204030204" pitchFamily="34" charset="0"/>
              </a:rPr>
              <a:t>) </a:t>
            </a:r>
            <a:endParaRPr lang="en-US" altLang="zh-CN" sz="1600" b="0" i="1" kern="0" dirty="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11-24/1687, Frequency Shifting in Backscatter Operations, Nelson Costa (Haila)</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11-24/1731, Downlink data rates for bi-static backscatter, Bin Qian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11-24/1780, Further Discussion on AMP PPDU Design, Yinan Qi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11-24/1782, Timing issue for AMP, Yinan Qi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11-24/1793, AMP Downlink Data Rates, Steve Shellhammer (Qualcomm)</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11-24/1794, Robust Method for AMP Active Uplink Multiple Data Rate Support, Steve Shellhammer (Qualcomm)</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11-24/1797, Design considerations of DL data rate and SYNC, Rui Cao (NXP)</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11-24/1798, Backscattering UL data rate and modulation, Rui Cao (NXP)</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11-24/1799, Analysis of Free Running Oscillators Accuracy for Active Transmission AMP Devices, Amichai Devorich (Wiliot)</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11-24/1801, Data rates for AMP IoT, Weijie Xu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11-24/1802, OOK generation for AMP DL, Ke Wang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11-24/1803, Sync field for AMP PPDU, Ke Wang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sym typeface="+mn-ea"/>
              </a:rPr>
              <a:t>11-24/1816, AMP Downlink Sync Field Options, Steve Shellhammer (Qualcomm)</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endParaRPr lang="en-US" altLang="zh-CN" sz="1600" b="0" kern="0" dirty="0" smtClean="0">
              <a:solidFill>
                <a:srgbClr val="00B050"/>
              </a:solidFill>
              <a:latin typeface="Calibri" panose="020F0502020204030204" pitchFamily="34" charset="0"/>
              <a:cs typeface="Calibri" panose="020F0502020204030204" pitchFamily="34" charset="0"/>
            </a:endParaRPr>
          </a:p>
          <a:p>
            <a:pPr marL="1099820" lvl="2"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11-24/1560, Follow up on capability report and ID allocation for AMP STA, </a:t>
            </a:r>
            <a:r>
              <a:rPr lang="en-US" altLang="zh-CN" sz="1600" b="0" kern="0" dirty="0" err="1">
                <a:solidFill>
                  <a:schemeClr val="tx1"/>
                </a:solidFill>
                <a:latin typeface="Calibri" panose="020F0502020204030204" pitchFamily="34" charset="0"/>
                <a:cs typeface="Calibri" panose="020F0502020204030204" pitchFamily="34" charset="0"/>
              </a:rPr>
              <a:t>Zhanjing</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Bao</a:t>
            </a:r>
            <a:r>
              <a:rPr lang="en-US" altLang="zh-CN" sz="1600" b="0" kern="0" dirty="0">
                <a:solidFill>
                  <a:schemeClr val="tx1"/>
                </a:solidFill>
                <a:latin typeface="Calibri" panose="020F0502020204030204" pitchFamily="34" charset="0"/>
                <a:cs typeface="Calibri" panose="020F0502020204030204" pitchFamily="34" charset="0"/>
              </a:rPr>
              <a:t> (TCL</a:t>
            </a:r>
            <a:r>
              <a:rPr lang="en-US" altLang="zh-CN" sz="1600" b="0" kern="0" dirty="0" smtClean="0">
                <a:solidFill>
                  <a:schemeClr val="tx1"/>
                </a:solidFill>
                <a:latin typeface="Calibri" panose="020F0502020204030204" pitchFamily="34" charset="0"/>
                <a:cs typeface="Calibri" panose="020F0502020204030204" pitchFamily="34" charset="0"/>
              </a:rPr>
              <a:t>) [Straw Poll]</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11-24/1774, Details of AMP trigger procedure, Chuanfeng He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11-24/1775, Duty-cycle AMP operation, Chuanfeng He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11-24/1776, Multiple access mechanisms for AMP, Chuanfeng He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11-24/1802, CDM Access for AMP IoT, Weijie Xu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11-24/1805, AMP time-based channel access discussions, Rojan Chitrakar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11-24/1806, AMP time-based channel access for Active tags, Rojan Chitrakar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11-24/1811, Frame format discussion, Liwen Chu (NXP)</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endParaRPr lang="en-US" altLang="zh-CN" sz="18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sym typeface="+mn-ea"/>
              </a:rPr>
              <a:t>11-24/1767, AMP Energizer, Ian Bajaj (Huawei)</a:t>
            </a:r>
            <a:endParaRPr lang="en-US" altLang="zh-CN" sz="16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sym typeface="+mn-ea"/>
              </a:rPr>
              <a:t>11-24/1769, Further discussion on the AMP WPT protocol, Ian Bajaj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11-24/1781, Further Consideration of WPT for AMP, Yinan Qi (OPPO)</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11-24/1808, OFDM-based WPT waveform, Panpan Li (Huawei)</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11-24/1548</a:t>
            </a:r>
            <a:r>
              <a:rPr lang="en-US" altLang="zh-CN" sz="1600" kern="0" dirty="0">
                <a:solidFill>
                  <a:schemeClr val="tx1"/>
                </a:solidFill>
                <a:latin typeface="Calibri" panose="020F0502020204030204" pitchFamily="34" charset="0"/>
                <a:cs typeface="Calibri" panose="020F0502020204030204" pitchFamily="34" charset="0"/>
              </a:rPr>
              <a:t>, Thoughts on Security for AMP,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11-24/1584, </a:t>
            </a:r>
            <a:r>
              <a:rPr lang="en-US" altLang="zh-CN" sz="1600" kern="0" dirty="0" err="1">
                <a:solidFill>
                  <a:schemeClr val="tx1"/>
                </a:solidFill>
                <a:latin typeface="Calibri" panose="020F0502020204030204" pitchFamily="34" charset="0"/>
                <a:cs typeface="Calibri" panose="020F0502020204030204" pitchFamily="34" charset="0"/>
              </a:rPr>
              <a:t>Ascon</a:t>
            </a:r>
            <a:r>
              <a:rPr lang="en-US" altLang="zh-CN" sz="1600" kern="0" dirty="0">
                <a:solidFill>
                  <a:schemeClr val="tx1"/>
                </a:solidFill>
                <a:latin typeface="Calibri" panose="020F0502020204030204" pitchFamily="34" charset="0"/>
                <a:cs typeface="Calibri" panose="020F0502020204030204" pitchFamily="34" charset="0"/>
              </a:rPr>
              <a:t>: the lightweight cryptography as a better cipher than AES for 802.11bp, Hui Luo (Infineon) [Straw Poll]</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a:t>
            </a:r>
            <a:r>
              <a:rPr lang="en-US" altLang="en-GB" sz="1800" u="sng" dirty="0" smtClean="0">
                <a:sym typeface="+mn-ea"/>
              </a:rPr>
              <a:t>Regency CD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US" altLang="en-GB" sz="1800" dirty="0">
                <a:sym typeface="+mn-ea"/>
              </a:rPr>
              <a:t>SP/Motions</a:t>
            </a:r>
            <a:endParaRPr lang="en-GB" altLang="en-US" sz="1800" dirty="0">
              <a:sym typeface="+mn-ea"/>
            </a:endParaRPr>
          </a:p>
          <a:p>
            <a:pPr lvl="0" eaLnBrk="0" hangingPunct="0">
              <a:lnSpc>
                <a:spcPct val="100000"/>
              </a:lnSpc>
              <a:spcBef>
                <a:spcPts val="0"/>
              </a:spcBef>
              <a:defRPr/>
            </a:pPr>
            <a:r>
              <a:rPr lang="en-GB" altLang="en-US" sz="1800" dirty="0">
                <a:sym typeface="+mn-ea"/>
              </a:rPr>
              <a:t>Recess</a:t>
            </a:r>
            <a:endParaRPr lang="en-GB" altLang="en-US" sz="1800" dirty="0">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a:t>
            </a:r>
            <a:r>
              <a:rPr lang="en-US" altLang="en-GB" sz="1800" u="sng" dirty="0" smtClean="0">
                <a:solidFill>
                  <a:schemeClr val="tx1"/>
                </a:solidFill>
              </a:rPr>
              <a:t>, </a:t>
            </a:r>
            <a:r>
              <a:rPr lang="en-US" altLang="en-GB" sz="1800" u="sng" dirty="0" smtClean="0">
                <a:sym typeface="+mn-ea"/>
              </a:rPr>
              <a:t>Regency B</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AM1, Regency B</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ym typeface="+mn-ea"/>
            </a:endParaRP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2</a:t>
            </a:r>
            <a:r>
              <a:rPr lang="en-GB" altLang="en-US" sz="1800" u="sng" dirty="0" smtClean="0">
                <a:solidFill>
                  <a:schemeClr val="tx1"/>
                </a:solidFill>
                <a:sym typeface="+mn-ea"/>
              </a:rPr>
              <a:t>, </a:t>
            </a:r>
            <a:r>
              <a:rPr lang="en-US" altLang="en-GB" sz="1800" u="sng" dirty="0" smtClean="0">
                <a:sym typeface="+mn-ea"/>
              </a:rPr>
              <a:t>Regency B</a:t>
            </a:r>
            <a:r>
              <a:rPr lang="en-GB" altLang="en-US" sz="1800" u="sng"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SPs and Motions</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Timeline Review</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endParaRPr lang="en-US" altLang="en-GB"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endParaRPr lang="en-GB" altLang="en-US"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endParaRPr lang="en-US" altLang="en-GB" sz="1400" b="1" i="1" dirty="0" smtClean="0">
              <a:sym typeface="+mn-ea"/>
            </a:endParaRP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Regency B</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lvl="0" eaLnBrk="0" hangingPunct="0">
              <a:lnSpc>
                <a:spcPct val="100000"/>
              </a:lnSpc>
              <a:spcBef>
                <a:spcPts val="0"/>
              </a:spcBef>
              <a:defRPr/>
            </a:pPr>
            <a:r>
              <a:rPr lang="en-US" sz="1800" dirty="0" smtClean="0">
                <a:solidFill>
                  <a:schemeClr val="tx1"/>
                </a:solidFill>
              </a:rPr>
              <a:t>Approve TG minutes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FRD/SFD motion</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gridCol w="1943100"/>
                <a:gridCol w="1363980"/>
                <a:gridCol w="1798955"/>
                <a:gridCol w="2193925"/>
                <a:gridCol w="1149985"/>
              </a:tblGrid>
              <a:tr h="424180">
                <a:tc>
                  <a:txBody>
                    <a:bodyPr/>
                    <a:lstStyle/>
                    <a:p>
                      <a:pPr>
                        <a:buNone/>
                      </a:pPr>
                      <a:endParaRPr lang="zh-CN" altLang="en-US" sz="1800"/>
                    </a:p>
                  </a:txBody>
                  <a:tcPr/>
                </a:tc>
                <a:tc>
                  <a:txBody>
                    <a:bodyPr/>
                    <a:lstStyle/>
                    <a:p>
                      <a:pPr algn="ctr">
                        <a:buNone/>
                      </a:pPr>
                      <a:r>
                        <a:rPr lang="en-US" altLang="zh-CN" sz="1800" dirty="0"/>
                        <a:t>Mon</a:t>
                      </a:r>
                      <a:endParaRPr lang="en-US" altLang="zh-CN" sz="1800" dirty="0"/>
                    </a:p>
                  </a:txBody>
                  <a:tcPr anchor="ctr"/>
                </a:tc>
                <a:tc>
                  <a:txBody>
                    <a:bodyPr/>
                    <a:lstStyle/>
                    <a:p>
                      <a:pPr algn="ctr">
                        <a:buNone/>
                      </a:pPr>
                      <a:r>
                        <a:rPr lang="en-US" altLang="zh-CN" sz="1800"/>
                        <a:t>Tue</a:t>
                      </a:r>
                      <a:endParaRPr lang="en-US" altLang="zh-CN" sz="1800"/>
                    </a:p>
                  </a:txBody>
                  <a:tcPr anchor="ctr"/>
                </a:tc>
                <a:tc>
                  <a:txBody>
                    <a:bodyPr/>
                    <a:lstStyle/>
                    <a:p>
                      <a:pPr algn="ctr">
                        <a:buNone/>
                      </a:pPr>
                      <a:r>
                        <a:rPr lang="en-US" altLang="zh-CN" sz="1800"/>
                        <a:t>Wed</a:t>
                      </a:r>
                      <a:endParaRPr lang="en-US" altLang="zh-CN" sz="1800"/>
                    </a:p>
                  </a:txBody>
                  <a:tcPr anchor="ctr"/>
                </a:tc>
                <a:tc>
                  <a:txBody>
                    <a:bodyPr/>
                    <a:lstStyle/>
                    <a:p>
                      <a:pPr algn="ctr">
                        <a:buNone/>
                      </a:pPr>
                      <a:r>
                        <a:rPr lang="en-US" altLang="zh-CN" sz="1800"/>
                        <a:t>Thu</a:t>
                      </a:r>
                      <a:endParaRPr lang="en-US" altLang="zh-CN" sz="1800"/>
                    </a:p>
                  </a:txBody>
                  <a:tcPr anchor="ctr"/>
                </a:tc>
                <a:tc>
                  <a:txBody>
                    <a:bodyPr/>
                    <a:lstStyle/>
                    <a:p>
                      <a:pPr algn="ctr">
                        <a:buNone/>
                      </a:pPr>
                      <a:r>
                        <a:rPr lang="en-US" altLang="zh-CN" sz="1800" dirty="0"/>
                        <a:t>Fri</a:t>
                      </a:r>
                      <a:endParaRPr lang="en-US" altLang="zh-CN" sz="1800" dirty="0"/>
                    </a:p>
                  </a:txBody>
                  <a:tcPr anchor="ctr"/>
                </a:tc>
              </a:tr>
              <a:tr h="657225">
                <a:tc>
                  <a:txBody>
                    <a:bodyPr/>
                    <a:lstStyle/>
                    <a:p>
                      <a:pPr>
                        <a:buNone/>
                      </a:pPr>
                      <a:r>
                        <a:rPr lang="en-US" altLang="zh-CN" sz="1800"/>
                        <a:t>AM1 (8:00~10:00)</a:t>
                      </a:r>
                      <a:endParaRPr lang="en-US" altLang="zh-CN" sz="1800"/>
                    </a:p>
                  </a:txBody>
                  <a:tcPr/>
                </a:tc>
                <a:tc>
                  <a:txBody>
                    <a:bodyPr/>
                    <a:lstStyle/>
                    <a:p>
                      <a:pPr algn="ctr">
                        <a:buNone/>
                      </a:pPr>
                      <a:r>
                        <a:rPr lang="en-US" altLang="zh-CN" sz="1800" dirty="0" smtClean="0">
                          <a:solidFill>
                            <a:schemeClr val="bg1">
                              <a:lumMod val="50000"/>
                            </a:schemeClr>
                          </a:solidFill>
                        </a:rPr>
                        <a:t>802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(MAC/Sec.)</a:t>
                      </a:r>
                      <a:endParaRPr lang="zh-CN" altLang="en-US" sz="180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tr>
              <a:tr h="656590">
                <a:tc>
                  <a:txBody>
                    <a:bodyPr/>
                    <a:lstStyle/>
                    <a:p>
                      <a:pPr>
                        <a:buNone/>
                      </a:pPr>
                      <a:r>
                        <a:rPr lang="en-US" altLang="zh-CN" sz="1800" dirty="0"/>
                        <a:t>AM2 (10:30~12:30)</a:t>
                      </a:r>
                      <a:endParaRPr lang="en-US" altLang="zh-CN" sz="1800" dirty="0"/>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(WPT)</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tr>
              <a:tr h="657225">
                <a:tc>
                  <a:txBody>
                    <a:bodyPr/>
                    <a:lstStyle/>
                    <a:p>
                      <a:pPr>
                        <a:buNone/>
                      </a:pPr>
                      <a:r>
                        <a:rPr lang="en-US" altLang="zh-CN" sz="1800" dirty="0"/>
                        <a:t>PM1 (13:30~15:30)</a:t>
                      </a:r>
                      <a:endParaRPr lang="en-US" altLang="zh-CN" sz="1800" dirty="0"/>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tr>
              <a:tr h="657225">
                <a:tc>
                  <a:txBody>
                    <a:bodyPr/>
                    <a:lstStyle/>
                    <a:p>
                      <a:pPr>
                        <a:buNone/>
                      </a:pPr>
                      <a:r>
                        <a:rPr lang="en-US" altLang="zh-CN" sz="1800"/>
                        <a:t>PM2 (16:00~18:00)</a:t>
                      </a:r>
                      <a:endParaRPr lang="en-US" altLang="zh-CN" sz="1800"/>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(SP</a:t>
                      </a:r>
                      <a:r>
                        <a:rPr lang="en-US" altLang="zh-CN" sz="1800" dirty="0" err="1" smtClean="0">
                          <a:sym typeface="+mn-ea"/>
                        </a:rPr>
                        <a:t>/Motions/Closing</a:t>
                      </a:r>
                      <a:r>
                        <a:rPr lang="en-US" altLang="zh-CN" sz="1800" dirty="0" smtClean="0">
                          <a:sym typeface="+mn-ea"/>
                        </a:rPr>
                        <a:t>)</a:t>
                      </a:r>
                      <a:endParaRPr lang="en-US" altLang="zh-CN" sz="1800" dirty="0">
                        <a:sym typeface="+mn-ea"/>
                      </a:endParaRPr>
                    </a:p>
                  </a:txBody>
                  <a:tcPr anchor="ctr"/>
                </a:tc>
                <a:tc>
                  <a:txBody>
                    <a:bodyPr/>
                    <a:lstStyle/>
                    <a:p>
                      <a:pPr algn="ctr">
                        <a:buNone/>
                      </a:pPr>
                      <a:endParaRPr lang="zh-CN" altLang="en-US" sz="1800" dirty="0"/>
                    </a:p>
                  </a:txBody>
                  <a:tcPr anchor="ctr"/>
                </a:tc>
              </a:tr>
              <a:tr h="424815">
                <a:tc>
                  <a:txBody>
                    <a:bodyPr/>
                    <a:lstStyle/>
                    <a:p>
                      <a:pPr>
                        <a:buNone/>
                      </a:pPr>
                      <a:r>
                        <a:rPr lang="en-US" altLang="zh-CN" sz="1800"/>
                        <a:t>EVE (19:30~21:30)</a:t>
                      </a:r>
                      <a:endParaRPr lang="en-US" altLang="zh-CN" sz="1800"/>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a:t>
            </a:r>
            <a:r>
              <a:rPr lang="en-US" altLang="en-US" sz="3600" kern="0" dirty="0" smtClean="0">
                <a:latin typeface="Arial" panose="020B0604020202020204" pitchFamily="34" charset="0"/>
              </a:rPr>
              <a:t>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marL="1257300" lvl="2" indent="457200">
              <a:lnSpc>
                <a:spcPct val="90000"/>
              </a:lnSpc>
              <a:buNone/>
              <a:defRPr/>
            </a:pPr>
            <a:r>
              <a:rPr lang="en-US" altLang="en-US" sz="2000" b="1" kern="0" dirty="0">
                <a:latin typeface="Arial" panose="020B0604020202020204" pitchFamily="34" charset="0"/>
              </a:rPr>
              <a:t>Tech Editor:	Yinan Qi (OPPO)</a:t>
            </a:r>
            <a:endParaRPr lang="en-US" altLang="en-US" sz="2000" b="1"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R/PHY</a:t>
            </a:r>
            <a:r>
              <a:rPr lang="en-GB" altLang="en-US" dirty="0" smtClean="0"/>
              <a:t>) [25 </a:t>
            </a:r>
            <a:r>
              <a:rPr lang="en-GB" altLang="en-US" dirty="0" err="1" smtClean="0"/>
              <a:t>mins</a:t>
            </a:r>
            <a:r>
              <a:rPr lang="en-GB" altLang="en-US" dirty="0" smtClean="0"/>
              <a:t> for each w/o prior request]</a:t>
            </a:r>
            <a:endParaRPr lang="en-GB" altLang="en-US" dirty="0" smtClean="0"/>
          </a:p>
          <a:p>
            <a:pPr lvl="1" algn="l" eaLnBrk="0" hangingPunct="0">
              <a:buClrTx/>
              <a:buSzTx/>
              <a:buFontTx/>
              <a:defRPr/>
            </a:pPr>
            <a:r>
              <a:rPr lang="en-US" altLang="en-GB" dirty="0" smtClean="0">
                <a:solidFill>
                  <a:schemeClr val="tx1"/>
                </a:solidFill>
                <a:sym typeface="+mn-ea"/>
              </a:rPr>
              <a:t>11-24/1786, Tradeoffs - Active and Backscattering AMP Tags, Dror Regev (Huawei)</a:t>
            </a:r>
            <a:endParaRPr lang="en-US" altLang="en-GB" b="0" dirty="0" smtClean="0">
              <a:solidFill>
                <a:schemeClr val="tx1"/>
              </a:solidFill>
            </a:endParaRPr>
          </a:p>
          <a:p>
            <a:pPr lvl="1" algn="l" eaLnBrk="0" hangingPunct="0">
              <a:buClrTx/>
              <a:buSzTx/>
              <a:buFontTx/>
              <a:buChar char="–"/>
              <a:defRPr/>
            </a:pPr>
            <a:r>
              <a:rPr lang="en-US" altLang="en-GB" sz="2000" dirty="0" smtClean="0">
                <a:sym typeface="+mn-ea"/>
              </a:rPr>
              <a:t>11-24/1529, Some observations related to OOK, Leif Wilhelmsson (Ericsson) </a:t>
            </a:r>
            <a:endParaRPr lang="en-US" altLang="en-GB" sz="2000" b="0" dirty="0" smtClean="0">
              <a:solidFill>
                <a:schemeClr val="tx1"/>
              </a:solidFill>
            </a:endParaRPr>
          </a:p>
          <a:p>
            <a:pPr lvl="1" algn="l" eaLnBrk="0" hangingPunct="0">
              <a:buClrTx/>
              <a:buSzTx/>
              <a:buFontTx/>
              <a:buChar char="–"/>
              <a:defRPr/>
            </a:pPr>
            <a:r>
              <a:rPr lang="en-US" altLang="en-GB" dirty="0" smtClean="0">
                <a:sym typeface="+mn-ea"/>
              </a:rPr>
              <a:t>11-24/1802, OOK generation for AMP DL, Ke Wang (OPPO)</a:t>
            </a:r>
            <a:endParaRPr lang="en-US" altLang="en-GB" b="0"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Sep interim</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Nov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1"/>
              </a:rPr>
              <a:t>https://mentor.ieee.org/802.11/dcn/24/11-24-1609-00-00bp-2024-09-interim-meeting-minutes.docx</a:t>
            </a:r>
            <a:endParaRPr lang="en-GB" altLang="en-US" sz="2400" dirty="0">
              <a:sym typeface="+mn-ea"/>
            </a:endParaRPr>
          </a:p>
          <a:p>
            <a:pPr lvl="1" indent="-342900" eaLnBrk="0" hangingPunct="0">
              <a:buFontTx/>
              <a:buChar char="-"/>
              <a:defRPr/>
            </a:pPr>
            <a:r>
              <a:rPr lang="en-GB" altLang="en-US" sz="2400" dirty="0">
                <a:sym typeface="+mn-ea"/>
                <a:hlinkClick r:id="rId2" action="ppaction://hlinkfile"/>
              </a:rPr>
              <a:t>https://mentor.ieee.org/802.11/dcn/24/11-24-1787-00-00bp-teleconference-minutes-october-november-2024.docx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1"/>
              </a:rPr>
              <a:t>https://mentor.ieee.org/802.11/dcn/24/11-24-1307-02-00bp-proposed-tgbp-functional-requirements.doc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1"/>
              </a:rPr>
              <a:t>https://mentor.ieee.org/802.11/dcn/24/11-24-1613-02-00bp-specification-framework-for-tgbp.docx</a:t>
            </a:r>
            <a:endParaRPr lang="en-GB" altLang="en-US" sz="2400" dirty="0">
              <a:sym typeface="+mn-ea"/>
              <a:hlinkClick r:id="rId1"/>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GB" altLang="en-US" sz="2400" dirty="0" smtClean="0">
                <a:sym typeface="+mn-ea"/>
              </a:rPr>
              <a:t>Contribution discussion (PHY) [25 </a:t>
            </a:r>
            <a:r>
              <a:rPr lang="en-GB" altLang="en-US" sz="2400" dirty="0" err="1" smtClean="0">
                <a:sym typeface="+mn-ea"/>
              </a:rPr>
              <a:t>mins</a:t>
            </a:r>
            <a:r>
              <a:rPr lang="en-GB" altLang="en-US" sz="2400" dirty="0" smtClean="0">
                <a:sym typeface="+mn-ea"/>
              </a:rPr>
              <a:t> for each]</a:t>
            </a:r>
            <a:endParaRPr lang="en-GB" altLang="en-US" sz="2400" dirty="0" smtClean="0"/>
          </a:p>
          <a:p>
            <a:pPr lvl="1" algn="l" eaLnBrk="0" hangingPunct="0">
              <a:buClrTx/>
              <a:buSzTx/>
              <a:buFontTx/>
              <a:buChar char="–"/>
              <a:defRPr/>
            </a:pPr>
            <a:r>
              <a:rPr lang="en-US" altLang="en-GB" sz="2400" b="0" dirty="0">
                <a:solidFill>
                  <a:schemeClr val="tx1"/>
                </a:solidFill>
                <a:sym typeface="+mn-ea"/>
              </a:rPr>
              <a:t>11-24/1731, Downlink data rates for bi-static backscatter, Bin Qian (Huawei)</a:t>
            </a:r>
            <a:endParaRPr lang="en-US" altLang="en-GB" sz="2400" b="0" dirty="0">
              <a:solidFill>
                <a:schemeClr val="tx1"/>
              </a:solidFill>
            </a:endParaRPr>
          </a:p>
          <a:p>
            <a:pPr lvl="1" algn="l" eaLnBrk="0" hangingPunct="0">
              <a:buClrTx/>
              <a:buSzTx/>
              <a:buFontTx/>
              <a:buChar char="–"/>
              <a:defRPr/>
            </a:pPr>
            <a:r>
              <a:rPr lang="en-US" altLang="en-GB" sz="2400" b="0" dirty="0">
                <a:solidFill>
                  <a:schemeClr val="tx1"/>
                </a:solidFill>
                <a:sym typeface="+mn-ea"/>
              </a:rPr>
              <a:t>11-24/1780, Further Discussion on AMP PPDU Design, Yinan Qi (OPPO)</a:t>
            </a:r>
            <a:endParaRPr lang="en-US" altLang="en-GB" sz="2400" b="0" dirty="0">
              <a:solidFill>
                <a:schemeClr val="tx1"/>
              </a:solidFill>
              <a:sym typeface="+mn-ea"/>
            </a:endParaRPr>
          </a:p>
          <a:p>
            <a:pPr lvl="1" algn="l" eaLnBrk="0" hangingPunct="0">
              <a:buClrTx/>
              <a:buSzTx/>
              <a:buFontTx/>
              <a:buChar char="–"/>
              <a:defRPr/>
            </a:pPr>
            <a:r>
              <a:rPr lang="en-US" altLang="zh-CN" sz="2400" dirty="0">
                <a:sym typeface="+mn-ea"/>
              </a:rPr>
              <a:t>11-24/1782, Timing issue for AMP, Yinan Qi (OPPO)</a:t>
            </a:r>
            <a:endParaRPr lang="en-US" altLang="zh-CN" sz="2400" b="0" dirty="0">
              <a:solidFill>
                <a:schemeClr val="tx1"/>
              </a:solidFill>
            </a:endParaRPr>
          </a:p>
          <a:p>
            <a:pPr lvl="1" algn="l" eaLnBrk="0" hangingPunct="0">
              <a:buClrTx/>
              <a:buSzTx/>
              <a:buFontTx/>
              <a:buChar char="–"/>
              <a:defRPr/>
            </a:pPr>
            <a:r>
              <a:rPr lang="en-US" altLang="zh-CN" sz="2400" dirty="0">
                <a:sym typeface="+mn-ea"/>
              </a:rPr>
              <a:t>11-24/1799, Analysis of Free Running Oscillators Accuracy for Active Transmission AMP Devices, Amichai Devorich (Wiliot)</a:t>
            </a:r>
            <a:endParaRPr lang="en-US" altLang="en-GB" sz="2400" b="0"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endParaRPr lang="en-US" altLang="en-US" sz="2000" kern="0" dirty="0" smtClean="0">
              <a:latin typeface="Arial" panose="020B0604020202020204" pitchFamily="34" charset="0"/>
            </a:endParaRP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[25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en-GB" sz="2400" dirty="0">
                <a:sym typeface="+mn-ea"/>
              </a:rPr>
              <a:t>11-24/1793, AMP Downlink Data Rates, Steve Shellhammer (Qualcomm)</a:t>
            </a:r>
            <a:endParaRPr lang="en-US" altLang="en-GB" sz="2400" b="0" dirty="0">
              <a:solidFill>
                <a:schemeClr val="tx1"/>
              </a:solidFill>
              <a:sym typeface="+mn-ea"/>
            </a:endParaRPr>
          </a:p>
          <a:p>
            <a:pPr lvl="1" algn="l" eaLnBrk="0" hangingPunct="0">
              <a:buClrTx/>
              <a:buSzTx/>
              <a:buFontTx/>
              <a:buChar char="–"/>
              <a:defRPr/>
            </a:pPr>
            <a:r>
              <a:rPr lang="en-US" altLang="en-GB" sz="2400" dirty="0">
                <a:sym typeface="+mn-ea"/>
              </a:rPr>
              <a:t>11-24/1794, Robust Method for AMP Active Uplink Multiple Data Rate Support, Steve Shellhammer (Qualcomm)</a:t>
            </a:r>
            <a:endParaRPr lang="en-US" altLang="en-US" sz="2400" dirty="0">
              <a:solidFill>
                <a:schemeClr val="tx1"/>
              </a:solidFill>
            </a:endParaRPr>
          </a:p>
          <a:p>
            <a:pPr lvl="1" algn="l" eaLnBrk="0" hangingPunct="0">
              <a:buClrTx/>
              <a:buSzTx/>
              <a:buFontTx/>
              <a:buChar char="–"/>
              <a:defRPr/>
            </a:pPr>
            <a:r>
              <a:rPr lang="en-US" altLang="zh-CN" sz="2400" b="0" dirty="0">
                <a:solidFill>
                  <a:schemeClr val="tx1"/>
                </a:solidFill>
                <a:sym typeface="+mn-ea"/>
              </a:rPr>
              <a:t>11-24/1797, Design considerations of DL data rate and SYNC, Rui Cao (NXP)</a:t>
            </a:r>
            <a:endParaRPr lang="en-US" altLang="zh-CN" sz="2400" b="0" dirty="0">
              <a:solidFill>
                <a:schemeClr val="tx1"/>
              </a:solidFill>
            </a:endParaRPr>
          </a:p>
          <a:p>
            <a:pPr lvl="1" algn="l" eaLnBrk="0" hangingPunct="0">
              <a:buClrTx/>
              <a:buSzTx/>
              <a:buFontTx/>
              <a:buChar char="–"/>
              <a:defRPr/>
            </a:pPr>
            <a:r>
              <a:rPr lang="en-US" altLang="zh-CN" sz="2400" dirty="0">
                <a:solidFill>
                  <a:schemeClr val="tx1"/>
                </a:solidFill>
                <a:sym typeface="+mn-ea"/>
              </a:rPr>
              <a:t>11-24/1798, Backscattering UL data rate and modulation, Rui Cao (NXP)</a:t>
            </a:r>
            <a:endParaRPr lang="en-US" altLang="zh-CN" sz="2400" b="0"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endParaRPr lang="en-US" altLang="en-US" sz="2000" kern="0" dirty="0" smtClean="0">
              <a:latin typeface="Arial" panose="020B0604020202020204" pitchFamily="34" charset="0"/>
            </a:endParaRP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[25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400" dirty="0">
                <a:sym typeface="+mn-ea"/>
              </a:rPr>
              <a:t>11-24/1687, Frequency Shifting in Backscatter Operations, Nelson Costa (Haila)</a:t>
            </a:r>
            <a:endParaRPr lang="en-US" altLang="zh-CN" sz="2400" b="0" dirty="0">
              <a:solidFill>
                <a:schemeClr val="tx1"/>
              </a:solidFill>
            </a:endParaRPr>
          </a:p>
          <a:p>
            <a:pPr lvl="1" algn="l" eaLnBrk="0" hangingPunct="0">
              <a:buClrTx/>
              <a:buSzTx/>
              <a:buFontTx/>
              <a:buChar char="–"/>
              <a:defRPr/>
            </a:pPr>
            <a:r>
              <a:rPr lang="en-US" altLang="zh-CN" sz="2400" b="0" dirty="0">
                <a:sym typeface="+mn-ea"/>
              </a:rPr>
              <a:t>11-24/1801, Data rates for AMP IoT, Weijie Xu (OPPO)</a:t>
            </a:r>
            <a:endParaRPr lang="en-US" altLang="zh-CN" sz="2400" b="0" dirty="0">
              <a:solidFill>
                <a:schemeClr val="tx1"/>
              </a:solidFill>
            </a:endParaRPr>
          </a:p>
          <a:p>
            <a:pPr lvl="1" algn="l" eaLnBrk="0" hangingPunct="0">
              <a:buClrTx/>
              <a:buSzTx/>
              <a:buFontTx/>
              <a:buChar char="–"/>
              <a:defRPr/>
            </a:pPr>
            <a:r>
              <a:rPr lang="en-US" altLang="zh-CN" sz="2400" b="0" dirty="0">
                <a:sym typeface="+mn-ea"/>
              </a:rPr>
              <a:t>11-24/1803, Sync field for AMP PPDU, Ke Wang (OPPO)</a:t>
            </a:r>
            <a:endParaRPr lang="en-US" altLang="zh-CN" sz="2400" b="0" dirty="0">
              <a:solidFill>
                <a:schemeClr val="tx1"/>
              </a:solidFill>
            </a:endParaRPr>
          </a:p>
          <a:p>
            <a:pPr lvl="1" algn="l" eaLnBrk="0" hangingPunct="0">
              <a:buClrTx/>
              <a:buSzTx/>
              <a:buFontTx/>
              <a:buChar char="–"/>
              <a:defRPr/>
            </a:pPr>
            <a:r>
              <a:rPr lang="en-US" altLang="zh-CN" sz="2400" b="0" dirty="0">
                <a:sym typeface="+mn-ea"/>
              </a:rPr>
              <a:t>11-24/1816, AMP Downlink Sync Field Options, Steve Shellhammer (Qualcomm)</a:t>
            </a:r>
            <a:endParaRPr lang="en-US" altLang="zh-CN" sz="2400" b="0" dirty="0">
              <a:sym typeface="+mn-ea"/>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GB" sz="2000" b="0" dirty="0">
                <a:solidFill>
                  <a:schemeClr val="tx1"/>
                </a:solidFill>
                <a:sym typeface="+mn-ea"/>
              </a:rPr>
              <a:t>11-24/1774, Details of AMP trigger procedure, Chuanfeng He (OPPO)</a:t>
            </a:r>
            <a:endParaRPr lang="en-US" altLang="en-GB" sz="2000" b="0" dirty="0">
              <a:solidFill>
                <a:schemeClr val="tx1"/>
              </a:solidFill>
            </a:endParaRPr>
          </a:p>
          <a:p>
            <a:pPr lvl="1" algn="l" eaLnBrk="0" hangingPunct="0">
              <a:buClrTx/>
              <a:buSzTx/>
              <a:buFontTx/>
              <a:buChar char="–"/>
              <a:defRPr/>
            </a:pPr>
            <a:r>
              <a:rPr lang="en-US" altLang="en-GB" sz="2000" b="0" dirty="0">
                <a:solidFill>
                  <a:schemeClr val="tx1"/>
                </a:solidFill>
                <a:sym typeface="+mn-ea"/>
              </a:rPr>
              <a:t>11-24/1775, Duty-cycle AMP operation, Chuanfeng He (OPPO)</a:t>
            </a:r>
            <a:endParaRPr lang="en-US" altLang="en-GB" sz="2000" b="0" dirty="0">
              <a:solidFill>
                <a:schemeClr val="tx1"/>
              </a:solidFill>
            </a:endParaRPr>
          </a:p>
          <a:p>
            <a:pPr lvl="1" algn="l" eaLnBrk="0" hangingPunct="0">
              <a:buClrTx/>
              <a:buSzTx/>
              <a:buFontTx/>
              <a:buChar char="–"/>
              <a:defRPr/>
            </a:pPr>
            <a:r>
              <a:rPr lang="en-US" altLang="en-GB" sz="2000" b="0" dirty="0">
                <a:solidFill>
                  <a:schemeClr val="tx1"/>
                </a:solidFill>
                <a:sym typeface="+mn-ea"/>
              </a:rPr>
              <a:t>11-24/1776, Multiple access mechanisms for AMP, Chuanfeng He (OPPO)</a:t>
            </a:r>
            <a:endParaRPr lang="en-US" altLang="en-GB" sz="2000" b="0" dirty="0">
              <a:solidFill>
                <a:schemeClr val="tx1"/>
              </a:solidFill>
              <a:sym typeface="+mn-ea"/>
            </a:endParaRPr>
          </a:p>
          <a:p>
            <a:pPr lvl="1" algn="l" eaLnBrk="0" hangingPunct="0">
              <a:buClrTx/>
              <a:buSzTx/>
              <a:buFontTx/>
              <a:buChar char="–"/>
              <a:defRPr/>
            </a:pPr>
            <a:r>
              <a:rPr lang="en-US" altLang="en-GB" dirty="0">
                <a:sym typeface="+mn-ea"/>
              </a:rPr>
              <a:t>11-24/1802, CDM Access for AMP IoT, Weijie Xu (OPPO)</a:t>
            </a:r>
            <a:endParaRPr lang="en-US" altLang="en-GB" sz="2000" b="0"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(WPT)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US" dirty="0">
                <a:sym typeface="+mn-ea"/>
              </a:rPr>
              <a:t>11-24/1767, AMP Energizer, Ian Bajaj (Huawei)</a:t>
            </a:r>
            <a:endParaRPr lang="en-US" altLang="en-US" dirty="0">
              <a:solidFill>
                <a:schemeClr val="tx1"/>
              </a:solidFill>
              <a:sym typeface="+mn-ea"/>
            </a:endParaRPr>
          </a:p>
          <a:p>
            <a:pPr lvl="1" algn="l" eaLnBrk="0" hangingPunct="0">
              <a:buClrTx/>
              <a:buSzTx/>
              <a:buFontTx/>
              <a:buChar char="–"/>
              <a:defRPr/>
            </a:pPr>
            <a:r>
              <a:rPr lang="en-US" altLang="en-US" dirty="0">
                <a:sym typeface="+mn-ea"/>
              </a:rPr>
              <a:t>11-24/1769, Further discussion on the AMP WPT protocol, Ian Bajaj (Huawei)</a:t>
            </a:r>
            <a:endParaRPr lang="en-US" altLang="en-US" b="0" dirty="0">
              <a:solidFill>
                <a:schemeClr val="tx1"/>
              </a:solidFill>
            </a:endParaRPr>
          </a:p>
          <a:p>
            <a:pPr lvl="1" algn="l" eaLnBrk="0" hangingPunct="0">
              <a:buClrTx/>
              <a:buSzTx/>
              <a:buFontTx/>
              <a:buChar char="–"/>
              <a:defRPr/>
            </a:pPr>
            <a:r>
              <a:rPr lang="en-US" altLang="en-US" dirty="0">
                <a:sym typeface="+mn-ea"/>
              </a:rPr>
              <a:t>11-24/1781, Further Consideration of WPT for AMP, Yinan Qi (OPPO)</a:t>
            </a:r>
            <a:endParaRPr lang="en-US" altLang="en-US" dirty="0">
              <a:solidFill>
                <a:schemeClr val="tx1"/>
              </a:solidFill>
            </a:endParaRPr>
          </a:p>
          <a:p>
            <a:pPr lvl="1" algn="l" eaLnBrk="0" hangingPunct="0">
              <a:buClrTx/>
              <a:buSzTx/>
              <a:buFontTx/>
              <a:buChar char="–"/>
              <a:defRPr/>
            </a:pPr>
            <a:r>
              <a:rPr lang="en-US" altLang="en-US" dirty="0">
                <a:sym typeface="+mn-ea"/>
              </a:rPr>
              <a:t>11-24/1808, OFDM-based WPT waveform, Panpan Li (Huawei)</a:t>
            </a:r>
            <a:endParaRPr lang="en-US" altLang="en-US"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sym typeface="+mn-ea"/>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Nov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(MAC&amp;Sec.)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GB" sz="2000" dirty="0" smtClean="0">
                <a:solidFill>
                  <a:schemeClr val="tx1"/>
                </a:solidFill>
                <a:sym typeface="+mn-ea"/>
              </a:rPr>
              <a:t>11-24/1805, AMP time-based channel access discussions, Rojan Chitrakar (Huawei)</a:t>
            </a:r>
            <a:endParaRPr lang="en-US" altLang="en-GB" sz="2000" b="0" dirty="0" smtClean="0">
              <a:solidFill>
                <a:schemeClr val="tx1"/>
              </a:solidFill>
            </a:endParaRPr>
          </a:p>
          <a:p>
            <a:pPr lvl="1" algn="l" eaLnBrk="0" hangingPunct="0">
              <a:buClrTx/>
              <a:buSzTx/>
              <a:buFontTx/>
              <a:buChar char="–"/>
              <a:defRPr/>
            </a:pPr>
            <a:r>
              <a:rPr lang="en-US" altLang="en-GB" sz="2000" dirty="0" smtClean="0">
                <a:solidFill>
                  <a:schemeClr val="tx1"/>
                </a:solidFill>
                <a:sym typeface="+mn-ea"/>
              </a:rPr>
              <a:t>11-24/1806, AMP time-based channel access for Active tags, Rojan Chitrakar (Huawei)</a:t>
            </a:r>
            <a:endParaRPr lang="en-US" altLang="en-GB" sz="2000" b="0" dirty="0" smtClean="0">
              <a:solidFill>
                <a:schemeClr val="tx1"/>
              </a:solidFill>
            </a:endParaRPr>
          </a:p>
          <a:p>
            <a:pPr lvl="1" algn="l" eaLnBrk="0" hangingPunct="0">
              <a:buClrTx/>
              <a:buSzTx/>
              <a:buFontTx/>
              <a:buChar char="–"/>
              <a:defRPr/>
            </a:pPr>
            <a:r>
              <a:rPr lang="en-US" altLang="en-GB" sz="2000" dirty="0" smtClean="0">
                <a:solidFill>
                  <a:schemeClr val="tx1"/>
                </a:solidFill>
                <a:sym typeface="+mn-ea"/>
              </a:rPr>
              <a:t>11-24/1811, Frame format discussion, Liwen Chu (NXP)</a:t>
            </a:r>
            <a:endParaRPr lang="en-US" altLang="en-GB" sz="2000" dirty="0" smtClean="0">
              <a:solidFill>
                <a:schemeClr val="tx1"/>
              </a:solidFill>
              <a:sym typeface="+mn-ea"/>
            </a:endParaRPr>
          </a:p>
          <a:p>
            <a:pPr lvl="1" algn="l" eaLnBrk="0" hangingPunct="0">
              <a:buClrTx/>
              <a:buSzTx/>
              <a:buFontTx/>
              <a:buChar char="–"/>
              <a:defRPr/>
            </a:pPr>
            <a:r>
              <a:rPr lang="en-US" altLang="en-GB" dirty="0" smtClean="0">
                <a:sym typeface="+mn-ea"/>
              </a:rPr>
              <a:t>11-24/1548, Thoughts on Security for AMP, Rojan Chitrakar (Huawei)</a:t>
            </a:r>
            <a:r>
              <a:rPr lang="en-US" altLang="en-GB" sz="2000" i="1" dirty="0">
                <a:solidFill>
                  <a:schemeClr val="tx1"/>
                </a:solidFill>
              </a:rPr>
              <a:t>	</a:t>
            </a:r>
            <a:endParaRPr lang="en-US" altLang="en-GB" sz="2000" i="1"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sz="2400" dirty="0" smtClean="0">
                <a:sym typeface="+mn-ea"/>
              </a:rPr>
              <a:t>Contribution discussion (</a:t>
            </a:r>
            <a:r>
              <a:rPr lang="en-US" altLang="en-GB" sz="2400" dirty="0" err="1" smtClean="0">
                <a:sym typeface="+mn-ea"/>
              </a:rPr>
              <a:t>brief for SP</a:t>
            </a:r>
            <a:r>
              <a:rPr lang="en-US" altLang="en-GB" sz="2400" dirty="0" smtClean="0">
                <a:sym typeface="+mn-ea"/>
              </a:rPr>
              <a:t>)</a:t>
            </a:r>
            <a:endParaRPr lang="en-US" altLang="en-GB" sz="2400" dirty="0" smtClean="0"/>
          </a:p>
          <a:p>
            <a:pPr lvl="1" algn="l" eaLnBrk="0" hangingPunct="0">
              <a:buClrTx/>
              <a:buSzTx/>
              <a:buFontTx/>
              <a:defRPr/>
            </a:pPr>
            <a:r>
              <a:rPr lang="en-US" altLang="zh-CN" sz="2400" dirty="0">
                <a:sym typeface="+mn-ea"/>
              </a:rPr>
              <a:t>11-24/1560, Follow up on capability report and ID allocation for AMP STA, Zhanjing Bao (TCL)</a:t>
            </a:r>
            <a:endParaRPr lang="en-US" altLang="zh-CN" sz="2400" dirty="0"/>
          </a:p>
          <a:p>
            <a:pPr lvl="1" eaLnBrk="0" hangingPunct="0">
              <a:defRPr/>
            </a:pPr>
            <a:r>
              <a:rPr lang="en-US" altLang="zh-CN" sz="2400" dirty="0">
                <a:sym typeface="+mn-ea"/>
              </a:rPr>
              <a:t>11-24/1584, </a:t>
            </a:r>
            <a:r>
              <a:rPr lang="en-US" altLang="zh-CN" sz="2400" dirty="0" err="1">
                <a:sym typeface="+mn-ea"/>
              </a:rPr>
              <a:t>Ascon</a:t>
            </a:r>
            <a:r>
              <a:rPr lang="en-US" altLang="zh-CN" sz="2400" dirty="0">
                <a:sym typeface="+mn-ea"/>
              </a:rPr>
              <a:t>: the lightweight cryptography as a better cipher than AES for 802.11bp, Hui Luo (Infineon) </a:t>
            </a:r>
            <a:endParaRPr lang="en-US" altLang="zh-CN" sz="2400" dirty="0">
              <a:sym typeface="+mn-ea"/>
            </a:endParaRPr>
          </a:p>
          <a:p>
            <a:pPr eaLnBrk="0" hangingPunct="0">
              <a:defRPr/>
            </a:pPr>
            <a:r>
              <a:rPr lang="en-US" altLang="en-GB" dirty="0"/>
              <a:t>SPs and </a:t>
            </a:r>
            <a:r>
              <a:rPr lang="en-US" altLang="en-GB" dirty="0" smtClean="0"/>
              <a:t>Motions (TG motions refer to 11-24/1322)</a:t>
            </a:r>
            <a:endParaRPr lang="en-US" altLang="en-GB" dirty="0"/>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endParaRPr lang="en-US" altLang="en-GB" dirty="0"/>
          </a:p>
          <a:p>
            <a:pPr eaLnBrk="0" hangingPunct="0">
              <a:defRPr/>
            </a:pPr>
            <a:r>
              <a:rPr lang="en-US" altLang="en-GB" dirty="0" smtClean="0"/>
              <a:t>Any 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endParaRPr lang="en-US" altLang="zh-CN" sz="2800" kern="0" dirty="0" smtClean="0"/>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Oct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Nov 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23227</Words>
  <Application>WPS 演示</Application>
  <PresentationFormat>宽屏</PresentationFormat>
  <Paragraphs>822</Paragraphs>
  <Slides>41</Slides>
  <Notes>0</Notes>
  <HiddenSlides>0</HiddenSlides>
  <MMClips>0</MMClips>
  <ScaleCrop>false</ScaleCrop>
  <HeadingPairs>
    <vt:vector size="8" baseType="variant">
      <vt:variant>
        <vt:lpstr>已用的字体</vt:lpstr>
      </vt:variant>
      <vt:variant>
        <vt:i4>15</vt:i4>
      </vt:variant>
      <vt:variant>
        <vt:lpstr>主题</vt:lpstr>
      </vt:variant>
      <vt:variant>
        <vt:i4>2</vt:i4>
      </vt:variant>
      <vt:variant>
        <vt:lpstr>嵌入 OLE 服务器</vt:lpstr>
      </vt:variant>
      <vt:variant>
        <vt:i4>1</vt:i4>
      </vt:variant>
      <vt:variant>
        <vt:lpstr>幻灯片标题</vt:lpstr>
      </vt:variant>
      <vt:variant>
        <vt:i4>41</vt:i4>
      </vt:variant>
    </vt:vector>
  </HeadingPairs>
  <TitlesOfParts>
    <vt:vector size="59"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1_802-11-Submission-16-9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355</cp:revision>
  <cp:lastPrinted>2014-11-04T15:04:00Z</cp:lastPrinted>
  <dcterms:created xsi:type="dcterms:W3CDTF">2007-04-17T18:10:00Z</dcterms:created>
  <dcterms:modified xsi:type="dcterms:W3CDTF">2024-11-07T02:39:11Z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