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73" r:id="rId19"/>
    <p:sldId id="1474" r:id="rId20"/>
    <p:sldId id="1475" r:id="rId21"/>
    <p:sldId id="1396" r:id="rId22"/>
    <p:sldId id="877" r:id="rId23"/>
    <p:sldId id="1476" r:id="rId24"/>
    <p:sldId id="897" r:id="rId25"/>
    <p:sldId id="1477" r:id="rId26"/>
    <p:sldId id="1478" r:id="rId27"/>
    <p:sldId id="1479" r:id="rId28"/>
    <p:sldId id="1480" r:id="rId29"/>
    <p:sldId id="905" r:id="rId30"/>
    <p:sldId id="1183" r:id="rId31"/>
    <p:sldId id="1482" r:id="rId32"/>
    <p:sldId id="1481" r:id="rId33"/>
    <p:sldId id="1471" r:id="rId34"/>
    <p:sldId id="1421" r:id="rId35"/>
    <p:sldId id="1446"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18</c:v>
                </c:pt>
                <c:pt idx="1">
                  <c:v>3</c:v>
                </c:pt>
                <c:pt idx="2">
                  <c:v>15</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56109296"/>
        <c:axId val="556115280"/>
      </c:barChart>
      <c:catAx>
        <c:axId val="5561092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56115280"/>
        <c:crosses val="autoZero"/>
        <c:auto val="1"/>
        <c:lblAlgn val="ctr"/>
        <c:lblOffset val="100"/>
        <c:noMultiLvlLbl val="0"/>
      </c:catAx>
      <c:valAx>
        <c:axId val="5561152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610929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572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1592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46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195092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24215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0436585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802.11-24/1670r2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42-00-00bf-ieee-802-11bf-september-2024-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1814-00-00bf-ieee-802-11bf-teleconference-minutes-november-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2024-11-06</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a:t>
            </a:r>
            <a:r>
              <a:rPr lang="en-US" altLang="en-US" sz="1400" dirty="0" smtClean="0">
                <a:solidFill>
                  <a:srgbClr val="0000FF"/>
                </a:solidFill>
              </a:rPr>
              <a:t>591)</a:t>
            </a:r>
            <a:endParaRPr lang="en-US" altLang="en-US" sz="1400" dirty="0">
              <a:solidFill>
                <a:srgbClr val="0000FF"/>
              </a:solidFill>
            </a:endParaRP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48881094"/>
              </p:ext>
            </p:extLst>
          </p:nvPr>
        </p:nvGraphicFramePr>
        <p:xfrm>
          <a:off x="3429000" y="1600200"/>
          <a:ext cx="8305801" cy="22424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algn="just" defTabSz="914400" rtl="0" eaLnBrk="1" latinLnBrk="0" hangingPunct="1">
                        <a:spcAft>
                          <a:spcPts val="0"/>
                        </a:spcAft>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24/1795</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Ali Raissinia (Qualcomm Inc.)</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SA2-comment-resolutions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30 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24/1810</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Narengerile (Huawei)</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R1-31</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54171565"/>
                  </a:ext>
                </a:extLst>
              </a:tr>
              <a:tr h="89561">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24/1773r0</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Cheng Chen (Intel)</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Resolution to SA110 CIDs</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2991640262"/>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24/1825</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Claudio da Silva (Meta Platforms, Inc.)</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Proposed resolutions for comments on D5.0</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20 </a:t>
                      </a:r>
                      <a:r>
                        <a:rPr lang="en-US" altLang="zh-CN" sz="1100" kern="1200" dirty="0" err="1"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24/1869</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Shuling</a:t>
                      </a: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 (Julia) Feng (</a:t>
                      </a:r>
                      <a:r>
                        <a:rPr lang="en-US" altLang="zh-CN" sz="1100" kern="1200" dirty="0" err="1"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Mediatek</a:t>
                      </a: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D5.0 CR for R1-34 and R1-35</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10 </a:t>
                      </a:r>
                      <a:r>
                        <a:rPr lang="en-US" altLang="zh-CN" sz="1100" kern="1200" dirty="0" err="1" smtClean="0">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24/1900r0</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Zhuqing</a:t>
                      </a: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 Tang (Huawei)</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CID resolutions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15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522353205"/>
                  </a:ext>
                </a:extLst>
              </a:tr>
              <a:tr h="89561">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24/1906r0</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Rui Du (Huawei)</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R1-32, 36, 37</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282951375"/>
                  </a:ext>
                </a:extLst>
              </a:tr>
              <a:tr h="89561">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24/1788r0</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rPr>
                        <a:t>Chris Beg (Cognitive Systems)</a:t>
                      </a:r>
                      <a:endParaRPr lang="zh-CN" sz="1100" kern="120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Reporting CID Resolutions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c>
                  <a:txBody>
                    <a:bodyPr/>
                    <a:lstStyle/>
                    <a:p>
                      <a:pPr marL="0" algn="just" defTabSz="914400" rtl="0" eaLnBrk="1" latinLnBrk="0" hangingPunct="1">
                        <a:spcAft>
                          <a:spcPts val="0"/>
                        </a:spcAft>
                      </a:pPr>
                      <a:r>
                        <a:rPr 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20 </a:t>
                      </a:r>
                      <a:r>
                        <a:rPr lang="en-US"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mins</a:t>
                      </a:r>
                      <a:endParaRPr 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12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19276086"/>
              </p:ext>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1544660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177009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1449069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14</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 XXX</a:t>
            </a:r>
            <a:r>
              <a:rPr lang="en-US" altLang="zh-CN" sz="1600" dirty="0">
                <a:solidFill>
                  <a:srgbClr val="0000FF"/>
                </a:solidFill>
              </a:rPr>
              <a:t>: </a:t>
            </a:r>
            <a:r>
              <a:rPr lang="en-US" altLang="zh-CN" sz="1400" dirty="0">
                <a:solidFill>
                  <a:srgbClr val="0000FF"/>
                </a:solidFill>
              </a:rPr>
              <a:t>P802.11bf second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a:t>2024 meeting to today:</a:t>
            </a:r>
          </a:p>
          <a:p>
            <a:pPr lvl="1" algn="just">
              <a:buFont typeface="Arial" panose="020B0604020202020204" pitchFamily="34" charset="0"/>
              <a:buChar char="•"/>
            </a:pPr>
            <a:r>
              <a:rPr lang="en-US" altLang="zh-CN" sz="1600" dirty="0"/>
              <a:t>September Interim : </a:t>
            </a:r>
          </a:p>
          <a:p>
            <a:pPr marL="457200" lvl="1" indent="0" algn="just">
              <a:buNone/>
            </a:pPr>
            <a:r>
              <a:rPr lang="en-US" altLang="zh-CN" sz="1600" dirty="0"/>
              <a:t>	 </a:t>
            </a:r>
            <a:r>
              <a:rPr lang="en-US" altLang="zh-CN" sz="1600" dirty="0">
                <a:hlinkClick r:id="rId3"/>
              </a:rPr>
              <a:t>https://mentor.ieee.org/802.11/dcn/24/11-24-1642-00-00bf-ieee-802-11bf-september-2024-interim-meeting-minutes.docx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October - November: </a:t>
            </a:r>
          </a:p>
          <a:p>
            <a:pPr marL="457200" lvl="1" indent="0" algn="just">
              <a:buNone/>
            </a:pPr>
            <a:r>
              <a:rPr lang="en-US" altLang="zh-CN" sz="1600" dirty="0"/>
              <a:t>	 </a:t>
            </a:r>
            <a:r>
              <a:rPr lang="aa-ET" altLang="zh-CN" sz="1600" u="sng" dirty="0">
                <a:hlinkClick r:id="rId4"/>
              </a:rPr>
              <a:t>https://mentor.ieee.org/802.11/dcn/24/11-24-1814-00-00bf-ieee-802-11bf-teleconference-minutes-november-2024.docx</a:t>
            </a:r>
            <a:endParaRPr lang="zh-CN" altLang="zh-CN" sz="1600" dirty="0"/>
          </a:p>
          <a:p>
            <a:pPr marL="457200" lvl="1" indent="0" algn="just">
              <a:buNone/>
            </a:pPr>
            <a:r>
              <a:rPr lang="en-US" altLang="zh-CN" sz="1600" dirty="0" smtClean="0"/>
              <a:t>        </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1st SA Ballot Recirculation (D5.0)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D5.0 (</a:t>
            </a:r>
            <a:r>
              <a:rPr lang="en-US" altLang="zh-CN" sz="2000" dirty="0"/>
              <a:t>1st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a:t>
            </a:r>
            <a:r>
              <a:rPr lang="en-US" altLang="zh-CN" sz="1600" dirty="0"/>
              <a:t>% 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0/36,</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 xmlns:a16="http://schemas.microsoft.com/office/drawing/2014/main" id="{E84B6C98-CECC-41C8-AD6E-CF1B16B2B4E6}"/>
              </a:ext>
            </a:extLst>
          </p:cNvPr>
          <p:cNvGraphicFramePr>
            <a:graphicFrameLocks noGrp="1"/>
          </p:cNvGraphicFramePr>
          <p:nvPr>
            <p:extLst/>
          </p:nvPr>
        </p:nvGraphicFramePr>
        <p:xfrm>
          <a:off x="838200" y="3606181"/>
          <a:ext cx="6781800" cy="2794619"/>
        </p:xfrm>
        <a:graphic>
          <a:graphicData uri="http://schemas.openxmlformats.org/drawingml/2006/table">
            <a:tbl>
              <a:tblPr/>
              <a:tblGrid>
                <a:gridCol w="1371600">
                  <a:extLst>
                    <a:ext uri="{9D8B030D-6E8A-4147-A177-3AD203B41FA5}">
                      <a16:colId xmlns="" xmlns:a16="http://schemas.microsoft.com/office/drawing/2014/main" val="611200940"/>
                    </a:ext>
                  </a:extLst>
                </a:gridCol>
                <a:gridCol w="990600">
                  <a:extLst>
                    <a:ext uri="{9D8B030D-6E8A-4147-A177-3AD203B41FA5}">
                      <a16:colId xmlns="" xmlns:a16="http://schemas.microsoft.com/office/drawing/2014/main" val="4059359357"/>
                    </a:ext>
                  </a:extLst>
                </a:gridCol>
                <a:gridCol w="895723">
                  <a:extLst>
                    <a:ext uri="{9D8B030D-6E8A-4147-A177-3AD203B41FA5}">
                      <a16:colId xmlns="" xmlns:a16="http://schemas.microsoft.com/office/drawing/2014/main" val="1158145895"/>
                    </a:ext>
                  </a:extLst>
                </a:gridCol>
                <a:gridCol w="731371">
                  <a:extLst>
                    <a:ext uri="{9D8B030D-6E8A-4147-A177-3AD203B41FA5}">
                      <a16:colId xmlns="" xmlns:a16="http://schemas.microsoft.com/office/drawing/2014/main" val="517798951"/>
                    </a:ext>
                  </a:extLst>
                </a:gridCol>
                <a:gridCol w="930835">
                  <a:extLst>
                    <a:ext uri="{9D8B030D-6E8A-4147-A177-3AD203B41FA5}">
                      <a16:colId xmlns="" xmlns:a16="http://schemas.microsoft.com/office/drawing/2014/main" val="1306143447"/>
                    </a:ext>
                  </a:extLst>
                </a:gridCol>
                <a:gridCol w="1861671">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81458438"/>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06060167"/>
                  </a:ext>
                </a:extLst>
              </a:tr>
              <a:tr h="219985">
                <a:tc>
                  <a:txBody>
                    <a:bodyPr/>
                    <a:lstStyle/>
                    <a:p>
                      <a:pPr>
                        <a:spcAft>
                          <a:spcPts val="0"/>
                        </a:spcAft>
                      </a:pPr>
                      <a:r>
                        <a:rPr lang="en-US" altLang="zh-CN" sz="1100" dirty="0">
                          <a:solidFill>
                            <a:srgbClr val="000000"/>
                          </a:solidFill>
                          <a:effectLst/>
                          <a:latin typeface="Calibri" panose="020F0502020204030204" pitchFamily="34" charset="0"/>
                          <a:ea typeface="等线" panose="02010600030101010101" pitchFamily="2" charset="-122"/>
                        </a:rPr>
                        <a:t>Po-Kai Huang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95864541"/>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Shuling</a:t>
                      </a:r>
                      <a:r>
                        <a:rPr lang="en-US" sz="1100" dirty="0">
                          <a:solidFill>
                            <a:srgbClr val="000000"/>
                          </a:solidFill>
                          <a:effectLst/>
                          <a:latin typeface="Calibri" panose="020F0502020204030204" pitchFamily="34" charset="0"/>
                          <a:ea typeface="等线" panose="02010600030101010101" pitchFamily="2" charset="-122"/>
                        </a:rPr>
                        <a:t> (Julia) Feng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bl>
          </a:graphicData>
        </a:graphic>
      </p:graphicFrame>
    </p:spTree>
    <p:extLst>
      <p:ext uri="{BB962C8B-B14F-4D97-AF65-F5344CB8AC3E}">
        <p14:creationId xmlns:p14="http://schemas.microsoft.com/office/powerpoint/2010/main" val="14684591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88077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31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621649026"/>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mtClean="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6D7D566D-A201-4FE5-A18F-3F8ED8E2FB28}"/>
              </a:ext>
            </a:extLst>
          </p:cNvPr>
          <p:cNvGraphicFramePr>
            <a:graphicFrameLocks noGrp="1"/>
          </p:cNvGraphicFramePr>
          <p:nvPr>
            <p:extLst>
              <p:ext uri="{D42A27DB-BD31-4B8C-83A1-F6EECF244321}">
                <p14:modId xmlns:p14="http://schemas.microsoft.com/office/powerpoint/2010/main" val="663392227"/>
              </p:ext>
            </p:extLst>
          </p:nvPr>
        </p:nvGraphicFramePr>
        <p:xfrm>
          <a:off x="9906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11 (Monday PM 2) </a:t>
            </a:r>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13</a:t>
            </a:r>
            <a:r>
              <a:rPr lang="en-US" altLang="zh-CN" sz="1600" dirty="0"/>
              <a:t>, 14, 16, 17, </a:t>
            </a:r>
            <a:r>
              <a:rPr lang="en-US" altLang="zh-CN" sz="1600" dirty="0" smtClean="0"/>
              <a:t>18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11-24/1716r1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Po-kai Huang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r>
              <a:rPr lang="zh-CN" altLang="en-US" kern="0" dirty="0" smtClean="0"/>
              <a:t> </a:t>
            </a:r>
            <a:r>
              <a:rPr lang="en-US" altLang="zh-CN" dirty="0"/>
              <a:t>11-24/1716r1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486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14 (Thursday AM 2) </a:t>
            </a:r>
            <a:endParaRPr lang="en-US" altLang="en-US" sz="3600" dirty="0"/>
          </a:p>
        </p:txBody>
      </p:sp>
    </p:spTree>
    <p:extLst>
      <p:ext uri="{BB962C8B-B14F-4D97-AF65-F5344CB8AC3E}">
        <p14:creationId xmlns:p14="http://schemas.microsoft.com/office/powerpoint/2010/main" val="39785426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second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first recirculation</a:t>
            </a:r>
            <a:r>
              <a:rPr lang="en-GB" altLang="zh-CN" sz="2000" dirty="0"/>
              <a:t> SA ballot on P802.11bf D5.0, </a:t>
            </a:r>
            <a:r>
              <a:rPr lang="en-US" altLang="zh-CN" sz="2000" dirty="0"/>
              <a:t>as contained in document 11-24/</a:t>
            </a:r>
            <a:r>
              <a:rPr lang="en-US" altLang="zh-CN" sz="2000" dirty="0" err="1"/>
              <a:t>XXXXr</a:t>
            </a:r>
            <a:r>
              <a:rPr lang="en-US" altLang="zh-CN" sz="2000" dirty="0" err="1">
                <a:solidFill>
                  <a:srgbClr val="FF0000"/>
                </a:solidFill>
              </a:rPr>
              <a:t>X</a:t>
            </a:r>
            <a:r>
              <a:rPr lang="en-US" altLang="zh-CN" sz="2000" dirty="0"/>
              <a:t>,</a:t>
            </a:r>
          </a:p>
          <a:p>
            <a:pPr marL="354013" indent="0" algn="just">
              <a:buNone/>
            </a:pPr>
            <a:r>
              <a:rPr lang="en-US" altLang="zh-CN" sz="2000" dirty="0">
                <a:hlinkClick r:id="rId3"/>
              </a:rPr>
              <a:t>https://mentor.ieee.org/802.11/dcn/24/11-24-1041-08-00bf-                                   .xlsx</a:t>
            </a:r>
            <a:endParaRPr lang="en-US" altLang="zh-CN" sz="2000" dirty="0"/>
          </a:p>
          <a:p>
            <a:pPr marL="354013" indent="0" algn="just">
              <a:buNone/>
            </a:pPr>
            <a:r>
              <a:rPr lang="en-US" altLang="zh-CN" sz="2000" dirty="0"/>
              <a:t>Instruct the editor to prepare P802.11bf D6.0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D6.0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8641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a:t>: </a:t>
            </a:r>
            <a:r>
              <a:rPr lang="en-US" altLang="zh-CN">
                <a:hlinkClick r:id="rId2"/>
              </a:rPr>
              <a:t>https://cvent.me/eDZgoD</a:t>
            </a:r>
            <a:endParaRPr lang="en-US" altLang="zh-CN"/>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151155</TotalTime>
  <Words>2914</Words>
  <Application>Microsoft Office PowerPoint</Application>
  <PresentationFormat>宽屏</PresentationFormat>
  <Paragraphs>654</Paragraphs>
  <Slides>36</Slides>
  <Notes>35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2024</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1st SA Ballot Recirculation (D5.0)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941</cp:revision>
  <cp:lastPrinted>2014-11-04T15:04:57Z</cp:lastPrinted>
  <dcterms:created xsi:type="dcterms:W3CDTF">2007-04-17T18:10:23Z</dcterms:created>
  <dcterms:modified xsi:type="dcterms:W3CDTF">2024-11-11T19:46:40Z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