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473" r:id="rId19"/>
    <p:sldId id="1474" r:id="rId20"/>
    <p:sldId id="1475" r:id="rId21"/>
    <p:sldId id="1396" r:id="rId22"/>
    <p:sldId id="877" r:id="rId23"/>
    <p:sldId id="1476" r:id="rId24"/>
    <p:sldId id="897" r:id="rId25"/>
    <p:sldId id="1477" r:id="rId26"/>
    <p:sldId id="1478" r:id="rId27"/>
    <p:sldId id="1479" r:id="rId28"/>
    <p:sldId id="1480" r:id="rId29"/>
    <p:sldId id="905" r:id="rId30"/>
    <p:sldId id="1183" r:id="rId31"/>
    <p:sldId id="1482" r:id="rId32"/>
    <p:sldId id="1481" r:id="rId33"/>
    <p:sldId id="1471" r:id="rId34"/>
    <p:sldId id="1421" r:id="rId35"/>
    <p:sldId id="1446" r:id="rId36"/>
    <p:sldId id="1024" r:id="rId3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48" autoAdjust="0"/>
    <p:restoredTop sz="91622" autoAdjust="0"/>
  </p:normalViewPr>
  <p:slideViewPr>
    <p:cSldViewPr>
      <p:cViewPr varScale="1">
        <p:scale>
          <a:sx n="90" d="100"/>
          <a:sy n="90" d="100"/>
        </p:scale>
        <p:origin x="163" y="5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D5.0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18</c:v>
                </c:pt>
                <c:pt idx="1">
                  <c:v>3</c:v>
                </c:pt>
                <c:pt idx="2">
                  <c:v>15</c:v>
                </c:pt>
              </c:numCache>
            </c:numRef>
          </c:val>
          <c:extLst xmlns:c16r2="http://schemas.microsoft.com/office/drawing/2015/06/char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xmlns:c16r2="http://schemas.microsoft.com/office/drawing/2015/06/char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502795872"/>
        <c:axId val="-502793696"/>
      </c:barChart>
      <c:catAx>
        <c:axId val="-50279587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502793696"/>
        <c:crosses val="autoZero"/>
        <c:auto val="1"/>
        <c:lblAlgn val="ctr"/>
        <c:lblOffset val="100"/>
        <c:noMultiLvlLbl val="0"/>
      </c:catAx>
      <c:valAx>
        <c:axId val="-50279369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502795872"/>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75723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815924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4687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p>
          <a:p>
            <a:pPr marL="0" marR="0" lvl="0" indent="0" algn="l" defTabSz="933450" rtl="0" eaLnBrk="0" fontAlgn="base" latinLnBrk="0" hangingPunct="0">
              <a:lnSpc>
                <a:spcPct val="100000"/>
              </a:lnSpc>
              <a:spcBef>
                <a:spcPct val="30000"/>
              </a:spcBef>
              <a:spcAft>
                <a:spcPct val="0"/>
              </a:spcAft>
              <a:buClrTx/>
              <a:buSzTx/>
              <a:buFontTx/>
              <a:buNone/>
              <a:tabLst/>
              <a:defRPr/>
            </a:pP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p>
        </p:txBody>
      </p:sp>
    </p:spTree>
    <p:extLst>
      <p:ext uri="{BB962C8B-B14F-4D97-AF65-F5344CB8AC3E}">
        <p14:creationId xmlns:p14="http://schemas.microsoft.com/office/powerpoint/2010/main" val="19848048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58460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011627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190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4121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1950926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242156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Motion Passes (Y,  N,  A)</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Could ask for     </a:t>
            </a:r>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dirty="0">
              <a:solidFill>
                <a:srgbClr val="000000"/>
              </a:solidFill>
              <a:highlight>
                <a:srgbClr val="00FF00"/>
              </a:highlight>
              <a:latin typeface="Times New Roman" panose="02020603050405020304" pitchFamily="18" charset="0"/>
            </a:endParaRPr>
          </a:p>
          <a:p>
            <a:endParaRPr lang="zh-CN" altLang="en-US" dirty="0"/>
          </a:p>
        </p:txBody>
      </p:sp>
    </p:spTree>
    <p:extLst>
      <p:ext uri="{BB962C8B-B14F-4D97-AF65-F5344CB8AC3E}">
        <p14:creationId xmlns:p14="http://schemas.microsoft.com/office/powerpoint/2010/main" val="204365851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474233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802.11-24/1670r1</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4/11-24-1642-00-00bf-ieee-802-11bf-september-2024-interim-meeting-minutes.doc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hyperlink" Target="https://mentor.ieee.org/802.11/dcn/24/11-24-1814-00-00bf-ieee-802-11bf-teleconference-minutes-november-2024.doc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4/11-24-1041-08-00bf-initial-sa-ballot-comments-and-approved-resolutions.xlsx"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November Plenary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2024-11-06</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11 (</a:t>
            </a:r>
            <a:r>
              <a:rPr lang="en-US" altLang="zh-CN" sz="3200" dirty="0">
                <a:solidFill>
                  <a:srgbClr val="0000FF"/>
                </a:solidFill>
                <a:cs typeface="Times New Roman" panose="02020603050405020304" pitchFamily="18" charset="0"/>
              </a:rPr>
              <a:t>P</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1st SA Ballot Recirculation (D5.0) CR Status</a:t>
            </a:r>
            <a:endParaRPr lang="en-US" altLang="zh-CN" sz="1400" dirty="0"/>
          </a:p>
          <a:p>
            <a:pPr algn="just"/>
            <a:r>
              <a:rPr lang="en-US" altLang="en-US" sz="1400" dirty="0">
                <a:solidFill>
                  <a:srgbClr val="0000FF"/>
                </a:solidFill>
              </a:rPr>
              <a:t>Motion (5XX - XXX)</a:t>
            </a:r>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zh-CN" sz="1400" b="1" dirty="0">
                <a:solidFill>
                  <a:srgbClr val="0000FF"/>
                </a:solidFill>
              </a:rPr>
              <a:t>Recess</a:t>
            </a:r>
            <a:endParaRPr lang="en-US" altLang="en-US" sz="1400" b="1" dirty="0">
              <a:solidFill>
                <a:srgbClr val="0000FF"/>
              </a:solidFill>
            </a:endParaRP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3662507837"/>
              </p:ext>
            </p:extLst>
          </p:nvPr>
        </p:nvGraphicFramePr>
        <p:xfrm>
          <a:off x="3429000" y="1600200"/>
          <a:ext cx="8305801" cy="231128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lgn="just">
                        <a:spcAft>
                          <a:spcPts val="0"/>
                        </a:spcAft>
                      </a:pPr>
                      <a:r>
                        <a:rPr lang="en-US" alt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rPr>
                        <a:t>24/1795</a:t>
                      </a: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alt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rPr>
                        <a:t>Ali Raissinia (Qualcomm Inc.)</a:t>
                      </a: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alt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rPr>
                        <a:t>SA2-comment-resolutions</a:t>
                      </a: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alt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rPr>
                        <a:t>30 mins</a:t>
                      </a: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xmlns="" val="10001"/>
                  </a:ext>
                </a:extLst>
              </a:tr>
              <a:tr h="89561">
                <a:tc>
                  <a:txBody>
                    <a:bodyPr/>
                    <a:lstStyle/>
                    <a:p>
                      <a:pPr algn="just">
                        <a:spcAft>
                          <a:spcPts val="0"/>
                        </a:spcAft>
                      </a:pPr>
                      <a:r>
                        <a:rPr lang="en-US" sz="11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24/1810</a:t>
                      </a:r>
                      <a:endParaRPr lang="zh-CN" sz="1050" dirty="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100">
                          <a:solidFill>
                            <a:srgbClr val="000000"/>
                          </a:solidFill>
                          <a:effectLst/>
                          <a:latin typeface="Calibri" panose="020F0502020204030204" pitchFamily="34" charset="0"/>
                          <a:ea typeface="等线" panose="02010600030101010101" pitchFamily="2" charset="-122"/>
                          <a:cs typeface="宋体" panose="02010600030101010101" pitchFamily="2" charset="-122"/>
                        </a:rPr>
                        <a:t>Narengerile (Huawei)</a:t>
                      </a:r>
                      <a:endParaRPr lang="zh-CN" sz="105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100">
                          <a:solidFill>
                            <a:srgbClr val="000000"/>
                          </a:solidFill>
                          <a:effectLst/>
                          <a:latin typeface="Calibri" panose="020F0502020204030204" pitchFamily="34" charset="0"/>
                          <a:ea typeface="等线" panose="02010600030101010101" pitchFamily="2" charset="-122"/>
                          <a:cs typeface="宋体" panose="02010600030101010101" pitchFamily="2" charset="-122"/>
                        </a:rPr>
                        <a:t>SA110 comments – CID R1-31</a:t>
                      </a:r>
                      <a:endParaRPr lang="zh-CN" sz="105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1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10 mins</a:t>
                      </a:r>
                      <a:endParaRPr lang="zh-CN" sz="1050" dirty="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xmlns="" val="154171565"/>
                  </a:ext>
                </a:extLst>
              </a:tr>
              <a:tr h="89561">
                <a:tc>
                  <a:txBody>
                    <a:bodyPr/>
                    <a:lstStyle/>
                    <a:p>
                      <a:pPr algn="just">
                        <a:spcAft>
                          <a:spcPts val="0"/>
                        </a:spcAft>
                      </a:pPr>
                      <a:r>
                        <a:rPr lang="en-US" sz="11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24/1773r0</a:t>
                      </a:r>
                      <a:endParaRPr lang="zh-CN" sz="1050" dirty="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100">
                          <a:solidFill>
                            <a:srgbClr val="000000"/>
                          </a:solidFill>
                          <a:effectLst/>
                          <a:latin typeface="Calibri" panose="020F0502020204030204" pitchFamily="34" charset="0"/>
                          <a:ea typeface="等线" panose="02010600030101010101" pitchFamily="2" charset="-122"/>
                          <a:cs typeface="宋体" panose="02010600030101010101" pitchFamily="2" charset="-122"/>
                        </a:rPr>
                        <a:t>Cheng Chen (Intel)</a:t>
                      </a:r>
                      <a:endParaRPr lang="zh-CN" sz="105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100">
                          <a:solidFill>
                            <a:srgbClr val="000000"/>
                          </a:solidFill>
                          <a:effectLst/>
                          <a:latin typeface="Calibri" panose="020F0502020204030204" pitchFamily="34" charset="0"/>
                          <a:ea typeface="等线" panose="02010600030101010101" pitchFamily="2" charset="-122"/>
                          <a:cs typeface="宋体" panose="02010600030101010101" pitchFamily="2" charset="-122"/>
                        </a:rPr>
                        <a:t>Resolution to SA110 CIDs</a:t>
                      </a:r>
                      <a:endParaRPr lang="zh-CN" sz="105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1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10 mins</a:t>
                      </a:r>
                      <a:endParaRPr lang="zh-CN" sz="1050" dirty="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24/1825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comments on D5.0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24/1869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Shuling</a:t>
                      </a:r>
                      <a:r>
                        <a:rPr lang="en-US" altLang="zh-CN" sz="1200" kern="1200" dirty="0" smtClean="0">
                          <a:solidFill>
                            <a:schemeClr val="tx1"/>
                          </a:solidFill>
                          <a:latin typeface="+mn-lt"/>
                          <a:ea typeface="+mn-ea"/>
                          <a:cs typeface="+mn-cs"/>
                        </a:rPr>
                        <a:t> (Julia) Feng (</a:t>
                      </a:r>
                      <a:r>
                        <a:rPr lang="en-US" altLang="zh-CN" sz="1200" kern="1200" dirty="0" err="1" smtClean="0">
                          <a:solidFill>
                            <a:schemeClr val="tx1"/>
                          </a:solidFill>
                          <a:latin typeface="+mn-lt"/>
                          <a:ea typeface="+mn-ea"/>
                          <a:cs typeface="+mn-cs"/>
                        </a:rPr>
                        <a:t>Mediatek</a:t>
                      </a:r>
                      <a:r>
                        <a:rPr lang="en-US" altLang="zh-CN" sz="1200" kern="1200" dirty="0" smtClean="0">
                          <a:solidFill>
                            <a:schemeClr val="tx1"/>
                          </a:solidFill>
                          <a:latin typeface="+mn-lt"/>
                          <a:ea typeface="+mn-ea"/>
                          <a:cs typeface="+mn-cs"/>
                        </a:rPr>
                        <a: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D5.0 CR for R1-34 and R1-35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cs typeface="宋体" panose="02010600030101010101" pitchFamily="2" charset="-122"/>
                        </a:rPr>
                        <a:t>24/1900r0</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cs typeface="宋体" panose="02010600030101010101" pitchFamily="2" charset="-122"/>
                        </a:rPr>
                        <a:t>Zhuqing Tang (Huawei)</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cs typeface="宋体" panose="02010600030101010101" pitchFamily="2" charset="-122"/>
                        </a:rPr>
                        <a:t>SA110 CID resolutions</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cs typeface="宋体" panose="02010600030101010101" pitchFamily="2" charset="-122"/>
                        </a:rPr>
                        <a:t>15 </a:t>
                      </a:r>
                      <a:r>
                        <a:rPr lang="en-US" sz="1100" dirty="0" err="1">
                          <a:solidFill>
                            <a:srgbClr val="000000"/>
                          </a:solidFill>
                          <a:effectLst/>
                          <a:latin typeface="Calibri" panose="020F0502020204030204" pitchFamily="34" charset="0"/>
                          <a:ea typeface="宋体" panose="02010600030101010101" pitchFamily="2" charset="-122"/>
                          <a:cs typeface="宋体" panose="02010600030101010101" pitchFamily="2" charset="-122"/>
                        </a:rPr>
                        <a:t>mins</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xmlns="" val="522353205"/>
                  </a:ext>
                </a:extLst>
              </a:tr>
              <a:tr h="8956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cs typeface="宋体" panose="02010600030101010101" pitchFamily="2" charset="-122"/>
                        </a:rPr>
                        <a:t>24/1906r0</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cs typeface="宋体" panose="02010600030101010101" pitchFamily="2" charset="-122"/>
                        </a:rPr>
                        <a:t>Rui Du (Huawei)</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cs typeface="宋体" panose="02010600030101010101" pitchFamily="2" charset="-122"/>
                        </a:rPr>
                        <a:t>SA110 comments - CID R1-32, 36, 37</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cs typeface="宋体" panose="02010600030101010101" pitchFamily="2" charset="-122"/>
                        </a:rPr>
                        <a:t>10 </a:t>
                      </a:r>
                      <a:r>
                        <a:rPr lang="en-US" sz="1100" dirty="0" err="1">
                          <a:solidFill>
                            <a:srgbClr val="000000"/>
                          </a:solidFill>
                          <a:effectLst/>
                          <a:latin typeface="Calibri" panose="020F0502020204030204" pitchFamily="34" charset="0"/>
                          <a:ea typeface="宋体" panose="02010600030101010101" pitchFamily="2" charset="-122"/>
                          <a:cs typeface="宋体" panose="02010600030101010101" pitchFamily="2" charset="-122"/>
                        </a:rPr>
                        <a:t>mins</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xmlns="" val="128295137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27426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12 (</a:t>
            </a:r>
            <a:r>
              <a:rPr lang="en-US" altLang="zh-CN" sz="3200" dirty="0">
                <a:solidFill>
                  <a:srgbClr val="0000FF"/>
                </a:solidFill>
                <a:cs typeface="Times New Roman" panose="02020603050405020304" pitchFamily="18" charset="0"/>
              </a:rPr>
              <a:t>P</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1st SA Ballot Recirculation (D5.0) CR Status</a:t>
            </a:r>
            <a:endParaRPr lang="en-US" altLang="zh-CN" sz="1400" dirty="0"/>
          </a:p>
          <a:p>
            <a:pPr algn="just"/>
            <a:r>
              <a:rPr lang="en-US" altLang="en-US" sz="1400" dirty="0">
                <a:solidFill>
                  <a:srgbClr val="0000FF"/>
                </a:solidFill>
              </a:rPr>
              <a:t>Motion (5XX - XXX)</a:t>
            </a:r>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zh-CN" sz="1400" b="1" dirty="0">
                <a:solidFill>
                  <a:srgbClr val="0000FF"/>
                </a:solidFill>
              </a:rPr>
              <a:t>Recess</a:t>
            </a:r>
            <a:endParaRPr lang="en-US" altLang="en-US" sz="1400" b="1" dirty="0">
              <a:solidFill>
                <a:srgbClr val="0000FF"/>
              </a:solidFill>
            </a:endParaRP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519276086"/>
              </p:ext>
            </p:extLst>
          </p:nvPr>
        </p:nvGraphicFramePr>
        <p:xfrm>
          <a:off x="3429000" y="1600200"/>
          <a:ext cx="8305801" cy="172986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xmlns="" val="10001"/>
                  </a:ext>
                </a:extLst>
              </a:tr>
              <a:tr h="89561">
                <a:tc>
                  <a:txBody>
                    <a:bodyPr/>
                    <a:lstStyle/>
                    <a:p>
                      <a:pPr algn="just">
                        <a:spcAft>
                          <a:spcPts val="0"/>
                        </a:spcAft>
                      </a:pPr>
                      <a:endParaRPr lang="zh-CN" sz="1050" dirty="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15446607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13 (</a:t>
            </a:r>
            <a:r>
              <a:rPr lang="en-US" altLang="zh-CN" sz="3200" dirty="0">
                <a:solidFill>
                  <a:srgbClr val="0000FF"/>
                </a:solidFill>
                <a:cs typeface="Times New Roman" panose="02020603050405020304" pitchFamily="18" charset="0"/>
              </a:rPr>
              <a:t>A</a:t>
            </a:r>
            <a:r>
              <a:rPr lang="en-US" altLang="en-US" sz="3200" dirty="0">
                <a:solidFill>
                  <a:srgbClr val="0000FF"/>
                </a:solidFill>
                <a:cs typeface="Times New Roman" panose="02020603050405020304" pitchFamily="18" charset="0"/>
              </a:rPr>
              <a:t>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1st SA Ballot Recirculation (D5.0) CR Status</a:t>
            </a:r>
            <a:endParaRPr lang="en-US" altLang="zh-CN" sz="1400" dirty="0"/>
          </a:p>
          <a:p>
            <a:pPr algn="just"/>
            <a:r>
              <a:rPr lang="en-US" altLang="en-US" sz="1400" dirty="0">
                <a:solidFill>
                  <a:srgbClr val="0000FF"/>
                </a:solidFill>
              </a:rPr>
              <a:t>Motion (5XX - XXX)</a:t>
            </a:r>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zh-CN" sz="1400" b="1" dirty="0">
                <a:solidFill>
                  <a:srgbClr val="0000FF"/>
                </a:solidFill>
              </a:rPr>
              <a:t>Recess</a:t>
            </a:r>
            <a:endParaRPr lang="en-US" altLang="en-US" sz="1400" b="1" dirty="0">
              <a:solidFill>
                <a:srgbClr val="0000FF"/>
              </a:solidFill>
            </a:endParaRP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nvPr>
        </p:nvGraphicFramePr>
        <p:xfrm>
          <a:off x="3429000" y="1600200"/>
          <a:ext cx="8305801" cy="172986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xmlns="" val="10001"/>
                  </a:ext>
                </a:extLst>
              </a:tr>
              <a:tr h="89561">
                <a:tc>
                  <a:txBody>
                    <a:bodyPr/>
                    <a:lstStyle/>
                    <a:p>
                      <a:pPr algn="just">
                        <a:spcAft>
                          <a:spcPts val="0"/>
                        </a:spcAft>
                      </a:pPr>
                      <a:endParaRPr lang="zh-CN" sz="1050" dirty="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1770099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13 (</a:t>
            </a:r>
            <a:r>
              <a:rPr lang="en-US" altLang="zh-CN" sz="3200" dirty="0">
                <a:solidFill>
                  <a:srgbClr val="0000FF"/>
                </a:solidFill>
                <a:cs typeface="Times New Roman" panose="02020603050405020304" pitchFamily="18" charset="0"/>
              </a:rPr>
              <a:t>A</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1st SA Ballot Recirculation (D5.0) CR Status</a:t>
            </a:r>
            <a:endParaRPr lang="en-US" altLang="zh-CN" sz="1400" dirty="0"/>
          </a:p>
          <a:p>
            <a:pPr algn="just"/>
            <a:r>
              <a:rPr lang="en-US" altLang="en-US" sz="1400" dirty="0">
                <a:solidFill>
                  <a:srgbClr val="0000FF"/>
                </a:solidFill>
              </a:rPr>
              <a:t>Motion (5XX - XXX)</a:t>
            </a:r>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zh-CN" sz="1400" b="1" dirty="0">
                <a:solidFill>
                  <a:srgbClr val="0000FF"/>
                </a:solidFill>
              </a:rPr>
              <a:t>Recess</a:t>
            </a:r>
            <a:endParaRPr lang="en-US" altLang="en-US" sz="1400" b="1" dirty="0">
              <a:solidFill>
                <a:srgbClr val="0000FF"/>
              </a:solidFill>
            </a:endParaRP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nvPr>
        </p:nvGraphicFramePr>
        <p:xfrm>
          <a:off x="3429000" y="1600200"/>
          <a:ext cx="8305801" cy="172986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xmlns="" val="10001"/>
                  </a:ext>
                </a:extLst>
              </a:tr>
              <a:tr h="89561">
                <a:tc>
                  <a:txBody>
                    <a:bodyPr/>
                    <a:lstStyle/>
                    <a:p>
                      <a:pPr algn="just">
                        <a:spcAft>
                          <a:spcPts val="0"/>
                        </a:spcAft>
                      </a:pPr>
                      <a:endParaRPr lang="zh-CN" sz="1050" dirty="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14490696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 14</a:t>
            </a:r>
            <a:r>
              <a:rPr lang="en-US" altLang="en-US" sz="3200" dirty="0">
                <a:solidFill>
                  <a:srgbClr val="0000FF"/>
                </a:solidFill>
                <a:cs typeface="Times New Roman" panose="02020603050405020304" pitchFamily="18" charset="0"/>
              </a:rPr>
              <a:t> (</a:t>
            </a:r>
            <a:r>
              <a:rPr lang="en-US" altLang="zh-CN" sz="3200" dirty="0">
                <a:solidFill>
                  <a:srgbClr val="0000FF"/>
                </a:solidFill>
                <a:cs typeface="Times New Roman" panose="02020603050405020304" pitchFamily="18" charset="0"/>
              </a:rPr>
              <a:t>A</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solidFill>
                  <a:srgbClr val="0000FF"/>
                </a:solidFill>
              </a:rPr>
              <a:t>Motion (5XX-XXX)</a:t>
            </a:r>
            <a:endParaRPr lang="en-US" altLang="en-US" sz="1400" dirty="0">
              <a:solidFill>
                <a:srgbClr val="0000FF"/>
              </a:solidFill>
            </a:endParaRPr>
          </a:p>
          <a:p>
            <a:pPr algn="just"/>
            <a:r>
              <a:rPr lang="en-US" altLang="zh-CN" sz="1400" dirty="0">
                <a:solidFill>
                  <a:srgbClr val="0000FF"/>
                </a:solidFill>
              </a:rPr>
              <a:t>Motion XXX</a:t>
            </a:r>
            <a:r>
              <a:rPr lang="en-US" altLang="zh-CN" sz="1600" dirty="0">
                <a:solidFill>
                  <a:srgbClr val="0000FF"/>
                </a:solidFill>
              </a:rPr>
              <a:t>: </a:t>
            </a:r>
            <a:r>
              <a:rPr lang="en-US" altLang="zh-CN" sz="1400" dirty="0">
                <a:solidFill>
                  <a:srgbClr val="0000FF"/>
                </a:solidFill>
              </a:rPr>
              <a:t>P802.11bf second recirculation SA ballot</a:t>
            </a:r>
            <a:endParaRPr lang="en-US" altLang="en-US" sz="1400" dirty="0">
              <a:solidFill>
                <a:srgbClr val="0000FF"/>
              </a:solidFill>
            </a:endParaRPr>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442774737"/>
              </p:ext>
            </p:extLst>
          </p:nvPr>
        </p:nvGraphicFramePr>
        <p:xfrm>
          <a:off x="3429000" y="1600200"/>
          <a:ext cx="8305801" cy="212030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22"/>
                  </a:ext>
                </a:extLst>
              </a:tr>
              <a:tr h="89561">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24"/>
                  </a:ext>
                </a:extLst>
              </a:tr>
              <a:tr h="89561">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5"/>
                  </a:ext>
                </a:extLst>
              </a:tr>
              <a:tr h="89561">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6"/>
                  </a:ext>
                </a:extLst>
              </a:tr>
              <a:tr h="89561">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7"/>
                  </a:ext>
                </a:extLst>
              </a:tr>
              <a:tr h="89561">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8"/>
                  </a:ext>
                </a:extLst>
              </a:tr>
              <a:tr h="89561">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9"/>
                  </a:ext>
                </a:extLst>
              </a:tr>
            </a:tbl>
          </a:graphicData>
        </a:graphic>
      </p:graphicFrame>
    </p:spTree>
    <p:extLst>
      <p:ext uri="{BB962C8B-B14F-4D97-AF65-F5344CB8AC3E}">
        <p14:creationId xmlns:p14="http://schemas.microsoft.com/office/powerpoint/2010/main" val="28067073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September </a:t>
            </a:r>
            <a:r>
              <a:rPr lang="en-US" altLang="zh-CN" sz="2000" dirty="0"/>
              <a:t>2024 meeting to today:</a:t>
            </a:r>
          </a:p>
          <a:p>
            <a:pPr lvl="1" algn="just">
              <a:buFont typeface="Arial" panose="020B0604020202020204" pitchFamily="34" charset="0"/>
              <a:buChar char="•"/>
            </a:pPr>
            <a:r>
              <a:rPr lang="en-US" altLang="zh-CN" sz="1600" dirty="0"/>
              <a:t>September Interim : </a:t>
            </a:r>
          </a:p>
          <a:p>
            <a:pPr marL="457200" lvl="1" indent="0" algn="just">
              <a:buNone/>
            </a:pPr>
            <a:r>
              <a:rPr lang="en-US" altLang="zh-CN" sz="1600" dirty="0"/>
              <a:t>	 </a:t>
            </a:r>
            <a:r>
              <a:rPr lang="en-US" altLang="zh-CN" sz="1600" dirty="0">
                <a:hlinkClick r:id="rId3"/>
              </a:rPr>
              <a:t>https://mentor.ieee.org/802.11/dcn/24/11-24-1642-00-00bf-ieee-802-11bf-september-2024-interim-meeting-minutes.docx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October - November: </a:t>
            </a:r>
          </a:p>
          <a:p>
            <a:pPr marL="457200" lvl="1" indent="0" algn="just">
              <a:buNone/>
            </a:pPr>
            <a:r>
              <a:rPr lang="en-US" altLang="zh-CN" sz="1600" dirty="0"/>
              <a:t>	 </a:t>
            </a:r>
            <a:r>
              <a:rPr lang="aa-ET" altLang="zh-CN" sz="1600" u="sng" dirty="0">
                <a:hlinkClick r:id="rId4"/>
              </a:rPr>
              <a:t>https://mentor.ieee.org/802.11/dcn/24/11-24-1814-00-00bf-ieee-802-11bf-teleconference-minutes-november-2024.docx</a:t>
            </a:r>
            <a:endParaRPr lang="zh-CN" altLang="zh-CN" sz="1600" dirty="0"/>
          </a:p>
          <a:p>
            <a:pPr marL="457200" lvl="1" indent="0" algn="just">
              <a:buNone/>
            </a:pPr>
            <a:r>
              <a:rPr lang="en-US" altLang="zh-CN" sz="1600" dirty="0" smtClean="0"/>
              <a:t>        </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a:t>
            </a:r>
          </a:p>
          <a:p>
            <a:pPr algn="just"/>
            <a:endParaRPr lang="en-US" altLang="zh-CN" sz="2000" dirty="0"/>
          </a:p>
          <a:p>
            <a:pPr algn="just"/>
            <a:r>
              <a:rPr lang="en-US" altLang="zh-CN" sz="2000" dirty="0"/>
              <a:t>Result: </a:t>
            </a:r>
            <a:endParaRPr lang="en-US" altLang="zh-CN" sz="2000" dirty="0">
              <a:highlight>
                <a:srgbClr val="00FF00"/>
              </a:highlight>
            </a:endParaRPr>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xmlns=""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158750" lvl="1" indent="-23177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1st SA Ballot Recirculation (D5.0)		Sep 2024</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xmlns=""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xmlns=""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4488878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1st SA Ballot Recirculation (D5.0)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D5.0 (</a:t>
            </a:r>
            <a:r>
              <a:rPr lang="en-US" altLang="zh-CN" sz="2000" dirty="0"/>
              <a:t>1st SA Ballot Recirculation </a:t>
            </a:r>
            <a:r>
              <a:rPr lang="en-US" sz="2000" dirty="0"/>
              <a:t>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0</a:t>
            </a:r>
            <a:r>
              <a:rPr lang="en-US" altLang="zh-CN" sz="1600" dirty="0"/>
              <a:t>% of all SA110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0/36,</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xmlns="" id="{5913DE59-0E1E-4D6B-B0B4-4E37CCBA3423}"/>
              </a:ext>
            </a:extLst>
          </p:cNvPr>
          <p:cNvGraphicFramePr/>
          <p:nvPr>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表格 6">
            <a:extLst>
              <a:ext uri="{FF2B5EF4-FFF2-40B4-BE49-F238E27FC236}">
                <a16:creationId xmlns:a16="http://schemas.microsoft.com/office/drawing/2014/main" xmlns="" id="{E84B6C98-CECC-41C8-AD6E-CF1B16B2B4E6}"/>
              </a:ext>
            </a:extLst>
          </p:cNvPr>
          <p:cNvGraphicFramePr>
            <a:graphicFrameLocks noGrp="1"/>
          </p:cNvGraphicFramePr>
          <p:nvPr>
            <p:extLst/>
          </p:nvPr>
        </p:nvGraphicFramePr>
        <p:xfrm>
          <a:off x="838200" y="3606181"/>
          <a:ext cx="6781800" cy="2794619"/>
        </p:xfrm>
        <a:graphic>
          <a:graphicData uri="http://schemas.openxmlformats.org/drawingml/2006/table">
            <a:tbl>
              <a:tblPr/>
              <a:tblGrid>
                <a:gridCol w="1371600">
                  <a:extLst>
                    <a:ext uri="{9D8B030D-6E8A-4147-A177-3AD203B41FA5}">
                      <a16:colId xmlns:a16="http://schemas.microsoft.com/office/drawing/2014/main" xmlns="" val="611200940"/>
                    </a:ext>
                  </a:extLst>
                </a:gridCol>
                <a:gridCol w="990600">
                  <a:extLst>
                    <a:ext uri="{9D8B030D-6E8A-4147-A177-3AD203B41FA5}">
                      <a16:colId xmlns:a16="http://schemas.microsoft.com/office/drawing/2014/main" xmlns="" val="4059359357"/>
                    </a:ext>
                  </a:extLst>
                </a:gridCol>
                <a:gridCol w="895723">
                  <a:extLst>
                    <a:ext uri="{9D8B030D-6E8A-4147-A177-3AD203B41FA5}">
                      <a16:colId xmlns:a16="http://schemas.microsoft.com/office/drawing/2014/main" xmlns="" val="1158145895"/>
                    </a:ext>
                  </a:extLst>
                </a:gridCol>
                <a:gridCol w="731371">
                  <a:extLst>
                    <a:ext uri="{9D8B030D-6E8A-4147-A177-3AD203B41FA5}">
                      <a16:colId xmlns:a16="http://schemas.microsoft.com/office/drawing/2014/main" xmlns="" val="517798951"/>
                    </a:ext>
                  </a:extLst>
                </a:gridCol>
                <a:gridCol w="930835">
                  <a:extLst>
                    <a:ext uri="{9D8B030D-6E8A-4147-A177-3AD203B41FA5}">
                      <a16:colId xmlns:a16="http://schemas.microsoft.com/office/drawing/2014/main" xmlns="" val="1306143447"/>
                    </a:ext>
                  </a:extLst>
                </a:gridCol>
                <a:gridCol w="1861671">
                  <a:extLst>
                    <a:ext uri="{9D8B030D-6E8A-4147-A177-3AD203B41FA5}">
                      <a16:colId xmlns:a16="http://schemas.microsoft.com/office/drawing/2014/main" xmlns=""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January</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4093168364"/>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Ali</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8</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731258224"/>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Cheng</a:t>
                      </a: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210357643"/>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Chris Beg</a:t>
                      </a: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4</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577779994"/>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Claudio</a:t>
                      </a: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7</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181458438"/>
                  </a:ext>
                </a:extLst>
              </a:tr>
              <a:tr h="219985">
                <a:tc>
                  <a:txBody>
                    <a:bodyPr/>
                    <a:lstStyle/>
                    <a:p>
                      <a:pPr>
                        <a:spcAft>
                          <a:spcPts val="0"/>
                        </a:spcAft>
                      </a:pPr>
                      <a:r>
                        <a:rPr lang="en-US" sz="1100" dirty="0" err="1">
                          <a:solidFill>
                            <a:srgbClr val="000000"/>
                          </a:solidFill>
                          <a:effectLst/>
                          <a:latin typeface="Calibri" panose="020F0502020204030204" pitchFamily="34" charset="0"/>
                          <a:ea typeface="等线" panose="02010600030101010101" pitchFamily="2" charset="-122"/>
                        </a:rPr>
                        <a:t>Naren</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1</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206060167"/>
                  </a:ext>
                </a:extLst>
              </a:tr>
              <a:tr h="219985">
                <a:tc>
                  <a:txBody>
                    <a:bodyPr/>
                    <a:lstStyle/>
                    <a:p>
                      <a:pPr>
                        <a:spcAft>
                          <a:spcPts val="0"/>
                        </a:spcAft>
                      </a:pPr>
                      <a:r>
                        <a:rPr lang="en-US" altLang="zh-CN" sz="1100" dirty="0">
                          <a:solidFill>
                            <a:srgbClr val="000000"/>
                          </a:solidFill>
                          <a:effectLst/>
                          <a:latin typeface="Calibri" panose="020F0502020204030204" pitchFamily="34" charset="0"/>
                          <a:ea typeface="等线" panose="02010600030101010101" pitchFamily="2" charset="-122"/>
                        </a:rPr>
                        <a:t>Po-Kai Huang</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5</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14181833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Rui Du</a:t>
                      </a: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995864541"/>
                  </a:ext>
                </a:extLst>
              </a:tr>
              <a:tr h="219985">
                <a:tc>
                  <a:txBody>
                    <a:bodyPr/>
                    <a:lstStyle/>
                    <a:p>
                      <a:pPr>
                        <a:spcAft>
                          <a:spcPts val="0"/>
                        </a:spcAft>
                      </a:pPr>
                      <a:r>
                        <a:rPr lang="en-US" sz="1100" dirty="0" err="1">
                          <a:solidFill>
                            <a:srgbClr val="000000"/>
                          </a:solidFill>
                          <a:effectLst/>
                          <a:latin typeface="Calibri" panose="020F0502020204030204" pitchFamily="34" charset="0"/>
                          <a:ea typeface="等线" panose="02010600030101010101" pitchFamily="2" charset="-122"/>
                        </a:rPr>
                        <a:t>Shuling</a:t>
                      </a:r>
                      <a:r>
                        <a:rPr lang="en-US" sz="1100" dirty="0">
                          <a:solidFill>
                            <a:srgbClr val="000000"/>
                          </a:solidFill>
                          <a:effectLst/>
                          <a:latin typeface="Calibri" panose="020F0502020204030204" pitchFamily="34" charset="0"/>
                          <a:ea typeface="等线" panose="02010600030101010101" pitchFamily="2" charset="-122"/>
                        </a:rPr>
                        <a:t> (Julia) Feng</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2</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996981589"/>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Zhuqing</a:t>
                      </a: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349183664"/>
                  </a:ext>
                </a:extLst>
              </a:tr>
              <a:tr h="219985">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dirty="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865660413"/>
                  </a:ext>
                </a:extLst>
              </a:tr>
              <a:tr h="219985">
                <a:tc>
                  <a:txBody>
                    <a:bodyPr/>
                    <a:lstStyle/>
                    <a:p>
                      <a:pPr>
                        <a:spcAft>
                          <a:spcPts val="0"/>
                        </a:spcAft>
                      </a:pPr>
                      <a:r>
                        <a:rPr lang="en-US" sz="1100" b="1">
                          <a:effectLst/>
                          <a:latin typeface="Calibri" panose="020F0502020204030204" pitchFamily="34" charset="0"/>
                          <a:ea typeface="等线" panose="02010600030101010101" pitchFamily="2" charset="-122"/>
                        </a:rPr>
                        <a:t>All</a:t>
                      </a: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36</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510782417"/>
                  </a:ext>
                </a:extLst>
              </a:tr>
            </a:tbl>
          </a:graphicData>
        </a:graphic>
      </p:graphicFrame>
    </p:spTree>
    <p:extLst>
      <p:ext uri="{BB962C8B-B14F-4D97-AF65-F5344CB8AC3E}">
        <p14:creationId xmlns:p14="http://schemas.microsoft.com/office/powerpoint/2010/main" val="14684591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November</a:t>
            </a:r>
            <a:r>
              <a:rPr lang="en-US" altLang="zh-CN" b="1" dirty="0"/>
              <a:t> Plenary 2024,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xmlns="" id="{5CCF5190-D621-488B-9830-E025634DFF8A}"/>
              </a:ext>
            </a:extLst>
          </p:cNvPr>
          <p:cNvGraphicFramePr>
            <a:graphicFrameLocks noGrp="1"/>
          </p:cNvGraphicFramePr>
          <p:nvPr>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graphicFrame>
        <p:nvGraphicFramePr>
          <p:cNvPr id="9" name="表格 8">
            <a:extLst>
              <a:ext uri="{FF2B5EF4-FFF2-40B4-BE49-F238E27FC236}">
                <a16:creationId xmlns:a16="http://schemas.microsoft.com/office/drawing/2014/main" xmlns=""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Vancouver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00:00-02:00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17:00-19:00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18:00-20:00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02:30-04:30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19:30-21:30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20:30-22:30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05:30-07:30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12:30-00:30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23:30-01:30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08:00-10:00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01:00-3:00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02:00-04:00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11:30-13:30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04:30-06:30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05:30-07:30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22880774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November Plenary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816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Dec 	  19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Dec 	  31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xmlns=""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xmlns=""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32290087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January</a:t>
            </a:r>
            <a:r>
              <a:rPr lang="en-US" altLang="zh-CN" b="1" dirty="0"/>
              <a:t> Interim 2025, </a:t>
            </a:r>
            <a:r>
              <a:rPr lang="en-US" altLang="zh-CN" b="1" dirty="0">
                <a:solidFill>
                  <a:srgbClr val="FF0000"/>
                </a:solidFill>
              </a:rPr>
              <a:t>to be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xmlns="" id="{5CCF5190-D621-488B-9830-E025634DFF8A}"/>
              </a:ext>
            </a:extLst>
          </p:cNvPr>
          <p:cNvGraphicFramePr>
            <a:graphicFrameLocks noGrp="1"/>
          </p:cNvGraphicFramePr>
          <p:nvPr>
            <p:extLst>
              <p:ext uri="{D42A27DB-BD31-4B8C-83A1-F6EECF244321}">
                <p14:modId xmlns:p14="http://schemas.microsoft.com/office/powerpoint/2010/main" val="1621649026"/>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mtClean="0">
                          <a:solidFill>
                            <a:schemeClr val="bg1">
                              <a:lumMod val="50000"/>
                            </a:schemeClr>
                          </a:solidFill>
                        </a:rPr>
                        <a:t>Opening</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graphicFrame>
        <p:nvGraphicFramePr>
          <p:cNvPr id="9" name="表格 8">
            <a:extLst>
              <a:ext uri="{FF2B5EF4-FFF2-40B4-BE49-F238E27FC236}">
                <a16:creationId xmlns:a16="http://schemas.microsoft.com/office/drawing/2014/main" xmlns=""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Kobe </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00:00-02:00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01:00-03:00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18:00-20:00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02:30-04:30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03:30-05:30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20:30-22:30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12:30-14:30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05:30-07:30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06:30-08:30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23:30-01:30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08:00-10:00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09:00-11:00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02:00-04:00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18:30-20:30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11:30-13:30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12:30-14:30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05:30-07:30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34787001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6" name="Table 6">
            <a:extLst>
              <a:ext uri="{FF2B5EF4-FFF2-40B4-BE49-F238E27FC236}">
                <a16:creationId xmlns:a16="http://schemas.microsoft.com/office/drawing/2014/main" xmlns="" id="{6D7D566D-A201-4FE5-A18F-3F8ED8E2FB28}"/>
              </a:ext>
            </a:extLst>
          </p:cNvPr>
          <p:cNvGraphicFramePr>
            <a:graphicFrameLocks noGrp="1"/>
          </p:cNvGraphicFramePr>
          <p:nvPr>
            <p:extLst>
              <p:ext uri="{D42A27DB-BD31-4B8C-83A1-F6EECF244321}">
                <p14:modId xmlns:p14="http://schemas.microsoft.com/office/powerpoint/2010/main" val="663392227"/>
              </p:ext>
            </p:extLst>
          </p:nvPr>
        </p:nvGraphicFramePr>
        <p:xfrm>
          <a:off x="990600" y="29840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endParaRPr lang="en-US" altLang="en-US" sz="4000" dirty="0">
              <a:solidFill>
                <a:srgbClr val="0000FF"/>
              </a:solidFill>
            </a:endParaRPr>
          </a:p>
          <a:p>
            <a:pPr algn="ctr">
              <a:buFontTx/>
              <a:buNone/>
            </a:pPr>
            <a:r>
              <a:rPr lang="en-US" altLang="zh-CN" sz="2800" dirty="0">
                <a:cs typeface="Times New Roman" panose="02020603050405020304" pitchFamily="18" charset="0"/>
              </a:rPr>
              <a:t>Nov 11 (Monday PM 2) </a:t>
            </a:r>
            <a:endParaRPr lang="en-US" altLang="en-US" sz="3600" dirty="0"/>
          </a:p>
        </p:txBody>
      </p:sp>
    </p:spTree>
    <p:extLst>
      <p:ext uri="{BB962C8B-B14F-4D97-AF65-F5344CB8AC3E}">
        <p14:creationId xmlns:p14="http://schemas.microsoft.com/office/powerpoint/2010/main" val="16598690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591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smtClean="0"/>
              <a:t>13</a:t>
            </a:r>
            <a:r>
              <a:rPr lang="en-US" altLang="zh-CN" sz="1600" dirty="0"/>
              <a:t>, 14, 16, 17, </a:t>
            </a:r>
            <a:r>
              <a:rPr lang="en-US" altLang="zh-CN" sz="1600" dirty="0" smtClean="0"/>
              <a:t>18</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11-24/1716r1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Po-kai Huang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a:t>
            </a:r>
            <a:r>
              <a:rPr lang="zh-CN" altLang="en-US" kern="0" dirty="0" smtClean="0"/>
              <a:t> </a:t>
            </a:r>
            <a:r>
              <a:rPr lang="en-US" altLang="zh-CN" dirty="0"/>
              <a:t>11-24/1716r1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148601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endParaRPr lang="en-US" altLang="en-US" sz="4000" dirty="0">
              <a:solidFill>
                <a:srgbClr val="0000FF"/>
              </a:solidFill>
            </a:endParaRPr>
          </a:p>
          <a:p>
            <a:pPr algn="ctr">
              <a:buFontTx/>
              <a:buNone/>
            </a:pPr>
            <a:r>
              <a:rPr lang="en-US" altLang="zh-CN" sz="2800" dirty="0">
                <a:cs typeface="Times New Roman" panose="02020603050405020304" pitchFamily="18" charset="0"/>
              </a:rPr>
              <a:t>Nov 14 (Thursday AM 2) </a:t>
            </a:r>
            <a:endParaRPr lang="en-US" altLang="en-US" sz="3600" dirty="0"/>
          </a:p>
        </p:txBody>
      </p:sp>
    </p:spTree>
    <p:extLst>
      <p:ext uri="{BB962C8B-B14F-4D97-AF65-F5344CB8AC3E}">
        <p14:creationId xmlns:p14="http://schemas.microsoft.com/office/powerpoint/2010/main" val="39785426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838200"/>
            <a:ext cx="12192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 </a:t>
            </a:r>
            <a:r>
              <a:rPr lang="en-US" altLang="zh-CN" sz="3600" dirty="0"/>
              <a:t>P802.11bf second recirculation SA ballot</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the first recirculation</a:t>
            </a:r>
            <a:r>
              <a:rPr lang="en-GB" altLang="zh-CN" sz="2000" dirty="0"/>
              <a:t> SA ballot on P802.11bf D5.0, </a:t>
            </a:r>
            <a:r>
              <a:rPr lang="en-US" altLang="zh-CN" sz="2000" dirty="0"/>
              <a:t>as contained in document 11-24/</a:t>
            </a:r>
            <a:r>
              <a:rPr lang="en-US" altLang="zh-CN" sz="2000" dirty="0" err="1"/>
              <a:t>XXXXr</a:t>
            </a:r>
            <a:r>
              <a:rPr lang="en-US" altLang="zh-CN" sz="2000" dirty="0" err="1">
                <a:solidFill>
                  <a:srgbClr val="FF0000"/>
                </a:solidFill>
              </a:rPr>
              <a:t>X</a:t>
            </a:r>
            <a:r>
              <a:rPr lang="en-US" altLang="zh-CN" sz="2000" dirty="0"/>
              <a:t>,</a:t>
            </a:r>
          </a:p>
          <a:p>
            <a:pPr marL="354013" indent="0" algn="just">
              <a:buNone/>
            </a:pPr>
            <a:r>
              <a:rPr lang="en-US" altLang="zh-CN" sz="2000" dirty="0">
                <a:hlinkClick r:id="rId3"/>
              </a:rPr>
              <a:t>https://mentor.ieee.org/802.11/dcn/24/11-24-1041-08-00bf-                                   .xlsx</a:t>
            </a:r>
            <a:endParaRPr lang="en-US" altLang="zh-CN" sz="2000" dirty="0"/>
          </a:p>
          <a:p>
            <a:pPr marL="354013" indent="0" algn="just">
              <a:buNone/>
            </a:pPr>
            <a:r>
              <a:rPr lang="en-US" altLang="zh-CN" sz="2000" dirty="0"/>
              <a:t>Instruct the editor to prepare P802.11bf D6.0 incorporating these resolutions and,</a:t>
            </a:r>
          </a:p>
          <a:p>
            <a:pPr algn="just"/>
            <a:r>
              <a:rPr lang="en-US" altLang="zh-CN" sz="2000" dirty="0"/>
              <a:t>Approve a </a:t>
            </a:r>
            <a:r>
              <a:rPr lang="en-US" altLang="zh-CN" sz="2000" dirty="0">
                <a:solidFill>
                  <a:srgbClr val="FF0000"/>
                </a:solidFill>
              </a:rPr>
              <a:t>20</a:t>
            </a:r>
            <a:r>
              <a:rPr lang="en-US" altLang="zh-CN" sz="2000" dirty="0"/>
              <a:t> day SA Recirculation Ballot asking the question “Should P802.11bf D6.0 be forwarded to </a:t>
            </a:r>
            <a:r>
              <a:rPr lang="en-US" altLang="zh-CN" sz="2000" dirty="0" err="1"/>
              <a:t>RevCom</a:t>
            </a:r>
            <a:r>
              <a:rPr lang="en-US" altLang="zh-CN" sz="2000" dirty="0"/>
              <a:t>?”</a:t>
            </a:r>
          </a:p>
          <a:p>
            <a:endParaRPr lang="zh-CN" altLang="zh-CN" sz="2000" dirty="0"/>
          </a:p>
          <a:p>
            <a:pPr lvl="0"/>
            <a:r>
              <a:rPr lang="en-GB" altLang="zh-CN" sz="2000" dirty="0"/>
              <a:t>Moved: </a:t>
            </a:r>
            <a:r>
              <a:rPr lang="en-US" altLang="zh-CN" sz="2000" kern="0" dirty="0"/>
              <a:t>Claudio da Silva </a:t>
            </a:r>
            <a:r>
              <a:rPr lang="en-GB" altLang="zh-CN" sz="2000" dirty="0"/>
              <a:t>	  Seconded:</a:t>
            </a:r>
          </a:p>
          <a:p>
            <a:pPr marL="342900" lvl="1" indent="-342900" algn="just">
              <a:spcBef>
                <a:spcPct val="0"/>
              </a:spcBef>
              <a:buFont typeface="Arial" panose="020B0604020202020204" pitchFamily="34" charset="0"/>
              <a:buChar char="•"/>
              <a:defRPr/>
            </a:pPr>
            <a:r>
              <a:rPr lang="en-GB" altLang="zh-CN" dirty="0"/>
              <a:t>Result: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586413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p>
          <a:p>
            <a:pPr lvl="1" algn="just">
              <a:buFont typeface="Arial" panose="020B0604020202020204" pitchFamily="34" charset="0"/>
              <a:buChar char="–"/>
              <a:defRPr/>
            </a:pPr>
            <a:r>
              <a:rPr lang="en-US" altLang="zh-CN" sz="1600" dirty="0"/>
              <a:t>as specified in doc.:</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1071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November</a:t>
            </a:r>
            <a:r>
              <a:rPr lang="en-US" altLang="zh-CN" dirty="0"/>
              <a:t> IEEE 802 </a:t>
            </a:r>
            <a:r>
              <a:rPr lang="en-US" altLang="zh-CN" dirty="0">
                <a:solidFill>
                  <a:srgbClr val="0000FF"/>
                </a:solidFill>
              </a:rPr>
              <a:t>plenary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November</a:t>
            </a:r>
            <a:r>
              <a:rPr lang="en-US" altLang="zh-CN" dirty="0"/>
              <a:t> IEEE 802 </a:t>
            </a:r>
            <a:r>
              <a:rPr lang="en-US" altLang="zh-CN" dirty="0">
                <a:solidFill>
                  <a:srgbClr val="0000FF"/>
                </a:solidFill>
              </a:rPr>
              <a:t>plenary </a:t>
            </a:r>
            <a:r>
              <a:rPr lang="en-US" altLang="zh-CN" dirty="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r>
              <a:rPr lang="en-US"/>
              <a:t>: </a:t>
            </a:r>
            <a:r>
              <a:rPr lang="en-US" altLang="zh-CN">
                <a:hlinkClick r:id="rId2"/>
              </a:rPr>
              <a:t>https://cvent.me/eDZgoD</a:t>
            </a:r>
            <a:endParaRPr lang="en-US" altLang="zh-CN"/>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151148</TotalTime>
  <Words>2903</Words>
  <Application>Microsoft Office PowerPoint</Application>
  <PresentationFormat>宽屏</PresentationFormat>
  <Paragraphs>650</Paragraphs>
  <Slides>36</Slides>
  <Notes>35</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36</vt:i4>
      </vt:variant>
    </vt:vector>
  </HeadingPairs>
  <TitlesOfParts>
    <vt:vector size="49" baseType="lpstr">
      <vt:lpstr>Aptos</vt: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November Plenary 2024</vt:lpstr>
      <vt:lpstr>IEEE 802.11 Task Group bf WLAN Sensing </vt:lpstr>
      <vt:lpstr>PowerPoint 演示文稿</vt:lpstr>
      <vt:lpstr>PowerPoint 演示文稿</vt:lpstr>
      <vt:lpstr>Registration for the November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1st SA Ballot Recirculation (D5.0)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938</cp:revision>
  <cp:lastPrinted>2014-11-04T15:04:57Z</cp:lastPrinted>
  <dcterms:created xsi:type="dcterms:W3CDTF">2007-04-17T18:10:23Z</dcterms:created>
  <dcterms:modified xsi:type="dcterms:W3CDTF">2024-11-11T18:35:11Z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(3)xlGzTMNRZNsJLYKaO/XkLr6SlC9rsPORCMN49vOTzOvWS7Ru8bo7+GkTYlpKQtekSiYWNZED
gp7OIPMqNrPk1chSjdGkTuuUTt47IhXQ0ZNKchMoufLUg4mhPXiqZGS/P3YTt8oBOjXnRRQr
Fih3HQeuLY733G5JzEq5qmc6TEB8SlYaJ+PTae3NITBSW84VMv7VmIScwO9aPcSWFbi3z2MY
McfQ/lDvYHtWHZd3CC</vt:lpwstr>
  </property>
  <property fmtid="{D5CDD505-2E9C-101B-9397-08002B2CF9AE}" pid="27" name="_2015_ms_pID_7253431">
    <vt:lpwstr>m72nWpitJ6S9W15LRn3zaHlO035N0hWRJ9F7bJi90hQWBWcTydz2il
2fgXsh7C04YQYPHhwYvIjyjHRkYXqErrxPATco6eTHDiNtUxMsae5utjmJm8InX1mrUf89jT
9j9YFN7OaZjlrqaGvEOxPKG7QVZd9REleUVx9UoDL8WnHPLFf5HpgpMNi/1Xa36tjl1vCCkM
cGG3y+sYfRNE0WktL1M4CXUH29926fOgpS40</vt:lpwstr>
  </property>
  <property fmtid="{D5CDD505-2E9C-101B-9397-08002B2CF9AE}" pid="28" name="_2015_ms_pID_7253432">
    <vt:lpwstr>ngyHDvmOPvw6zcoqr2s5/S0=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