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7" r:id="rId4"/>
    <p:sldId id="275" r:id="rId5"/>
    <p:sldId id="278" r:id="rId6"/>
    <p:sldId id="276" r:id="rId7"/>
    <p:sldId id="281" r:id="rId8"/>
    <p:sldId id="271" r:id="rId9"/>
    <p:sldId id="270" r:id="rId10"/>
    <p:sldId id="274" r:id="rId11"/>
    <p:sldId id="280"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2"/>
    <p:restoredTop sz="94626"/>
  </p:normalViewPr>
  <p:slideViewPr>
    <p:cSldViewPr snapToGrid="0">
      <p:cViewPr varScale="1">
        <p:scale>
          <a:sx n="60" d="100"/>
          <a:sy n="60" d="100"/>
        </p:scale>
        <p:origin x="11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9" name="Shape 1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5"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4"/>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51"/>
          </a:xfrm>
          <a:prstGeom prst="rect">
            <a:avLst/>
          </a:prstGeom>
        </p:spPr>
        <p:txBody>
          <a:bodyPr/>
          <a:lstStyle/>
          <a:p>
            <a:r>
              <a:t>Slide Title</a:t>
            </a:r>
          </a:p>
        </p:txBody>
      </p:sp>
      <p:sp>
        <p:nvSpPr>
          <p:cNvPr id="100"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Agenda Subtitle</a:t>
            </a:r>
          </a:p>
          <a:p>
            <a:pPr lvl="1"/>
            <a:endParaRPr/>
          </a:p>
          <a:p>
            <a:pPr lvl="2"/>
            <a:endParaRPr/>
          </a:p>
          <a:p>
            <a:pPr lvl="3"/>
            <a:endParaRPr/>
          </a:p>
          <a:p>
            <a:pPr lvl="4"/>
            <a:endParaRPr/>
          </a:p>
        </p:txBody>
      </p:sp>
      <p:sp>
        <p:nvSpPr>
          <p:cNvPr id="110" name="Body Level One…"/>
          <p:cNvSpPr txBox="1">
            <a:spLocks noGrp="1"/>
          </p:cNvSpPr>
          <p:nvPr>
            <p:ph type="body" idx="21" hasCustomPrompt="1"/>
          </p:nvPr>
        </p:nvSpPr>
        <p:spPr>
          <a:xfrm>
            <a:off x="1206500" y="4248503"/>
            <a:ext cx="21971000" cy="8256015"/>
          </a:xfrm>
          <a:prstGeom prst="rect">
            <a:avLst/>
          </a:prstGeom>
        </p:spPr>
        <p:txBody>
          <a:bodyPr numCol="1" spcCol="38100"/>
          <a:lstStyle>
            <a:lvl1pPr marL="0" indent="0" defTabSz="825500">
              <a:lnSpc>
                <a:spcPct val="100000"/>
              </a:lnSpc>
              <a:spcBef>
                <a:spcPts val="1800"/>
              </a:spcBef>
              <a:buSzTx/>
              <a:buNone/>
              <a:defRPr sz="5500" spc="-99"/>
            </a:lvl1pPr>
          </a:lstStyle>
          <a:p>
            <a:r>
              <a:t>Agenda Topics</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Body Level One…"/>
          <p:cNvSpPr txBox="1">
            <a:spLocks noGrp="1"/>
          </p:cNvSpPr>
          <p:nvPr>
            <p:ph type="body" sz="quarter" idx="1" hasCustomPrompt="1"/>
          </p:nvPr>
        </p:nvSpPr>
        <p:spPr>
          <a:xfrm>
            <a:off x="2430022" y="10675453"/>
            <a:ext cx="20200057"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36" name="Body Level One…"/>
          <p:cNvSpPr txBox="1">
            <a:spLocks noGrp="1"/>
          </p:cNvSpPr>
          <p:nvPr>
            <p:ph type="body" sz="half" idx="21" hasCustomPrompt="1"/>
          </p:nvPr>
        </p:nvSpPr>
        <p:spPr>
          <a:xfrm>
            <a:off x="1753923" y="4939860"/>
            <a:ext cx="20876154" cy="3836283"/>
          </a:xfrm>
          <a:prstGeom prst="rect">
            <a:avLst/>
          </a:prstGeom>
        </p:spPr>
        <p:txBody>
          <a:bodyPr numCol="1" spcCol="38100"/>
          <a:lstStyle>
            <a:lvl1pPr marL="131850" indent="37172">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9" name="Line 6"/>
          <p:cNvSpPr/>
          <p:nvPr/>
        </p:nvSpPr>
        <p:spPr>
          <a:xfrm>
            <a:off x="1828799" y="1219196"/>
            <a:ext cx="20726403" cy="3180"/>
          </a:xfrm>
          <a:prstGeom prst="line">
            <a:avLst/>
          </a:prstGeom>
          <a:ln w="12600">
            <a:solidFill>
              <a:srgbClr val="000000"/>
            </a:solidFill>
            <a:miter/>
          </a:ln>
        </p:spPr>
        <p:txBody>
          <a:bodyPr lIns="45718" tIns="45718" rIns="45718" bIns="45718"/>
          <a:lstStyle/>
          <a:p>
            <a:endParaRPr/>
          </a:p>
        </p:txBody>
      </p:sp>
      <p:sp>
        <p:nvSpPr>
          <p:cNvPr id="170" name="Line 8"/>
          <p:cNvSpPr/>
          <p:nvPr/>
        </p:nvSpPr>
        <p:spPr>
          <a:xfrm>
            <a:off x="1828799" y="12953999"/>
            <a:ext cx="20929603" cy="3179"/>
          </a:xfrm>
          <a:prstGeom prst="line">
            <a:avLst/>
          </a:prstGeom>
          <a:ln w="12600">
            <a:solidFill>
              <a:srgbClr val="000000"/>
            </a:solidFill>
            <a:miter/>
          </a:ln>
        </p:spPr>
        <p:txBody>
          <a:bodyPr lIns="45718" tIns="45718" rIns="45718" bIns="45718"/>
          <a:lstStyle/>
          <a:p>
            <a:endParaRPr/>
          </a:p>
        </p:txBody>
      </p:sp>
      <p:sp>
        <p:nvSpPr>
          <p:cNvPr id="171" name="Title Text"/>
          <p:cNvSpPr txBox="1">
            <a:spLocks noGrp="1"/>
          </p:cNvSpPr>
          <p:nvPr>
            <p:ph type="title"/>
          </p:nvPr>
        </p:nvSpPr>
        <p:spPr>
          <a:xfrm>
            <a:off x="1828800" y="1371602"/>
            <a:ext cx="20722171" cy="2130427"/>
          </a:xfrm>
          <a:prstGeom prst="rect">
            <a:avLst/>
          </a:prstGeom>
        </p:spPr>
        <p:txBody>
          <a:bodyPr lIns="92159" tIns="92159" rIns="92159" bIns="92159" anchor="ctr"/>
          <a:lstStyle>
            <a:lvl1pPr algn="ctr" defTabSz="898525">
              <a:lnSpc>
                <a:spcPct val="100000"/>
              </a:lnSpc>
              <a:defRPr sz="6400" spc="0">
                <a:latin typeface="Times New Roman"/>
                <a:ea typeface="Times New Roman"/>
                <a:cs typeface="Times New Roman"/>
                <a:sym typeface="Times New Roman"/>
              </a:defRPr>
            </a:lvl1pPr>
          </a:lstStyle>
          <a:p>
            <a:r>
              <a:t>Title Text</a:t>
            </a:r>
          </a:p>
        </p:txBody>
      </p:sp>
      <p:sp>
        <p:nvSpPr>
          <p:cNvPr id="172" name="Body Level One…"/>
          <p:cNvSpPr txBox="1">
            <a:spLocks noGrp="1"/>
          </p:cNvSpPr>
          <p:nvPr>
            <p:ph type="body" idx="1"/>
          </p:nvPr>
        </p:nvSpPr>
        <p:spPr>
          <a:xfrm>
            <a:off x="1828800" y="3962401"/>
            <a:ext cx="20722171" cy="8226430"/>
          </a:xfrm>
          <a:prstGeom prst="rect">
            <a:avLst/>
          </a:prstGeom>
        </p:spPr>
        <p:txBody>
          <a:bodyPr lIns="92159" tIns="92159" rIns="92159" bIns="92159" numCol="1" spcCol="38100"/>
          <a:lstStyle>
            <a:lvl1pPr marL="685800" indent="-685800" defTabSz="898525">
              <a:lnSpc>
                <a:spcPct val="100000"/>
              </a:lnSpc>
              <a:spcBef>
                <a:spcPts val="1200"/>
              </a:spcBef>
              <a:buSzTx/>
              <a:buNone/>
              <a:defRPr b="1">
                <a:latin typeface="Times New Roman"/>
                <a:ea typeface="Times New Roman"/>
                <a:cs typeface="Times New Roman"/>
                <a:sym typeface="Times New Roman"/>
              </a:defRPr>
            </a:lvl1pPr>
            <a:lvl2pPr marL="685800" indent="-228600" defTabSz="898525">
              <a:lnSpc>
                <a:spcPct val="100000"/>
              </a:lnSpc>
              <a:spcBef>
                <a:spcPts val="1200"/>
              </a:spcBef>
              <a:buSzTx/>
              <a:buNone/>
              <a:defRPr b="1">
                <a:latin typeface="Times New Roman"/>
                <a:ea typeface="Times New Roman"/>
                <a:cs typeface="Times New Roman"/>
                <a:sym typeface="Times New Roman"/>
              </a:defRPr>
            </a:lvl2pPr>
            <a:lvl3pPr marL="685800" indent="0" defTabSz="898525">
              <a:lnSpc>
                <a:spcPct val="100000"/>
              </a:lnSpc>
              <a:spcBef>
                <a:spcPts val="1200"/>
              </a:spcBef>
              <a:buSzTx/>
              <a:buNone/>
              <a:defRPr b="1">
                <a:latin typeface="Times New Roman"/>
                <a:ea typeface="Times New Roman"/>
                <a:cs typeface="Times New Roman"/>
                <a:sym typeface="Times New Roman"/>
              </a:defRPr>
            </a:lvl3pPr>
            <a:lvl4pPr marL="685800" indent="0" defTabSz="898525">
              <a:lnSpc>
                <a:spcPct val="100000"/>
              </a:lnSpc>
              <a:spcBef>
                <a:spcPts val="1200"/>
              </a:spcBef>
              <a:buSzTx/>
              <a:buNone/>
              <a:defRPr b="1">
                <a:latin typeface="Times New Roman"/>
                <a:ea typeface="Times New Roman"/>
                <a:cs typeface="Times New Roman"/>
                <a:sym typeface="Times New Roman"/>
              </a:defRPr>
            </a:lvl4pPr>
            <a:lvl5pPr marL="685800" indent="0" defTabSz="898525">
              <a:lnSpc>
                <a:spcPct val="100000"/>
              </a:lnSpc>
              <a:spcBef>
                <a:spcPts val="1200"/>
              </a:spcBef>
              <a:buSzTx/>
              <a:buNone/>
              <a:defRPr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3" name="Rectangle 7"/>
          <p:cNvSpPr txBox="1"/>
          <p:nvPr/>
        </p:nvSpPr>
        <p:spPr>
          <a:xfrm>
            <a:off x="1801020" y="12950828"/>
            <a:ext cx="1435498" cy="329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t>Submission</a:t>
            </a:r>
          </a:p>
        </p:txBody>
      </p:sp>
      <p:sp>
        <p:nvSpPr>
          <p:cNvPr id="174" name="Rectangle 7"/>
          <p:cNvSpPr txBox="1"/>
          <p:nvPr/>
        </p:nvSpPr>
        <p:spPr>
          <a:xfrm>
            <a:off x="19503119" y="12950828"/>
            <a:ext cx="318677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err="1"/>
              <a:t>Yongho</a:t>
            </a:r>
            <a:r>
              <a:rPr lang="en-US" dirty="0"/>
              <a:t> Seok</a:t>
            </a:r>
            <a:r>
              <a:rPr dirty="0"/>
              <a:t> et al, Apple</a:t>
            </a:r>
          </a:p>
        </p:txBody>
      </p:sp>
      <p:sp>
        <p:nvSpPr>
          <p:cNvPr id="175" name="Rectangle 7"/>
          <p:cNvSpPr txBox="1"/>
          <p:nvPr/>
        </p:nvSpPr>
        <p:spPr>
          <a:xfrm>
            <a:off x="1864378" y="731831"/>
            <a:ext cx="257602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3000" b="1">
                <a:latin typeface="Times New Roman"/>
                <a:ea typeface="Times New Roman"/>
                <a:cs typeface="Times New Roman"/>
                <a:sym typeface="Times New Roman"/>
              </a:defRPr>
            </a:lvl1pPr>
          </a:lstStyle>
          <a:p>
            <a:r>
              <a:rPr lang="en-US" dirty="0"/>
              <a:t>November</a:t>
            </a:r>
            <a:r>
              <a:rPr dirty="0"/>
              <a:t> 202</a:t>
            </a:r>
            <a:r>
              <a:rPr lang="en-US" dirty="0"/>
              <a:t>4</a:t>
            </a:r>
            <a:endParaRPr dirty="0"/>
          </a:p>
        </p:txBody>
      </p:sp>
      <p:sp>
        <p:nvSpPr>
          <p:cNvPr id="176" name="TextBox 7"/>
          <p:cNvSpPr txBox="1"/>
          <p:nvPr/>
        </p:nvSpPr>
        <p:spPr>
          <a:xfrm>
            <a:off x="16154398" y="600400"/>
            <a:ext cx="6400802"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3300" b="1">
                <a:latin typeface="Times New Roman"/>
                <a:ea typeface="Times New Roman"/>
                <a:cs typeface="Times New Roman"/>
                <a:sym typeface="Times New Roman"/>
              </a:defRPr>
            </a:lvl1pPr>
          </a:lstStyle>
          <a:p>
            <a:r>
              <a:rPr dirty="0"/>
              <a:t>doc.: IEEE 802.11-2</a:t>
            </a:r>
            <a:r>
              <a:rPr lang="en-US" dirty="0"/>
              <a:t>4</a:t>
            </a:r>
            <a:r>
              <a:rPr dirty="0"/>
              <a:t>/</a:t>
            </a:r>
            <a:r>
              <a:rPr lang="en-US" dirty="0"/>
              <a:t>1661</a:t>
            </a:r>
            <a:r>
              <a:rPr dirty="0"/>
              <a:t>r0</a:t>
            </a:r>
          </a:p>
        </p:txBody>
      </p:sp>
      <p:sp>
        <p:nvSpPr>
          <p:cNvPr id="177" name="Slide Number"/>
          <p:cNvSpPr txBox="1">
            <a:spLocks noGrp="1"/>
          </p:cNvSpPr>
          <p:nvPr>
            <p:ph type="sldNum" sz="quarter" idx="2"/>
          </p:nvPr>
        </p:nvSpPr>
        <p:spPr>
          <a:xfrm>
            <a:off x="12132735" y="12950828"/>
            <a:ext cx="317501" cy="329953"/>
          </a:xfrm>
          <a:prstGeom prst="rect">
            <a:avLst/>
          </a:prstGeom>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4" name="Line 6"/>
          <p:cNvSpPr/>
          <p:nvPr/>
        </p:nvSpPr>
        <p:spPr>
          <a:xfrm>
            <a:off x="1828799" y="1219196"/>
            <a:ext cx="20726403" cy="3180"/>
          </a:xfrm>
          <a:prstGeom prst="line">
            <a:avLst/>
          </a:prstGeom>
          <a:ln w="12600">
            <a:solidFill>
              <a:srgbClr val="000000"/>
            </a:solidFill>
            <a:miter/>
          </a:ln>
        </p:spPr>
        <p:txBody>
          <a:bodyPr lIns="45718" tIns="45718" rIns="45718" bIns="45718"/>
          <a:lstStyle/>
          <a:p>
            <a:endParaRPr/>
          </a:p>
        </p:txBody>
      </p:sp>
      <p:sp>
        <p:nvSpPr>
          <p:cNvPr id="185" name="Line 8"/>
          <p:cNvSpPr/>
          <p:nvPr/>
        </p:nvSpPr>
        <p:spPr>
          <a:xfrm>
            <a:off x="1828799" y="12953999"/>
            <a:ext cx="20929603" cy="3179"/>
          </a:xfrm>
          <a:prstGeom prst="line">
            <a:avLst/>
          </a:prstGeom>
          <a:ln w="12600">
            <a:solidFill>
              <a:srgbClr val="000000"/>
            </a:solidFill>
            <a:miter/>
          </a:ln>
        </p:spPr>
        <p:txBody>
          <a:bodyPr lIns="45718" tIns="45718" rIns="45718" bIns="45718"/>
          <a:lstStyle/>
          <a:p>
            <a:endParaRPr/>
          </a:p>
        </p:txBody>
      </p:sp>
      <p:sp>
        <p:nvSpPr>
          <p:cNvPr id="186" name="Title Text"/>
          <p:cNvSpPr txBox="1">
            <a:spLocks noGrp="1"/>
          </p:cNvSpPr>
          <p:nvPr>
            <p:ph type="title"/>
          </p:nvPr>
        </p:nvSpPr>
        <p:spPr>
          <a:xfrm>
            <a:off x="1828800" y="4260851"/>
            <a:ext cx="20726400" cy="2940054"/>
          </a:xfrm>
          <a:prstGeom prst="rect">
            <a:avLst/>
          </a:prstGeom>
        </p:spPr>
        <p:txBody>
          <a:bodyPr lIns="92159" tIns="92159" rIns="92159" bIns="92159" anchor="ctr"/>
          <a:lstStyle>
            <a:lvl1pPr algn="ctr" defTabSz="898525">
              <a:lnSpc>
                <a:spcPct val="100000"/>
              </a:lnSpc>
              <a:defRPr sz="6400" spc="0">
                <a:latin typeface="Times New Roman"/>
                <a:ea typeface="Times New Roman"/>
                <a:cs typeface="Times New Roman"/>
                <a:sym typeface="Times New Roman"/>
              </a:defRPr>
            </a:lvl1pPr>
          </a:lstStyle>
          <a:p>
            <a:r>
              <a:t>Title Text</a:t>
            </a:r>
          </a:p>
        </p:txBody>
      </p:sp>
      <p:sp>
        <p:nvSpPr>
          <p:cNvPr id="187" name="Body Level One…"/>
          <p:cNvSpPr txBox="1">
            <a:spLocks noGrp="1"/>
          </p:cNvSpPr>
          <p:nvPr>
            <p:ph type="body" sz="quarter" idx="1"/>
          </p:nvPr>
        </p:nvSpPr>
        <p:spPr>
          <a:xfrm>
            <a:off x="3657600" y="7772400"/>
            <a:ext cx="17068800" cy="3505200"/>
          </a:xfrm>
          <a:prstGeom prst="rect">
            <a:avLst/>
          </a:prstGeom>
        </p:spPr>
        <p:txBody>
          <a:bodyPr lIns="92159" tIns="92159" rIns="92159" bIns="92159" numCol="1" spcCol="38100"/>
          <a:lstStyle>
            <a:lvl1pPr marL="0" indent="0" algn="ctr" defTabSz="898525">
              <a:lnSpc>
                <a:spcPct val="100000"/>
              </a:lnSpc>
              <a:spcBef>
                <a:spcPts val="1200"/>
              </a:spcBef>
              <a:buSzTx/>
              <a:buNone/>
              <a:defRPr b="1">
                <a:latin typeface="Times New Roman"/>
                <a:ea typeface="Times New Roman"/>
                <a:cs typeface="Times New Roman"/>
                <a:sym typeface="Times New Roman"/>
              </a:defRPr>
            </a:lvl1pPr>
            <a:lvl2pPr marL="0" indent="0" algn="ctr" defTabSz="898525">
              <a:lnSpc>
                <a:spcPct val="100000"/>
              </a:lnSpc>
              <a:spcBef>
                <a:spcPts val="1200"/>
              </a:spcBef>
              <a:buSzTx/>
              <a:buNone/>
              <a:defRPr b="1">
                <a:latin typeface="Times New Roman"/>
                <a:ea typeface="Times New Roman"/>
                <a:cs typeface="Times New Roman"/>
                <a:sym typeface="Times New Roman"/>
              </a:defRPr>
            </a:lvl2pPr>
            <a:lvl3pPr marL="0" indent="0" algn="ctr" defTabSz="898525">
              <a:lnSpc>
                <a:spcPct val="100000"/>
              </a:lnSpc>
              <a:spcBef>
                <a:spcPts val="1200"/>
              </a:spcBef>
              <a:buSzTx/>
              <a:buNone/>
              <a:defRPr b="1">
                <a:latin typeface="Times New Roman"/>
                <a:ea typeface="Times New Roman"/>
                <a:cs typeface="Times New Roman"/>
                <a:sym typeface="Times New Roman"/>
              </a:defRPr>
            </a:lvl3pPr>
            <a:lvl4pPr marL="0" indent="0" algn="ctr" defTabSz="898525">
              <a:lnSpc>
                <a:spcPct val="100000"/>
              </a:lnSpc>
              <a:spcBef>
                <a:spcPts val="1200"/>
              </a:spcBef>
              <a:buSzTx/>
              <a:buNone/>
              <a:defRPr b="1">
                <a:latin typeface="Times New Roman"/>
                <a:ea typeface="Times New Roman"/>
                <a:cs typeface="Times New Roman"/>
                <a:sym typeface="Times New Roman"/>
              </a:defRPr>
            </a:lvl4pPr>
            <a:lvl5pPr marL="0" indent="0" algn="ctr" defTabSz="898525">
              <a:lnSpc>
                <a:spcPct val="100000"/>
              </a:lnSpc>
              <a:spcBef>
                <a:spcPts val="1200"/>
              </a:spcBef>
              <a:buSzTx/>
              <a:buNone/>
              <a:defRPr b="1">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8" name="Rectangle 7"/>
          <p:cNvSpPr txBox="1"/>
          <p:nvPr/>
        </p:nvSpPr>
        <p:spPr>
          <a:xfrm>
            <a:off x="19503119" y="12950828"/>
            <a:ext cx="3186770"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err="1"/>
              <a:t>Yongho</a:t>
            </a:r>
            <a:r>
              <a:rPr lang="en-US" dirty="0"/>
              <a:t> Seok</a:t>
            </a:r>
            <a:r>
              <a:rPr dirty="0"/>
              <a:t> et al, Apple</a:t>
            </a:r>
          </a:p>
        </p:txBody>
      </p:sp>
      <p:sp>
        <p:nvSpPr>
          <p:cNvPr id="189" name="Rectangle 7"/>
          <p:cNvSpPr txBox="1"/>
          <p:nvPr/>
        </p:nvSpPr>
        <p:spPr>
          <a:xfrm>
            <a:off x="1801020" y="12950828"/>
            <a:ext cx="1435498" cy="329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t>Submission</a:t>
            </a:r>
          </a:p>
        </p:txBody>
      </p:sp>
      <p:sp>
        <p:nvSpPr>
          <p:cNvPr id="190" name="Rectangle 7"/>
          <p:cNvSpPr txBox="1"/>
          <p:nvPr/>
        </p:nvSpPr>
        <p:spPr>
          <a:xfrm>
            <a:off x="1864378" y="731831"/>
            <a:ext cx="257602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defTabSz="898525">
              <a:lnSpc>
                <a:spcPct val="100000"/>
              </a:lnSpc>
              <a:spcBef>
                <a:spcPts val="0"/>
              </a:spcBef>
              <a:tabLst>
                <a:tab pos="1828800" algn="l"/>
                <a:tab pos="3657600" algn="l"/>
                <a:tab pos="5486400" algn="l"/>
                <a:tab pos="7315200" algn="l"/>
                <a:tab pos="9144000" algn="l"/>
                <a:tab pos="10972800" algn="l"/>
                <a:tab pos="12801600" algn="l"/>
                <a:tab pos="14630400" algn="l"/>
                <a:tab pos="16459200" algn="l"/>
                <a:tab pos="18288000" algn="l"/>
                <a:tab pos="20116800" algn="l"/>
              </a:tabLst>
              <a:defRPr sz="3000" b="1">
                <a:latin typeface="Times New Roman"/>
                <a:ea typeface="Times New Roman"/>
                <a:cs typeface="Times New Roman"/>
                <a:sym typeface="Times New Roman"/>
              </a:defRPr>
            </a:lvl1pPr>
          </a:lstStyle>
          <a:p>
            <a:r>
              <a:rPr lang="en-US" dirty="0"/>
              <a:t>November 2024</a:t>
            </a:r>
            <a:endParaRPr dirty="0"/>
          </a:p>
        </p:txBody>
      </p:sp>
      <p:sp>
        <p:nvSpPr>
          <p:cNvPr id="191" name="TextBox 7"/>
          <p:cNvSpPr txBox="1"/>
          <p:nvPr/>
        </p:nvSpPr>
        <p:spPr>
          <a:xfrm>
            <a:off x="16154398" y="600400"/>
            <a:ext cx="6400802" cy="559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a:defRPr sz="3300" b="1">
                <a:latin typeface="Times New Roman"/>
                <a:ea typeface="Times New Roman"/>
                <a:cs typeface="Times New Roman"/>
                <a:sym typeface="Times New Roman"/>
              </a:defRPr>
            </a:lvl1pPr>
          </a:lstStyle>
          <a:p>
            <a:r>
              <a:rPr dirty="0"/>
              <a:t>doc.: IEEE 802.11-</a:t>
            </a:r>
            <a:r>
              <a:rPr lang="en-US" dirty="0"/>
              <a:t>24</a:t>
            </a:r>
            <a:r>
              <a:rPr dirty="0"/>
              <a:t>/</a:t>
            </a:r>
            <a:r>
              <a:rPr lang="en-US" dirty="0"/>
              <a:t>1661</a:t>
            </a:r>
            <a:r>
              <a:rPr dirty="0"/>
              <a:t>r0</a:t>
            </a:r>
          </a:p>
        </p:txBody>
      </p:sp>
      <p:sp>
        <p:nvSpPr>
          <p:cNvPr id="192" name="Slide Number"/>
          <p:cNvSpPr txBox="1">
            <a:spLocks noGrp="1"/>
          </p:cNvSpPr>
          <p:nvPr>
            <p:ph type="sldNum" sz="quarter" idx="2"/>
          </p:nvPr>
        </p:nvSpPr>
        <p:spPr>
          <a:xfrm>
            <a:off x="12134849" y="12950828"/>
            <a:ext cx="317501" cy="329953"/>
          </a:xfrm>
          <a:prstGeom prst="rect">
            <a:avLst/>
          </a:prstGeom>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Body Level One…"/>
          <p:cNvSpPr txBox="1">
            <a:spLocks noGrp="1"/>
          </p:cNvSpPr>
          <p:nvPr>
            <p:ph type="body" sz="quarter" idx="1" hasCustomPrompt="1"/>
          </p:nvPr>
        </p:nvSpPr>
        <p:spPr>
          <a:xfrm>
            <a:off x="1207690" y="1106137"/>
            <a:ext cx="21968621"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24" name="Body Level One…"/>
          <p:cNvSpPr txBox="1">
            <a:spLocks noGrp="1"/>
          </p:cNvSpPr>
          <p:nvPr>
            <p:ph type="body" sz="quarter" idx="22" hasCustomPrompt="1"/>
          </p:nvPr>
        </p:nvSpPr>
        <p:spPr>
          <a:xfrm>
            <a:off x="1206500" y="11609909"/>
            <a:ext cx="21971000" cy="1116955"/>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Slide Title"/>
          <p:cNvSpPr txBox="1">
            <a:spLocks noGrp="1"/>
          </p:cNvSpPr>
          <p:nvPr>
            <p:ph type="title" hasCustomPrompt="1"/>
          </p:nvPr>
        </p:nvSpPr>
        <p:spPr>
          <a:xfrm>
            <a:off x="1206500" y="1270000"/>
            <a:ext cx="9779000" cy="5882274"/>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1206500" y="1079500"/>
            <a:ext cx="21971000" cy="1433164"/>
          </a:xfrm>
          <a:prstGeom prst="rect">
            <a:avLst/>
          </a:prstGeom>
        </p:spPr>
        <p:txBody>
          <a:bodyPr/>
          <a:lstStyle/>
          <a:p>
            <a:r>
              <a:t>Slide Title</a:t>
            </a:r>
          </a:p>
        </p:txBody>
      </p:sp>
      <p:sp>
        <p:nvSpPr>
          <p:cNvPr id="43" name="Body Level One…"/>
          <p:cNvSpPr txBox="1">
            <a:spLocks noGrp="1"/>
          </p:cNvSpPr>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44" name="Body Level One…"/>
          <p:cNvSpPr txBox="1">
            <a:spLocks noGrp="1"/>
          </p:cNvSpPr>
          <p:nvPr>
            <p:ph type="body" idx="21" hasCustomPrompt="1"/>
          </p:nvPr>
        </p:nvSpPr>
        <p:spPr>
          <a:xfrm>
            <a:off x="1206500" y="4248503"/>
            <a:ext cx="21971000" cy="8256015"/>
          </a:xfrm>
          <a:prstGeom prst="rect">
            <a:avLst/>
          </a:prstGeom>
        </p:spPr>
        <p:txBody>
          <a:bodyPr numCol="1" spcCol="38100"/>
          <a:lstStyle/>
          <a:p>
            <a:r>
              <a:t>Slide bullet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61"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62" name="Bowl of pappardelle pasta with parsley butter, roasted hazelnuts, and shaved parmesan cheese"/>
          <p:cNvSpPr>
            <a:spLocks noGrp="1"/>
          </p:cNvSpPr>
          <p:nvPr>
            <p:ph type="pic" idx="22"/>
          </p:nvPr>
        </p:nvSpPr>
        <p:spPr>
          <a:xfrm>
            <a:off x="12192000" y="-407266"/>
            <a:ext cx="10916874" cy="14555833"/>
          </a:xfrm>
          <a:prstGeom prst="rect">
            <a:avLst/>
          </a:prstGeom>
        </p:spPr>
        <p:txBody>
          <a:bodyPr lIns="91439" tIns="45719" rIns="91439" bIns="45719" numCol="1" spcCol="38100">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72"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Body Level One…"/>
          <p:cNvSpPr txBox="1">
            <a:spLocks noGrp="1"/>
          </p:cNvSpPr>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Slide Subtitle</a:t>
            </a:r>
          </a:p>
          <a:p>
            <a:pPr lvl="1"/>
            <a:endParaRPr/>
          </a:p>
          <a:p>
            <a:pPr lvl="2"/>
            <a:endParaRPr/>
          </a:p>
          <a:p>
            <a:pPr lvl="3"/>
            <a:endParaRPr/>
          </a:p>
          <a:p>
            <a:pPr lvl="4"/>
            <a:endParaRPr/>
          </a:p>
        </p:txBody>
      </p:sp>
      <p:sp>
        <p:nvSpPr>
          <p:cNvPr id="82" name="Body Level One…"/>
          <p:cNvSpPr txBox="1">
            <a:spLocks noGrp="1"/>
          </p:cNvSpPr>
          <p:nvPr>
            <p:ph type="body" sz="half" idx="21" hasCustomPrompt="1"/>
          </p:nvPr>
        </p:nvSpPr>
        <p:spPr>
          <a:xfrm>
            <a:off x="1206500" y="4248503"/>
            <a:ext cx="9779000" cy="8256632"/>
          </a:xfrm>
          <a:prstGeom prst="rect">
            <a:avLst/>
          </a:prstGeom>
        </p:spPr>
        <p:txBody>
          <a:bodyPr numCol="1" spcCol="38100"/>
          <a:lstStyle/>
          <a:p>
            <a:r>
              <a:t>Slide bullet text</a:t>
            </a: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eel_krishnan@apple.com"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tangle 1"/>
          <p:cNvSpPr txBox="1">
            <a:spLocks noGrp="1"/>
          </p:cNvSpPr>
          <p:nvPr>
            <p:ph type="title"/>
          </p:nvPr>
        </p:nvSpPr>
        <p:spPr>
          <a:xfrm>
            <a:off x="1828797" y="1284505"/>
            <a:ext cx="20726402" cy="2432320"/>
          </a:xfrm>
          <a:prstGeom prst="rect">
            <a:avLst/>
          </a:prstGeom>
        </p:spPr>
        <p:txBody>
          <a:bodyPr/>
          <a:lstStyle>
            <a:lvl1pPr>
              <a:tabLst>
                <a:tab pos="1828800" algn="l"/>
                <a:tab pos="3657600" algn="l"/>
                <a:tab pos="5486400" algn="l"/>
                <a:tab pos="7315200" algn="l"/>
                <a:tab pos="9144000" algn="l"/>
                <a:tab pos="10972800" algn="l"/>
                <a:tab pos="12801600" algn="l"/>
                <a:tab pos="14630400" algn="l"/>
                <a:tab pos="16459200" algn="l"/>
                <a:tab pos="18288000" algn="l"/>
                <a:tab pos="20116800" algn="l"/>
              </a:tabLst>
              <a:defRPr sz="7000"/>
            </a:lvl1pPr>
          </a:lstStyle>
          <a:p>
            <a:r>
              <a:rPr lang="en-US" dirty="0"/>
              <a:t>Control Frame Protection in Multiple BSSID</a:t>
            </a:r>
            <a:endParaRPr dirty="0"/>
          </a:p>
        </p:txBody>
      </p:sp>
      <p:sp>
        <p:nvSpPr>
          <p:cNvPr id="202" name="Slide Number Placeholder 5"/>
          <p:cNvSpPr txBox="1">
            <a:spLocks noGrp="1"/>
          </p:cNvSpPr>
          <p:nvPr>
            <p:ph type="sldNum" sz="quarter" idx="4294967295"/>
          </p:nvPr>
        </p:nvSpPr>
        <p:spPr>
          <a:xfrm>
            <a:off x="11760797" y="12950828"/>
            <a:ext cx="862416" cy="3693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a:t>Slide </a:t>
            </a:r>
            <a:fld id="{86CB4B4D-7CA3-9044-876B-883B54F8677D}" type="slidenum">
              <a:rPr smtClean="0"/>
              <a:t>1</a:t>
            </a:fld>
            <a:endParaRPr dirty="0"/>
          </a:p>
        </p:txBody>
      </p:sp>
      <p:graphicFrame>
        <p:nvGraphicFramePr>
          <p:cNvPr id="203" name="Table 1"/>
          <p:cNvGraphicFramePr/>
          <p:nvPr>
            <p:extLst>
              <p:ext uri="{D42A27DB-BD31-4B8C-83A1-F6EECF244321}">
                <p14:modId xmlns:p14="http://schemas.microsoft.com/office/powerpoint/2010/main" val="3797224367"/>
              </p:ext>
            </p:extLst>
          </p:nvPr>
        </p:nvGraphicFramePr>
        <p:xfrm>
          <a:off x="1130299" y="6460678"/>
          <a:ext cx="22123397" cy="4655719"/>
        </p:xfrm>
        <a:graphic>
          <a:graphicData uri="http://schemas.openxmlformats.org/drawingml/2006/table">
            <a:tbl>
              <a:tblPr>
                <a:tableStyleId>{4C3C2611-4C71-4FC5-86AE-919BDF0F9419}</a:tableStyleId>
              </a:tblPr>
              <a:tblGrid>
                <a:gridCol w="6187756">
                  <a:extLst>
                    <a:ext uri="{9D8B030D-6E8A-4147-A177-3AD203B41FA5}">
                      <a16:colId xmlns:a16="http://schemas.microsoft.com/office/drawing/2014/main" val="20000"/>
                    </a:ext>
                  </a:extLst>
                </a:gridCol>
                <a:gridCol w="4094968">
                  <a:extLst>
                    <a:ext uri="{9D8B030D-6E8A-4147-A177-3AD203B41FA5}">
                      <a16:colId xmlns:a16="http://schemas.microsoft.com/office/drawing/2014/main" val="20001"/>
                    </a:ext>
                  </a:extLst>
                </a:gridCol>
                <a:gridCol w="3086956">
                  <a:extLst>
                    <a:ext uri="{9D8B030D-6E8A-4147-A177-3AD203B41FA5}">
                      <a16:colId xmlns:a16="http://schemas.microsoft.com/office/drawing/2014/main" val="20002"/>
                    </a:ext>
                  </a:extLst>
                </a:gridCol>
                <a:gridCol w="2676704">
                  <a:extLst>
                    <a:ext uri="{9D8B030D-6E8A-4147-A177-3AD203B41FA5}">
                      <a16:colId xmlns:a16="http://schemas.microsoft.com/office/drawing/2014/main" val="20003"/>
                    </a:ext>
                  </a:extLst>
                </a:gridCol>
                <a:gridCol w="6077013">
                  <a:extLst>
                    <a:ext uri="{9D8B030D-6E8A-4147-A177-3AD203B41FA5}">
                      <a16:colId xmlns:a16="http://schemas.microsoft.com/office/drawing/2014/main" val="20004"/>
                    </a:ext>
                  </a:extLst>
                </a:gridCol>
              </a:tblGrid>
              <a:tr h="1189322">
                <a:tc>
                  <a:txBody>
                    <a:bodyPr/>
                    <a:lstStyle/>
                    <a:p>
                      <a:pPr algn="l" defTabSz="914400"/>
                      <a:r>
                        <a:rPr sz="3600" b="1" dirty="0">
                          <a:latin typeface="Times New Roman"/>
                          <a:ea typeface="Times New Roman"/>
                          <a:cs typeface="Times New Roman"/>
                          <a:sym typeface="Times New Roman"/>
                        </a:rPr>
                        <a:t>Name</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pPr algn="l" defTabSz="914400"/>
                      <a:r>
                        <a:rPr sz="3600" b="1">
                          <a:latin typeface="Times New Roman"/>
                          <a:ea typeface="Times New Roman"/>
                          <a:cs typeface="Times New Roman"/>
                          <a:sym typeface="Times New Roman"/>
                        </a:rPr>
                        <a:t>Affiliations</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pPr algn="l" defTabSz="914400"/>
                      <a:r>
                        <a:rPr sz="3600" b="1">
                          <a:latin typeface="Times New Roman"/>
                          <a:ea typeface="Times New Roman"/>
                          <a:cs typeface="Times New Roman"/>
                          <a:sym typeface="Times New Roman"/>
                        </a:rPr>
                        <a:t>Address</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pPr algn="l" defTabSz="914400"/>
                      <a:r>
                        <a:rPr sz="3600" b="1">
                          <a:latin typeface="Times New Roman"/>
                          <a:ea typeface="Times New Roman"/>
                          <a:cs typeface="Times New Roman"/>
                          <a:sym typeface="Times New Roman"/>
                        </a:rPr>
                        <a:t>Phone</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pPr algn="l" defTabSz="914400"/>
                      <a:r>
                        <a:rPr sz="3600" b="1">
                          <a:latin typeface="Times New Roman"/>
                          <a:ea typeface="Times New Roman"/>
                          <a:cs typeface="Times New Roman"/>
                          <a:sym typeface="Times New Roman"/>
                        </a:rPr>
                        <a:t>Email</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0"/>
                  </a:ext>
                </a:extLst>
              </a:tr>
              <a:tr h="686697">
                <a:tc>
                  <a:txBody>
                    <a:bodyPr/>
                    <a:lstStyle/>
                    <a:p>
                      <a:pPr algn="l" defTabSz="914400"/>
                      <a:r>
                        <a:rPr lang="en-US" sz="3600" dirty="0" err="1">
                          <a:latin typeface="Times New Roman"/>
                          <a:ea typeface="Times New Roman"/>
                          <a:cs typeface="Times New Roman"/>
                          <a:sym typeface="Times New Roman"/>
                        </a:rPr>
                        <a:t>Yongho</a:t>
                      </a:r>
                      <a:r>
                        <a:rPr lang="en-US" sz="3600" dirty="0">
                          <a:latin typeface="Times New Roman"/>
                          <a:ea typeface="Times New Roman"/>
                          <a:cs typeface="Times New Roman"/>
                          <a:sym typeface="Times New Roman"/>
                        </a:rPr>
                        <a:t> Seok</a:t>
                      </a:r>
                      <a:endParaRPr sz="3600" dirty="0">
                        <a:latin typeface="Times New Roman"/>
                        <a:ea typeface="Times New Roman"/>
                        <a:cs typeface="Times New Roman"/>
                        <a:sym typeface="Times New Roman"/>
                      </a:endParaRPr>
                    </a:p>
                  </a:txBody>
                  <a:tcPr marL="60960" marR="60960" marT="60960" marB="60960" anchor="ctr"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rowSpan="5">
                  <a:txBody>
                    <a:bodyPr/>
                    <a:lstStyle/>
                    <a:p>
                      <a:pPr defTabSz="914400"/>
                      <a:r>
                        <a:rPr sz="3600">
                          <a:latin typeface="Times New Roman"/>
                          <a:ea typeface="Times New Roman"/>
                          <a:cs typeface="Times New Roman"/>
                          <a:sym typeface="Times New Roman"/>
                        </a:rPr>
                        <a:t>Apple Inc.</a:t>
                      </a:r>
                    </a:p>
                  </a:txBody>
                  <a:tcPr marL="60960" marR="60960" marT="60960" marB="60960" anchor="ctr"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rowSpan="5">
                  <a:txBody>
                    <a:bodyPr/>
                    <a:lstStyle/>
                    <a:p>
                      <a:endParaRPr sz="3000" dirty="0">
                        <a:latin typeface="Times New Roman"/>
                        <a:ea typeface="Times New Roman"/>
                        <a:cs typeface="Times New Roman"/>
                        <a:sym typeface="Times New Roman"/>
                      </a:endParaRPr>
                    </a:p>
                  </a:txBody>
                  <a:tcPr marL="60960" marR="60960" marT="60960" marB="60960" anchor="ctr"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endParaRPr/>
                    </a:p>
                  </a:txBody>
                  <a:tcPr marL="60960" marR="60960" marT="60960" marB="60960" anchor="ctr"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pPr algn="l" defTabSz="914400">
                        <a:defRPr sz="3600" u="sng">
                          <a:solidFill>
                            <a:srgbClr val="0000FF"/>
                          </a:solidFill>
                          <a:uFill>
                            <a:solidFill>
                              <a:srgbClr val="0000FF"/>
                            </a:solidFill>
                          </a:uFill>
                          <a:latin typeface="Times New Roman"/>
                          <a:ea typeface="Times New Roman"/>
                          <a:cs typeface="Times New Roman"/>
                          <a:sym typeface="Times New Roman"/>
                        </a:defRPr>
                      </a:pPr>
                      <a:r>
                        <a:rPr lang="en-US" dirty="0">
                          <a:hlinkClick r:id="rId2"/>
                        </a:rPr>
                        <a:t>y_seok@apple.com</a:t>
                      </a:r>
                      <a:endParaRPr dirty="0">
                        <a:hlinkClick r:id="rId2"/>
                      </a:endParaRPr>
                    </a:p>
                  </a:txBody>
                  <a:tcPr marL="60960" marR="60960" marT="60960" marB="60960" anchor="ctr"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1"/>
                  </a:ext>
                </a:extLst>
              </a:tr>
              <a:tr h="694925">
                <a:tc>
                  <a:txBody>
                    <a:bodyPr/>
                    <a:lstStyle/>
                    <a:p>
                      <a:pPr algn="l" defTabSz="914400"/>
                      <a:r>
                        <a:rPr sz="3600" dirty="0">
                          <a:latin typeface="Times New Roman"/>
                          <a:ea typeface="Times New Roman"/>
                          <a:cs typeface="Times New Roman"/>
                          <a:sym typeface="Times New Roman"/>
                        </a:rPr>
                        <a:t>Jarkko Kneckt</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vMerge="1">
                  <a:txBody>
                    <a:bodyPr/>
                    <a:lstStyle/>
                    <a:p>
                      <a:endParaRPr lang="en-US"/>
                    </a:p>
                  </a:txBody>
                  <a:tcPr/>
                </a:tc>
                <a:tc vMerge="1">
                  <a:txBody>
                    <a:bodyPr/>
                    <a:lstStyle/>
                    <a:p>
                      <a:endParaRPr lang="en-US"/>
                    </a:p>
                  </a:txBody>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endParaRPr dirty="0"/>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2"/>
                  </a:ext>
                </a:extLst>
              </a:tr>
              <a:tr h="694925">
                <a:tc>
                  <a:txBody>
                    <a:bodyPr/>
                    <a:lstStyle/>
                    <a:p>
                      <a:pPr algn="l" defTabSz="914400"/>
                      <a:r>
                        <a:rPr lang="en-US" sz="3600" dirty="0" err="1">
                          <a:latin typeface="Times New Roman"/>
                          <a:ea typeface="Times New Roman"/>
                          <a:cs typeface="Times New Roman"/>
                          <a:sym typeface="Times New Roman"/>
                        </a:rPr>
                        <a:t>Yanjun</a:t>
                      </a:r>
                      <a:r>
                        <a:rPr lang="en-US" sz="3600" dirty="0">
                          <a:latin typeface="Times New Roman"/>
                          <a:ea typeface="Times New Roman"/>
                          <a:cs typeface="Times New Roman"/>
                          <a:sym typeface="Times New Roman"/>
                        </a:rPr>
                        <a:t> Sun </a:t>
                      </a:r>
                      <a:endParaRPr sz="3600" dirty="0">
                        <a:latin typeface="Times New Roman"/>
                        <a:ea typeface="Times New Roman"/>
                        <a:cs typeface="Times New Roman"/>
                        <a:sym typeface="Times New Roman"/>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vMerge="1">
                  <a:txBody>
                    <a:bodyPr/>
                    <a:lstStyle/>
                    <a:p>
                      <a:endParaRPr lang="en-US"/>
                    </a:p>
                  </a:txBody>
                  <a:tcPr/>
                </a:tc>
                <a:tc vMerge="1">
                  <a:txBody>
                    <a:bodyPr/>
                    <a:lstStyle/>
                    <a:p>
                      <a:endParaRPr lang="en-US"/>
                    </a:p>
                  </a:txBody>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3"/>
                  </a:ext>
                </a:extLst>
              </a:tr>
              <a:tr h="6949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a:ea typeface="Times New Roman"/>
                          <a:cs typeface="Times New Roman"/>
                          <a:sym typeface="Times New Roman"/>
                        </a:rPr>
                        <a:t>Yong Liu</a:t>
                      </a: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vMerge="1">
                  <a:txBody>
                    <a:bodyPr/>
                    <a:lstStyle/>
                    <a:p>
                      <a:endParaRPr lang="en-US"/>
                    </a:p>
                  </a:txBody>
                  <a:tcPr/>
                </a:tc>
                <a:tc vMerge="1">
                  <a:txBody>
                    <a:bodyPr/>
                    <a:lstStyle/>
                    <a:p>
                      <a:endParaRPr lang="en-US"/>
                    </a:p>
                  </a:txBody>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4"/>
                  </a:ext>
                </a:extLst>
              </a:tr>
              <a:tr h="694925">
                <a:tc>
                  <a:txBody>
                    <a:bodyPr/>
                    <a:lstStyle/>
                    <a:p>
                      <a:pPr algn="l" defTabSz="914400"/>
                      <a:r>
                        <a:rPr lang="en-US" sz="3600" dirty="0">
                          <a:latin typeface="Times New Roman"/>
                          <a:ea typeface="Times New Roman"/>
                          <a:cs typeface="Times New Roman"/>
                          <a:sym typeface="Times New Roman"/>
                        </a:rPr>
                        <a:t>Anuj Batra</a:t>
                      </a:r>
                      <a:endParaRPr sz="3600" dirty="0">
                        <a:latin typeface="Times New Roman"/>
                        <a:ea typeface="Times New Roman"/>
                        <a:cs typeface="Times New Roman"/>
                        <a:sym typeface="Times New Roman"/>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vMerge="1">
                  <a:txBody>
                    <a:bodyPr/>
                    <a:lstStyle/>
                    <a:p>
                      <a:endParaRPr lang="en-US"/>
                    </a:p>
                  </a:txBody>
                  <a:tcPr/>
                </a:tc>
                <a:tc vMerge="1">
                  <a:txBody>
                    <a:bodyPr/>
                    <a:lstStyle/>
                    <a:p>
                      <a:endParaRPr lang="en-US"/>
                    </a:p>
                  </a:txBody>
                  <a:tcPr/>
                </a:tc>
                <a:tc>
                  <a:txBody>
                    <a:bodyPr/>
                    <a:lstStyle/>
                    <a:p>
                      <a:endParaRPr/>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tc>
                  <a:txBody>
                    <a:bodyPr/>
                    <a:lstStyle/>
                    <a:p>
                      <a:endParaRPr dirty="0"/>
                    </a:p>
                  </a:txBody>
                  <a:tcPr marL="60960" marR="60960" marT="60960" marB="60960" horzOverflow="overflow">
                    <a:lnL w="50800">
                      <a:solidFill>
                        <a:srgbClr val="000000"/>
                      </a:solidFill>
                    </a:lnL>
                    <a:lnR w="50800">
                      <a:solidFill>
                        <a:srgbClr val="000000"/>
                      </a:solidFill>
                    </a:lnR>
                    <a:lnT w="50800">
                      <a:solidFill>
                        <a:srgbClr val="000000"/>
                      </a:solidFill>
                    </a:lnT>
                    <a:lnB w="508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204" name="Authors:"/>
          <p:cNvSpPr txBox="1"/>
          <p:nvPr/>
        </p:nvSpPr>
        <p:spPr>
          <a:xfrm>
            <a:off x="1130299" y="4956190"/>
            <a:ext cx="1973575" cy="758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a:spAutoFit/>
          </a:bodyPr>
          <a:lstStyle>
            <a:lvl1pPr defTabSz="898525">
              <a:lnSpc>
                <a:spcPct val="100000"/>
              </a:lnSpc>
              <a:spcBef>
                <a:spcPts val="0"/>
              </a:spcBef>
              <a:defRPr sz="4000">
                <a:latin typeface="Times New Roman"/>
                <a:ea typeface="Times New Roman"/>
                <a:cs typeface="Times New Roman"/>
                <a:sym typeface="Times New Roman"/>
              </a:defRPr>
            </a:lvl1pPr>
          </a:lstStyle>
          <a:p>
            <a:r>
              <a:t>Authors:</a:t>
            </a:r>
          </a:p>
        </p:txBody>
      </p:sp>
      <p:sp>
        <p:nvSpPr>
          <p:cNvPr id="205" name="Date: 10-11-2023"/>
          <p:cNvSpPr txBox="1"/>
          <p:nvPr/>
        </p:nvSpPr>
        <p:spPr>
          <a:xfrm>
            <a:off x="10215459" y="3331917"/>
            <a:ext cx="3998202" cy="830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a:spAutoFit/>
          </a:bodyPr>
          <a:lstStyle/>
          <a:p>
            <a:pPr defTabSz="898525">
              <a:lnSpc>
                <a:spcPct val="100000"/>
              </a:lnSpc>
              <a:spcBef>
                <a:spcPts val="0"/>
              </a:spcBef>
              <a:defRPr sz="4200">
                <a:latin typeface="Times New Roman"/>
                <a:ea typeface="Times New Roman"/>
                <a:cs typeface="Times New Roman"/>
                <a:sym typeface="Times New Roman"/>
              </a:defRPr>
            </a:pPr>
            <a:r>
              <a:rPr dirty="0"/>
              <a:t>Date: 202</a:t>
            </a:r>
            <a:r>
              <a:rPr lang="en-US" dirty="0"/>
              <a:t>4</a:t>
            </a:r>
            <a:r>
              <a:rPr dirty="0"/>
              <a:t>-</a:t>
            </a:r>
            <a:r>
              <a:rPr lang="en-US" dirty="0"/>
              <a:t>11</a:t>
            </a:r>
            <a:r>
              <a:rPr dirty="0"/>
              <a:t>-</a:t>
            </a:r>
            <a:r>
              <a:rPr lang="en-US" dirty="0"/>
              <a:t>09</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C64F-5B15-1659-3B4C-4402E604C89F}"/>
              </a:ext>
            </a:extLst>
          </p:cNvPr>
          <p:cNvSpPr>
            <a:spLocks noGrp="1"/>
          </p:cNvSpPr>
          <p:nvPr>
            <p:ph type="title"/>
          </p:nvPr>
        </p:nvSpPr>
        <p:spPr/>
        <p:txBody>
          <a:bodyPr>
            <a:normAutofit/>
          </a:bodyPr>
          <a:lstStyle/>
          <a:p>
            <a:r>
              <a:rPr lang="en-US" sz="5400" dirty="0"/>
              <a:t>Conclusion</a:t>
            </a:r>
          </a:p>
        </p:txBody>
      </p:sp>
      <p:sp>
        <p:nvSpPr>
          <p:cNvPr id="3" name="Text Placeholder 2">
            <a:extLst>
              <a:ext uri="{FF2B5EF4-FFF2-40B4-BE49-F238E27FC236}">
                <a16:creationId xmlns:a16="http://schemas.microsoft.com/office/drawing/2014/main" id="{0E19D7E7-885B-CCC6-C318-3F31ED90BF85}"/>
              </a:ext>
            </a:extLst>
          </p:cNvPr>
          <p:cNvSpPr>
            <a:spLocks noGrp="1"/>
          </p:cNvSpPr>
          <p:nvPr>
            <p:ph type="body" idx="1"/>
          </p:nvPr>
        </p:nvSpPr>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For control frame protection in multiple BSSID, </a:t>
            </a:r>
          </a:p>
          <a:p>
            <a:pPr marL="1143000" lvl="1">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Have one additional common group key for all </a:t>
            </a:r>
            <a:r>
              <a:rPr lang="en-US" sz="3600" b="0" dirty="0" err="1">
                <a:solidFill>
                  <a:schemeClr val="tx1"/>
                </a:solidFill>
                <a:effectLst/>
                <a:latin typeface="Times New Roman" panose="02020603050405020304" pitchFamily="18" charset="0"/>
                <a:cs typeface="Times New Roman" panose="02020603050405020304" pitchFamily="18" charset="0"/>
              </a:rPr>
              <a:t>BSSes</a:t>
            </a:r>
            <a:r>
              <a:rPr lang="en-US" sz="3600" b="0" dirty="0">
                <a:solidFill>
                  <a:schemeClr val="tx1"/>
                </a:solidFill>
                <a:effectLst/>
                <a:latin typeface="Times New Roman" panose="02020603050405020304" pitchFamily="18" charset="0"/>
                <a:cs typeface="Times New Roman" panose="02020603050405020304" pitchFamily="18" charset="0"/>
              </a:rPr>
              <a:t> within the multiple BSSID to protect the group addressed control frames that are defined to be protected.</a:t>
            </a:r>
          </a:p>
          <a:p>
            <a:endParaRPr lang="en-US" dirty="0"/>
          </a:p>
        </p:txBody>
      </p:sp>
      <p:sp>
        <p:nvSpPr>
          <p:cNvPr id="4" name="Slide Number Placeholder 5">
            <a:extLst>
              <a:ext uri="{FF2B5EF4-FFF2-40B4-BE49-F238E27FC236}">
                <a16:creationId xmlns:a16="http://schemas.microsoft.com/office/drawing/2014/main" id="{53291678-3C89-E168-F2CB-6B6BE93F0A5C}"/>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10</a:t>
            </a:fld>
            <a:endParaRPr dirty="0"/>
          </a:p>
        </p:txBody>
      </p:sp>
    </p:spTree>
    <p:extLst>
      <p:ext uri="{BB962C8B-B14F-4D97-AF65-F5344CB8AC3E}">
        <p14:creationId xmlns:p14="http://schemas.microsoft.com/office/powerpoint/2010/main" val="38836102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E95F-7847-16F9-52A3-D2DA31775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449BA-BADD-2AC0-59BF-E1D3A0D5C382}"/>
              </a:ext>
            </a:extLst>
          </p:cNvPr>
          <p:cNvSpPr>
            <a:spLocks noGrp="1"/>
          </p:cNvSpPr>
          <p:nvPr>
            <p:ph type="title"/>
          </p:nvPr>
        </p:nvSpPr>
        <p:spPr/>
        <p:txBody>
          <a:bodyPr>
            <a:normAutofit/>
          </a:bodyPr>
          <a:lstStyle/>
          <a:p>
            <a:r>
              <a:rPr lang="en-US" sz="5400" dirty="0"/>
              <a:t>Straw Poll</a:t>
            </a:r>
          </a:p>
        </p:txBody>
      </p:sp>
      <p:sp>
        <p:nvSpPr>
          <p:cNvPr id="3" name="Text Placeholder 2">
            <a:extLst>
              <a:ext uri="{FF2B5EF4-FFF2-40B4-BE49-F238E27FC236}">
                <a16:creationId xmlns:a16="http://schemas.microsoft.com/office/drawing/2014/main" id="{1A7CB8DD-86B9-3E1D-90A3-0CAC03ACE4BE}"/>
              </a:ext>
            </a:extLst>
          </p:cNvPr>
          <p:cNvSpPr>
            <a:spLocks noGrp="1"/>
          </p:cNvSpPr>
          <p:nvPr>
            <p:ph type="body" idx="1"/>
          </p:nvPr>
        </p:nvSpPr>
        <p:spPr/>
        <p:txBody>
          <a:bodyPr>
            <a:normAutofit/>
          </a:bodyPr>
          <a:lstStyle/>
          <a:p>
            <a:r>
              <a:rPr lang="en-US" sz="3600" dirty="0"/>
              <a:t>Do you support to define the group address control protection mechanism? </a:t>
            </a:r>
          </a:p>
          <a:p>
            <a:pPr>
              <a:buFont typeface="Arial" panose="020B0604020202020204" pitchFamily="34" charset="0"/>
              <a:buChar char="•"/>
            </a:pPr>
            <a:r>
              <a:rPr lang="en-US" sz="3600" dirty="0"/>
              <a:t>Have up to 2 group key per BSS to protect the group addressed control frames that are defined to be protected. </a:t>
            </a:r>
          </a:p>
          <a:p>
            <a:pPr>
              <a:buFont typeface="Arial" panose="020B0604020202020204" pitchFamily="34" charset="0"/>
              <a:buChar char="•"/>
            </a:pPr>
            <a:r>
              <a:rPr lang="en-US" sz="3600" dirty="0"/>
              <a:t>For multiple BSSIDs, the group key per BSS to protect the group addressed control frames that are defined to be protected are common to all of the </a:t>
            </a:r>
            <a:r>
              <a:rPr lang="en-US" sz="3600" dirty="0" err="1"/>
              <a:t>colocated</a:t>
            </a:r>
            <a:r>
              <a:rPr lang="en-US" sz="3600" dirty="0"/>
              <a:t> transmitted and </a:t>
            </a:r>
            <a:r>
              <a:rPr lang="en-US" sz="3600" dirty="0" err="1"/>
              <a:t>nontransmitted</a:t>
            </a:r>
            <a:r>
              <a:rPr lang="en-US" sz="3600" dirty="0"/>
              <a:t> BSSs.</a:t>
            </a:r>
          </a:p>
          <a:p>
            <a:pPr>
              <a:buFont typeface="Arial" panose="020B0604020202020204" pitchFamily="34" charset="0"/>
              <a:buChar char="•"/>
            </a:pPr>
            <a:r>
              <a:rPr lang="en-US" sz="3600" dirty="0"/>
              <a:t>The group key per BSS to protect the group addressed control frames that are defined to be protected is delivered by the AP MLD for each affiliated AP.</a:t>
            </a:r>
          </a:p>
          <a:p>
            <a:pPr marL="1143000" lvl="1">
              <a:buFont typeface="Arial" panose="020B0604020202020204" pitchFamily="34" charset="0"/>
              <a:buChar char="•"/>
            </a:pPr>
            <a:r>
              <a:rPr lang="en-US" sz="3600" dirty="0"/>
              <a:t>Note: the group key per BSS to protect the group addressed control frames that are defined to be protected are common to all the BSSs of the multiple BSSID set.</a:t>
            </a:r>
          </a:p>
        </p:txBody>
      </p:sp>
    </p:spTree>
    <p:extLst>
      <p:ext uri="{BB962C8B-B14F-4D97-AF65-F5344CB8AC3E}">
        <p14:creationId xmlns:p14="http://schemas.microsoft.com/office/powerpoint/2010/main" val="14235092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ontent Placeholder 1"/>
          <p:cNvSpPr txBox="1">
            <a:spLocks noGrp="1"/>
          </p:cNvSpPr>
          <p:nvPr>
            <p:ph type="body" idx="1"/>
          </p:nvPr>
        </p:nvSpPr>
        <p:spPr>
          <a:xfrm>
            <a:off x="1828802" y="3962400"/>
            <a:ext cx="20722168" cy="8226429"/>
          </a:xfrm>
          <a:prstGeom prst="rect">
            <a:avLst/>
          </a:prstGeom>
        </p:spPr>
        <p:txBody>
          <a:bodyPr>
            <a:normAutofit/>
          </a:bodyPr>
          <a:lstStyle/>
          <a:p>
            <a:pPr marL="457200" indent="-457200" algn="just">
              <a:lnSpc>
                <a:spcPct val="130000"/>
              </a:lnSpc>
              <a:buSzPct val="100000"/>
              <a:buAutoNum type="arabicPeriod"/>
              <a:defRPr sz="4000" b="0"/>
            </a:pPr>
            <a:r>
              <a:rPr lang="en-US" sz="3600" dirty="0"/>
              <a:t>Lee IG, Go K, Lee JH. Battery Draining Attack and Defense against Power Saving Wireless LAN Devices. Sensors (Basel). 2020 Apr 5;20(7):2043. </a:t>
            </a:r>
            <a:r>
              <a:rPr lang="en-US" sz="3600" dirty="0" err="1"/>
              <a:t>doi</a:t>
            </a:r>
            <a:r>
              <a:rPr lang="en-US" sz="3600" dirty="0"/>
              <a:t>: 10.3390/s20072043. </a:t>
            </a:r>
          </a:p>
          <a:p>
            <a:pPr marL="457200" indent="-457200" algn="just">
              <a:lnSpc>
                <a:spcPct val="130000"/>
              </a:lnSpc>
              <a:buSzPct val="100000"/>
              <a:buAutoNum type="arabicPeriod"/>
              <a:defRPr sz="4000" b="0"/>
            </a:pPr>
            <a:r>
              <a:rPr lang="en-US" sz="3600" dirty="0"/>
              <a:t> IEEE 802.11-23/1995r0, </a:t>
            </a:r>
            <a:r>
              <a:rPr lang="en-US" sz="3600" i="1" dirty="0"/>
              <a:t>Trigger, BA, and BAR Protection</a:t>
            </a:r>
          </a:p>
          <a:p>
            <a:pPr marL="457200" indent="-457200" algn="just">
              <a:lnSpc>
                <a:spcPct val="130000"/>
              </a:lnSpc>
              <a:buSzPct val="100000"/>
              <a:buAutoNum type="arabicPeriod"/>
              <a:defRPr sz="4000" b="0"/>
            </a:pPr>
            <a:r>
              <a:rPr lang="en-US" sz="3600" dirty="0">
                <a:uFill>
                  <a:solidFill>
                    <a:srgbClr val="0000FF"/>
                  </a:solidFill>
                </a:uFill>
              </a:rPr>
              <a:t> </a:t>
            </a:r>
            <a:r>
              <a:rPr sz="3600" dirty="0">
                <a:uFill>
                  <a:solidFill>
                    <a:srgbClr val="0000FF"/>
                  </a:solidFill>
                </a:uFill>
              </a:rPr>
              <a:t>IEEE 802.11-23/</a:t>
            </a:r>
            <a:r>
              <a:rPr lang="en-US" sz="3600" dirty="0">
                <a:uFill>
                  <a:solidFill>
                    <a:srgbClr val="0000FF"/>
                  </a:solidFill>
                </a:uFill>
              </a:rPr>
              <a:t>2001</a:t>
            </a:r>
            <a:r>
              <a:rPr sz="3600" dirty="0">
                <a:uFill>
                  <a:solidFill>
                    <a:srgbClr val="0000FF"/>
                  </a:solidFill>
                </a:uFill>
              </a:rPr>
              <a:t>r</a:t>
            </a:r>
            <a:r>
              <a:rPr lang="en-US" sz="3600" dirty="0">
                <a:uFill>
                  <a:solidFill>
                    <a:srgbClr val="0000FF"/>
                  </a:solidFill>
                </a:uFill>
              </a:rPr>
              <a:t>2</a:t>
            </a:r>
            <a:r>
              <a:rPr sz="3600" dirty="0"/>
              <a:t>, </a:t>
            </a:r>
            <a:r>
              <a:rPr lang="en-US" sz="3600" i="1" dirty="0"/>
              <a:t>Secure Control frames - Follow up</a:t>
            </a:r>
          </a:p>
          <a:p>
            <a:pPr marL="457200" indent="-457200" algn="just">
              <a:lnSpc>
                <a:spcPct val="130000"/>
              </a:lnSpc>
              <a:buSzPct val="100000"/>
              <a:buFontTx/>
              <a:buAutoNum type="arabicPeriod"/>
              <a:defRPr sz="4000" b="0"/>
            </a:pPr>
            <a:r>
              <a:rPr lang="en-US" sz="3600" dirty="0">
                <a:uFill>
                  <a:solidFill>
                    <a:srgbClr val="0000FF"/>
                  </a:solidFill>
                </a:uFill>
              </a:rPr>
              <a:t> IEEE 802.11-24/535r0</a:t>
            </a:r>
            <a:r>
              <a:rPr lang="en-US" sz="3600" dirty="0"/>
              <a:t>, </a:t>
            </a:r>
            <a:r>
              <a:rPr lang="en-US" sz="3600" i="1" dirty="0"/>
              <a:t>Trigger, BA, and BAR Protection follow up</a:t>
            </a:r>
          </a:p>
          <a:p>
            <a:pPr marL="457200" indent="-457200" algn="just">
              <a:lnSpc>
                <a:spcPct val="130000"/>
              </a:lnSpc>
              <a:buSzPct val="100000"/>
              <a:buFontTx/>
              <a:buAutoNum type="arabicPeriod"/>
              <a:defRPr sz="4000" b="0"/>
            </a:pPr>
            <a:r>
              <a:rPr lang="en-US" sz="3600" dirty="0">
                <a:uFill>
                  <a:solidFill>
                    <a:srgbClr val="0000FF"/>
                  </a:solidFill>
                </a:uFill>
              </a:rPr>
              <a:t> IEEE 802.11-24/547r2</a:t>
            </a:r>
            <a:r>
              <a:rPr lang="en-US" sz="3600" dirty="0"/>
              <a:t>, </a:t>
            </a:r>
            <a:r>
              <a:rPr lang="en-US" sz="3600" i="1" dirty="0"/>
              <a:t>Secure Control frames - Follow Up</a:t>
            </a:r>
          </a:p>
          <a:p>
            <a:pPr marL="457200" indent="-457200" algn="just">
              <a:lnSpc>
                <a:spcPct val="130000"/>
              </a:lnSpc>
              <a:buSzPct val="100000"/>
              <a:buAutoNum type="arabicPeriod"/>
              <a:defRPr sz="4000" b="0"/>
            </a:pPr>
            <a:endParaRPr lang="en-US" sz="3600" i="1" dirty="0"/>
          </a:p>
          <a:p>
            <a:pPr marL="0" indent="0" algn="just">
              <a:lnSpc>
                <a:spcPct val="130000"/>
              </a:lnSpc>
              <a:buSzPct val="100000"/>
              <a:defRPr sz="4000" b="0"/>
            </a:pPr>
            <a:endParaRPr lang="en-US" sz="3600" i="1" dirty="0"/>
          </a:p>
          <a:p>
            <a:pPr marL="0" indent="0" algn="just">
              <a:lnSpc>
                <a:spcPct val="130000"/>
              </a:lnSpc>
              <a:buSzPct val="100000"/>
              <a:defRPr sz="4000" b="0"/>
            </a:pPr>
            <a:endParaRPr lang="en-US" sz="3600" i="1" dirty="0"/>
          </a:p>
          <a:p>
            <a:pPr marL="457200" indent="-457200" algn="just">
              <a:lnSpc>
                <a:spcPct val="130000"/>
              </a:lnSpc>
              <a:buSzPct val="100000"/>
              <a:buAutoNum type="arabicPeriod"/>
              <a:defRPr sz="4000" b="0"/>
            </a:pPr>
            <a:endParaRPr sz="3600" i="1" dirty="0"/>
          </a:p>
        </p:txBody>
      </p:sp>
      <p:sp>
        <p:nvSpPr>
          <p:cNvPr id="258" name="Slide Number Placeholder 5"/>
          <p:cNvSpPr txBox="1">
            <a:spLocks noGrp="1"/>
          </p:cNvSpPr>
          <p:nvPr>
            <p:ph type="sldNum" sz="quarter" idx="4294967295"/>
          </p:nvPr>
        </p:nvSpPr>
        <p:spPr>
          <a:xfrm>
            <a:off x="11683852" y="12950828"/>
            <a:ext cx="1016304" cy="3693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a:t>Slide </a:t>
            </a:r>
            <a:fld id="{86CB4B4D-7CA3-9044-876B-883B54F8677D}" type="slidenum">
              <a:rPr smtClean="0"/>
              <a:t>12</a:t>
            </a:fld>
            <a:endParaRPr dirty="0"/>
          </a:p>
        </p:txBody>
      </p:sp>
      <p:sp>
        <p:nvSpPr>
          <p:cNvPr id="2" name="Title 1">
            <a:extLst>
              <a:ext uri="{FF2B5EF4-FFF2-40B4-BE49-F238E27FC236}">
                <a16:creationId xmlns:a16="http://schemas.microsoft.com/office/drawing/2014/main" id="{47C1751B-A3A5-6E7A-C8FA-13224BE297B2}"/>
              </a:ext>
            </a:extLst>
          </p:cNvPr>
          <p:cNvSpPr>
            <a:spLocks noGrp="1"/>
          </p:cNvSpPr>
          <p:nvPr>
            <p:ph type="title"/>
          </p:nvPr>
        </p:nvSpPr>
        <p:spPr>
          <a:xfrm>
            <a:off x="1828800" y="1371602"/>
            <a:ext cx="20722171" cy="2130427"/>
          </a:xfrm>
        </p:spPr>
        <p:txBody>
          <a:bodyPr>
            <a:normAutofit/>
          </a:bodyPr>
          <a:lstStyle/>
          <a:p>
            <a:r>
              <a:rPr lang="en-US" sz="5400" dirty="0"/>
              <a:t>References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1"/>
          <p:cNvSpPr txBox="1">
            <a:spLocks noGrp="1"/>
          </p:cNvSpPr>
          <p:nvPr>
            <p:ph type="title"/>
          </p:nvPr>
        </p:nvSpPr>
        <p:spPr>
          <a:xfrm>
            <a:off x="1828802" y="1371602"/>
            <a:ext cx="20722168" cy="2130428"/>
          </a:xfrm>
          <a:prstGeom prst="rect">
            <a:avLst/>
          </a:prstGeom>
        </p:spPr>
        <p:txBody>
          <a:bodyPr/>
          <a:lstStyle>
            <a:lvl1pPr>
              <a:tabLst>
                <a:tab pos="1828800" algn="l"/>
                <a:tab pos="3657600" algn="l"/>
                <a:tab pos="5486400" algn="l"/>
                <a:tab pos="7315200" algn="l"/>
                <a:tab pos="9144000" algn="l"/>
                <a:tab pos="10972800" algn="l"/>
                <a:tab pos="12801600" algn="l"/>
                <a:tab pos="14630400" algn="l"/>
                <a:tab pos="16459200" algn="l"/>
                <a:tab pos="18288000" algn="l"/>
                <a:tab pos="20116800" algn="l"/>
              </a:tabLst>
            </a:lvl1pPr>
          </a:lstStyle>
          <a:p>
            <a:r>
              <a:rPr dirty="0"/>
              <a:t>Abstract</a:t>
            </a:r>
          </a:p>
        </p:txBody>
      </p:sp>
      <p:sp>
        <p:nvSpPr>
          <p:cNvPr id="208" name="Rectangle 2"/>
          <p:cNvSpPr txBox="1">
            <a:spLocks noGrp="1"/>
          </p:cNvSpPr>
          <p:nvPr>
            <p:ph type="body" idx="1"/>
          </p:nvPr>
        </p:nvSpPr>
        <p:spPr>
          <a:xfrm>
            <a:off x="1828802" y="3502030"/>
            <a:ext cx="20722168" cy="8686801"/>
          </a:xfrm>
          <a:prstGeom prst="rect">
            <a:avLst/>
          </a:prstGeom>
        </p:spPr>
        <p:txBody>
          <a:bodyPr/>
          <a:lstStyle>
            <a:lvl1pPr algn="just">
              <a:lnSpc>
                <a:spcPct val="130000"/>
              </a:lnSpc>
              <a:tabLst>
                <a:tab pos="1803400" algn="l"/>
                <a:tab pos="3632200" algn="l"/>
                <a:tab pos="5461000" algn="l"/>
                <a:tab pos="7289800" algn="l"/>
                <a:tab pos="9118600" algn="l"/>
                <a:tab pos="10947400" algn="l"/>
                <a:tab pos="12776200" algn="l"/>
                <a:tab pos="14605000" algn="l"/>
                <a:tab pos="16433800" algn="l"/>
                <a:tab pos="18262600" algn="l"/>
                <a:tab pos="20091400" algn="l"/>
              </a:tabLst>
            </a:lvl1pPr>
          </a:lstStyle>
          <a:p>
            <a:r>
              <a:rPr dirty="0"/>
              <a:t>	This presentation discusses to </a:t>
            </a:r>
            <a:r>
              <a:rPr lang="en-US" dirty="0"/>
              <a:t>support control frame protection in the multiple BSSID. </a:t>
            </a:r>
            <a:endParaRPr dirty="0"/>
          </a:p>
        </p:txBody>
      </p:sp>
      <p:sp>
        <p:nvSpPr>
          <p:cNvPr id="209" name="Slide Number Placeholder 5"/>
          <p:cNvSpPr txBox="1">
            <a:spLocks noGrp="1"/>
          </p:cNvSpPr>
          <p:nvPr>
            <p:ph type="sldNum" sz="quarter" idx="4294967295"/>
          </p:nvPr>
        </p:nvSpPr>
        <p:spPr>
          <a:xfrm>
            <a:off x="11760797" y="12950828"/>
            <a:ext cx="862416" cy="3693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a:t>Slide </a:t>
            </a:r>
            <a:fld id="{86CB4B4D-7CA3-9044-876B-883B54F8677D}" type="slidenum">
              <a:rPr smtClean="0"/>
              <a:t>2</a:t>
            </a:fld>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44F5-0C44-6FAD-E7D8-723853365B35}"/>
              </a:ext>
            </a:extLst>
          </p:cNvPr>
          <p:cNvSpPr>
            <a:spLocks noGrp="1"/>
          </p:cNvSpPr>
          <p:nvPr>
            <p:ph type="title"/>
          </p:nvPr>
        </p:nvSpPr>
        <p:spPr/>
        <p:txBody>
          <a:bodyPr>
            <a:normAutofit/>
          </a:bodyPr>
          <a:lstStyle/>
          <a:p>
            <a:r>
              <a:rPr lang="en-US" sz="5400" b="1" dirty="0">
                <a:solidFill>
                  <a:schemeClr val="tx1"/>
                </a:solidFill>
                <a:effectLst/>
                <a:latin typeface="Times New Roman" panose="02020603050405020304" pitchFamily="18" charset="0"/>
                <a:cs typeface="Times New Roman" panose="02020603050405020304" pitchFamily="18" charset="0"/>
              </a:rPr>
              <a:t>Recap: M-BSSID</a:t>
            </a:r>
            <a:endParaRPr lang="en-US" sz="5400" dirty="0">
              <a:solidFill>
                <a:schemeClr val="tx1"/>
              </a:solidFill>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BADDAFB-3A3D-CB1C-7D16-A5E69D77CDDB}"/>
              </a:ext>
            </a:extLst>
          </p:cNvPr>
          <p:cNvSpPr>
            <a:spLocks noGrp="1"/>
          </p:cNvSpPr>
          <p:nvPr>
            <p:ph type="body" idx="1"/>
          </p:nvPr>
        </p:nvSpPr>
        <p:spPr>
          <a:xfrm>
            <a:off x="1828800" y="3622161"/>
            <a:ext cx="20722171" cy="8226430"/>
          </a:xfrm>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In the basic M-BSSID operation, an AP sends single Beacon frame for the multiple BSSIDs. So the management signaling overhead can be reduced. </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But, data frames are sent separately for each BSS. Throughput and latency issue still exist. </a:t>
            </a:r>
          </a:p>
          <a:p>
            <a:pPr marL="1143000" lvl="1" indent="-285750">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For example, the AP can’t serve the EMLSR STAs associated with different BSSIDs simultaneously in the MU manner. Only sequential transmission is possible. So, the latency can be increased. </a:t>
            </a:r>
          </a:p>
          <a:p>
            <a:endParaRPr lang="en-US" dirty="0"/>
          </a:p>
        </p:txBody>
      </p:sp>
      <p:pic>
        <p:nvPicPr>
          <p:cNvPr id="5" name="Picture 4">
            <a:extLst>
              <a:ext uri="{FF2B5EF4-FFF2-40B4-BE49-F238E27FC236}">
                <a16:creationId xmlns:a16="http://schemas.microsoft.com/office/drawing/2014/main" id="{6BBCBCA1-BC4C-97A4-5681-8997E66B7915}"/>
              </a:ext>
            </a:extLst>
          </p:cNvPr>
          <p:cNvPicPr>
            <a:picLocks noChangeAspect="1"/>
          </p:cNvPicPr>
          <p:nvPr/>
        </p:nvPicPr>
        <p:blipFill>
          <a:blip r:embed="rId2"/>
          <a:stretch>
            <a:fillRect/>
          </a:stretch>
        </p:blipFill>
        <p:spPr>
          <a:xfrm>
            <a:off x="3604562" y="7244398"/>
            <a:ext cx="17174876" cy="5553661"/>
          </a:xfrm>
          <a:prstGeom prst="rect">
            <a:avLst/>
          </a:prstGeom>
        </p:spPr>
      </p:pic>
      <p:sp>
        <p:nvSpPr>
          <p:cNvPr id="4" name="Slide Number Placeholder 5">
            <a:extLst>
              <a:ext uri="{FF2B5EF4-FFF2-40B4-BE49-F238E27FC236}">
                <a16:creationId xmlns:a16="http://schemas.microsoft.com/office/drawing/2014/main" id="{29B51F7F-73D6-1A92-E09B-123B52EF0ED7}"/>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3</a:t>
            </a:fld>
            <a:endParaRPr dirty="0"/>
          </a:p>
        </p:txBody>
      </p:sp>
    </p:spTree>
    <p:extLst>
      <p:ext uri="{BB962C8B-B14F-4D97-AF65-F5344CB8AC3E}">
        <p14:creationId xmlns:p14="http://schemas.microsoft.com/office/powerpoint/2010/main" val="21780837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44F5-0C44-6FAD-E7D8-723853365B35}"/>
              </a:ext>
            </a:extLst>
          </p:cNvPr>
          <p:cNvSpPr>
            <a:spLocks noGrp="1"/>
          </p:cNvSpPr>
          <p:nvPr>
            <p:ph type="title"/>
          </p:nvPr>
        </p:nvSpPr>
        <p:spPr/>
        <p:txBody>
          <a:bodyPr>
            <a:normAutofit/>
          </a:bodyPr>
          <a:lstStyle/>
          <a:p>
            <a:r>
              <a:rPr lang="en-US" sz="5400" b="1" dirty="0">
                <a:solidFill>
                  <a:schemeClr val="tx1"/>
                </a:solidFill>
                <a:effectLst/>
                <a:latin typeface="Times New Roman" panose="02020603050405020304" pitchFamily="18" charset="0"/>
                <a:cs typeface="Times New Roman" panose="02020603050405020304" pitchFamily="18" charset="0"/>
              </a:rPr>
              <a:t>Recap: 11ax M-BSSID control frame feature</a:t>
            </a:r>
            <a:endParaRPr lang="en-US" sz="5400" dirty="0">
              <a:solidFill>
                <a:schemeClr val="tx1"/>
              </a:solidFill>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BADDAFB-3A3D-CB1C-7D16-A5E69D77CDDB}"/>
              </a:ext>
            </a:extLst>
          </p:cNvPr>
          <p:cNvSpPr>
            <a:spLocks noGrp="1"/>
          </p:cNvSpPr>
          <p:nvPr>
            <p:ph type="body" idx="1"/>
          </p:nvPr>
        </p:nvSpPr>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To address the throughput and latency issue in the basic M-BSSID operation, the M-BSSID control frame feature is defined.  </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In the M-BSSID control frame feature, the STA associated with the non-transmitted BSSID can receive a control frame with the Transmitter Address (TA) field set to the transmitted BSSID.</a:t>
            </a:r>
          </a:p>
          <a:p>
            <a:endParaRPr lang="en-US" dirty="0"/>
          </a:p>
        </p:txBody>
      </p:sp>
      <p:pic>
        <p:nvPicPr>
          <p:cNvPr id="5" name="Picture 4">
            <a:extLst>
              <a:ext uri="{FF2B5EF4-FFF2-40B4-BE49-F238E27FC236}">
                <a16:creationId xmlns:a16="http://schemas.microsoft.com/office/drawing/2014/main" id="{9FC64206-BD29-88D2-0C7A-D603A26C0A56}"/>
              </a:ext>
            </a:extLst>
          </p:cNvPr>
          <p:cNvPicPr>
            <a:picLocks noChangeAspect="1"/>
          </p:cNvPicPr>
          <p:nvPr/>
        </p:nvPicPr>
        <p:blipFill>
          <a:blip r:embed="rId2"/>
          <a:stretch>
            <a:fillRect/>
          </a:stretch>
        </p:blipFill>
        <p:spPr>
          <a:xfrm>
            <a:off x="3053317" y="6805596"/>
            <a:ext cx="18279262" cy="5843607"/>
          </a:xfrm>
          <a:prstGeom prst="rect">
            <a:avLst/>
          </a:prstGeom>
        </p:spPr>
      </p:pic>
      <p:sp>
        <p:nvSpPr>
          <p:cNvPr id="4" name="Slide Number Placeholder 5">
            <a:extLst>
              <a:ext uri="{FF2B5EF4-FFF2-40B4-BE49-F238E27FC236}">
                <a16:creationId xmlns:a16="http://schemas.microsoft.com/office/drawing/2014/main" id="{459DC83F-FB65-CFBE-F580-FCE11EBDBA35}"/>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4</a:t>
            </a:fld>
            <a:endParaRPr dirty="0"/>
          </a:p>
        </p:txBody>
      </p:sp>
    </p:spTree>
    <p:extLst>
      <p:ext uri="{BB962C8B-B14F-4D97-AF65-F5344CB8AC3E}">
        <p14:creationId xmlns:p14="http://schemas.microsoft.com/office/powerpoint/2010/main" val="1194952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99815-3EE5-0133-37F9-B58C58BF2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29AD66-831D-C722-5B90-1493019C69D2}"/>
              </a:ext>
            </a:extLst>
          </p:cNvPr>
          <p:cNvSpPr>
            <a:spLocks noGrp="1"/>
          </p:cNvSpPr>
          <p:nvPr>
            <p:ph type="title"/>
          </p:nvPr>
        </p:nvSpPr>
        <p:spPr/>
        <p:txBody>
          <a:bodyPr>
            <a:normAutofit/>
          </a:bodyPr>
          <a:lstStyle/>
          <a:p>
            <a:r>
              <a:rPr lang="en-US" sz="5400" b="1" dirty="0">
                <a:solidFill>
                  <a:schemeClr val="tx1"/>
                </a:solidFill>
                <a:effectLst/>
                <a:latin typeface="Times New Roman" panose="02020603050405020304" pitchFamily="18" charset="0"/>
                <a:cs typeface="Times New Roman" panose="02020603050405020304" pitchFamily="18" charset="0"/>
              </a:rPr>
              <a:t>Introduction: Control Frame Vulnerability</a:t>
            </a:r>
            <a:endParaRPr lang="en-US" sz="5400" dirty="0">
              <a:solidFill>
                <a:schemeClr val="tx1"/>
              </a:solidFill>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C1FF56A-81F2-362E-275E-1291BE11F76D}"/>
              </a:ext>
            </a:extLst>
          </p:cNvPr>
          <p:cNvSpPr>
            <a:spLocks noGrp="1"/>
          </p:cNvSpPr>
          <p:nvPr>
            <p:ph type="body" idx="1"/>
          </p:nvPr>
        </p:nvSpPr>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Battery Draining Attack: An attacker sends fake 802.11 frames, forcing the target device to stay active, consume power by transmitting and receiving frames, and ultimately deplete its battery.[1]</a:t>
            </a:r>
          </a:p>
          <a:p>
            <a:pPr marL="1143000" lvl="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For example, when an attacker sends a fake Trigger frame to the target device, the device transmits a TB PPDU even without any UL data. In such cases, the TB PPDU contains only QoS Null and padding information.</a:t>
            </a:r>
          </a:p>
          <a:p>
            <a:pPr marL="0" indent="0"/>
            <a:endParaRPr lang="en-US" sz="3600" b="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If the Trigger frame carries integrity check information, the device can verify the TXOP holder’s trustworthiness and decide whether to transmit or receive during that TXOP, effectively addressing issues related to battery draining and so on.</a:t>
            </a:r>
          </a:p>
        </p:txBody>
      </p:sp>
      <p:sp>
        <p:nvSpPr>
          <p:cNvPr id="4" name="Slide Number Placeholder 5">
            <a:extLst>
              <a:ext uri="{FF2B5EF4-FFF2-40B4-BE49-F238E27FC236}">
                <a16:creationId xmlns:a16="http://schemas.microsoft.com/office/drawing/2014/main" id="{1B479119-7938-7039-9017-0B6CBE0910D2}"/>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5</a:t>
            </a:fld>
            <a:endParaRPr dirty="0"/>
          </a:p>
        </p:txBody>
      </p:sp>
    </p:spTree>
    <p:extLst>
      <p:ext uri="{BB962C8B-B14F-4D97-AF65-F5344CB8AC3E}">
        <p14:creationId xmlns:p14="http://schemas.microsoft.com/office/powerpoint/2010/main" val="9947413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44F5-0C44-6FAD-E7D8-723853365B35}"/>
              </a:ext>
            </a:extLst>
          </p:cNvPr>
          <p:cNvSpPr>
            <a:spLocks noGrp="1"/>
          </p:cNvSpPr>
          <p:nvPr>
            <p:ph type="title"/>
          </p:nvPr>
        </p:nvSpPr>
        <p:spPr/>
        <p:txBody>
          <a:bodyPr>
            <a:normAutofit/>
          </a:bodyPr>
          <a:lstStyle/>
          <a:p>
            <a:r>
              <a:rPr lang="en-US" sz="5400" b="1" dirty="0">
                <a:solidFill>
                  <a:schemeClr val="tx1"/>
                </a:solidFill>
                <a:effectLst/>
                <a:latin typeface="Times New Roman" panose="02020603050405020304" pitchFamily="18" charset="0"/>
                <a:cs typeface="Times New Roman" panose="02020603050405020304" pitchFamily="18" charset="0"/>
              </a:rPr>
              <a:t>Introduction : 11bn Control frame protection</a:t>
            </a:r>
            <a:endParaRPr lang="en-US" sz="5400" dirty="0">
              <a:solidFill>
                <a:schemeClr val="tx1"/>
              </a:solidFill>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BADDAFB-3A3D-CB1C-7D16-A5E69D77CDDB}"/>
              </a:ext>
            </a:extLst>
          </p:cNvPr>
          <p:cNvSpPr>
            <a:spLocks noGrp="1"/>
          </p:cNvSpPr>
          <p:nvPr>
            <p:ph type="body" idx="1"/>
          </p:nvPr>
        </p:nvSpPr>
        <p:spPr>
          <a:xfrm>
            <a:off x="1828800" y="3792281"/>
            <a:ext cx="20722171" cy="8226430"/>
          </a:xfrm>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The AP can send the ICF to the STA1 and STA2 associated with same BSSID (which can belong to multiple BSSIDs).</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In such case, the ICF carries the Control frame protection MIC (CMIC) for the control frame protection.</a:t>
            </a:r>
          </a:p>
          <a:p>
            <a:pPr marL="1143000" lvl="1" indent="-285750">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The CMIC is calculated with the control frame integrity group key of the corresponding BSSID (e.g., BSSID1 in the below figure).</a:t>
            </a:r>
          </a:p>
          <a:p>
            <a:endParaRPr lang="en-US" dirty="0"/>
          </a:p>
        </p:txBody>
      </p:sp>
      <p:pic>
        <p:nvPicPr>
          <p:cNvPr id="5" name="Picture 4">
            <a:extLst>
              <a:ext uri="{FF2B5EF4-FFF2-40B4-BE49-F238E27FC236}">
                <a16:creationId xmlns:a16="http://schemas.microsoft.com/office/drawing/2014/main" id="{183A8D5E-07DE-B2B8-BCFA-C99FA00AC798}"/>
              </a:ext>
            </a:extLst>
          </p:cNvPr>
          <p:cNvPicPr>
            <a:picLocks noChangeAspect="1"/>
          </p:cNvPicPr>
          <p:nvPr/>
        </p:nvPicPr>
        <p:blipFill>
          <a:blip r:embed="rId2"/>
          <a:stretch>
            <a:fillRect/>
          </a:stretch>
        </p:blipFill>
        <p:spPr>
          <a:xfrm>
            <a:off x="3050254" y="7429113"/>
            <a:ext cx="18279261" cy="5255525"/>
          </a:xfrm>
          <a:prstGeom prst="rect">
            <a:avLst/>
          </a:prstGeom>
        </p:spPr>
      </p:pic>
      <p:sp>
        <p:nvSpPr>
          <p:cNvPr id="4" name="Slide Number Placeholder 5">
            <a:extLst>
              <a:ext uri="{FF2B5EF4-FFF2-40B4-BE49-F238E27FC236}">
                <a16:creationId xmlns:a16="http://schemas.microsoft.com/office/drawing/2014/main" id="{F1D94160-EFAF-5EFE-52BE-3AAB206EE5C6}"/>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6</a:t>
            </a:fld>
            <a:endParaRPr dirty="0"/>
          </a:p>
        </p:txBody>
      </p:sp>
    </p:spTree>
    <p:extLst>
      <p:ext uri="{BB962C8B-B14F-4D97-AF65-F5344CB8AC3E}">
        <p14:creationId xmlns:p14="http://schemas.microsoft.com/office/powerpoint/2010/main" val="35038824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61E7C-A192-F8C3-BDB8-E31DB32EF700}"/>
            </a:ext>
          </a:extLst>
        </p:cNvPr>
        <p:cNvGrpSpPr/>
        <p:nvPr/>
      </p:nvGrpSpPr>
      <p:grpSpPr>
        <a:xfrm>
          <a:off x="0" y="0"/>
          <a:ext cx="0" cy="0"/>
          <a:chOff x="0" y="0"/>
          <a:chExt cx="0" cy="0"/>
        </a:xfrm>
      </p:grpSpPr>
      <p:sp>
        <p:nvSpPr>
          <p:cNvPr id="211" name="Rectangle 1">
            <a:extLst>
              <a:ext uri="{FF2B5EF4-FFF2-40B4-BE49-F238E27FC236}">
                <a16:creationId xmlns:a16="http://schemas.microsoft.com/office/drawing/2014/main" id="{6AE48022-F74B-67A2-8AF9-BE84E4E6298C}"/>
              </a:ext>
            </a:extLst>
          </p:cNvPr>
          <p:cNvSpPr txBox="1">
            <a:spLocks noGrp="1"/>
          </p:cNvSpPr>
          <p:nvPr>
            <p:ph type="title"/>
          </p:nvPr>
        </p:nvSpPr>
        <p:spPr>
          <a:xfrm>
            <a:off x="1830916" y="1723145"/>
            <a:ext cx="20722168" cy="1035145"/>
          </a:xfrm>
          <a:prstGeom prst="rect">
            <a:avLst/>
          </a:prstGeom>
        </p:spPr>
        <p:txBody>
          <a:bodyPr/>
          <a:lstStyle>
            <a:lvl1pPr defTabSz="853597">
              <a:tabLst>
                <a:tab pos="1727200" algn="l"/>
                <a:tab pos="3467100" algn="l"/>
                <a:tab pos="5207000" algn="l"/>
                <a:tab pos="6946900" algn="l"/>
                <a:tab pos="8674100" algn="l"/>
                <a:tab pos="10414000" algn="l"/>
                <a:tab pos="12153900" algn="l"/>
                <a:tab pos="13893800" algn="l"/>
                <a:tab pos="15633700" algn="l"/>
                <a:tab pos="17360900" algn="l"/>
                <a:tab pos="19100800" algn="l"/>
              </a:tabLst>
              <a:defRPr sz="5400"/>
            </a:lvl1pPr>
          </a:lstStyle>
          <a:p>
            <a:r>
              <a:rPr dirty="0"/>
              <a:t>Problem Statement</a:t>
            </a:r>
          </a:p>
        </p:txBody>
      </p:sp>
      <p:sp>
        <p:nvSpPr>
          <p:cNvPr id="213" name="Slide Number Placeholder 5">
            <a:extLst>
              <a:ext uri="{FF2B5EF4-FFF2-40B4-BE49-F238E27FC236}">
                <a16:creationId xmlns:a16="http://schemas.microsoft.com/office/drawing/2014/main" id="{9245E38B-70F7-3892-3242-E5822FF404F6}"/>
              </a:ext>
            </a:extLst>
          </p:cNvPr>
          <p:cNvSpPr txBox="1">
            <a:spLocks noGrp="1"/>
          </p:cNvSpPr>
          <p:nvPr>
            <p:ph type="sldNum" sz="quarter" idx="4294967295"/>
          </p:nvPr>
        </p:nvSpPr>
        <p:spPr>
          <a:xfrm>
            <a:off x="11760797" y="12950828"/>
            <a:ext cx="862416" cy="36933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defTabSz="898525">
              <a:tabLst>
                <a:tab pos="1828800" algn="l"/>
                <a:tab pos="3657600" algn="l"/>
                <a:tab pos="5486400" algn="l"/>
                <a:tab pos="7315200" algn="l"/>
                <a:tab pos="9144000" algn="l"/>
                <a:tab pos="10972800" algn="l"/>
                <a:tab pos="12801600" algn="l"/>
                <a:tab pos="14630400" algn="l"/>
                <a:tab pos="16459200" algn="l"/>
                <a:tab pos="18288000" algn="l"/>
                <a:tab pos="20116800" algn="l"/>
              </a:tabLst>
              <a:defRPr sz="2400">
                <a:latin typeface="Times New Roman"/>
                <a:ea typeface="Times New Roman"/>
                <a:cs typeface="Times New Roman"/>
                <a:sym typeface="Times New Roman"/>
              </a:defRPr>
            </a:lvl1pPr>
          </a:lstStyle>
          <a:p>
            <a:r>
              <a:rPr lang="en-US" dirty="0"/>
              <a:t>Slide </a:t>
            </a:r>
            <a:fld id="{86CB4B4D-7CA3-9044-876B-883B54F8677D}" type="slidenum">
              <a:rPr smtClean="0"/>
              <a:t>7</a:t>
            </a:fld>
            <a:endParaRPr dirty="0"/>
          </a:p>
        </p:txBody>
      </p:sp>
      <p:pic>
        <p:nvPicPr>
          <p:cNvPr id="2" name="Picture 1">
            <a:extLst>
              <a:ext uri="{FF2B5EF4-FFF2-40B4-BE49-F238E27FC236}">
                <a16:creationId xmlns:a16="http://schemas.microsoft.com/office/drawing/2014/main" id="{BB054025-DCE5-FE26-A3E0-E30589861E80}"/>
              </a:ext>
            </a:extLst>
          </p:cNvPr>
          <p:cNvPicPr>
            <a:picLocks noChangeAspect="1"/>
          </p:cNvPicPr>
          <p:nvPr/>
        </p:nvPicPr>
        <p:blipFill>
          <a:blip r:embed="rId2"/>
          <a:stretch>
            <a:fillRect/>
          </a:stretch>
        </p:blipFill>
        <p:spPr>
          <a:xfrm>
            <a:off x="3446506" y="7135670"/>
            <a:ext cx="17490988" cy="5655878"/>
          </a:xfrm>
          <a:prstGeom prst="rect">
            <a:avLst/>
          </a:prstGeom>
        </p:spPr>
      </p:pic>
      <p:sp>
        <p:nvSpPr>
          <p:cNvPr id="3" name="Text Placeholder 2">
            <a:extLst>
              <a:ext uri="{FF2B5EF4-FFF2-40B4-BE49-F238E27FC236}">
                <a16:creationId xmlns:a16="http://schemas.microsoft.com/office/drawing/2014/main" id="{84306F00-C516-1931-6F55-EADF33AB5CF5}"/>
              </a:ext>
            </a:extLst>
          </p:cNvPr>
          <p:cNvSpPr txBox="1">
            <a:spLocks/>
          </p:cNvSpPr>
          <p:nvPr/>
        </p:nvSpPr>
        <p:spPr>
          <a:xfrm>
            <a:off x="1828800" y="3260654"/>
            <a:ext cx="20722171" cy="8226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2159" tIns="92159" rIns="92159" bIns="92159" numCol="1" spcCol="38100">
            <a:normAutofit/>
          </a:bodyPr>
          <a:lstStyle>
            <a:lvl1pPr marL="685800" marR="0" indent="-685800" algn="l" defTabSz="898525" rtl="0" latinLnBrk="0">
              <a:lnSpc>
                <a:spcPct val="100000"/>
              </a:lnSpc>
              <a:spcBef>
                <a:spcPts val="1200"/>
              </a:spcBef>
              <a:spcAft>
                <a:spcPts val="0"/>
              </a:spcAft>
              <a:buClrTx/>
              <a:buSzTx/>
              <a:buFontTx/>
              <a:buNone/>
              <a:tabLst/>
              <a:defRPr sz="4800" b="1" i="0" u="none" strike="noStrike" cap="none" spc="0" baseline="0">
                <a:solidFill>
                  <a:srgbClr val="000000"/>
                </a:solidFill>
                <a:uFillTx/>
                <a:latin typeface="Times New Roman"/>
                <a:ea typeface="Times New Roman"/>
                <a:cs typeface="Times New Roman"/>
                <a:sym typeface="Times New Roman"/>
              </a:defRPr>
            </a:lvl1pPr>
            <a:lvl2pPr marL="685800" marR="0" indent="-228600" algn="l" defTabSz="898525" rtl="0" latinLnBrk="0">
              <a:lnSpc>
                <a:spcPct val="100000"/>
              </a:lnSpc>
              <a:spcBef>
                <a:spcPts val="1200"/>
              </a:spcBef>
              <a:spcAft>
                <a:spcPts val="0"/>
              </a:spcAft>
              <a:buClrTx/>
              <a:buSzTx/>
              <a:buFontTx/>
              <a:buNone/>
              <a:tabLst/>
              <a:defRPr sz="4800" b="1" i="0" u="none" strike="noStrike" cap="none" spc="0" baseline="0">
                <a:solidFill>
                  <a:srgbClr val="000000"/>
                </a:solidFill>
                <a:uFillTx/>
                <a:latin typeface="Times New Roman"/>
                <a:ea typeface="Times New Roman"/>
                <a:cs typeface="Times New Roman"/>
                <a:sym typeface="Times New Roman"/>
              </a:defRPr>
            </a:lvl2pPr>
            <a:lvl3pPr marL="685800" marR="0" indent="0" algn="l" defTabSz="898525" rtl="0" latinLnBrk="0">
              <a:lnSpc>
                <a:spcPct val="100000"/>
              </a:lnSpc>
              <a:spcBef>
                <a:spcPts val="1200"/>
              </a:spcBef>
              <a:spcAft>
                <a:spcPts val="0"/>
              </a:spcAft>
              <a:buClrTx/>
              <a:buSzTx/>
              <a:buFontTx/>
              <a:buNone/>
              <a:tabLst/>
              <a:defRPr sz="4800" b="1" i="0" u="none" strike="noStrike" cap="none" spc="0" baseline="0">
                <a:solidFill>
                  <a:srgbClr val="000000"/>
                </a:solidFill>
                <a:uFillTx/>
                <a:latin typeface="Times New Roman"/>
                <a:ea typeface="Times New Roman"/>
                <a:cs typeface="Times New Roman"/>
                <a:sym typeface="Times New Roman"/>
              </a:defRPr>
            </a:lvl3pPr>
            <a:lvl4pPr marL="685800" marR="0" indent="0" algn="l" defTabSz="898525" rtl="0" latinLnBrk="0">
              <a:lnSpc>
                <a:spcPct val="100000"/>
              </a:lnSpc>
              <a:spcBef>
                <a:spcPts val="1200"/>
              </a:spcBef>
              <a:spcAft>
                <a:spcPts val="0"/>
              </a:spcAft>
              <a:buClrTx/>
              <a:buSzTx/>
              <a:buFontTx/>
              <a:buNone/>
              <a:tabLst/>
              <a:defRPr sz="4800" b="1" i="0" u="none" strike="noStrike" cap="none" spc="0" baseline="0">
                <a:solidFill>
                  <a:srgbClr val="000000"/>
                </a:solidFill>
                <a:uFillTx/>
                <a:latin typeface="Times New Roman"/>
                <a:ea typeface="Times New Roman"/>
                <a:cs typeface="Times New Roman"/>
                <a:sym typeface="Times New Roman"/>
              </a:defRPr>
            </a:lvl4pPr>
            <a:lvl5pPr marL="685800" marR="0" indent="0" algn="l" defTabSz="898525" rtl="0" latinLnBrk="0">
              <a:lnSpc>
                <a:spcPct val="100000"/>
              </a:lnSpc>
              <a:spcBef>
                <a:spcPts val="1200"/>
              </a:spcBef>
              <a:spcAft>
                <a:spcPts val="0"/>
              </a:spcAft>
              <a:buClrTx/>
              <a:buSzTx/>
              <a:buFontTx/>
              <a:buNone/>
              <a:tabLst/>
              <a:defRPr sz="4800" b="1" i="0" u="none" strike="noStrike" cap="none" spc="0" baseline="0">
                <a:solidFill>
                  <a:srgbClr val="000000"/>
                </a:solidFill>
                <a:uFillTx/>
                <a:latin typeface="Times New Roman"/>
                <a:ea typeface="Times New Roman"/>
                <a:cs typeface="Times New Roman"/>
                <a:sym typeface="Times New Roman"/>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In the multiple BSSID, the AP sends the ICF to the STA1 and STA2 associated with different BSSIDs (e.g., BSSID1 and BSSID2).</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Issue : The STA1 and STA2 only know the control frame integrity group key for each associated BSSID. </a:t>
            </a:r>
            <a:br>
              <a:rPr lang="en-US" sz="3600" b="0" dirty="0">
                <a:solidFill>
                  <a:schemeClr val="tx1"/>
                </a:solidFill>
                <a:effectLst/>
                <a:latin typeface="Times New Roman" panose="02020603050405020304" pitchFamily="18" charset="0"/>
                <a:cs typeface="Times New Roman" panose="02020603050405020304" pitchFamily="18" charset="0"/>
              </a:rPr>
            </a:br>
            <a:r>
              <a:rPr lang="en-US" sz="3600" b="0" dirty="0">
                <a:solidFill>
                  <a:schemeClr val="tx1"/>
                </a:solidFill>
                <a:effectLst/>
                <a:latin typeface="Times New Roman" panose="02020603050405020304" pitchFamily="18" charset="0"/>
                <a:cs typeface="Times New Roman" panose="02020603050405020304" pitchFamily="18" charset="0"/>
              </a:rPr>
              <a:t>So, AP can send ICF carrying the CMIC only to the STAs associated with the same BSSID. </a:t>
            </a:r>
          </a:p>
          <a:p>
            <a:pPr marL="1143000" lvl="1" indent="-285750">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Forcing the STAs that are associated with the different BSSIDs to be served in different TXOP and resulting in lower throughput or higher latency. </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hangingPunct="1"/>
            <a:endParaRPr lang="en-US" dirty="0"/>
          </a:p>
        </p:txBody>
      </p:sp>
    </p:spTree>
    <p:extLst>
      <p:ext uri="{BB962C8B-B14F-4D97-AF65-F5344CB8AC3E}">
        <p14:creationId xmlns:p14="http://schemas.microsoft.com/office/powerpoint/2010/main" val="35025393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26F1-C8FE-5E45-804F-72D4C73B566B}"/>
              </a:ext>
            </a:extLst>
          </p:cNvPr>
          <p:cNvSpPr>
            <a:spLocks noGrp="1"/>
          </p:cNvSpPr>
          <p:nvPr>
            <p:ph type="title"/>
          </p:nvPr>
        </p:nvSpPr>
        <p:spPr/>
        <p:txBody>
          <a:bodyPr>
            <a:normAutofit/>
          </a:bodyPr>
          <a:lstStyle/>
          <a:p>
            <a:r>
              <a:rPr lang="en-US" sz="5400" dirty="0">
                <a:solidFill>
                  <a:schemeClr val="tx1"/>
                </a:solidFill>
                <a:effectLst/>
                <a:latin typeface="Times New Roman" panose="02020603050405020304" pitchFamily="18" charset="0"/>
                <a:cs typeface="Times New Roman" panose="02020603050405020304" pitchFamily="18" charset="0"/>
              </a:rPr>
              <a:t>Proposal</a:t>
            </a:r>
            <a:endParaRPr lang="en-US" sz="5400" dirty="0"/>
          </a:p>
        </p:txBody>
      </p:sp>
      <p:sp>
        <p:nvSpPr>
          <p:cNvPr id="3" name="Text Placeholder 2">
            <a:extLst>
              <a:ext uri="{FF2B5EF4-FFF2-40B4-BE49-F238E27FC236}">
                <a16:creationId xmlns:a16="http://schemas.microsoft.com/office/drawing/2014/main" id="{A76F393C-6019-8503-FBBC-DCAB0B623F5D}"/>
              </a:ext>
            </a:extLst>
          </p:cNvPr>
          <p:cNvSpPr>
            <a:spLocks noGrp="1"/>
          </p:cNvSpPr>
          <p:nvPr>
            <p:ph type="body" idx="1"/>
          </p:nvPr>
        </p:nvSpPr>
        <p:spPr>
          <a:xfrm>
            <a:off x="1828800" y="3260654"/>
            <a:ext cx="20722171" cy="8226430"/>
          </a:xfrm>
        </p:spPr>
        <p:txBody>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Goal: To allow that the AP sends ICF carrying the CMIC to the STAs associated with the different BSSIDs. </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The control frame carries common CMIC for all BSSIDs. </a:t>
            </a:r>
          </a:p>
        </p:txBody>
      </p:sp>
      <p:pic>
        <p:nvPicPr>
          <p:cNvPr id="4" name="Picture 3">
            <a:extLst>
              <a:ext uri="{FF2B5EF4-FFF2-40B4-BE49-F238E27FC236}">
                <a16:creationId xmlns:a16="http://schemas.microsoft.com/office/drawing/2014/main" id="{5EA93526-E467-C83F-921A-5B178023B6C4}"/>
              </a:ext>
            </a:extLst>
          </p:cNvPr>
          <p:cNvPicPr>
            <a:picLocks noChangeAspect="1"/>
          </p:cNvPicPr>
          <p:nvPr/>
        </p:nvPicPr>
        <p:blipFill>
          <a:blip r:embed="rId2"/>
          <a:stretch>
            <a:fillRect/>
          </a:stretch>
        </p:blipFill>
        <p:spPr>
          <a:xfrm>
            <a:off x="3052370" y="6444211"/>
            <a:ext cx="18279259" cy="5255525"/>
          </a:xfrm>
          <a:prstGeom prst="rect">
            <a:avLst/>
          </a:prstGeom>
        </p:spPr>
      </p:pic>
      <p:sp>
        <p:nvSpPr>
          <p:cNvPr id="5" name="Slide Number Placeholder 5">
            <a:extLst>
              <a:ext uri="{FF2B5EF4-FFF2-40B4-BE49-F238E27FC236}">
                <a16:creationId xmlns:a16="http://schemas.microsoft.com/office/drawing/2014/main" id="{739792DF-D339-65D3-C6CD-868269A400FF}"/>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8</a:t>
            </a:fld>
            <a:endParaRPr dirty="0"/>
          </a:p>
        </p:txBody>
      </p:sp>
    </p:spTree>
    <p:extLst>
      <p:ext uri="{BB962C8B-B14F-4D97-AF65-F5344CB8AC3E}">
        <p14:creationId xmlns:p14="http://schemas.microsoft.com/office/powerpoint/2010/main" val="607367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CD81-9F7C-3453-B3C7-9657DB1439F5}"/>
              </a:ext>
            </a:extLst>
          </p:cNvPr>
          <p:cNvSpPr>
            <a:spLocks noGrp="1"/>
          </p:cNvSpPr>
          <p:nvPr>
            <p:ph type="title"/>
          </p:nvPr>
        </p:nvSpPr>
        <p:spPr/>
        <p:txBody>
          <a:bodyPr>
            <a:normAutofit/>
          </a:bodyPr>
          <a:lstStyle/>
          <a:p>
            <a:r>
              <a:rPr lang="en-US" sz="5400" dirty="0">
                <a:solidFill>
                  <a:schemeClr val="tx1"/>
                </a:solidFill>
                <a:effectLst/>
                <a:latin typeface="Times New Roman" panose="02020603050405020304" pitchFamily="18" charset="0"/>
                <a:cs typeface="Times New Roman" panose="02020603050405020304" pitchFamily="18" charset="0"/>
              </a:rPr>
              <a:t>Proposal</a:t>
            </a:r>
            <a:endParaRPr lang="en-US" sz="5400" dirty="0"/>
          </a:p>
        </p:txBody>
      </p:sp>
      <p:sp>
        <p:nvSpPr>
          <p:cNvPr id="4" name="Slide Number Placeholder 5">
            <a:extLst>
              <a:ext uri="{FF2B5EF4-FFF2-40B4-BE49-F238E27FC236}">
                <a16:creationId xmlns:a16="http://schemas.microsoft.com/office/drawing/2014/main" id="{C07FD36E-31F4-3F00-2343-2826D0C73A50}"/>
              </a:ext>
            </a:extLst>
          </p:cNvPr>
          <p:cNvSpPr txBox="1">
            <a:spLocks/>
          </p:cNvSpPr>
          <p:nvPr/>
        </p:nvSpPr>
        <p:spPr>
          <a:xfrm>
            <a:off x="11760797" y="12950828"/>
            <a:ext cx="86241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98525" rtl="0" fontAlgn="auto" latinLnBrk="0" hangingPunct="0">
              <a:lnSpc>
                <a:spcPct val="100000"/>
              </a:lnSpc>
              <a:spcBef>
                <a:spcPts val="0"/>
              </a:spcBef>
              <a:spcAft>
                <a:spcPts val="0"/>
              </a:spcAft>
              <a:buClrTx/>
              <a:buSzTx/>
              <a:buFontTx/>
              <a:buNone/>
              <a:tabLst>
                <a:tab pos="1828800" algn="l"/>
                <a:tab pos="3657600" algn="l"/>
                <a:tab pos="5486400" algn="l"/>
                <a:tab pos="7315200" algn="l"/>
                <a:tab pos="9144000" algn="l"/>
                <a:tab pos="10972800" algn="l"/>
                <a:tab pos="12801600" algn="l"/>
                <a:tab pos="14630400" algn="l"/>
                <a:tab pos="16459200" algn="l"/>
                <a:tab pos="18288000" algn="l"/>
                <a:tab pos="20116800" algn="l"/>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r>
              <a:rPr lang="en-US"/>
              <a:t>Slide </a:t>
            </a:r>
            <a:fld id="{86CB4B4D-7CA3-9044-876B-883B54F8677D}" type="slidenum">
              <a:rPr smtClean="0"/>
              <a:pPr/>
              <a:t>9</a:t>
            </a:fld>
            <a:endParaRPr dirty="0"/>
          </a:p>
        </p:txBody>
      </p:sp>
      <p:pic>
        <p:nvPicPr>
          <p:cNvPr id="7" name="Picture 6">
            <a:extLst>
              <a:ext uri="{FF2B5EF4-FFF2-40B4-BE49-F238E27FC236}">
                <a16:creationId xmlns:a16="http://schemas.microsoft.com/office/drawing/2014/main" id="{257F0372-68C5-6752-1AD2-8A8B127328A4}"/>
              </a:ext>
            </a:extLst>
          </p:cNvPr>
          <p:cNvPicPr>
            <a:picLocks noChangeAspect="1"/>
          </p:cNvPicPr>
          <p:nvPr/>
        </p:nvPicPr>
        <p:blipFill>
          <a:blip r:embed="rId2"/>
          <a:stretch>
            <a:fillRect/>
          </a:stretch>
        </p:blipFill>
        <p:spPr>
          <a:xfrm>
            <a:off x="3860292" y="7368784"/>
            <a:ext cx="16663415" cy="4788785"/>
          </a:xfrm>
          <a:prstGeom prst="rect">
            <a:avLst/>
          </a:prstGeom>
        </p:spPr>
      </p:pic>
      <p:sp>
        <p:nvSpPr>
          <p:cNvPr id="11" name="Text Placeholder 2">
            <a:extLst>
              <a:ext uri="{FF2B5EF4-FFF2-40B4-BE49-F238E27FC236}">
                <a16:creationId xmlns:a16="http://schemas.microsoft.com/office/drawing/2014/main" id="{C8D7113B-7A1F-ADC6-4D37-28B362CBA42C}"/>
              </a:ext>
            </a:extLst>
          </p:cNvPr>
          <p:cNvSpPr>
            <a:spLocks noGrp="1"/>
          </p:cNvSpPr>
          <p:nvPr>
            <p:ph type="body" idx="1"/>
          </p:nvPr>
        </p:nvSpPr>
        <p:spPr>
          <a:xfrm>
            <a:off x="1828800" y="3260654"/>
            <a:ext cx="20722171" cy="8226430"/>
          </a:xfrm>
        </p:spPr>
        <p:txBody>
          <a:bodyPr>
            <a:normAutofit/>
          </a:bodyPr>
          <a:lstStyle/>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The common CMIC is generated using the new control frame integrity group key. </a:t>
            </a:r>
          </a:p>
          <a:p>
            <a:pPr marL="1143000" lvl="4" indent="-228600">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Pros: The same level of robustness is provided to all STAs, regardless of their associated BSSID.</a:t>
            </a:r>
          </a:p>
          <a:p>
            <a:pPr marL="1143000" lvl="4" indent="-228600">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Cons: All STAs that support control frame protection need to store the common CIGTK.</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Within the multiple BSSID set, the control frame integrity group key is common to all BSSs.</a:t>
            </a:r>
          </a:p>
          <a:p>
            <a:pPr>
              <a:buFont typeface="Arial" panose="020B0604020202020204" pitchFamily="34" charset="0"/>
              <a:buChar char="•"/>
            </a:pPr>
            <a:r>
              <a:rPr lang="en-US" sz="3600" b="0" dirty="0">
                <a:solidFill>
                  <a:schemeClr val="tx1"/>
                </a:solidFill>
                <a:effectLst/>
                <a:latin typeface="Times New Roman" panose="02020603050405020304" pitchFamily="18" charset="0"/>
                <a:cs typeface="Times New Roman" panose="02020603050405020304" pitchFamily="18" charset="0"/>
              </a:rPr>
              <a:t>Within the AP MLD, each affiliated AP delivers the control frame integrity group key for each link.</a:t>
            </a:r>
          </a:p>
          <a:p>
            <a:pPr>
              <a:buFont typeface="Arial" panose="020B0604020202020204" pitchFamily="34" charset="0"/>
              <a:buChar char="•"/>
            </a:pPr>
            <a:endParaRPr lang="en-US" sz="3600" b="0" dirty="0">
              <a:solidFill>
                <a:schemeClr val="tx1"/>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600"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47502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2441</TotalTime>
  <Words>884</Words>
  <Application>Microsoft Macintosh PowerPoint</Application>
  <PresentationFormat>Custom</PresentationFormat>
  <Paragraphs>74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Helvetica Neue</vt:lpstr>
      <vt:lpstr>Helvetica Neue Medium</vt:lpstr>
      <vt:lpstr>Times New Roman</vt:lpstr>
      <vt:lpstr>21_BasicWhite</vt:lpstr>
      <vt:lpstr>Control Frame Protection in Multiple BSSID</vt:lpstr>
      <vt:lpstr>Abstract</vt:lpstr>
      <vt:lpstr>Recap: M-BSSID</vt:lpstr>
      <vt:lpstr>Recap: 11ax M-BSSID control frame feature</vt:lpstr>
      <vt:lpstr>Introduction: Control Frame Vulnerability</vt:lpstr>
      <vt:lpstr>Introduction : 11bn Control frame protection</vt:lpstr>
      <vt:lpstr>Problem Statement</vt:lpstr>
      <vt:lpstr>Proposal</vt:lpstr>
      <vt:lpstr>Proposal</vt:lpstr>
      <vt:lpstr>Conclusion</vt:lpstr>
      <vt:lpstr>Straw Poll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For Soft-AP Power Save</dc:title>
  <cp:lastModifiedBy>Yongho Seok</cp:lastModifiedBy>
  <cp:revision>45</cp:revision>
  <dcterms:modified xsi:type="dcterms:W3CDTF">2024-11-11T21:37:39Z</dcterms:modified>
</cp:coreProperties>
</file>