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51"/>
  </p:notesMasterIdLst>
  <p:handoutMasterIdLst>
    <p:handoutMasterId r:id="rId152"/>
  </p:handoutMasterIdLst>
  <p:sldIdLst>
    <p:sldId id="256" r:id="rId2"/>
    <p:sldId id="257" r:id="rId3"/>
    <p:sldId id="2741" r:id="rId4"/>
    <p:sldId id="564" r:id="rId5"/>
    <p:sldId id="572" r:id="rId6"/>
    <p:sldId id="571" r:id="rId7"/>
    <p:sldId id="573" r:id="rId8"/>
    <p:sldId id="283" r:id="rId9"/>
    <p:sldId id="262" r:id="rId10"/>
    <p:sldId id="265" r:id="rId11"/>
    <p:sldId id="273" r:id="rId12"/>
    <p:sldId id="2373" r:id="rId13"/>
    <p:sldId id="276" r:id="rId14"/>
    <p:sldId id="2392" r:id="rId15"/>
    <p:sldId id="270" r:id="rId16"/>
    <p:sldId id="2380" r:id="rId17"/>
    <p:sldId id="290" r:id="rId18"/>
    <p:sldId id="524" r:id="rId19"/>
    <p:sldId id="288" r:id="rId20"/>
    <p:sldId id="269" r:id="rId21"/>
    <p:sldId id="293" r:id="rId22"/>
    <p:sldId id="309" r:id="rId23"/>
    <p:sldId id="306" r:id="rId24"/>
    <p:sldId id="310" r:id="rId25"/>
    <p:sldId id="296" r:id="rId26"/>
    <p:sldId id="2394" r:id="rId27"/>
    <p:sldId id="2396" r:id="rId28"/>
    <p:sldId id="275" r:id="rId29"/>
    <p:sldId id="267" r:id="rId30"/>
    <p:sldId id="284" r:id="rId31"/>
    <p:sldId id="280" r:id="rId32"/>
    <p:sldId id="285" r:id="rId33"/>
    <p:sldId id="286" r:id="rId34"/>
    <p:sldId id="2397" r:id="rId35"/>
    <p:sldId id="279" r:id="rId36"/>
    <p:sldId id="264" r:id="rId37"/>
    <p:sldId id="331" r:id="rId38"/>
    <p:sldId id="2398" r:id="rId39"/>
    <p:sldId id="386" r:id="rId40"/>
    <p:sldId id="2399" r:id="rId41"/>
    <p:sldId id="2400" r:id="rId42"/>
    <p:sldId id="2401" r:id="rId43"/>
    <p:sldId id="2402" r:id="rId44"/>
    <p:sldId id="523" r:id="rId45"/>
    <p:sldId id="862" r:id="rId46"/>
    <p:sldId id="2376" r:id="rId47"/>
    <p:sldId id="2403" r:id="rId48"/>
    <p:sldId id="2404" r:id="rId49"/>
    <p:sldId id="1367" r:id="rId50"/>
    <p:sldId id="1424" r:id="rId51"/>
    <p:sldId id="258" r:id="rId52"/>
    <p:sldId id="2405" r:id="rId53"/>
    <p:sldId id="259" r:id="rId54"/>
    <p:sldId id="2374" r:id="rId55"/>
    <p:sldId id="2406" r:id="rId56"/>
    <p:sldId id="2550" r:id="rId57"/>
    <p:sldId id="2712" r:id="rId58"/>
    <p:sldId id="261" r:id="rId59"/>
    <p:sldId id="2713" r:id="rId60"/>
    <p:sldId id="2714" r:id="rId61"/>
    <p:sldId id="2715" r:id="rId62"/>
    <p:sldId id="1578" r:id="rId63"/>
    <p:sldId id="1573" r:id="rId64"/>
    <p:sldId id="1579" r:id="rId65"/>
    <p:sldId id="1580" r:id="rId66"/>
    <p:sldId id="2716" r:id="rId67"/>
    <p:sldId id="263" r:id="rId68"/>
    <p:sldId id="2718" r:id="rId69"/>
    <p:sldId id="2719" r:id="rId70"/>
    <p:sldId id="2720" r:id="rId71"/>
    <p:sldId id="2721" r:id="rId72"/>
    <p:sldId id="2722" r:id="rId73"/>
    <p:sldId id="2724" r:id="rId74"/>
    <p:sldId id="2745" r:id="rId75"/>
    <p:sldId id="2747" r:id="rId76"/>
    <p:sldId id="2748" r:id="rId77"/>
    <p:sldId id="2749" r:id="rId78"/>
    <p:sldId id="2750" r:id="rId79"/>
    <p:sldId id="2751" r:id="rId80"/>
    <p:sldId id="2752" r:id="rId81"/>
    <p:sldId id="2753" r:id="rId82"/>
    <p:sldId id="271" r:id="rId83"/>
    <p:sldId id="2754" r:id="rId84"/>
    <p:sldId id="272" r:id="rId85"/>
    <p:sldId id="2755" r:id="rId86"/>
    <p:sldId id="2756" r:id="rId87"/>
    <p:sldId id="274" r:id="rId88"/>
    <p:sldId id="2757" r:id="rId89"/>
    <p:sldId id="2742" r:id="rId90"/>
    <p:sldId id="910" r:id="rId91"/>
    <p:sldId id="912" r:id="rId92"/>
    <p:sldId id="913" r:id="rId93"/>
    <p:sldId id="911" r:id="rId94"/>
    <p:sldId id="2727" r:id="rId95"/>
    <p:sldId id="2728" r:id="rId96"/>
    <p:sldId id="396" r:id="rId97"/>
    <p:sldId id="397" r:id="rId98"/>
    <p:sldId id="2743" r:id="rId99"/>
    <p:sldId id="500" r:id="rId100"/>
    <p:sldId id="2744" r:id="rId101"/>
    <p:sldId id="1901" r:id="rId102"/>
    <p:sldId id="1900" r:id="rId103"/>
    <p:sldId id="1902" r:id="rId104"/>
    <p:sldId id="1907" r:id="rId105"/>
    <p:sldId id="1885" r:id="rId106"/>
    <p:sldId id="1894" r:id="rId107"/>
    <p:sldId id="1906" r:id="rId108"/>
    <p:sldId id="391" r:id="rId109"/>
    <p:sldId id="2729" r:id="rId110"/>
    <p:sldId id="2731" r:id="rId111"/>
    <p:sldId id="2732" r:id="rId112"/>
    <p:sldId id="287" r:id="rId113"/>
    <p:sldId id="2734" r:id="rId114"/>
    <p:sldId id="2736" r:id="rId115"/>
    <p:sldId id="266" r:id="rId116"/>
    <p:sldId id="2737" r:id="rId117"/>
    <p:sldId id="268" r:id="rId118"/>
    <p:sldId id="2738" r:id="rId119"/>
    <p:sldId id="2739" r:id="rId120"/>
    <p:sldId id="446" r:id="rId121"/>
    <p:sldId id="461" r:id="rId122"/>
    <p:sldId id="462" r:id="rId123"/>
    <p:sldId id="449" r:id="rId124"/>
    <p:sldId id="459" r:id="rId125"/>
    <p:sldId id="454" r:id="rId126"/>
    <p:sldId id="456" r:id="rId127"/>
    <p:sldId id="450" r:id="rId128"/>
    <p:sldId id="460" r:id="rId129"/>
    <p:sldId id="442" r:id="rId130"/>
    <p:sldId id="463" r:id="rId131"/>
    <p:sldId id="447" r:id="rId132"/>
    <p:sldId id="448" r:id="rId133"/>
    <p:sldId id="2740" r:id="rId134"/>
    <p:sldId id="326" r:id="rId135"/>
    <p:sldId id="339" r:id="rId136"/>
    <p:sldId id="373" r:id="rId137"/>
    <p:sldId id="371" r:id="rId138"/>
    <p:sldId id="372" r:id="rId139"/>
    <p:sldId id="353" r:id="rId140"/>
    <p:sldId id="364" r:id="rId141"/>
    <p:sldId id="376" r:id="rId142"/>
    <p:sldId id="374" r:id="rId143"/>
    <p:sldId id="378" r:id="rId144"/>
    <p:sldId id="343" r:id="rId145"/>
    <p:sldId id="379" r:id="rId146"/>
    <p:sldId id="348" r:id="rId147"/>
    <p:sldId id="357" r:id="rId148"/>
    <p:sldId id="375" r:id="rId149"/>
    <p:sldId id="366" r:id="rId150"/>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322" autoAdjust="0"/>
    <p:restoredTop sz="94660"/>
  </p:normalViewPr>
  <p:slideViewPr>
    <p:cSldViewPr>
      <p:cViewPr varScale="1">
        <p:scale>
          <a:sx n="96" d="100"/>
          <a:sy n="96" d="100"/>
        </p:scale>
        <p:origin x="108" y="210"/>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notesMaster" Target="notesMasters/notesMaster1.xml"/><Relationship Id="rId156"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viewProps" Target="view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802.11-24/1658r2</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11/18/2024</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Stephen McCann, Huawei</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802.11-24/1658r2</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Stephen McCann, Huawei</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802.11-24/1658r2</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802.11-24/1658r2</a:t>
            </a:r>
            <a:endParaRPr lang="en-US" dirty="0">
              <a:latin typeface="Times New Roman" charset="0"/>
            </a:endParaRP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18</a:t>
            </a:fld>
            <a:endParaRPr lang="en-US" dirty="0">
              <a:latin typeface="Times New Roman" charset="0"/>
            </a:endParaRPr>
          </a:p>
        </p:txBody>
      </p:sp>
    </p:spTree>
    <p:extLst>
      <p:ext uri="{BB962C8B-B14F-4D97-AF65-F5344CB8AC3E}">
        <p14:creationId xmlns:p14="http://schemas.microsoft.com/office/powerpoint/2010/main" val="1755109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802.11-24/1658r2</a:t>
            </a:r>
            <a:endParaRPr lang="en-US" dirty="0">
              <a:latin typeface="Times New Roman" charset="0"/>
            </a:endParaRP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19</a:t>
            </a:fld>
            <a:endParaRPr lang="en-US" dirty="0">
              <a:latin typeface="Times New Roman" charset="0"/>
            </a:endParaRPr>
          </a:p>
        </p:txBody>
      </p:sp>
    </p:spTree>
    <p:extLst>
      <p:ext uri="{BB962C8B-B14F-4D97-AF65-F5344CB8AC3E}">
        <p14:creationId xmlns:p14="http://schemas.microsoft.com/office/powerpoint/2010/main" val="2310601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802.11-24/1658r2</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20</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574165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802.11-24/1658r2</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21</a:t>
            </a:fld>
            <a:endParaRPr lang="en-US"/>
          </a:p>
        </p:txBody>
      </p:sp>
    </p:spTree>
    <p:extLst>
      <p:ext uri="{BB962C8B-B14F-4D97-AF65-F5344CB8AC3E}">
        <p14:creationId xmlns:p14="http://schemas.microsoft.com/office/powerpoint/2010/main" val="3484277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802.11-24/1658r2</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22</a:t>
            </a:fld>
            <a:endParaRPr lang="en-US"/>
          </a:p>
        </p:txBody>
      </p:sp>
    </p:spTree>
    <p:extLst>
      <p:ext uri="{BB962C8B-B14F-4D97-AF65-F5344CB8AC3E}">
        <p14:creationId xmlns:p14="http://schemas.microsoft.com/office/powerpoint/2010/main" val="2425986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802.11-24/1658r2</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23</a:t>
            </a:fld>
            <a:endParaRPr lang="en-US"/>
          </a:p>
        </p:txBody>
      </p:sp>
    </p:spTree>
    <p:extLst>
      <p:ext uri="{BB962C8B-B14F-4D97-AF65-F5344CB8AC3E}">
        <p14:creationId xmlns:p14="http://schemas.microsoft.com/office/powerpoint/2010/main" val="1187076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802.11-24/1658r2</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24</a:t>
            </a:fld>
            <a:endParaRPr lang="en-US"/>
          </a:p>
        </p:txBody>
      </p:sp>
    </p:spTree>
    <p:extLst>
      <p:ext uri="{BB962C8B-B14F-4D97-AF65-F5344CB8AC3E}">
        <p14:creationId xmlns:p14="http://schemas.microsoft.com/office/powerpoint/2010/main" val="1922728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802.11-24/1658r2</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25</a:t>
            </a:fld>
            <a:endParaRPr lang="en-US"/>
          </a:p>
        </p:txBody>
      </p:sp>
    </p:spTree>
    <p:extLst>
      <p:ext uri="{BB962C8B-B14F-4D97-AF65-F5344CB8AC3E}">
        <p14:creationId xmlns:p14="http://schemas.microsoft.com/office/powerpoint/2010/main" val="42185802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802.11-24/1658r2</a:t>
            </a:r>
            <a:endParaRPr lang="en-US"/>
          </a:p>
        </p:txBody>
      </p:sp>
      <p:sp>
        <p:nvSpPr>
          <p:cNvPr id="5" name="Rectangle 3"/>
          <p:cNvSpPr>
            <a:spLocks noGrp="1" noChangeArrowheads="1"/>
          </p:cNvSpPr>
          <p:nvPr>
            <p:ph type="dt"/>
          </p:nvPr>
        </p:nvSpPr>
        <p:spPr>
          <a:ln/>
        </p:spPr>
        <p:txBody>
          <a:bodyPr/>
          <a:lstStyle/>
          <a:p>
            <a:r>
              <a:rPr lang="en-US"/>
              <a:t>November 2024</a:t>
            </a:r>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26</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3385702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de-DE"/>
              <a:t>doc.: IEEE 802.11-24/1658r2</a:t>
            </a:r>
            <a:endParaRPr lang="en-US"/>
          </a:p>
        </p:txBody>
      </p:sp>
      <p:sp>
        <p:nvSpPr>
          <p:cNvPr id="5" name="Date Placeholder 4"/>
          <p:cNvSpPr>
            <a:spLocks noGrp="1"/>
          </p:cNvSpPr>
          <p:nvPr>
            <p:ph type="dt"/>
          </p:nvPr>
        </p:nvSpPr>
        <p:spPr/>
        <p:txBody>
          <a:bodyPr/>
          <a:lstStyle/>
          <a:p>
            <a:r>
              <a:rPr lang="en-US"/>
              <a:t>November 2024</a:t>
            </a:r>
          </a:p>
        </p:txBody>
      </p:sp>
      <p:sp>
        <p:nvSpPr>
          <p:cNvPr id="6" name="Footer Placeholder 5"/>
          <p:cNvSpPr>
            <a:spLocks noGrp="1"/>
          </p:cNvSpPr>
          <p:nvPr>
            <p:ph type="ftr"/>
          </p:nvPr>
        </p:nvSpPr>
        <p:spPr/>
        <p:txBody>
          <a:bodyPr/>
          <a:lstStyle/>
          <a:p>
            <a:r>
              <a:rPr lang="de-DE"/>
              <a:t>Marc Emmelmann (SELF)</a:t>
            </a:r>
            <a:endParaRPr lang="en-US"/>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31</a:t>
            </a:fld>
            <a:endParaRPr lang="en-US"/>
          </a:p>
        </p:txBody>
      </p:sp>
    </p:spTree>
    <p:extLst>
      <p:ext uri="{BB962C8B-B14F-4D97-AF65-F5344CB8AC3E}">
        <p14:creationId xmlns:p14="http://schemas.microsoft.com/office/powerpoint/2010/main" val="3540916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802.11-24/1658r2</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Stephen McCann, Huawei</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802.11-24/1658r2</a:t>
            </a:r>
            <a:endParaRPr lang="en-US"/>
          </a:p>
        </p:txBody>
      </p:sp>
      <p:sp>
        <p:nvSpPr>
          <p:cNvPr id="5" name="Rectangle 3"/>
          <p:cNvSpPr>
            <a:spLocks noGrp="1" noChangeArrowheads="1"/>
          </p:cNvSpPr>
          <p:nvPr>
            <p:ph type="dt"/>
          </p:nvPr>
        </p:nvSpPr>
        <p:spPr>
          <a:ln/>
        </p:spPr>
        <p:txBody>
          <a:bodyPr/>
          <a:lstStyle/>
          <a:p>
            <a:r>
              <a:rPr lang="en-US"/>
              <a:t>November 2024</a:t>
            </a:r>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36</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7199243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802.11-24/1658r2</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38</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12400766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802.11-24/1658r2</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39</a:t>
            </a:fld>
            <a:endParaRPr lang="en-GB" altLang="en-US"/>
          </a:p>
        </p:txBody>
      </p:sp>
      <p:sp>
        <p:nvSpPr>
          <p:cNvPr id="19462" name="Rectangle 2"/>
          <p:cNvSpPr>
            <a:spLocks noGrp="1" noRot="1" noChangeAspect="1" noChangeArrowheads="1" noTextEdit="1"/>
          </p:cNvSpPr>
          <p:nvPr>
            <p:ph type="sldImg"/>
          </p:nvPr>
        </p:nvSpPr>
        <p:spPr>
          <a:xfrm>
            <a:off x="100013" y="750888"/>
            <a:ext cx="6596062" cy="3711575"/>
          </a:xfrm>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dirty="0"/>
          </a:p>
        </p:txBody>
      </p:sp>
    </p:spTree>
    <p:extLst>
      <p:ext uri="{BB962C8B-B14F-4D97-AF65-F5344CB8AC3E}">
        <p14:creationId xmlns:p14="http://schemas.microsoft.com/office/powerpoint/2010/main" val="5214435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802.11-24/1658r2</a:t>
            </a:r>
          </a:p>
        </p:txBody>
      </p:sp>
      <p:sp>
        <p:nvSpPr>
          <p:cNvPr id="5" name="Rectangle 3"/>
          <p:cNvSpPr>
            <a:spLocks noGrp="1" noChangeArrowheads="1"/>
          </p:cNvSpPr>
          <p:nvPr>
            <p:ph type="dt"/>
          </p:nvPr>
        </p:nvSpPr>
        <p:spPr>
          <a:ln/>
        </p:spPr>
        <p:txBody>
          <a:bodyPr/>
          <a:lstStyle/>
          <a:p>
            <a:r>
              <a:rPr lang="en-US" dirty="0"/>
              <a:t>May 2023</a:t>
            </a:r>
          </a:p>
        </p:txBody>
      </p:sp>
      <p:sp>
        <p:nvSpPr>
          <p:cNvPr id="6" name="Rectangle 6"/>
          <p:cNvSpPr>
            <a:spLocks noGrp="1" noChangeArrowheads="1"/>
          </p:cNvSpPr>
          <p:nvPr>
            <p:ph type="ftr"/>
          </p:nvPr>
        </p:nvSpPr>
        <p:spPr>
          <a:ln/>
        </p:spPr>
        <p:txBody>
          <a:bodyPr/>
          <a:lstStyle/>
          <a:p>
            <a:r>
              <a:rPr lang="en-US" dirty="0"/>
              <a:t>Peter Yee, NSA-CSD</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40</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6410346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p:nvPr>
        </p:nvSpPr>
        <p:spPr/>
        <p:txBody>
          <a:bodyPr/>
          <a:lstStyle/>
          <a:p>
            <a:r>
              <a:rPr lang="en-US"/>
              <a:t>doc.: IEEE 802.11-24/1658r2</a:t>
            </a:r>
          </a:p>
        </p:txBody>
      </p:sp>
      <p:sp>
        <p:nvSpPr>
          <p:cNvPr id="5" name="Date Placeholder 4"/>
          <p:cNvSpPr>
            <a:spLocks noGrp="1"/>
          </p:cNvSpPr>
          <p:nvPr>
            <p:ph type="dt"/>
          </p:nvPr>
        </p:nvSpPr>
        <p:spPr/>
        <p:txBody>
          <a:bodyPr/>
          <a:lstStyle/>
          <a:p>
            <a:r>
              <a:rPr lang="en-US" dirty="0"/>
              <a:t>May 2023</a:t>
            </a:r>
          </a:p>
        </p:txBody>
      </p:sp>
      <p:sp>
        <p:nvSpPr>
          <p:cNvPr id="6" name="Footer Placeholder 5"/>
          <p:cNvSpPr>
            <a:spLocks noGrp="1"/>
          </p:cNvSpPr>
          <p:nvPr>
            <p:ph type="ftr"/>
          </p:nvPr>
        </p:nvSpPr>
        <p:spPr/>
        <p:txBody>
          <a:bodyPr/>
          <a:lstStyle/>
          <a:p>
            <a:r>
              <a:rPr lang="en-US" dirty="0"/>
              <a:t>Peter Yee, NSA-CSD</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41</a:t>
            </a:fld>
            <a:endParaRPr lang="en-US"/>
          </a:p>
        </p:txBody>
      </p:sp>
    </p:spTree>
    <p:extLst>
      <p:ext uri="{BB962C8B-B14F-4D97-AF65-F5344CB8AC3E}">
        <p14:creationId xmlns:p14="http://schemas.microsoft.com/office/powerpoint/2010/main" val="12525920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802.11-24/1658r2</a:t>
            </a:r>
          </a:p>
        </p:txBody>
      </p:sp>
      <p:sp>
        <p:nvSpPr>
          <p:cNvPr id="9219" name="Rectangle 3"/>
          <p:cNvSpPr>
            <a:spLocks noGrp="1" noChangeArrowheads="1"/>
          </p:cNvSpPr>
          <p:nvPr>
            <p:ph type="dt" sz="quarter" idx="1"/>
          </p:nvPr>
        </p:nvSpPr>
        <p:spPr>
          <a:noFill/>
        </p:spPr>
        <p:txBody>
          <a:bodyPr/>
          <a:lstStyle/>
          <a:p>
            <a:r>
              <a:rPr lang="en-US">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a:latin typeface="Times New Roman" charset="0"/>
              </a:rPr>
              <a:t>Page </a:t>
            </a:r>
            <a:fld id="{48189E4D-1385-4EFA-9270-3C7FC52F7D9E}" type="slidenum">
              <a:rPr lang="en-US" smtClean="0">
                <a:latin typeface="Times New Roman" charset="0"/>
              </a:rPr>
              <a:pPr/>
              <a:t>43</a:t>
            </a:fld>
            <a:endParaRPr lang="en-US">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a:latin typeface="Times New Roman" charset="0"/>
            </a:endParaRPr>
          </a:p>
        </p:txBody>
      </p:sp>
    </p:spTree>
    <p:extLst>
      <p:ext uri="{BB962C8B-B14F-4D97-AF65-F5344CB8AC3E}">
        <p14:creationId xmlns:p14="http://schemas.microsoft.com/office/powerpoint/2010/main" val="9598516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802.11-24/1658r2</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44</a:t>
            </a:fld>
            <a:endParaRPr lang="en-US">
              <a:latin typeface="Times New Roman" charset="0"/>
            </a:endParaRPr>
          </a:p>
        </p:txBody>
      </p:sp>
    </p:spTree>
    <p:extLst>
      <p:ext uri="{BB962C8B-B14F-4D97-AF65-F5344CB8AC3E}">
        <p14:creationId xmlns:p14="http://schemas.microsoft.com/office/powerpoint/2010/main" val="4460671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802.11-24/1658r2</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45</a:t>
            </a:fld>
            <a:endParaRPr lang="en-US">
              <a:latin typeface="Times New Roman" charset="0"/>
            </a:endParaRPr>
          </a:p>
        </p:txBody>
      </p:sp>
    </p:spTree>
    <p:extLst>
      <p:ext uri="{BB962C8B-B14F-4D97-AF65-F5344CB8AC3E}">
        <p14:creationId xmlns:p14="http://schemas.microsoft.com/office/powerpoint/2010/main" val="40878757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802.11-24/1658r2</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47</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394978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802.11-24/1658r2</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48</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789064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802.11-24/1658r2</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9</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pPr marL="0" lvl="1" indent="0"/>
            <a:r>
              <a:rPr lang="en-US" sz="1600" b="1" dirty="0"/>
              <a:t> </a:t>
            </a:r>
            <a:endParaRPr lang="en-US" dirty="0"/>
          </a:p>
        </p:txBody>
      </p:sp>
    </p:spTree>
    <p:extLst>
      <p:ext uri="{BB962C8B-B14F-4D97-AF65-F5344CB8AC3E}">
        <p14:creationId xmlns:p14="http://schemas.microsoft.com/office/powerpoint/2010/main" val="9861799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802.11-24/1658r2</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49</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933957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696236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802.11-24/1658r2</a:t>
            </a:r>
            <a:endParaRPr lang="en-US" dirty="0"/>
          </a:p>
        </p:txBody>
      </p:sp>
      <p:sp>
        <p:nvSpPr>
          <p:cNvPr id="5" name="Rectangle 3"/>
          <p:cNvSpPr>
            <a:spLocks noGrp="1" noChangeArrowheads="1"/>
          </p:cNvSpPr>
          <p:nvPr>
            <p:ph type="dt"/>
          </p:nvPr>
        </p:nvSpPr>
        <p:spPr>
          <a:ln/>
        </p:spPr>
        <p:txBody>
          <a:bodyPr/>
          <a:lstStyle/>
          <a:p>
            <a:r>
              <a:rPr lang="en-US" dirty="0"/>
              <a:t>March 2021</a:t>
            </a:r>
          </a:p>
        </p:txBody>
      </p:sp>
      <p:sp>
        <p:nvSpPr>
          <p:cNvPr id="6" name="Rectangle 6"/>
          <p:cNvSpPr>
            <a:spLocks noGrp="1" noChangeArrowheads="1"/>
          </p:cNvSpPr>
          <p:nvPr>
            <p:ph type="ftr"/>
          </p:nvPr>
        </p:nvSpPr>
        <p:spPr>
          <a:ln/>
        </p:spPr>
        <p:txBody>
          <a:bodyPr/>
          <a:lstStyle/>
          <a:p>
            <a:r>
              <a:rPr lang="en-US" dirty="0"/>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51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019505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802.11-24/1658r2</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55</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468273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802.11-24/1658r2</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59</a:t>
            </a:fld>
            <a:endParaRPr lang="en-US"/>
          </a:p>
        </p:txBody>
      </p:sp>
    </p:spTree>
    <p:extLst>
      <p:ext uri="{BB962C8B-B14F-4D97-AF65-F5344CB8AC3E}">
        <p14:creationId xmlns:p14="http://schemas.microsoft.com/office/powerpoint/2010/main" val="21044326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802.11-24/1658r2</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66</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8705456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802.11-24/1658r2</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67</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1414491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802.11-24/1658r2</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68</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2839242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802.11-24/1658r2</a:t>
            </a:r>
            <a:endParaRPr lang="en-US" dirty="0">
              <a:latin typeface="Times New Roman" charset="0"/>
            </a:endParaRPr>
          </a:p>
        </p:txBody>
      </p:sp>
      <p:sp>
        <p:nvSpPr>
          <p:cNvPr id="9219" name="Rectangle 3"/>
          <p:cNvSpPr>
            <a:spLocks noGrp="1" noChangeArrowheads="1"/>
          </p:cNvSpPr>
          <p:nvPr>
            <p:ph type="dt" sz="quarter" idx="1"/>
          </p:nvPr>
        </p:nvSpPr>
        <p:spPr>
          <a:noFill/>
        </p:spPr>
        <p:txBody>
          <a:bodyPr/>
          <a:lstStyle/>
          <a:p>
            <a:r>
              <a:rPr lang="en-US" dirty="0">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dirty="0">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dirty="0">
                <a:latin typeface="Times New Roman" charset="0"/>
              </a:rPr>
              <a:t>Page </a:t>
            </a:r>
            <a:fld id="{48189E4D-1385-4EFA-9270-3C7FC52F7D9E}" type="slidenum">
              <a:rPr lang="en-US" smtClean="0">
                <a:latin typeface="Times New Roman" charset="0"/>
              </a:rPr>
              <a:pPr/>
              <a:t>69</a:t>
            </a:fld>
            <a:endParaRPr lang="en-US" dirty="0">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dirty="0">
              <a:latin typeface="Times New Roman" charset="0"/>
            </a:endParaRPr>
          </a:p>
        </p:txBody>
      </p:sp>
    </p:spTree>
    <p:extLst>
      <p:ext uri="{BB962C8B-B14F-4D97-AF65-F5344CB8AC3E}">
        <p14:creationId xmlns:p14="http://schemas.microsoft.com/office/powerpoint/2010/main" val="4950724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802.11-24/1658r2</a:t>
            </a:r>
            <a:endParaRPr lang="en-US" dirty="0">
              <a:latin typeface="Times New Roman" charset="0"/>
            </a:endParaRP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70</a:t>
            </a:fld>
            <a:endParaRPr lang="en-US" dirty="0">
              <a:latin typeface="Times New Roman" charset="0"/>
            </a:endParaRPr>
          </a:p>
        </p:txBody>
      </p:sp>
    </p:spTree>
    <p:extLst>
      <p:ext uri="{BB962C8B-B14F-4D97-AF65-F5344CB8AC3E}">
        <p14:creationId xmlns:p14="http://schemas.microsoft.com/office/powerpoint/2010/main" val="25887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802.11-24/1658r2</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10</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766606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802.11-24/1658r2</a:t>
            </a:r>
            <a:endParaRPr lang="en-US" dirty="0">
              <a:latin typeface="Times New Roman" charset="0"/>
            </a:endParaRP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71</a:t>
            </a:fld>
            <a:endParaRPr lang="en-US" dirty="0">
              <a:latin typeface="Times New Roman" charset="0"/>
            </a:endParaRPr>
          </a:p>
        </p:txBody>
      </p:sp>
    </p:spTree>
    <p:extLst>
      <p:ext uri="{BB962C8B-B14F-4D97-AF65-F5344CB8AC3E}">
        <p14:creationId xmlns:p14="http://schemas.microsoft.com/office/powerpoint/2010/main" val="23033137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802.11-24/1658r2</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72</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7238078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802.11-24/1658r2</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73</a:t>
            </a:fld>
            <a:endParaRPr lang="en-GB" altLang="en-US"/>
          </a:p>
        </p:txBody>
      </p:sp>
      <p:sp>
        <p:nvSpPr>
          <p:cNvPr id="19462" name="Rectangle 2"/>
          <p:cNvSpPr>
            <a:spLocks noGrp="1" noRot="1" noChangeAspect="1" noChangeArrowheads="1" noTextEdit="1"/>
          </p:cNvSpPr>
          <p:nvPr>
            <p:ph type="sldImg"/>
          </p:nvPr>
        </p:nvSpPr>
        <p:spPr>
          <a:xfrm>
            <a:off x="100013" y="750888"/>
            <a:ext cx="6596062" cy="3711575"/>
          </a:xfrm>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dirty="0"/>
          </a:p>
        </p:txBody>
      </p:sp>
    </p:spTree>
    <p:extLst>
      <p:ext uri="{BB962C8B-B14F-4D97-AF65-F5344CB8AC3E}">
        <p14:creationId xmlns:p14="http://schemas.microsoft.com/office/powerpoint/2010/main" val="23389384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802.11-24/1658r2</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74</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B2C52328-B2A4-819C-DAAD-CD4BA962E73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B0967B1-C3E6-5D1B-D89F-D98AC511B1A7}"/>
              </a:ext>
            </a:extLst>
          </p:cNvPr>
          <p:cNvSpPr>
            <a:spLocks noGrp="1" noChangeArrowheads="1"/>
          </p:cNvSpPr>
          <p:nvPr>
            <p:ph type="hdr"/>
          </p:nvPr>
        </p:nvSpPr>
        <p:spPr>
          <a:ln/>
        </p:spPr>
        <p:txBody>
          <a:bodyPr/>
          <a:lstStyle/>
          <a:p>
            <a:r>
              <a:rPr lang="en-US"/>
              <a:t>doc.: IEEE 802.11-24/1658r2</a:t>
            </a:r>
          </a:p>
        </p:txBody>
      </p:sp>
      <p:sp>
        <p:nvSpPr>
          <p:cNvPr id="5" name="Rectangle 3">
            <a:extLst>
              <a:ext uri="{FF2B5EF4-FFF2-40B4-BE49-F238E27FC236}">
                <a16:creationId xmlns:a16="http://schemas.microsoft.com/office/drawing/2014/main" id="{1E49E85A-7A06-A611-9418-E85328B02C47}"/>
              </a:ext>
            </a:extLst>
          </p:cNvPr>
          <p:cNvSpPr>
            <a:spLocks noGrp="1" noChangeArrowheads="1"/>
          </p:cNvSpPr>
          <p:nvPr>
            <p:ph type="dt"/>
          </p:nvPr>
        </p:nvSpPr>
        <p:spPr>
          <a:ln/>
        </p:spPr>
        <p:txBody>
          <a:bodyPr/>
          <a:lstStyle/>
          <a:p>
            <a:r>
              <a:rPr lang="en-US"/>
              <a:t>Month Year</a:t>
            </a:r>
          </a:p>
        </p:txBody>
      </p:sp>
      <p:sp>
        <p:nvSpPr>
          <p:cNvPr id="6" name="Rectangle 6">
            <a:extLst>
              <a:ext uri="{FF2B5EF4-FFF2-40B4-BE49-F238E27FC236}">
                <a16:creationId xmlns:a16="http://schemas.microsoft.com/office/drawing/2014/main" id="{55F2F6E1-658F-7CE8-EC02-82A0FF255AFE}"/>
              </a:ext>
            </a:extLst>
          </p:cNvPr>
          <p:cNvSpPr>
            <a:spLocks noGrp="1" noChangeArrowheads="1"/>
          </p:cNvSpPr>
          <p:nvPr>
            <p:ph type="ftr"/>
          </p:nvPr>
        </p:nvSpPr>
        <p:spPr>
          <a:ln/>
        </p:spPr>
        <p:txBody>
          <a:bodyPr/>
          <a:lstStyle/>
          <a:p>
            <a:r>
              <a:rPr lang="en-US"/>
              <a:t>John Doe, Some Company</a:t>
            </a:r>
          </a:p>
        </p:txBody>
      </p:sp>
      <p:sp>
        <p:nvSpPr>
          <p:cNvPr id="7" name="Rectangle 7">
            <a:extLst>
              <a:ext uri="{FF2B5EF4-FFF2-40B4-BE49-F238E27FC236}">
                <a16:creationId xmlns:a16="http://schemas.microsoft.com/office/drawing/2014/main" id="{F0B27D64-708E-C9CF-D124-8BB2DEA2A006}"/>
              </a:ext>
            </a:extLst>
          </p:cNvPr>
          <p:cNvSpPr>
            <a:spLocks noGrp="1" noChangeArrowheads="1"/>
          </p:cNvSpPr>
          <p:nvPr>
            <p:ph type="sldNum"/>
          </p:nvPr>
        </p:nvSpPr>
        <p:spPr>
          <a:ln/>
        </p:spPr>
        <p:txBody>
          <a:bodyPr/>
          <a:lstStyle/>
          <a:p>
            <a:r>
              <a:rPr lang="en-US"/>
              <a:t>Page </a:t>
            </a:r>
            <a:fld id="{CA5AFF69-4AEE-4693-9CD6-98E2EBC076EC}" type="slidenum">
              <a:rPr lang="en-US"/>
              <a:pPr/>
              <a:t>75</a:t>
            </a:fld>
            <a:endParaRPr lang="en-US"/>
          </a:p>
        </p:txBody>
      </p:sp>
      <p:sp>
        <p:nvSpPr>
          <p:cNvPr id="13313" name="Text Box 1">
            <a:extLst>
              <a:ext uri="{FF2B5EF4-FFF2-40B4-BE49-F238E27FC236}">
                <a16:creationId xmlns:a16="http://schemas.microsoft.com/office/drawing/2014/main" id="{DFD18A5F-9223-C5CC-B9D7-5A6A67E45374}"/>
              </a:ext>
            </a:extLst>
          </p:cNvPr>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a:extLst>
              <a:ext uri="{FF2B5EF4-FFF2-40B4-BE49-F238E27FC236}">
                <a16:creationId xmlns:a16="http://schemas.microsoft.com/office/drawing/2014/main" id="{6FDABB4C-C8F8-AC8E-3BF6-28B3B90D03B7}"/>
              </a:ext>
            </a:extLst>
          </p:cNvPr>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921540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802.11-24/1658r2</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76</a:t>
            </a:fld>
            <a:endParaRPr lang="en-US"/>
          </a:p>
        </p:txBody>
      </p:sp>
      <p:sp>
        <p:nvSpPr>
          <p:cNvPr id="1433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60606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802.11-24/1658r2</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77</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802.11-24/1658r2</a:t>
            </a:r>
            <a:endParaRPr lang="en-US" dirty="0"/>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89</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a:t>doc.: IEEE 802.11-24/1658r2</a:t>
            </a:r>
            <a:endParaRPr lang="en-US" dirty="0"/>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90</a:t>
            </a:fld>
            <a:endParaRPr lang="en-US" dirty="0"/>
          </a:p>
        </p:txBody>
      </p:sp>
    </p:spTree>
    <p:extLst>
      <p:ext uri="{BB962C8B-B14F-4D97-AF65-F5344CB8AC3E}">
        <p14:creationId xmlns:p14="http://schemas.microsoft.com/office/powerpoint/2010/main" val="29663704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a:t>doc.: IEEE 802.11-24/1658r2</a:t>
            </a:r>
            <a:endParaRPr lang="en-US" dirty="0"/>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91</a:t>
            </a:fld>
            <a:endParaRPr lang="en-US" dirty="0"/>
          </a:p>
        </p:txBody>
      </p:sp>
    </p:spTree>
    <p:extLst>
      <p:ext uri="{BB962C8B-B14F-4D97-AF65-F5344CB8AC3E}">
        <p14:creationId xmlns:p14="http://schemas.microsoft.com/office/powerpoint/2010/main" val="4277208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802.11-24/1658r2</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11</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62106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a:t>doc.: IEEE 802.11-24/1658r2</a:t>
            </a:r>
            <a:endParaRPr lang="en-US" dirty="0"/>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92</a:t>
            </a:fld>
            <a:endParaRPr lang="en-US" dirty="0"/>
          </a:p>
        </p:txBody>
      </p:sp>
    </p:spTree>
    <p:extLst>
      <p:ext uri="{BB962C8B-B14F-4D97-AF65-F5344CB8AC3E}">
        <p14:creationId xmlns:p14="http://schemas.microsoft.com/office/powerpoint/2010/main" val="42357326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a:t>doc.: IEEE 802.11-24/1658r2</a:t>
            </a:r>
            <a:endParaRPr lang="en-US" dirty="0"/>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93</a:t>
            </a:fld>
            <a:endParaRPr lang="en-US" dirty="0"/>
          </a:p>
        </p:txBody>
      </p:sp>
    </p:spTree>
    <p:extLst>
      <p:ext uri="{BB962C8B-B14F-4D97-AF65-F5344CB8AC3E}">
        <p14:creationId xmlns:p14="http://schemas.microsoft.com/office/powerpoint/2010/main" val="2526036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802.11-24/1658r2</a:t>
            </a:r>
          </a:p>
        </p:txBody>
      </p:sp>
      <p:sp>
        <p:nvSpPr>
          <p:cNvPr id="5" name="Rectangle 3"/>
          <p:cNvSpPr>
            <a:spLocks noGrp="1" noChangeArrowheads="1"/>
          </p:cNvSpPr>
          <p:nvPr>
            <p:ph type="dt"/>
          </p:nvPr>
        </p:nvSpPr>
        <p:spPr>
          <a:ln/>
        </p:spPr>
        <p:txBody>
          <a:bodyPr/>
          <a:lstStyle/>
          <a:p>
            <a:r>
              <a:rPr lang="en-US"/>
              <a:t>January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94</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7722652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802.11-24/1658r2</a:t>
            </a:r>
          </a:p>
        </p:txBody>
      </p:sp>
      <p:sp>
        <p:nvSpPr>
          <p:cNvPr id="5" name="Rectangle 3"/>
          <p:cNvSpPr>
            <a:spLocks noGrp="1" noChangeArrowheads="1"/>
          </p:cNvSpPr>
          <p:nvPr>
            <p:ph type="dt"/>
          </p:nvPr>
        </p:nvSpPr>
        <p:spPr>
          <a:ln/>
        </p:spPr>
        <p:txBody>
          <a:bodyPr/>
          <a:lstStyle/>
          <a:p>
            <a:r>
              <a:rPr lang="en-US"/>
              <a:t>January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95</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396013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doc.: IEEE 802.11-24/1658r2</a:t>
            </a:r>
          </a:p>
        </p:txBody>
      </p:sp>
      <p:sp>
        <p:nvSpPr>
          <p:cNvPr id="5" name="Rectangle 3"/>
          <p:cNvSpPr>
            <a:spLocks noGrp="1" noChangeArrowheads="1"/>
          </p:cNvSpPr>
          <p:nvPr>
            <p:ph type="dt" idx="1"/>
          </p:nvPr>
        </p:nvSpPr>
        <p:spPr>
          <a:xfrm>
            <a:off x="654050" y="95706"/>
            <a:ext cx="2736850" cy="215444"/>
          </a:xfrm>
          <a:ln/>
        </p:spPr>
        <p:txBody>
          <a:bodyPr/>
          <a:lstStyle/>
          <a:p>
            <a:r>
              <a:rPr lang="en-US" altLang="en-US" dirty="0"/>
              <a:t>July 2020</a:t>
            </a:r>
          </a:p>
        </p:txBody>
      </p:sp>
      <p:sp>
        <p:nvSpPr>
          <p:cNvPr id="6" name="Rectangle 6"/>
          <p:cNvSpPr>
            <a:spLocks noGrp="1" noChangeArrowheads="1"/>
          </p:cNvSpPr>
          <p:nvPr>
            <p:ph type="ftr" sz="quarter" idx="4"/>
          </p:nvPr>
        </p:nvSpPr>
        <p:spPr>
          <a:ln/>
        </p:spPr>
        <p:txBody>
          <a:bodyPr/>
          <a:lstStyle/>
          <a:p>
            <a:pPr lvl="4"/>
            <a:r>
              <a:rPr lang="en-US" altLang="en-US"/>
              <a:t>Tim Godfrey (EPRI)</a:t>
            </a:r>
          </a:p>
        </p:txBody>
      </p:sp>
      <p:sp>
        <p:nvSpPr>
          <p:cNvPr id="7" name="Rectangle 7"/>
          <p:cNvSpPr>
            <a:spLocks noGrp="1" noChangeArrowheads="1"/>
          </p:cNvSpPr>
          <p:nvPr>
            <p:ph type="sldNum" sz="quarter" idx="5"/>
          </p:nvPr>
        </p:nvSpPr>
        <p:spPr>
          <a:ln/>
        </p:spPr>
        <p:txBody>
          <a:bodyPr/>
          <a:lstStyle/>
          <a:p>
            <a:r>
              <a:rPr lang="en-US" altLang="en-US"/>
              <a:t>Page </a:t>
            </a:r>
            <a:fld id="{CEDB8187-817F-4946-82F7-CCFC76068F71}" type="slidenum">
              <a:rPr lang="en-US" altLang="en-US"/>
              <a:pPr/>
              <a:t>99</a:t>
            </a:fld>
            <a:endParaRPr lang="en-US" altLang="en-US"/>
          </a:p>
        </p:txBody>
      </p:sp>
      <p:sp>
        <p:nvSpPr>
          <p:cNvPr id="24578" name="Rectangle 2"/>
          <p:cNvSpPr>
            <a:spLocks noGrp="1" noRot="1" noChangeAspect="1" noChangeArrowheads="1" noTextEdit="1"/>
          </p:cNvSpPr>
          <p:nvPr>
            <p:ph type="sldImg"/>
          </p:nvPr>
        </p:nvSpPr>
        <p:spPr>
          <a:xfrm>
            <a:off x="384175" y="701675"/>
            <a:ext cx="6165850" cy="3468688"/>
          </a:xfrm>
          <a:ln/>
        </p:spPr>
      </p:sp>
      <p:sp>
        <p:nvSpPr>
          <p:cNvPr id="24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368586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802.11-24/1658r2</a:t>
            </a:r>
            <a:endParaRPr lang="en-US" dirty="0"/>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109</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510698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802.11-24/1658r2</a:t>
            </a:r>
          </a:p>
        </p:txBody>
      </p:sp>
      <p:sp>
        <p:nvSpPr>
          <p:cNvPr id="5" name="Rectangle 3"/>
          <p:cNvSpPr>
            <a:spLocks noGrp="1" noChangeArrowheads="1"/>
          </p:cNvSpPr>
          <p:nvPr>
            <p:ph type="dt"/>
          </p:nvPr>
        </p:nvSpPr>
        <p:spPr>
          <a:ln/>
        </p:spPr>
        <p:txBody>
          <a:bodyPr/>
          <a:lstStyle/>
          <a:p>
            <a:r>
              <a:rPr lang="en-US"/>
              <a:t>November 2024</a:t>
            </a:r>
          </a:p>
        </p:txBody>
      </p:sp>
      <p:sp>
        <p:nvSpPr>
          <p:cNvPr id="6" name="Rectangle 6"/>
          <p:cNvSpPr>
            <a:spLocks noGrp="1" noChangeArrowheads="1"/>
          </p:cNvSpPr>
          <p:nvPr>
            <p:ph type="ftr"/>
          </p:nvPr>
        </p:nvSpPr>
        <p:spPr>
          <a:ln/>
        </p:spPr>
        <p:txBody>
          <a:bodyPr/>
          <a:lstStyle/>
          <a:p>
            <a:r>
              <a:rPr lang="en-US"/>
              <a:t>Srinivas Kandala, Samsung Electronics</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113</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11685814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802.11-24/1658r2</a:t>
            </a:r>
          </a:p>
        </p:txBody>
      </p:sp>
      <p:sp>
        <p:nvSpPr>
          <p:cNvPr id="5" name="Rectangle 3"/>
          <p:cNvSpPr>
            <a:spLocks noGrp="1" noChangeArrowheads="1"/>
          </p:cNvSpPr>
          <p:nvPr>
            <p:ph type="dt"/>
          </p:nvPr>
        </p:nvSpPr>
        <p:spPr>
          <a:ln/>
        </p:spPr>
        <p:txBody>
          <a:bodyPr/>
          <a:lstStyle/>
          <a:p>
            <a:r>
              <a:rPr lang="en-US"/>
              <a:t>November 2024</a:t>
            </a:r>
          </a:p>
        </p:txBody>
      </p:sp>
      <p:sp>
        <p:nvSpPr>
          <p:cNvPr id="6" name="Rectangle 6"/>
          <p:cNvSpPr>
            <a:spLocks noGrp="1" noChangeArrowheads="1"/>
          </p:cNvSpPr>
          <p:nvPr>
            <p:ph type="ftr"/>
          </p:nvPr>
        </p:nvSpPr>
        <p:spPr>
          <a:ln/>
        </p:spPr>
        <p:txBody>
          <a:bodyPr/>
          <a:lstStyle/>
          <a:p>
            <a:r>
              <a:rPr lang="en-US"/>
              <a:t>Srinivas Kandala, Samsung</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114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729274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802.11-24/1658r2</a:t>
            </a:r>
          </a:p>
        </p:txBody>
      </p:sp>
      <p:sp>
        <p:nvSpPr>
          <p:cNvPr id="5" name="Rectangle 3"/>
          <p:cNvSpPr>
            <a:spLocks noGrp="1" noChangeArrowheads="1"/>
          </p:cNvSpPr>
          <p:nvPr>
            <p:ph type="dt"/>
          </p:nvPr>
        </p:nvSpPr>
        <p:spPr>
          <a:ln/>
        </p:spPr>
        <p:txBody>
          <a:bodyPr/>
          <a:lstStyle/>
          <a:p>
            <a:r>
              <a:rPr lang="en-US"/>
              <a:t>November 2024</a:t>
            </a:r>
          </a:p>
        </p:txBody>
      </p:sp>
      <p:sp>
        <p:nvSpPr>
          <p:cNvPr id="6" name="Rectangle 6"/>
          <p:cNvSpPr>
            <a:spLocks noGrp="1" noChangeArrowheads="1"/>
          </p:cNvSpPr>
          <p:nvPr>
            <p:ph type="ftr"/>
          </p:nvPr>
        </p:nvSpPr>
        <p:spPr>
          <a:ln/>
        </p:spPr>
        <p:txBody>
          <a:bodyPr/>
          <a:lstStyle/>
          <a:p>
            <a:r>
              <a:rPr lang="en-US"/>
              <a:t>Srinivas Kandala, Samsung</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118</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68677995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802.11-24/1658r2</a:t>
            </a:r>
          </a:p>
        </p:txBody>
      </p:sp>
      <p:sp>
        <p:nvSpPr>
          <p:cNvPr id="92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endParaRPr lang="en-GB" altLang="en-US" sz="1400"/>
          </a:p>
        </p:txBody>
      </p:sp>
      <p:sp>
        <p:nvSpPr>
          <p:cNvPr id="92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Stephen McCann, Blackberry</a:t>
            </a:r>
          </a:p>
        </p:txBody>
      </p:sp>
      <p:sp>
        <p:nvSpPr>
          <p:cNvPr id="92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D55620EA-3F44-4E94-8BEB-09EE72043127}" type="slidenum">
              <a:rPr lang="en-GB" altLang="en-US"/>
              <a:pPr>
                <a:spcBef>
                  <a:spcPct val="0"/>
                </a:spcBef>
              </a:pPr>
              <a:t>119</a:t>
            </a:fld>
            <a:endParaRPr lang="en-GB" altLang="en-US"/>
          </a:p>
        </p:txBody>
      </p:sp>
      <p:sp>
        <p:nvSpPr>
          <p:cNvPr id="9222" name="Rectangle 2"/>
          <p:cNvSpPr>
            <a:spLocks noGrp="1" noRot="1" noChangeAspect="1" noChangeArrowheads="1" noTextEdit="1"/>
          </p:cNvSpPr>
          <p:nvPr>
            <p:ph type="sldImg"/>
          </p:nvPr>
        </p:nvSpPr>
        <p:spPr>
          <a:xfrm>
            <a:off x="98425" y="750888"/>
            <a:ext cx="6597650" cy="3711575"/>
          </a:xfrm>
          <a:ln/>
        </p:spPr>
      </p:sp>
      <p:sp>
        <p:nvSpPr>
          <p:cNvPr id="92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857585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802.11-24/1658r2</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74681536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802.11-24/1658r2</a:t>
            </a:r>
          </a:p>
        </p:txBody>
      </p:sp>
      <p:sp>
        <p:nvSpPr>
          <p:cNvPr id="12291"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2292"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2293"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4567F9E1-F1ED-4416-AB33-F94FB6852DD4}" type="slidenum">
              <a:rPr lang="en-US" altLang="en-US"/>
              <a:pPr>
                <a:spcBef>
                  <a:spcPct val="0"/>
                </a:spcBef>
              </a:pPr>
              <a:t>129</a:t>
            </a:fld>
            <a:endParaRPr lang="en-US" altLang="en-US"/>
          </a:p>
        </p:txBody>
      </p:sp>
      <p:sp>
        <p:nvSpPr>
          <p:cNvPr id="12294" name="Rectangle 2"/>
          <p:cNvSpPr>
            <a:spLocks noGrp="1" noRot="1" noChangeAspect="1" noChangeArrowheads="1" noTextEdit="1"/>
          </p:cNvSpPr>
          <p:nvPr>
            <p:ph type="sldImg"/>
          </p:nvPr>
        </p:nvSpPr>
        <p:spPr>
          <a:ln/>
        </p:spPr>
      </p:sp>
      <p:sp>
        <p:nvSpPr>
          <p:cNvPr id="122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2271244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802.11-24/1658r2</a:t>
            </a:r>
            <a:endParaRPr lang="en-US" sz="1400" dirty="0"/>
          </a:p>
        </p:txBody>
      </p:sp>
      <p:sp>
        <p:nvSpPr>
          <p:cNvPr id="23555"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2024</a:t>
            </a:r>
          </a:p>
        </p:txBody>
      </p:sp>
      <p:sp>
        <p:nvSpPr>
          <p:cNvPr id="23556"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3557"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59DFE69E-7B67-423D-89E4-C946A1808069}" type="slidenum">
              <a:rPr lang="en-US" smtClean="0"/>
              <a:pPr/>
              <a:t>133</a:t>
            </a:fld>
            <a:endParaRPr lang="en-US"/>
          </a:p>
        </p:txBody>
      </p:sp>
      <p:sp>
        <p:nvSpPr>
          <p:cNvPr id="23558" name="Rectangle 2"/>
          <p:cNvSpPr>
            <a:spLocks noGrp="1" noRot="1" noChangeAspect="1" noChangeArrowheads="1" noTextEdit="1"/>
          </p:cNvSpPr>
          <p:nvPr>
            <p:ph type="sldImg"/>
          </p:nvPr>
        </p:nvSpPr>
        <p:spPr>
          <a:xfrm>
            <a:off x="384175" y="701675"/>
            <a:ext cx="6165850" cy="3468688"/>
          </a:xfrm>
          <a:ln/>
        </p:spPr>
      </p:sp>
      <p:sp>
        <p:nvSpPr>
          <p:cNvPr id="23559"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97713969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802.11-24/1658r2</a:t>
            </a:r>
            <a:endParaRPr lang="en-US" sz="1400" dirty="0"/>
          </a:p>
        </p:txBody>
      </p:sp>
      <p:sp>
        <p:nvSpPr>
          <p:cNvPr id="4198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2024</a:t>
            </a:r>
          </a:p>
        </p:txBody>
      </p:sp>
      <p:sp>
        <p:nvSpPr>
          <p:cNvPr id="4198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134</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96592227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802.11-24/1658r2</a:t>
            </a:r>
            <a:endParaRPr lang="en-US" sz="1400" dirty="0"/>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2024</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135</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24011100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802.11-24/1658r2</a:t>
            </a:r>
            <a:endParaRPr lang="en-US" sz="1400" dirty="0"/>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2024</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136</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10527425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802.11-24/1658r2</a:t>
            </a:r>
          </a:p>
        </p:txBody>
      </p:sp>
      <p:sp>
        <p:nvSpPr>
          <p:cNvPr id="4198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2024</a:t>
            </a:r>
          </a:p>
        </p:txBody>
      </p:sp>
      <p:sp>
        <p:nvSpPr>
          <p:cNvPr id="4198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137</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48127498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802.11-24/1658r2</a:t>
            </a:r>
          </a:p>
        </p:txBody>
      </p:sp>
      <p:sp>
        <p:nvSpPr>
          <p:cNvPr id="4198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2024</a:t>
            </a:r>
          </a:p>
        </p:txBody>
      </p:sp>
      <p:sp>
        <p:nvSpPr>
          <p:cNvPr id="4198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138</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45457101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802.11-24/1658r2</a:t>
            </a:r>
            <a:endParaRPr lang="en-US" sz="1400" dirty="0"/>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2024</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139</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2440957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802.11-24/1658r2</a:t>
            </a:r>
            <a:endParaRPr lang="en-US" sz="1400" dirty="0"/>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2024</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140</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46866814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802.11-24/1658r2</a:t>
            </a:r>
            <a:endParaRPr lang="en-US" sz="1400" dirty="0"/>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2024</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141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661654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802.11-24/1658r2</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19946002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802.11-24/1658r2</a:t>
            </a:r>
            <a:endParaRPr lang="en-US" sz="1400" dirty="0"/>
          </a:p>
        </p:txBody>
      </p:sp>
      <p:sp>
        <p:nvSpPr>
          <p:cNvPr id="40963"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2024</a:t>
            </a:r>
          </a:p>
        </p:txBody>
      </p:sp>
      <p:sp>
        <p:nvSpPr>
          <p:cNvPr id="40964"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142</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48601260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802.11-24/1658r2</a:t>
            </a:r>
            <a:endParaRPr lang="en-US" sz="1400" dirty="0"/>
          </a:p>
        </p:txBody>
      </p:sp>
      <p:sp>
        <p:nvSpPr>
          <p:cNvPr id="40963"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2024</a:t>
            </a:r>
          </a:p>
        </p:txBody>
      </p:sp>
      <p:sp>
        <p:nvSpPr>
          <p:cNvPr id="40964"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143</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86492327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802.11-24/1658r2</a:t>
            </a:r>
            <a:endParaRPr lang="en-US" sz="1400" dirty="0"/>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2024</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144</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70237908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802.11-24/1658r2</a:t>
            </a:r>
            <a:endParaRPr lang="en-US" sz="1400" dirty="0"/>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2024</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145</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29504392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802.11-24/1658r2</a:t>
            </a:r>
            <a:endParaRPr lang="en-US" sz="1400" dirty="0"/>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2024</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146</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1286065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802.11-24/1658r2</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147</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16257669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802.11-24/1658r2</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148</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93914937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802.11-24/1658r2</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149</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891088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802.11-24/1658r2</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15</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90235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802.11-24/1658r2</a:t>
            </a:r>
            <a:endParaRPr lang="en-US" dirty="0">
              <a:latin typeface="Times New Roman" charset="0"/>
            </a:endParaRPr>
          </a:p>
        </p:txBody>
      </p:sp>
      <p:sp>
        <p:nvSpPr>
          <p:cNvPr id="9219" name="Rectangle 3"/>
          <p:cNvSpPr>
            <a:spLocks noGrp="1" noChangeArrowheads="1"/>
          </p:cNvSpPr>
          <p:nvPr>
            <p:ph type="dt" sz="quarter" idx="1"/>
          </p:nvPr>
        </p:nvSpPr>
        <p:spPr>
          <a:noFill/>
        </p:spPr>
        <p:txBody>
          <a:bodyPr/>
          <a:lstStyle/>
          <a:p>
            <a:r>
              <a:rPr lang="en-US" dirty="0">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dirty="0">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dirty="0">
                <a:latin typeface="Times New Roman" charset="0"/>
              </a:rPr>
              <a:t>Page </a:t>
            </a:r>
            <a:fld id="{48189E4D-1385-4EFA-9270-3C7FC52F7D9E}" type="slidenum">
              <a:rPr lang="en-US" smtClean="0">
                <a:latin typeface="Times New Roman" charset="0"/>
              </a:rPr>
              <a:pPr/>
              <a:t>17</a:t>
            </a:fld>
            <a:endParaRPr lang="en-US" dirty="0">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dirty="0">
              <a:latin typeface="Times New Roman" charset="0"/>
            </a:endParaRPr>
          </a:p>
        </p:txBody>
      </p:sp>
    </p:spTree>
    <p:extLst>
      <p:ext uri="{BB962C8B-B14F-4D97-AF65-F5344CB8AC3E}">
        <p14:creationId xmlns:p14="http://schemas.microsoft.com/office/powerpoint/2010/main" val="2035348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4" name="TextBox 3"/>
          <p:cNvSpPr txBox="1"/>
          <p:nvPr userDrawn="1"/>
        </p:nvSpPr>
        <p:spPr>
          <a:xfrm>
            <a:off x="8026400" y="381001"/>
            <a:ext cx="711200" cy="276225"/>
          </a:xfrm>
          <a:prstGeom prst="rect">
            <a:avLst/>
          </a:prstGeom>
          <a:noFill/>
        </p:spPr>
        <p:txBody>
          <a:bodyPr>
            <a:spAutoFit/>
          </a:bodyPr>
          <a:lstStyle/>
          <a:p>
            <a:pPr eaLnBrk="0" hangingPunct="0">
              <a:defRPr/>
            </a:pPr>
            <a:endParaRPr lang="en-US" sz="1200" dirty="0">
              <a:latin typeface="Times New Roman" pitchFamily="18" charset="0"/>
            </a:endParaRP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le 1">
            <a:extLst>
              <a:ext uri="{FF2B5EF4-FFF2-40B4-BE49-F238E27FC236}">
                <a16:creationId xmlns:a16="http://schemas.microsoft.com/office/drawing/2014/main" id="{2CB95CDD-E1F6-2D43-A6DE-DFE5E038FF14}"/>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E8C9794E-61A5-714F-A1C3-0B830A40B19C}"/>
              </a:ext>
            </a:extLst>
          </p:cNvPr>
          <p:cNvSpPr>
            <a:spLocks noGrp="1"/>
          </p:cNvSpPr>
          <p:nvPr>
            <p:ph type="dt" sz="half" idx="10"/>
          </p:nvPr>
        </p:nvSpPr>
        <p:spPr>
          <a:xfrm>
            <a:off x="929217" y="332601"/>
            <a:ext cx="1541128" cy="276999"/>
          </a:xfrm>
        </p:spPr>
        <p:txBody>
          <a:bodyPr/>
          <a:lstStyle/>
          <a:p>
            <a:pPr>
              <a:defRPr/>
            </a:pPr>
            <a:r>
              <a:rPr lang="en-US" dirty="0"/>
              <a:t>November 2024</a:t>
            </a:r>
          </a:p>
        </p:txBody>
      </p:sp>
      <p:sp>
        <p:nvSpPr>
          <p:cNvPr id="13" name="Footer Placeholder 12">
            <a:extLst>
              <a:ext uri="{FF2B5EF4-FFF2-40B4-BE49-F238E27FC236}">
                <a16:creationId xmlns:a16="http://schemas.microsoft.com/office/drawing/2014/main" id="{8DF689E7-6B72-2C4B-99D0-CD708FC1A435}"/>
              </a:ext>
            </a:extLst>
          </p:cNvPr>
          <p:cNvSpPr>
            <a:spLocks noGrp="1"/>
          </p:cNvSpPr>
          <p:nvPr>
            <p:ph type="ftr" sz="quarter" idx="11"/>
          </p:nvPr>
        </p:nvSpPr>
        <p:spPr/>
        <p:txBody>
          <a:bodyPr/>
          <a:lstStyle/>
          <a:p>
            <a:pPr>
              <a:defRPr/>
            </a:pPr>
            <a:r>
              <a:rPr lang="en-US" dirty="0"/>
              <a:t>Xiaofei Wang (InterDigital)</a:t>
            </a:r>
          </a:p>
        </p:txBody>
      </p:sp>
      <p:sp>
        <p:nvSpPr>
          <p:cNvPr id="14" name="Slide Number Placeholder 13">
            <a:extLst>
              <a:ext uri="{FF2B5EF4-FFF2-40B4-BE49-F238E27FC236}">
                <a16:creationId xmlns:a16="http://schemas.microsoft.com/office/drawing/2014/main" id="{92BF0E52-58D7-5042-997A-535993AD5256}"/>
              </a:ext>
            </a:extLst>
          </p:cNvPr>
          <p:cNvSpPr>
            <a:spLocks noGrp="1"/>
          </p:cNvSpPr>
          <p:nvPr>
            <p:ph type="sldNum" sz="quarter" idx="12"/>
          </p:nvPr>
        </p:nvSpPr>
        <p:spPr/>
        <p:txBody>
          <a:bodyPr/>
          <a:lstStyle/>
          <a:p>
            <a:pPr>
              <a:defRPr/>
            </a:pPr>
            <a:r>
              <a:rPr lang="en-US" dirty="0"/>
              <a:t>Slide </a:t>
            </a:r>
            <a:fld id="{C0237118-83BD-4B23-982E-CD5E6FF86FA7}" type="slidenum">
              <a:rPr lang="en-US" smtClean="0"/>
              <a:pPr>
                <a:defRPr/>
              </a:pPr>
              <a:t>‹#›</a:t>
            </a:fld>
            <a:endParaRPr lang="en-US" dirty="0"/>
          </a:p>
        </p:txBody>
      </p:sp>
    </p:spTree>
    <p:extLst>
      <p:ext uri="{BB962C8B-B14F-4D97-AF65-F5344CB8AC3E}">
        <p14:creationId xmlns:p14="http://schemas.microsoft.com/office/powerpoint/2010/main" val="1150990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Stephen McCann, Huawei</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September 2023</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September 2023</a:t>
            </a:r>
            <a:endParaRPr lang="en-GB"/>
          </a:p>
        </p:txBody>
      </p:sp>
      <p:sp>
        <p:nvSpPr>
          <p:cNvPr id="6" name="Footer Placeholder 5"/>
          <p:cNvSpPr>
            <a:spLocks noGrp="1"/>
          </p:cNvSpPr>
          <p:nvPr>
            <p:ph type="ftr" idx="11"/>
          </p:nvPr>
        </p:nvSpPr>
        <p:spPr/>
        <p:txBody>
          <a:bodyPr/>
          <a:lstStyle>
            <a:lvl1pPr>
              <a:defRPr/>
            </a:lvl1pPr>
          </a:lstStyle>
          <a:p>
            <a:r>
              <a:rPr lang="en-GB"/>
              <a:t>Stephen McCann, Huawei</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September 2023</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Stephen McCann, Huawei</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September 2023</a:t>
            </a:r>
            <a:endParaRPr lang="en-GB"/>
          </a:p>
        </p:txBody>
      </p:sp>
      <p:sp>
        <p:nvSpPr>
          <p:cNvPr id="4" name="Footer Placeholder 3"/>
          <p:cNvSpPr>
            <a:spLocks noGrp="1"/>
          </p:cNvSpPr>
          <p:nvPr>
            <p:ph type="ftr" idx="11"/>
          </p:nvPr>
        </p:nvSpPr>
        <p:spPr/>
        <p:txBody>
          <a:bodyPr/>
          <a:lstStyle>
            <a:lvl1pPr>
              <a:defRPr/>
            </a:lvl1pPr>
          </a:lstStyle>
          <a:p>
            <a:r>
              <a:rPr lang="en-GB"/>
              <a:t>Stephen McCann, Huawei</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September 2023</a:t>
            </a:r>
            <a:endParaRPr lang="en-GB"/>
          </a:p>
        </p:txBody>
      </p:sp>
      <p:sp>
        <p:nvSpPr>
          <p:cNvPr id="3" name="Footer Placeholder 2"/>
          <p:cNvSpPr>
            <a:spLocks noGrp="1"/>
          </p:cNvSpPr>
          <p:nvPr>
            <p:ph type="ftr" idx="11"/>
          </p:nvPr>
        </p:nvSpPr>
        <p:spPr/>
        <p:txBody>
          <a:bodyPr/>
          <a:lstStyle>
            <a:lvl1pPr>
              <a:defRPr/>
            </a:lvl1pPr>
          </a:lstStyle>
          <a:p>
            <a:r>
              <a:rPr lang="en-GB"/>
              <a:t>Stephen McCann, Huawei</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September 2023</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Stephen McCann, Huawei</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802.11-24/1658r2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ieeexplore.ieee.org/document/10707142" TargetMode="Externa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hyperlink" Target="https://mentor.ieee.org/802.24/dcn/22/24-22-0011-07-IoTg-internet-of-things-white-paper.docx" TargetMode="Externa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hyperlink" Target="https://mentor.ieee.org/802.24/dcn/24/24-24-0014-04-sgtg-802-24-smart-grid-white-paper-2024-update.docx"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8" Type="http://schemas.openxmlformats.org/officeDocument/2006/relationships/hyperlink" Target="https://mentor.ieee.org/802.24/edit-revision?t=9599800040%7F0&amp;fc=aODQ2%21cODAyLjI0" TargetMode="External"/><Relationship Id="rId3" Type="http://schemas.openxmlformats.org/officeDocument/2006/relationships/hyperlink" Target="https://mentor.ieee.org/802.24/revise-document?t=9640000040%7F0" TargetMode="External"/><Relationship Id="rId7" Type="http://schemas.openxmlformats.org/officeDocument/2006/relationships/hyperlink" Target="https://mentor.ieee.org/802.24/revise-document?t=9599800040%7F0" TargetMode="External"/><Relationship Id="rId2" Type="http://schemas.openxmlformats.org/officeDocument/2006/relationships/hyperlink" Target="https://mentor.ieee.org/802.24/dcn/24/24-24-0028-00-0000-fresh-afv-wp-outline.docx" TargetMode="External"/><Relationship Id="rId1" Type="http://schemas.openxmlformats.org/officeDocument/2006/relationships/slideLayout" Target="../slideLayouts/slideLayout2.xml"/><Relationship Id="rId6" Type="http://schemas.openxmlformats.org/officeDocument/2006/relationships/hyperlink" Target="https://mentor.ieee.org/802.24/dcn/24/24-24-0027-00-0000-proposed-an-extended-outline-for-adding-use-cases-of-integrated-charging-infrastructure-with-distributed-energy-resources-building-and-grid-level-energy-management-systems-in-clause-3-of-the-afv-draft-outline-doc-24-24-0025-00-0000.docx" TargetMode="External"/><Relationship Id="rId5" Type="http://schemas.openxmlformats.org/officeDocument/2006/relationships/hyperlink" Target="https://mentor.ieee.org/802.24/delete-document?t=9640000040%7F0&amp;fc=aODQ2%21cODAyLjI0" TargetMode="External"/><Relationship Id="rId4" Type="http://schemas.openxmlformats.org/officeDocument/2006/relationships/hyperlink" Target="https://mentor.ieee.org/802.24/edit-revision?t=9640000040%7F0&amp;fc=aODQ2%21cODAyLjI0" TargetMode="External"/><Relationship Id="rId9" Type="http://schemas.openxmlformats.org/officeDocument/2006/relationships/hyperlink" Target="https://mentor.ieee.org/802.24/delete-document?t=9599800040%7F0&amp;fc=aODQ2%21cODAyLjI0" TargetMode="External"/></Relationships>
</file>

<file path=ppt/slides/_rels/slide107.xml.rels><?xml version="1.0" encoding="UTF-8" standalone="yes"?>
<Relationships xmlns="http://schemas.openxmlformats.org/package/2006/relationships"><Relationship Id="rId2" Type="http://schemas.openxmlformats.org/officeDocument/2006/relationships/hyperlink" Target="https://mentor.ieee.org/802.24/dcn/24/24-24-0027-01-0000-proposed-an-extended-outline-for-adding-use-cases-of-integrated-charging-infrastructure-with-distributed-energy-resources-building-and-grid-level-energy-management-systems-in-clause-3-of-the-afv-draft-outline-doc-24-24-0025-00-0000.docx" TargetMode="Externa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image" Target="../media/image27.emf"/></Relationships>
</file>

<file path=ppt/slides/_rels/slide11.xml.rels><?xml version="1.0" encoding="UTF-8" standalone="yes"?>
<Relationships xmlns="http://schemas.openxmlformats.org/package/2006/relationships"><Relationship Id="rId3" Type="http://schemas.openxmlformats.org/officeDocument/2006/relationships/hyperlink" Target="http://grouper.ieee.org/groups/802/11/Reports/802.11_Timelines.ht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8" Type="http://schemas.openxmlformats.org/officeDocument/2006/relationships/hyperlink" Target="mailto:gilb@ieee.org" TargetMode="External"/><Relationship Id="rId3" Type="http://schemas.openxmlformats.org/officeDocument/2006/relationships/hyperlink" Target="mailto:mrhantel@ra.rockwell.com" TargetMode="External"/><Relationship Id="rId7" Type="http://schemas.openxmlformats.org/officeDocument/2006/relationships/hyperlink" Target="https://www.ieee802.org/1/files/private/802-REVc-drafts/" TargetMode="External"/><Relationship Id="rId2" Type="http://schemas.openxmlformats.org/officeDocument/2006/relationships/hyperlink" Target="https://development.standards.ieee.org/myproject-web/app#viewpar/12800/9288" TargetMode="External"/><Relationship Id="rId1" Type="http://schemas.openxmlformats.org/officeDocument/2006/relationships/slideLayout" Target="../slideLayouts/slideLayout2.xml"/><Relationship Id="rId6" Type="http://schemas.openxmlformats.org/officeDocument/2006/relationships/hyperlink" Target="https://www.ieee802.org/1/files/private/802-REVc-drafts" TargetMode="External"/><Relationship Id="rId5" Type="http://schemas.openxmlformats.org/officeDocument/2006/relationships/hyperlink" Target="https://1.ieee802.org/maintenance/802-revc/" TargetMode="External"/><Relationship Id="rId4" Type="http://schemas.openxmlformats.org/officeDocument/2006/relationships/hyperlink" Target="mailto:glenn.parsons@ericsson.com" TargetMode="External"/></Relationships>
</file>

<file path=ppt/slides/_rels/slide111.xml.rels><?xml version="1.0" encoding="UTF-8" standalone="yes"?>
<Relationships xmlns="http://schemas.openxmlformats.org/package/2006/relationships"><Relationship Id="rId2" Type="http://schemas.openxmlformats.org/officeDocument/2006/relationships/hyperlink" Target="https://mentor.ieee.org/802.1/dcn/24/1-24-0054-01-Mntg-p802-revc-sa-second-recirculation-ballot-report.pdf" TargetMode="Externa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28.emf"/></Relationships>
</file>

<file path=ppt/slides/_rels/slide114.xml.rels><?xml version="1.0" encoding="UTF-8" standalone="yes"?>
<Relationships xmlns="http://schemas.openxmlformats.org/package/2006/relationships"><Relationship Id="rId3" Type="http://schemas.openxmlformats.org/officeDocument/2006/relationships/hyperlink" Target="https://www.wi-fi.org/file-member/october-2024-malaga-member-meeting"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hyperlink" Target="https://www.wi-fi.org/news-events/newsroom/wi-fi-alliance-commends-federal-communications-commission-fcc-chairwomans" TargetMode="External"/><Relationship Id="rId7" Type="http://schemas.openxmlformats.org/officeDocument/2006/relationships/hyperlink" Target="https://www.wi-fi.org/beacon/guoqing-li/wi-fi-7-market-momentum-fueling-the-evolution-of-xr" TargetMode="External"/><Relationship Id="rId2" Type="http://schemas.openxmlformats.org/officeDocument/2006/relationships/hyperlink" Target="https://www.wi-fi.org/news-events/newsroom/wi-fi-alliance-applauds-ised-canada-for-forward-thinking-decision-to-adopt" TargetMode="External"/><Relationship Id="rId1" Type="http://schemas.openxmlformats.org/officeDocument/2006/relationships/slideLayout" Target="../slideLayouts/slideLayout2.xml"/><Relationship Id="rId6" Type="http://schemas.openxmlformats.org/officeDocument/2006/relationships/hyperlink" Target="https://www.wi-fi.org/beacon/the-beacon/from-niche-to-mainstream-wi-fi-alliance-founders-share-the-story-behind-the-early" TargetMode="External"/><Relationship Id="rId5" Type="http://schemas.openxmlformats.org/officeDocument/2006/relationships/hyperlink" Target="https://www.wi-fi.org/beacon/nadeem-akhtar/tackling-the-spectrum-crunch-with-mobile-data-offloading" TargetMode="External"/><Relationship Id="rId4" Type="http://schemas.openxmlformats.org/officeDocument/2006/relationships/hyperlink" Target="https://www.wi-fi.org/news-events/newsroom/new-study-lack-of-wi-fi-spectrum-bandwidth-undermines-chinas-investments-in" TargetMode="External"/></Relationships>
</file>

<file path=ppt/slides/_rels/slide118.xml.rels><?xml version="1.0" encoding="UTF-8" standalone="yes"?>
<Relationships xmlns="http://schemas.openxmlformats.org/package/2006/relationships"><Relationship Id="rId3" Type="http://schemas.openxmlformats.org/officeDocument/2006/relationships/hyperlink" Target="http://www.wi-fi.org/who-we-are/current-work-areas"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hyperlink" Target="http://www.wi-fi.org/" TargetMode="Externa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wirelessglobalcongress.com/Brochure/WGC-EMEA-2024-Post-Event-Report/index.html#1" TargetMode="Externa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8" Type="http://schemas.openxmlformats.org/officeDocument/2006/relationships/hyperlink" Target="https://wballiance.com/wba-program-overview-2024/" TargetMode="External"/><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hyperlink" Target="https://wballiancec.wpenginepowered.com/wp-content/uploads/2023/12/WBA_2024-Roadmap-and-Project-Overview_V1.4.1.pdf" TargetMode="Externa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hyperlink" Target="https://wballiance.com/wp-content/uploads/2024/10/WBA-OpenRoaming-Guide-APAC-TG_v1.0.0-FINALPublic.pdf" TargetMode="External"/><Relationship Id="rId2" Type="http://schemas.openxmlformats.org/officeDocument/2006/relationships/hyperlink" Target="https://wballiance.com/resource/wba-openroaming-introduction-guide/" TargetMode="Externa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s://wballiance.com/wp-content/uploads/2024/08/Access-Network-Metrics-Whitepaper-Outline-v1.0.0-Public.pdf" TargetMode="Externa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balliance.com/openroaming-for-iot-fido-device-onboard-framework/" TargetMode="External"/><Relationship Id="rId1" Type="http://schemas.openxmlformats.org/officeDocument/2006/relationships/slideLayout" Target="../slideLayouts/slideLayout2.xml"/><Relationship Id="rId4" Type="http://schemas.openxmlformats.org/officeDocument/2006/relationships/hyperlink" Target="https://wballiancec.wpenginepowered.com/wp-content/uploads/2024/10/WBA-OpenRoaming-for-IoT_FIDO-Device-Onboarding-Framework-Public-V.1.0.0.pdf" TargetMode="External"/></Relationships>
</file>

<file path=ppt/slides/_rels/slide128.xml.rels><?xml version="1.0" encoding="UTF-8" standalone="yes"?>
<Relationships xmlns="http://schemas.openxmlformats.org/package/2006/relationships"><Relationship Id="rId3" Type="http://schemas.openxmlformats.org/officeDocument/2006/relationships/hyperlink" Target="https://wballiancec.wpenginepowered.com/wp-content/uploads/2024/09/WBA-Wi-Fi-Exp-for-Moving-Networks-V1.0.0-Public-2.pdf" TargetMode="External"/><Relationship Id="rId2" Type="http://schemas.openxmlformats.org/officeDocument/2006/relationships/hyperlink" Target="https://wballiance.com/wi-fi-experience-for-moving-network/" TargetMode="Externa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29.xml.rels><?xml version="1.0" encoding="UTF-8" standalone="yes"?>
<Relationships xmlns="http://schemas.openxmlformats.org/package/2006/relationships"><Relationship Id="rId3" Type="http://schemas.openxmlformats.org/officeDocument/2006/relationships/hyperlink" Target="https://wballiance.com/" TargetMode="External"/><Relationship Id="rId7" Type="http://schemas.openxmlformats.org/officeDocument/2006/relationships/hyperlink" Target="https://wballiance.com/membership/"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hyperlink" Target="https://wballiance.com/events-awards/" TargetMode="External"/><Relationship Id="rId5" Type="http://schemas.openxmlformats.org/officeDocument/2006/relationships/hyperlink" Target="https://wballiance.com/resource/" TargetMode="External"/><Relationship Id="rId4" Type="http://schemas.openxmlformats.org/officeDocument/2006/relationships/hyperlink" Target="https://wballiance.com/wba-program-overview-2024/"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48.emf"/></Relationships>
</file>

<file path=ppt/slides/_rels/slide134.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hyperlink" Target="https://datatracker.ietf.org/group/edu/materials/" TargetMode="External"/><Relationship Id="rId5" Type="http://schemas.openxmlformats.org/officeDocument/2006/relationships/hyperlink" Target="https://mentor.ieee.org/802.11/dcn/16/11-16-0500-01-0000-ietf-95-wireless-tutorial-802-11-overview.pptx" TargetMode="External"/><Relationship Id="rId4" Type="http://schemas.openxmlformats.org/officeDocument/2006/relationships/hyperlink" Target="https://www.ietf.org/about/participate/get-started/" TargetMode="External"/></Relationships>
</file>

<file path=ppt/slides/_rels/slide135.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hyperlink" Target="https://datatracker.ietf.org/iabasg/ietfieee/meetings/" TargetMode="Externa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8" Type="http://schemas.openxmlformats.org/officeDocument/2006/relationships/hyperlink" Target="https://datatracker.ietf.org/wg/rpp/about/" TargetMode="External"/><Relationship Id="rId3" Type="http://schemas.openxmlformats.org/officeDocument/2006/relationships/hyperlink" Target="https://datatracker.ietf.org/wg/bofs/" TargetMode="External"/><Relationship Id="rId7" Type="http://schemas.openxmlformats.org/officeDocument/2006/relationships/hyperlink" Target="https://datatracker.ietf.org/wg/hpwan/about/"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hyperlink" Target="https://datatracker.ietf.org/wg/nasr/about/" TargetMode="External"/><Relationship Id="rId5" Type="http://schemas.openxmlformats.org/officeDocument/2006/relationships/hyperlink" Target="https://datatracker.ietf.org/wg/diem/about/" TargetMode="External"/><Relationship Id="rId4" Type="http://schemas.openxmlformats.org/officeDocument/2006/relationships/hyperlink" Target="https://datatracker.ietf.org/wg/alldispatch/about/" TargetMode="External"/><Relationship Id="rId9" Type="http://schemas.openxmlformats.org/officeDocument/2006/relationships/hyperlink" Target="https://datatracker.ietf.org/wg/deepspace/about/" TargetMode="External"/></Relationships>
</file>

<file path=ppt/slides/_rels/slide138.xml.rels><?xml version="1.0" encoding="UTF-8" standalone="yes"?>
<Relationships xmlns="http://schemas.openxmlformats.org/package/2006/relationships"><Relationship Id="rId8" Type="http://schemas.openxmlformats.org/officeDocument/2006/relationships/hyperlink" Target="https://datatracker.ietf.org/wg/ianabis/about/" TargetMode="External"/><Relationship Id="rId13" Type="http://schemas.openxmlformats.org/officeDocument/2006/relationships/hyperlink" Target="https://datatracker.ietf.org/doc/charter-ietf-opsawg/" TargetMode="External"/><Relationship Id="rId3" Type="http://schemas.openxmlformats.org/officeDocument/2006/relationships/hyperlink" Target="https://datatracker.ietf.org/group/chartering/" TargetMode="External"/><Relationship Id="rId7" Type="http://schemas.openxmlformats.org/officeDocument/2006/relationships/hyperlink" Target="https://datatracker.ietf.org/doc/charter-ietf-ccamp/" TargetMode="External"/><Relationship Id="rId12" Type="http://schemas.openxmlformats.org/officeDocument/2006/relationships/hyperlink" Target="https://datatracker.ietf.org/wg/opsawg/about/" TargetMode="External"/><Relationship Id="rId17" Type="http://schemas.openxmlformats.org/officeDocument/2006/relationships/hyperlink" Target="https://datatracker.ietf.org/doc/charter-ietf-spring/" TargetMode="External"/><Relationship Id="rId2" Type="http://schemas.openxmlformats.org/officeDocument/2006/relationships/notesSlide" Target="../notesSlides/notesSlide66.xml"/><Relationship Id="rId16" Type="http://schemas.openxmlformats.org/officeDocument/2006/relationships/hyperlink" Target="https://datatracker.ietf.org/wg/spring/about/" TargetMode="External"/><Relationship Id="rId1" Type="http://schemas.openxmlformats.org/officeDocument/2006/relationships/slideLayout" Target="../slideLayouts/slideLayout2.xml"/><Relationship Id="rId6" Type="http://schemas.openxmlformats.org/officeDocument/2006/relationships/hyperlink" Target="https://datatracker.ietf.org/wg/ccamp/about/" TargetMode="External"/><Relationship Id="rId11" Type="http://schemas.openxmlformats.org/officeDocument/2006/relationships/hyperlink" Target="https://datatracker.ietf.org/doc/charter-ietf-modpod/" TargetMode="External"/><Relationship Id="rId5" Type="http://schemas.openxmlformats.org/officeDocument/2006/relationships/hyperlink" Target="https://datatracker.ietf.org/doc/charter-irtf-hrpc/" TargetMode="External"/><Relationship Id="rId15" Type="http://schemas.openxmlformats.org/officeDocument/2006/relationships/hyperlink" Target="https://datatracker.ietf.org/doc/charter-ietf-roll/" TargetMode="External"/><Relationship Id="rId10" Type="http://schemas.openxmlformats.org/officeDocument/2006/relationships/hyperlink" Target="https://datatracker.ietf.org/wg/modpod/about/" TargetMode="External"/><Relationship Id="rId4" Type="http://schemas.openxmlformats.org/officeDocument/2006/relationships/hyperlink" Target="https://datatracker.ietf.org/rg/hrpc/about/" TargetMode="External"/><Relationship Id="rId9" Type="http://schemas.openxmlformats.org/officeDocument/2006/relationships/hyperlink" Target="https://datatracker.ietf.org/doc/charter-ietf-ianabis/" TargetMode="External"/><Relationship Id="rId14" Type="http://schemas.openxmlformats.org/officeDocument/2006/relationships/hyperlink" Target="https://datatracker.ietf.org/wg/roll/about/" TargetMode="External"/></Relationships>
</file>

<file path=ppt/slides/_rels/slide139.xml.rels><?xml version="1.0" encoding="UTF-8" standalone="yes"?>
<Relationships xmlns="http://schemas.openxmlformats.org/package/2006/relationships"><Relationship Id="rId3" Type="http://schemas.openxmlformats.org/officeDocument/2006/relationships/hyperlink" Target="https://www.ietf.org/blog/yang-catalog-latest-developments-ietf-100-hackathon/"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hyperlink" Target="https://1.ieee802.org/yangsters/" TargetMode="External"/><Relationship Id="rId4" Type="http://schemas.openxmlformats.org/officeDocument/2006/relationships/hyperlink" Target="https://yangcatalog.org/"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mailto:po-kai.huang@intel.com" TargetMode="External"/><Relationship Id="rId3" Type="http://schemas.openxmlformats.org/officeDocument/2006/relationships/hyperlink" Target="mailto:emily.h.qi@intel.com" TargetMode="External"/><Relationship Id="rId7" Type="http://schemas.openxmlformats.org/officeDocument/2006/relationships/hyperlink" Target="mailto:carol@ansley.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mailto:robert.stacey@intel.com" TargetMode="External"/><Relationship Id="rId5" Type="http://schemas.openxmlformats.org/officeDocument/2006/relationships/hyperlink" Target="mailto:montemurro.michael@gmail.com" TargetMode="External"/><Relationship Id="rId10" Type="http://schemas.openxmlformats.org/officeDocument/2006/relationships/hyperlink" Target="mailto:aasterja@qti.qualcomm.com" TargetMode="External"/><Relationship Id="rId4" Type="http://schemas.openxmlformats.org/officeDocument/2006/relationships/hyperlink" Target="mailto:edward.ks.au@gmail.com" TargetMode="External"/><Relationship Id="rId9" Type="http://schemas.openxmlformats.org/officeDocument/2006/relationships/hyperlink" Target="mailto:mark.hamilton2152@gmail.com" TargetMode="External"/></Relationships>
</file>

<file path=ppt/slides/_rels/slide140.xml.rels><?xml version="1.0" encoding="UTF-8" standalone="yes"?>
<Relationships xmlns="http://schemas.openxmlformats.org/package/2006/relationships"><Relationship Id="rId3" Type="http://schemas.openxmlformats.org/officeDocument/2006/relationships/hyperlink" Target="http://datatracker.ietf.org/wg/6lo/"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hyperlink" Target="https://datatracker.ietf.org/doc/draft-ietf-6lo-schc-15dot4/" TargetMode="External"/><Relationship Id="rId5" Type="http://schemas.openxmlformats.org/officeDocument/2006/relationships/hyperlink" Target="https://datatracker.ietf.org/doc/draft-ietf-6lo-owc/" TargetMode="External"/><Relationship Id="rId4" Type="http://schemas.openxmlformats.org/officeDocument/2006/relationships/hyperlink" Target="https://datatracker.ietf.org/doc/draft-ietf-6lo-prefix-registration/" TargetMode="External"/></Relationships>
</file>

<file path=ppt/slides/_rels/slide141.xml.rels><?xml version="1.0" encoding="UTF-8" standalone="yes"?>
<Relationships xmlns="http://schemas.openxmlformats.org/package/2006/relationships"><Relationship Id="rId3" Type="http://schemas.openxmlformats.org/officeDocument/2006/relationships/hyperlink" Target="http://datatracker.ietf.org/wg/roll/"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hyperlink" Target="https://datatracker.ietf.org/group/iotdir/about/" TargetMode="External"/><Relationship Id="rId4" Type="http://schemas.openxmlformats.org/officeDocument/2006/relationships/hyperlink" Target="http://datatracker.ietf.org/wg/core/" TargetMode="External"/></Relationships>
</file>

<file path=ppt/slides/_rels/slide142.xml.rels><?xml version="1.0" encoding="UTF-8" standalone="yes"?>
<Relationships xmlns="http://schemas.openxmlformats.org/package/2006/relationships"><Relationship Id="rId3" Type="http://schemas.openxmlformats.org/officeDocument/2006/relationships/hyperlink" Target="http://datatracker.ietf.org/wg/madinas/"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hyperlink" Target="https://datatracker.ietf.org/doc/draft-ietf-madinas-use-cases/" TargetMode="External"/></Relationships>
</file>

<file path=ppt/slides/_rels/slide143.xml.rels><?xml version="1.0" encoding="UTF-8" standalone="yes"?>
<Relationships xmlns="http://schemas.openxmlformats.org/package/2006/relationships"><Relationship Id="rId3" Type="http://schemas.openxmlformats.org/officeDocument/2006/relationships/hyperlink" Target="http://datatracker.ietf.org/wg/emu/" TargetMode="External"/><Relationship Id="rId7" Type="http://schemas.openxmlformats.org/officeDocument/2006/relationships/hyperlink" Target="https://datatracker.ietf.org/doc/draft-ietf-emu-rfc7170bis/"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hyperlink" Target="https://datatracker.ietf.org/doc/draft-ietf-emu-eap-edhoc/" TargetMode="External"/><Relationship Id="rId5" Type="http://schemas.openxmlformats.org/officeDocument/2006/relationships/hyperlink" Target="https://datatracker.ietf.org/doc/draft-ietf-emu-bootstrapped-tls/" TargetMode="External"/><Relationship Id="rId4" Type="http://schemas.openxmlformats.org/officeDocument/2006/relationships/hyperlink" Target="https://datatracker.ietf.org/doc/draft-ietf-emu-eap-arpa/" TargetMode="External"/></Relationships>
</file>

<file path=ppt/slides/_rels/slide144.xml.rels><?xml version="1.0" encoding="UTF-8" standalone="yes"?>
<Relationships xmlns="http://schemas.openxmlformats.org/package/2006/relationships"><Relationship Id="rId8" Type="http://schemas.openxmlformats.org/officeDocument/2006/relationships/hyperlink" Target="https://www.ietf.org/topics/netmgmt/" TargetMode="External"/><Relationship Id="rId3" Type="http://schemas.openxmlformats.org/officeDocument/2006/relationships/hyperlink" Target="http://datatracker.ietf.org/wg/opsawg/" TargetMode="External"/><Relationship Id="rId7" Type="http://schemas.openxmlformats.org/officeDocument/2006/relationships/hyperlink" Target="https://tools.ietf.org/html/rfc6632"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hyperlink" Target="https://datatracker.ietf.org/doc/draft-ietf-opsawg-discardmodel/" TargetMode="External"/><Relationship Id="rId5" Type="http://schemas.openxmlformats.org/officeDocument/2006/relationships/hyperlink" Target="https://datatracker.ietf.org/doc/draft-ietf-opsawg-teas-attachment-circuit/" TargetMode="External"/><Relationship Id="rId4" Type="http://schemas.openxmlformats.org/officeDocument/2006/relationships/hyperlink" Target="https://datatracker.ietf.org/doc/draft-ietf-opsawg-oam-characterization/" TargetMode="External"/></Relationships>
</file>

<file path=ppt/slides/_rels/slide145.xml.rels><?xml version="1.0" encoding="UTF-8" standalone="yes"?>
<Relationships xmlns="http://schemas.openxmlformats.org/package/2006/relationships"><Relationship Id="rId3" Type="http://schemas.openxmlformats.org/officeDocument/2006/relationships/hyperlink" Target="https://datatracker.ietf.org/wg/intarea/"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hyperlink" Target="http://datatracker.ietf.org/wg/tls/"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5" Type="http://schemas.openxmlformats.org/officeDocument/2006/relationships/hyperlink" Target="https://datatracker.ietf.org/doc/draft-ietf-tls-hybrid-design/" TargetMode="External"/><Relationship Id="rId4" Type="http://schemas.openxmlformats.org/officeDocument/2006/relationships/hyperlink" Target="https://datatracker.ietf.org/doc/draft-ietf-tls-rfc8447bis/" TargetMode="External"/></Relationships>
</file>

<file path=ppt/slides/_rels/slide147.xml.rels><?xml version="1.0" encoding="UTF-8" standalone="yes"?>
<Relationships xmlns="http://schemas.openxmlformats.org/package/2006/relationships"><Relationship Id="rId3" Type="http://schemas.openxmlformats.org/officeDocument/2006/relationships/hyperlink" Target="https://datatracker.ietf.org/wg/detnet/charter/"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5" Type="http://schemas.openxmlformats.org/officeDocument/2006/relationships/hyperlink" Target="https://datatracker.ietf.org/doc/draft-ietf-raw-technologies/" TargetMode="External"/><Relationship Id="rId4" Type="http://schemas.openxmlformats.org/officeDocument/2006/relationships/hyperlink" Target="https://datatracker.ietf.org/doc/draft-ietf-raw-architecture/" TargetMode="External"/></Relationships>
</file>

<file path=ppt/slides/_rels/slide148.xml.rels><?xml version="1.0" encoding="UTF-8" standalone="yes"?>
<Relationships xmlns="http://schemas.openxmlformats.org/package/2006/relationships"><Relationship Id="rId3" Type="http://schemas.openxmlformats.org/officeDocument/2006/relationships/hyperlink" Target="https://datatracker.ietf.org/group/anima/"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 Id="rId5" Type="http://schemas.openxmlformats.org/officeDocument/2006/relationships/hyperlink" Target="https://datatracker.ietf.org/doc/draft-ietf-anima-brski-cloud/" TargetMode="External"/><Relationship Id="rId4" Type="http://schemas.openxmlformats.org/officeDocument/2006/relationships/hyperlink" Target="https://datatracker.ietf.org/doc/draft-ietf-anima-brski-discovery/" TargetMode="External"/></Relationships>
</file>

<file path=ppt/slides/_rels/slide149.xml.rels><?xml version="1.0" encoding="UTF-8" standalone="yes"?>
<Relationships xmlns="http://schemas.openxmlformats.org/package/2006/relationships"><Relationship Id="rId3" Type="http://schemas.openxmlformats.org/officeDocument/2006/relationships/hyperlink" Target="https://datatracker.ietf.org/doc/rfc7241/"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hyperlink" Target="http://ieee-sa.centraldesktop.com/802liaisondb/FrontPag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mentor.ieee.org/802.11/dcn/09/11-09-1034-21-0000-802-11-editorial-style-guide.doc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mentor.ieee.org/myproject/Public/mytools/draft/styleman.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21.xml.rels><?xml version="1.0" encoding="UTF-8" standalone="yes"?>
<Relationships xmlns="http://schemas.openxmlformats.org/package/2006/relationships"><Relationship Id="rId3" Type="http://schemas.openxmlformats.org/officeDocument/2006/relationships/hyperlink" Target="https://mentor.ieee.org/802.11/dcn/24/11-24-1728-06-0arc-arc-sc-agenda-november-2024.ppt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mentor.ieee.org/802.11/dcn/23/11-23-0880-04-0arc-revised-annex-g-containing-example-frame-exchange-sequences.doc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mentor.ieee.org/802.11/dcn/24/11-24-1933-01-0arc-proposed-response-to-wba-on-implementation-guidelines-for-l4s.docx" TargetMode="External"/><Relationship Id="rId4" Type="http://schemas.openxmlformats.org/officeDocument/2006/relationships/hyperlink" Target="https://mentor.ieee.org/802.11/dcn/24/11-24-1569-00-0000-liaison-from-wba-guidelines-for-l4s.docx"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ieee802.org/11/private/ETSI_documents/BRAN/05-CONTRIBUTIONS/2024/2024_12_16_OR_BRAN%23127/BRAN(24)127006r1_BRAN_24_125a003r5_as_sent_out.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ieee802.org/11/private/ETSI_documents/BRAN/05-CONTRIBUTIONS/2024/2024_10_21_OR_BRAN%23126/BRAN(24)126013r1_ENs_older_than_5_years.xlsx"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39.xml.rels><?xml version="1.0" encoding="UTF-8" standalone="yes"?>
<Relationships xmlns="http://schemas.openxmlformats.org/package/2006/relationships"><Relationship Id="rId3" Type="http://schemas.openxmlformats.org/officeDocument/2006/relationships/hyperlink" Target="https://mentor.ieee.org/802.11/dcn/24/11-24-1673-00-0wng-agenda-for-wng-sc-2024-november.pptx" TargetMode="External"/><Relationship Id="rId7" Type="http://schemas.openxmlformats.org/officeDocument/2006/relationships/hyperlink" Target="https://mentor.ieee.org/802.11/dcn/24/11-24-1932-00-0wng-wng-meeting-minutes-2024-november-vancouver-meeting.docx"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mentor.ieee.org/802.11/dcn/24/11-24-1554-01-0wng-proposal-on-intelligent-radio-path-control-technique-to-improve-snr-and-resolve-the-radio-shadow-zone-in-millimeter-wave-band-system.pptx" TargetMode="External"/><Relationship Id="rId5" Type="http://schemas.openxmlformats.org/officeDocument/2006/relationships/hyperlink" Target="https://mentor.ieee.org/802.11/dcn/24/11-24-1904-04-0wng-vlan-segregated-data-services.pptx" TargetMode="External"/><Relationship Id="rId4" Type="http://schemas.openxmlformats.org/officeDocument/2006/relationships/hyperlink" Target="https://mentor.ieee.org/802.11/dcn/24/11-24-1910-00-0wng-quality-of-outcome.pdf"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3.emf"/></Relationships>
</file>

<file path=ppt/slides/_rels/slide41.xml.rels><?xml version="1.0" encoding="UTF-8" standalone="yes"?>
<Relationships xmlns="http://schemas.openxmlformats.org/package/2006/relationships"><Relationship Id="rId3" Type="http://schemas.openxmlformats.org/officeDocument/2006/relationships/hyperlink" Target="https://mentor.ieee.org/802-ec/dcn/24/ec-24-0229-05-JTC1-agenda-for-november-2024-mixed-mode.pptx"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15.e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9.bin"/><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mentor.ieee.org/802.11/dcn/24/11-24-1667-15-00bn-tgbn-nov-2024-meeting-agenda.pptx"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s://mentor.ieee.org/802.11/dcn/24/11-24-0171-15-00bn-tgbn-motions-list-part-1.pptxhttps:/mentor.ieee.org/802.11/dcn/24/11-24-0171-21-00bn-tgbn-motions-list-part-1.pptx"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17.emf"/></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mentor.ieee.org/802.11/dcn/24/11-24-1943-00-immw-immw-meeting-minutes-for-november.docx" TargetMode="External"/><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73.xml.rels><?xml version="1.0" encoding="UTF-8" standalone="yes"?>
<Relationships xmlns="http://schemas.openxmlformats.org/package/2006/relationships"><Relationship Id="rId3" Type="http://schemas.openxmlformats.org/officeDocument/2006/relationships/hyperlink" Target="https://mentor.ieee.org/802.11/dcn/24/11-24-1674-00-auto-agenda-for-automotive-tig-2024-november.pptx"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https://mentor.ieee.org/802.11/dcn/24/11-24-1950-00-auto-automotive-tig-meeting-minutes-for-november-11-2024.docx" TargetMode="External"/><Relationship Id="rId5" Type="http://schemas.openxmlformats.org/officeDocument/2006/relationships/hyperlink" Target="https://mentor.ieee.org/802.11/dcn/24/11-24-1845-02-auto-consideration-on-existing-systems-and-standards-for-its-using-ieee802-11-technologies.pptx" TargetMode="External"/><Relationship Id="rId4" Type="http://schemas.openxmlformats.org/officeDocument/2006/relationships/hyperlink" Target="https://mentor.ieee.org/802.11/dcn/24/11-24-1858-01-auto-passpoint-openroaming-for-automotive-connectivity.pptx" TargetMode="Externa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20.emf"/></Relationships>
</file>

<file path=ppt/slides/_rels/slide75.xml.rels><?xml version="1.0" encoding="UTF-8" standalone="yes"?>
<Relationships xmlns="http://schemas.openxmlformats.org/package/2006/relationships"><Relationship Id="rId3" Type="http://schemas.openxmlformats.org/officeDocument/2006/relationships/hyperlink" Target="https://mentor.ieee.org/802.15/dcn/24/15-24-0545-05-0000-nov-2024-802-15-agenda.xlsx"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s://mentor.ieee.org/802.15/dcn/24/15-24-0665-01-04ab-tg4ab-closing-report.pptx"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s://mentor.ieee.org/802.15/dcn/24/15-24-0599-01-04ac-november-opening-and-closing.ppt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s://mentor.ieee.org/802.15/dcn/24/15-24-0597-01-04ad-tg4ad-agenda-opening-and-closing-report-nov-2024.pptx"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hyperlink" Target="https://mentor.ieee.org/802.15/dcn/24/15-24-0653-01-006a-tg15-6ma-closing-report-for-november-2024.pptx" TargetMode="Externa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mentor.ieee.org/802.15/dcn/24/15-24-0601-01-009a-november-opening-and-closing.pptx"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s://mentor.ieee.org/802.15/dcn/24/15-24-0644-02-016t-nov-2024-tg16t-meeting-closing-report.pptx" TargetMode="External"/><Relationship Id="rId2" Type="http://schemas.openxmlformats.org/officeDocument/2006/relationships/hyperlink" Target="https://mentor.ieee.org/802.15/dcn/24/15-24-0561-00-016t-tg16t-initial-sa-ballot-comments-and-resolutions.xlsx"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mailto:ross.yujian@huawei.com" TargetMode="External"/><Relationship Id="rId3" Type="http://schemas.openxmlformats.org/officeDocument/2006/relationships/hyperlink" Target="mailto:robert.stacey@intel.com" TargetMode="External"/><Relationship Id="rId7" Type="http://schemas.openxmlformats.org/officeDocument/2006/relationships/hyperlink" Target="mailto:po-kai.huang@intel.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mailto:carol@ansley.com" TargetMode="External"/><Relationship Id="rId11" Type="http://schemas.openxmlformats.org/officeDocument/2006/relationships/hyperlink" Target="mailto:emily.h.qi@gmail.com" TargetMode="External"/><Relationship Id="rId5" Type="http://schemas.openxmlformats.org/officeDocument/2006/relationships/hyperlink" Target="mailto:edward.ks.au@gmail.com" TargetMode="External"/><Relationship Id="rId10" Type="http://schemas.openxmlformats.org/officeDocument/2006/relationships/hyperlink" Target="mailto:claudiodasilva@meta.com" TargetMode="External"/><Relationship Id="rId4" Type="http://schemas.openxmlformats.org/officeDocument/2006/relationships/hyperlink" Target="mailto:emily.h.qi@intel.com" TargetMode="External"/><Relationship Id="rId9" Type="http://schemas.openxmlformats.org/officeDocument/2006/relationships/hyperlink" Target="mailto:RoyWant@google.com" TargetMode="External"/></Relationships>
</file>

<file path=ppt/slides/_rels/slide9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8" Type="http://schemas.openxmlformats.org/officeDocument/2006/relationships/hyperlink" Target="https://mentor.ieee.org/802.18/dcn/24/18-24-0100-06-0000-proposed-repsonse-to-japan-mic-s-consultation-on-frequency-reorganization-plan-2024.pdf" TargetMode="External"/><Relationship Id="rId3" Type="http://schemas.openxmlformats.org/officeDocument/2006/relationships/hyperlink" Target="https://mentor.ieee.org/802.18/documents?is_dcn=0001&amp;is_group=0000&amp;is_year=2024" TargetMode="External"/><Relationship Id="rId7" Type="http://schemas.openxmlformats.org/officeDocument/2006/relationships/hyperlink" Target="https://mentor.ieee.org/802.18/dcn/24/18-24-0102-03-0000-proposed-response-to-belgium-bipt-s-consultation-on-uwb-regulation.pdf"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hyperlink" Target="https://mentor.ieee.org/802.18/dcn/24/18-24-0095-07-0000-proposed-response-to-saudi-arabia-cst-s-consultation-on-spectrum-outlook-2024-2027.pdf" TargetMode="External"/><Relationship Id="rId5" Type="http://schemas.openxmlformats.org/officeDocument/2006/relationships/hyperlink" Target="https://mentor.ieee.org/802.18/dcn/24/18-24-0092-08-0000-proposed-response-to-ift-public-consultation-re-the-64-ghz-71-ghz-frequency-band.pdf" TargetMode="External"/><Relationship Id="rId10" Type="http://schemas.openxmlformats.org/officeDocument/2006/relationships/image" Target="../media/image24.png"/><Relationship Id="rId4" Type="http://schemas.openxmlformats.org/officeDocument/2006/relationships/hyperlink" Target="https://mentor.ieee.org/802.18/dcn/24/18-24-0091-05-0000-proposed-response-to-qatar-cra-s-consultation-on-iot-and-m2m-position-paper.pdf" TargetMode="External"/><Relationship Id="rId9" Type="http://schemas.openxmlformats.org/officeDocument/2006/relationships/hyperlink" Target="https://mentor.ieee.org/802.18/dcn/24/18-24-0109-05-0000-draft-response-to-czech-ctu-s-consultation-on-draft-radio-spectrum-management-strategy.docx" TargetMode="External"/></Relationships>
</file>

<file path=ppt/slides/_rels/slide9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mentor.ieee.org/802.18/dcn/24/18-24-0118-03-0000-draft-response-to-japan-mic-s-consultation-re-special-exemption-system.pdf" TargetMode="External"/><Relationship Id="rId7" Type="http://schemas.openxmlformats.org/officeDocument/2006/relationships/hyperlink" Target="https://mentor.ieee.org/802.18/dcn/24/18-24-0116-01-0000-etsi-bran-november-2024-update.pptx"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hyperlink" Target="https://mic.gov.vn/van-ban-phap-luat/du-thao/2210.htm" TargetMode="External"/><Relationship Id="rId5" Type="http://schemas.openxmlformats.org/officeDocument/2006/relationships/hyperlink" Target="https://www.acma.gov.au/consultations/2024-11/updating-spectrum-plan" TargetMode="External"/><Relationship Id="rId4" Type="http://schemas.openxmlformats.org/officeDocument/2006/relationships/hyperlink" Target="https://mentor.ieee.org/802.18/dcn/24/18-24-0112-03-0000-proposed-response-to-saudi-arabia-s-cst-consultation-re-6-ghz-afc.pdf" TargetMode="External"/></Relationships>
</file>

<file path=ppt/slides/_rels/slide9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hyperlink" Target="https://calendar.google.com/calendar/u/0/embed?src=c2gedttabtbj4bps23j4847004@group.calendar.google.com&amp;ctz=America/New_York" TargetMode="External"/></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25.emf"/></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802.11 WG November 2024 Session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2024-11-18</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1556312109"/>
              </p:ext>
            </p:extLst>
          </p:nvPr>
        </p:nvGraphicFramePr>
        <p:xfrm>
          <a:off x="982663" y="2416175"/>
          <a:ext cx="10058400" cy="2428875"/>
        </p:xfrm>
        <a:graphic>
          <a:graphicData uri="http://schemas.openxmlformats.org/presentationml/2006/ole">
            <mc:AlternateContent xmlns:mc="http://schemas.openxmlformats.org/markup-compatibility/2006">
              <mc:Choice xmlns:v="urn:schemas-microsoft-com:vml" Requires="v">
                <p:oleObj name="Document" r:id="rId3" imgW="10504897" imgH="2538262" progId="Word.Document.8">
                  <p:embed/>
                </p:oleObj>
              </mc:Choice>
              <mc:Fallback>
                <p:oleObj name="Document" r:id="rId3" imgW="10504897" imgH="2538262" progId="Word.Document.8">
                  <p:embed/>
                  <p:pic>
                    <p:nvPicPr>
                      <p:cNvPr id="0" name="Picture 3"/>
                      <p:cNvPicPr>
                        <a:picLocks noChangeAspect="1" noChangeArrowheads="1"/>
                      </p:cNvPicPr>
                      <p:nvPr/>
                    </p:nvPicPr>
                    <p:blipFill>
                      <a:blip r:embed="rId4"/>
                      <a:srcRect/>
                      <a:stretch>
                        <a:fillRect/>
                      </a:stretch>
                    </p:blipFill>
                    <p:spPr bwMode="auto">
                      <a:xfrm>
                        <a:off x="982663" y="2416175"/>
                        <a:ext cx="10058400" cy="242887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698FF610-A251-43FB-A388-8B14859DE8D6}"/>
              </a:ext>
            </a:extLst>
          </p:cNvPr>
          <p:cNvSpPr>
            <a:spLocks noGrp="1"/>
          </p:cNvSpPr>
          <p:nvPr>
            <p:ph type="ftr" idx="11"/>
          </p:nvPr>
        </p:nvSpPr>
        <p:spPr/>
        <p:txBody>
          <a:bodyPr/>
          <a:lstStyle/>
          <a:p>
            <a:r>
              <a:rPr lang="en-GB"/>
              <a:t>Stephen McCann, Huawei</a:t>
            </a:r>
          </a:p>
        </p:txBody>
      </p:sp>
      <p:sp>
        <p:nvSpPr>
          <p:cNvPr id="3" name="Slide Number Placeholder 2">
            <a:extLst>
              <a:ext uri="{FF2B5EF4-FFF2-40B4-BE49-F238E27FC236}">
                <a16:creationId xmlns:a16="http://schemas.microsoft.com/office/drawing/2014/main" id="{E4C63AF7-266B-4116-B535-EFEA06EBA02D}"/>
              </a:ext>
            </a:extLst>
          </p:cNvPr>
          <p:cNvSpPr>
            <a:spLocks noGrp="1"/>
          </p:cNvSpPr>
          <p:nvPr>
            <p:ph type="sldNum" idx="12"/>
          </p:nvPr>
        </p:nvSpPr>
        <p:spPr/>
        <p:txBody>
          <a:bodyPr/>
          <a:lstStyle/>
          <a:p>
            <a:r>
              <a:rPr lang="en-GB"/>
              <a:t>Slide </a:t>
            </a:r>
            <a:fld id="{DE40C9FC-4879-4F20-9ECA-A574A90476B7}" type="slidenum">
              <a:rPr lang="en-GB" smtClean="0"/>
              <a:pPr/>
              <a:t>1</a:t>
            </a:fld>
            <a:endParaRPr lang="en-GB"/>
          </a:p>
        </p:txBody>
      </p:sp>
      <p:sp>
        <p:nvSpPr>
          <p:cNvPr id="4" name="Date Placeholder 3">
            <a:extLst>
              <a:ext uri="{FF2B5EF4-FFF2-40B4-BE49-F238E27FC236}">
                <a16:creationId xmlns:a16="http://schemas.microsoft.com/office/drawing/2014/main" id="{7E78697F-4F02-41D3-BF41-AEF4575A1F0F}"/>
              </a:ext>
            </a:extLst>
          </p:cNvPr>
          <p:cNvSpPr>
            <a:spLocks noGrp="1"/>
          </p:cNvSpPr>
          <p:nvPr>
            <p:ph type="dt" idx="10"/>
          </p:nvPr>
        </p:nvSpPr>
        <p:spPr/>
        <p:txBody>
          <a:bodyPr/>
          <a:lstStyle/>
          <a:p>
            <a:r>
              <a:rPr lang="en-US"/>
              <a:t>November 2024</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458" y="685800"/>
            <a:ext cx="10361084" cy="1065213"/>
          </a:xfrm>
        </p:spPr>
        <p:txBody>
          <a:bodyPr/>
          <a:lstStyle/>
          <a:p>
            <a:r>
              <a:rPr lang="en-GB" dirty="0"/>
              <a:t>Roundtable status report </a:t>
            </a:r>
          </a:p>
        </p:txBody>
      </p:sp>
      <p:sp>
        <p:nvSpPr>
          <p:cNvPr id="9218" name="Rectangle 2"/>
          <p:cNvSpPr>
            <a:spLocks noGrp="1" noChangeArrowheads="1"/>
          </p:cNvSpPr>
          <p:nvPr>
            <p:ph idx="1"/>
          </p:nvPr>
        </p:nvSpPr>
        <p:spPr>
          <a:xfrm>
            <a:off x="911728" y="1791534"/>
            <a:ext cx="10361084" cy="4380666"/>
          </a:xfrm>
          <a:ln/>
        </p:spPr>
        <p:txBody>
          <a:bodyPr/>
          <a:lstStyle/>
          <a:p>
            <a:r>
              <a:rPr lang="en-GB" sz="1600" dirty="0" err="1"/>
              <a:t>REVme</a:t>
            </a:r>
            <a:r>
              <a:rPr lang="en-GB" sz="1600" dirty="0"/>
              <a:t> – D7.0, </a:t>
            </a:r>
            <a:r>
              <a:rPr lang="en-GB" sz="1600" b="0" dirty="0"/>
              <a:t>approved by IEEE SASB, will be published as </a:t>
            </a:r>
            <a:r>
              <a:rPr lang="en-US" sz="1600" b="0" dirty="0"/>
              <a:t>IEEE Std 802.11™-2024</a:t>
            </a:r>
          </a:p>
          <a:p>
            <a:r>
              <a:rPr lang="en-GB" sz="1600" dirty="0"/>
              <a:t>11bh – D6.0, </a:t>
            </a:r>
            <a:r>
              <a:rPr lang="en-GB" sz="1600" b="0" dirty="0"/>
              <a:t>approved by IEEE SASB, will be published as </a:t>
            </a:r>
            <a:r>
              <a:rPr lang="en-US" sz="1600" b="0" dirty="0"/>
              <a:t>IEEE Std 802.11bh™-2024</a:t>
            </a:r>
            <a:endParaRPr lang="en-GB" sz="1600" b="0" dirty="0"/>
          </a:p>
          <a:p>
            <a:r>
              <a:rPr lang="en-GB" sz="1600" dirty="0"/>
              <a:t>11be – </a:t>
            </a:r>
            <a:r>
              <a:rPr lang="en-US" sz="1600" dirty="0"/>
              <a:t>D7.0</a:t>
            </a:r>
            <a:r>
              <a:rPr lang="en-US" sz="1600" b="0" dirty="0"/>
              <a:t>, </a:t>
            </a:r>
            <a:r>
              <a:rPr lang="en-GB" sz="1600" b="0" dirty="0"/>
              <a:t>approved by IEEE SASB, will be published as I</a:t>
            </a:r>
            <a:r>
              <a:rPr lang="en-US" sz="1600" b="0" dirty="0"/>
              <a:t>EEE Std 802.11be™-2024</a:t>
            </a:r>
          </a:p>
          <a:p>
            <a:endParaRPr lang="en-GB" sz="1600" b="0" dirty="0"/>
          </a:p>
          <a:p>
            <a:r>
              <a:rPr lang="en-GB" sz="1600" dirty="0"/>
              <a:t>11bk</a:t>
            </a:r>
            <a:r>
              <a:rPr lang="en-GB" sz="1600" b="0" dirty="0"/>
              <a:t> –D3.0.  Started the initial SA ballot and received 78 comments from the initial SB. Plan for the second SA ballot in January.</a:t>
            </a:r>
          </a:p>
          <a:p>
            <a:r>
              <a:rPr lang="en-US" sz="1600" dirty="0"/>
              <a:t>11bf </a:t>
            </a:r>
            <a:r>
              <a:rPr lang="en-GB" sz="1600" dirty="0"/>
              <a:t>– </a:t>
            </a:r>
            <a:r>
              <a:rPr lang="en-GB" sz="1600" b="0" dirty="0"/>
              <a:t>D5.0. Started the first recirc SA ballot and received 36 comments. Plan to go recirc when D6.0 is ready (perhaps next week). </a:t>
            </a:r>
          </a:p>
          <a:p>
            <a:r>
              <a:rPr lang="en-GB" sz="1600" dirty="0"/>
              <a:t>11bi – </a:t>
            </a:r>
            <a:r>
              <a:rPr lang="en-GB" sz="1600" b="0" dirty="0"/>
              <a:t>D0.6 is available. 200 comments need to be resolved. D1.0 will be available in January. Plan to start WG LB out of January meeting. </a:t>
            </a:r>
          </a:p>
          <a:p>
            <a:r>
              <a:rPr lang="en-GB" sz="1600" dirty="0"/>
              <a:t>11bn </a:t>
            </a:r>
            <a:r>
              <a:rPr lang="en-GB" sz="1600" b="0" dirty="0"/>
              <a:t>– Plan to have D0.1 in January 2025.</a:t>
            </a:r>
          </a:p>
          <a:p>
            <a:r>
              <a:rPr lang="en-GB" sz="1600" dirty="0" err="1"/>
              <a:t>REVmf</a:t>
            </a:r>
            <a:r>
              <a:rPr lang="en-GB" sz="1600" b="0" dirty="0"/>
              <a:t> – Plan to have the initial draft (0.0 or 0.1) in January/Feb 2025. </a:t>
            </a:r>
          </a:p>
          <a:p>
            <a:endParaRPr lang="en-GB" sz="1600" b="0" dirty="0"/>
          </a:p>
          <a:p>
            <a:r>
              <a:rPr lang="en-GB" sz="1400" b="0" dirty="0"/>
              <a:t> </a:t>
            </a:r>
            <a:endParaRPr lang="en-GB" sz="2000" dirty="0"/>
          </a:p>
        </p:txBody>
      </p:sp>
      <p:sp>
        <p:nvSpPr>
          <p:cNvPr id="3" name="Footer Placeholder 2">
            <a:extLst>
              <a:ext uri="{FF2B5EF4-FFF2-40B4-BE49-F238E27FC236}">
                <a16:creationId xmlns:a16="http://schemas.microsoft.com/office/drawing/2014/main" id="{858107FF-0FBC-45D9-9BCB-11A366D5076A}"/>
              </a:ext>
            </a:extLst>
          </p:cNvPr>
          <p:cNvSpPr>
            <a:spLocks noGrp="1"/>
          </p:cNvSpPr>
          <p:nvPr>
            <p:ph type="ftr" idx="14"/>
          </p:nvPr>
        </p:nvSpPr>
        <p:spPr/>
        <p:txBody>
          <a:bodyPr/>
          <a:lstStyle/>
          <a:p>
            <a:r>
              <a:rPr lang="en-GB" dirty="0"/>
              <a:t>Emily Qi, Self</a:t>
            </a:r>
          </a:p>
        </p:txBody>
      </p:sp>
      <p:sp>
        <p:nvSpPr>
          <p:cNvPr id="7" name="Slide Number Placeholder 6">
            <a:extLst>
              <a:ext uri="{FF2B5EF4-FFF2-40B4-BE49-F238E27FC236}">
                <a16:creationId xmlns:a16="http://schemas.microsoft.com/office/drawing/2014/main" id="{29CF966F-BBA0-413F-BBE1-0F926EAF73C4}"/>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8" name="Date Placeholder 7">
            <a:extLst>
              <a:ext uri="{FF2B5EF4-FFF2-40B4-BE49-F238E27FC236}">
                <a16:creationId xmlns:a16="http://schemas.microsoft.com/office/drawing/2014/main" id="{83B788FE-7629-4207-BEEF-608C64236506}"/>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16198131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06ED11D-62EF-4426-BE34-ACD435831372}"/>
              </a:ext>
            </a:extLst>
          </p:cNvPr>
          <p:cNvSpPr>
            <a:spLocks noGrp="1"/>
          </p:cNvSpPr>
          <p:nvPr>
            <p:ph type="title"/>
          </p:nvPr>
        </p:nvSpPr>
        <p:spPr/>
        <p:txBody>
          <a:bodyPr/>
          <a:lstStyle/>
          <a:p>
            <a:r>
              <a:rPr lang="en-US" dirty="0"/>
              <a:t>Agenda</a:t>
            </a:r>
          </a:p>
        </p:txBody>
      </p:sp>
      <p:sp>
        <p:nvSpPr>
          <p:cNvPr id="2" name="Content Placeholder 1">
            <a:extLst>
              <a:ext uri="{FF2B5EF4-FFF2-40B4-BE49-F238E27FC236}">
                <a16:creationId xmlns:a16="http://schemas.microsoft.com/office/drawing/2014/main" id="{41023CD6-FC62-4A83-9EAE-A6F907B49C04}"/>
              </a:ext>
            </a:extLst>
          </p:cNvPr>
          <p:cNvSpPr>
            <a:spLocks noGrp="1"/>
          </p:cNvSpPr>
          <p:nvPr>
            <p:ph idx="1"/>
          </p:nvPr>
        </p:nvSpPr>
        <p:spPr>
          <a:xfrm>
            <a:off x="914400" y="1981200"/>
            <a:ext cx="11049000" cy="4419600"/>
          </a:xfrm>
        </p:spPr>
        <p:txBody>
          <a:bodyPr>
            <a:normAutofit/>
          </a:bodyPr>
          <a:lstStyle/>
          <a:p>
            <a:pPr fontAlgn="t">
              <a:lnSpc>
                <a:spcPct val="120000"/>
              </a:lnSpc>
            </a:pPr>
            <a:r>
              <a:rPr lang="en-US" dirty="0"/>
              <a:t>Call session to order / “Guidelines for IEEE SA meetings”</a:t>
            </a:r>
          </a:p>
          <a:p>
            <a:pPr fontAlgn="t">
              <a:lnSpc>
                <a:spcPct val="120000"/>
              </a:lnSpc>
            </a:pPr>
            <a:r>
              <a:rPr lang="en-US" dirty="0"/>
              <a:t>Review of Agenda / Approval of Agenda / Approve Minutes</a:t>
            </a:r>
          </a:p>
          <a:p>
            <a:pPr fontAlgn="t">
              <a:lnSpc>
                <a:spcPct val="120000"/>
              </a:lnSpc>
            </a:pPr>
            <a:r>
              <a:rPr lang="en-US" dirty="0"/>
              <a:t>Liaison Updates / Regulatory</a:t>
            </a:r>
          </a:p>
          <a:p>
            <a:pPr fontAlgn="t">
              <a:lnSpc>
                <a:spcPct val="120000"/>
              </a:lnSpc>
            </a:pPr>
            <a:r>
              <a:rPr lang="en-US" dirty="0"/>
              <a:t>Publication of “Low Latency White Paper”</a:t>
            </a:r>
          </a:p>
          <a:p>
            <a:pPr fontAlgn="t">
              <a:lnSpc>
                <a:spcPct val="120000"/>
              </a:lnSpc>
            </a:pPr>
            <a:r>
              <a:rPr lang="en-US" dirty="0"/>
              <a:t>IoT white paper Development and Contributions</a:t>
            </a:r>
          </a:p>
          <a:p>
            <a:pPr fontAlgn="b">
              <a:lnSpc>
                <a:spcPct val="120000"/>
              </a:lnSpc>
            </a:pPr>
            <a:r>
              <a:rPr lang="en-US" dirty="0"/>
              <a:t>Development of update to Smart Grid White paper.</a:t>
            </a:r>
          </a:p>
          <a:p>
            <a:pPr fontAlgn="b">
              <a:lnSpc>
                <a:spcPct val="120000"/>
              </a:lnSpc>
            </a:pPr>
            <a:r>
              <a:rPr lang="en-US" dirty="0"/>
              <a:t>AFV Infrastructure communications white paper: Review contributions and white paper draft</a:t>
            </a:r>
          </a:p>
        </p:txBody>
      </p:sp>
      <p:sp>
        <p:nvSpPr>
          <p:cNvPr id="4" name="Footer Placeholder 3"/>
          <p:cNvSpPr>
            <a:spLocks noGrp="1"/>
          </p:cNvSpPr>
          <p:nvPr>
            <p:ph type="ftr" sz="quarter" idx="11"/>
          </p:nvPr>
        </p:nvSpPr>
        <p:spPr bwMode="auto">
          <a:xfrm>
            <a:off x="7315200" y="6475413"/>
            <a:ext cx="41656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Aft>
                <a:spcPts val="600"/>
              </a:spcAft>
            </a:pPr>
            <a:r>
              <a:rPr lang="en-US" altLang="en-US"/>
              <a:t>Tim Godfrey, EPRI</a:t>
            </a:r>
          </a:p>
        </p:txBody>
      </p:sp>
      <p:sp>
        <p:nvSpPr>
          <p:cNvPr id="5" name="Slide Number Placeholder 4"/>
          <p:cNvSpPr>
            <a:spLocks noGrp="1"/>
          </p:cNvSpPr>
          <p:nvPr>
            <p:ph type="sldNum" sz="quarter" idx="12"/>
          </p:nvPr>
        </p:nvSpPr>
        <p:spPr/>
        <p:txBody>
          <a:bodyPr wrap="none" anchor="t">
            <a:normAutofit/>
          </a:bodyPr>
          <a:lstStyle/>
          <a:p>
            <a:pPr>
              <a:spcAft>
                <a:spcPts val="600"/>
              </a:spcAft>
            </a:pPr>
            <a:r>
              <a:rPr lang="en-US" altLang="en-US"/>
              <a:t>Slide </a:t>
            </a:r>
            <a:fld id="{D2793805-6678-4F90-9549-7863581D2258}" type="slidenum">
              <a:rPr lang="en-US" altLang="en-US" smtClean="0"/>
              <a:pPr>
                <a:spcAft>
                  <a:spcPts val="600"/>
                </a:spcAft>
              </a:pPr>
              <a:t>100</a:t>
            </a:fld>
            <a:endParaRPr lang="en-US" altLang="en-US"/>
          </a:p>
        </p:txBody>
      </p:sp>
    </p:spTree>
    <p:extLst>
      <p:ext uri="{BB962C8B-B14F-4D97-AF65-F5344CB8AC3E}">
        <p14:creationId xmlns:p14="http://schemas.microsoft.com/office/powerpoint/2010/main" val="115541558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E5400-8FA6-56F9-E5DF-AAE2B8370F31}"/>
              </a:ext>
            </a:extLst>
          </p:cNvPr>
          <p:cNvSpPr>
            <a:spLocks noGrp="1"/>
          </p:cNvSpPr>
          <p:nvPr>
            <p:ph type="title"/>
          </p:nvPr>
        </p:nvSpPr>
        <p:spPr/>
        <p:txBody>
          <a:bodyPr/>
          <a:lstStyle/>
          <a:p>
            <a:r>
              <a:rPr lang="en-US" dirty="0"/>
              <a:t>Low Latency White Paper</a:t>
            </a:r>
          </a:p>
        </p:txBody>
      </p:sp>
      <p:sp>
        <p:nvSpPr>
          <p:cNvPr id="3" name="Content Placeholder 2">
            <a:extLst>
              <a:ext uri="{FF2B5EF4-FFF2-40B4-BE49-F238E27FC236}">
                <a16:creationId xmlns:a16="http://schemas.microsoft.com/office/drawing/2014/main" id="{7237AE89-9069-339B-ACF0-1EED06CDD228}"/>
              </a:ext>
            </a:extLst>
          </p:cNvPr>
          <p:cNvSpPr>
            <a:spLocks noGrp="1"/>
          </p:cNvSpPr>
          <p:nvPr>
            <p:ph idx="1"/>
          </p:nvPr>
        </p:nvSpPr>
        <p:spPr>
          <a:xfrm>
            <a:off x="914400" y="1743075"/>
            <a:ext cx="10363200" cy="685800"/>
          </a:xfrm>
        </p:spPr>
        <p:txBody>
          <a:bodyPr>
            <a:normAutofit fontScale="85000" lnSpcReduction="20000"/>
          </a:bodyPr>
          <a:lstStyle/>
          <a:p>
            <a:r>
              <a:rPr lang="en-US" dirty="0"/>
              <a:t>Published October 3</a:t>
            </a:r>
            <a:r>
              <a:rPr lang="en-US" baseline="30000" dirty="0"/>
              <a:t>rd</a:t>
            </a:r>
            <a:r>
              <a:rPr lang="en-US" dirty="0"/>
              <a:t>.</a:t>
            </a:r>
          </a:p>
          <a:p>
            <a:r>
              <a:rPr lang="en-US" dirty="0">
                <a:hlinkClick r:id="rId2"/>
              </a:rPr>
              <a:t>https://ieeexplore.ieee.org/document/10707142</a:t>
            </a:r>
            <a:endParaRPr lang="en-US" dirty="0"/>
          </a:p>
          <a:p>
            <a:endParaRPr lang="en-US" dirty="0"/>
          </a:p>
          <a:p>
            <a:endParaRPr lang="en-US" dirty="0"/>
          </a:p>
          <a:p>
            <a:endParaRPr lang="en-US" dirty="0"/>
          </a:p>
          <a:p>
            <a:endParaRPr lang="en-US" dirty="0"/>
          </a:p>
          <a:p>
            <a:pPr marL="0" indent="0">
              <a:buNone/>
            </a:pPr>
            <a:endParaRPr lang="en-US" dirty="0"/>
          </a:p>
        </p:txBody>
      </p:sp>
      <p:sp>
        <p:nvSpPr>
          <p:cNvPr id="4" name="Footer Placeholder 3">
            <a:extLst>
              <a:ext uri="{FF2B5EF4-FFF2-40B4-BE49-F238E27FC236}">
                <a16:creationId xmlns:a16="http://schemas.microsoft.com/office/drawing/2014/main" id="{C50F0A05-AF53-630B-BE96-C43C0A1BD0DE}"/>
              </a:ext>
            </a:extLst>
          </p:cNvPr>
          <p:cNvSpPr>
            <a:spLocks noGrp="1"/>
          </p:cNvSpPr>
          <p:nvPr>
            <p:ph type="ftr" sz="quarter" idx="11"/>
          </p:nvPr>
        </p:nvSpPr>
        <p:spPr bwMode="auto">
          <a:xfrm>
            <a:off x="7315200" y="6475413"/>
            <a:ext cx="41656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r>
              <a:rPr lang="en-US" altLang="en-US"/>
              <a:t>Tim Godfrey, EPRI</a:t>
            </a:r>
            <a:endParaRPr lang="en-US" altLang="en-US" dirty="0"/>
          </a:p>
        </p:txBody>
      </p:sp>
      <p:sp>
        <p:nvSpPr>
          <p:cNvPr id="5" name="Slide Number Placeholder 4">
            <a:extLst>
              <a:ext uri="{FF2B5EF4-FFF2-40B4-BE49-F238E27FC236}">
                <a16:creationId xmlns:a16="http://schemas.microsoft.com/office/drawing/2014/main" id="{AB5F0A84-6947-5FC0-D4B7-5D71A2C70421}"/>
              </a:ext>
            </a:extLst>
          </p:cNvPr>
          <p:cNvSpPr>
            <a:spLocks noGrp="1"/>
          </p:cNvSpPr>
          <p:nvPr>
            <p:ph type="sldNum" sz="quarter" idx="12"/>
          </p:nvPr>
        </p:nvSpPr>
        <p:spPr/>
        <p:txBody>
          <a:bodyPr/>
          <a:lstStyle/>
          <a:p>
            <a:r>
              <a:rPr lang="en-US" altLang="en-US"/>
              <a:t>Slide </a:t>
            </a:r>
            <a:fld id="{D2793805-6678-4F90-9549-7863581D2258}" type="slidenum">
              <a:rPr lang="en-US" altLang="en-US" smtClean="0"/>
              <a:pPr/>
              <a:t>101</a:t>
            </a:fld>
            <a:endParaRPr lang="en-US" altLang="en-US"/>
          </a:p>
        </p:txBody>
      </p:sp>
      <p:pic>
        <p:nvPicPr>
          <p:cNvPr id="7" name="Picture 6">
            <a:extLst>
              <a:ext uri="{FF2B5EF4-FFF2-40B4-BE49-F238E27FC236}">
                <a16:creationId xmlns:a16="http://schemas.microsoft.com/office/drawing/2014/main" id="{E248A3E4-6AD5-4336-A116-1FB47660510C}"/>
              </a:ext>
            </a:extLst>
          </p:cNvPr>
          <p:cNvPicPr>
            <a:picLocks noChangeAspect="1"/>
          </p:cNvPicPr>
          <p:nvPr/>
        </p:nvPicPr>
        <p:blipFill>
          <a:blip r:embed="rId3"/>
          <a:stretch>
            <a:fillRect/>
          </a:stretch>
        </p:blipFill>
        <p:spPr>
          <a:xfrm>
            <a:off x="2362200" y="2486025"/>
            <a:ext cx="7079439" cy="4343400"/>
          </a:xfrm>
          <a:prstGeom prst="rect">
            <a:avLst/>
          </a:prstGeom>
        </p:spPr>
      </p:pic>
    </p:spTree>
    <p:extLst>
      <p:ext uri="{BB962C8B-B14F-4D97-AF65-F5344CB8AC3E}">
        <p14:creationId xmlns:p14="http://schemas.microsoft.com/office/powerpoint/2010/main" val="295524861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2127E-77C4-9A2B-6061-485A3EBE95B6}"/>
              </a:ext>
            </a:extLst>
          </p:cNvPr>
          <p:cNvSpPr>
            <a:spLocks noGrp="1"/>
          </p:cNvSpPr>
          <p:nvPr>
            <p:ph type="title"/>
          </p:nvPr>
        </p:nvSpPr>
        <p:spPr/>
        <p:txBody>
          <a:bodyPr/>
          <a:lstStyle/>
          <a:p>
            <a:r>
              <a:rPr lang="en-US" dirty="0"/>
              <a:t>IoT White Paper Discussion</a:t>
            </a:r>
          </a:p>
        </p:txBody>
      </p:sp>
      <p:sp>
        <p:nvSpPr>
          <p:cNvPr id="3" name="Content Placeholder 2">
            <a:extLst>
              <a:ext uri="{FF2B5EF4-FFF2-40B4-BE49-F238E27FC236}">
                <a16:creationId xmlns:a16="http://schemas.microsoft.com/office/drawing/2014/main" id="{440881B5-DAB3-D859-36C1-2B53B141F11D}"/>
              </a:ext>
            </a:extLst>
          </p:cNvPr>
          <p:cNvSpPr>
            <a:spLocks noGrp="1"/>
          </p:cNvSpPr>
          <p:nvPr>
            <p:ph idx="1"/>
          </p:nvPr>
        </p:nvSpPr>
        <p:spPr>
          <a:xfrm>
            <a:off x="914400" y="1524000"/>
            <a:ext cx="10363200" cy="5105400"/>
          </a:xfrm>
        </p:spPr>
        <p:txBody>
          <a:bodyPr>
            <a:normAutofit fontScale="85000" lnSpcReduction="10000"/>
          </a:bodyPr>
          <a:lstStyle/>
          <a:p>
            <a:pPr marL="0" indent="0">
              <a:buNone/>
            </a:pPr>
            <a:endParaRPr lang="en-US" dirty="0"/>
          </a:p>
          <a:p>
            <a:r>
              <a:rPr lang="en-US" dirty="0"/>
              <a:t>Discussions Notes</a:t>
            </a:r>
          </a:p>
          <a:p>
            <a:pPr lvl="1"/>
            <a:r>
              <a:rPr lang="en-US" dirty="0"/>
              <a:t>Disambiguate the general poor state of available information on </a:t>
            </a:r>
            <a:r>
              <a:rPr lang="en-US" dirty="0" err="1"/>
              <a:t>IoT,and</a:t>
            </a:r>
            <a:r>
              <a:rPr lang="en-US" dirty="0"/>
              <a:t> highlight the IEEE 802 solutions that address them.</a:t>
            </a:r>
          </a:p>
          <a:p>
            <a:pPr lvl="1"/>
            <a:r>
              <a:rPr lang="en-US" dirty="0"/>
              <a:t>Need to distinguish “Internet” public vs private. OT network for highly secure, isolated networks. </a:t>
            </a:r>
          </a:p>
          <a:p>
            <a:pPr lvl="1"/>
            <a:r>
              <a:rPr lang="en-US" dirty="0"/>
              <a:t>Embedded comments need text contributions</a:t>
            </a:r>
          </a:p>
          <a:p>
            <a:pPr lvl="1"/>
            <a:r>
              <a:rPr lang="en-US" dirty="0"/>
              <a:t>How to incorporate wired IoT – specifically Single Pair Ethernet. </a:t>
            </a:r>
          </a:p>
          <a:p>
            <a:pPr lvl="2"/>
            <a:r>
              <a:rPr lang="en-US" dirty="0"/>
              <a:t>Add section 5 for Connectivity Technologies</a:t>
            </a:r>
          </a:p>
          <a:p>
            <a:pPr lvl="2"/>
            <a:r>
              <a:rPr lang="en-US" dirty="0"/>
              <a:t>Revise closing section</a:t>
            </a:r>
          </a:p>
          <a:p>
            <a:pPr lvl="1"/>
            <a:r>
              <a:rPr lang="en-US" dirty="0"/>
              <a:t>Nov 2024</a:t>
            </a:r>
          </a:p>
          <a:p>
            <a:pPr lvl="2"/>
            <a:r>
              <a:rPr lang="en-US" dirty="0"/>
              <a:t>Smart Home section – Ben will seek </a:t>
            </a:r>
            <a:r>
              <a:rPr lang="en-US" dirty="0" err="1"/>
              <a:t>Wi-Sun</a:t>
            </a:r>
            <a:r>
              <a:rPr lang="en-US" dirty="0"/>
              <a:t> text for this. </a:t>
            </a:r>
          </a:p>
          <a:p>
            <a:pPr lvl="2"/>
            <a:r>
              <a:rPr lang="en-US" dirty="0"/>
              <a:t>New section needs text: “7.Looking back at the Hype, and what has actually been delivered.”   (Ben will find a volunteer)</a:t>
            </a:r>
          </a:p>
          <a:p>
            <a:pPr lvl="2"/>
            <a:r>
              <a:rPr lang="en-US" dirty="0"/>
              <a:t>Fill in section on IoT with high reliability  (Tim) </a:t>
            </a:r>
          </a:p>
          <a:p>
            <a:pPr lvl="2"/>
            <a:r>
              <a:rPr lang="en-US" dirty="0"/>
              <a:t>Closing statement  (Ann)</a:t>
            </a:r>
          </a:p>
          <a:p>
            <a:endParaRPr lang="en-US" dirty="0"/>
          </a:p>
          <a:p>
            <a:r>
              <a:rPr lang="en-US" dirty="0"/>
              <a:t>Latest Version Internet of Things White Paper </a:t>
            </a:r>
            <a:r>
              <a:rPr lang="en-US" dirty="0">
                <a:hlinkClick r:id="rId2"/>
              </a:rPr>
              <a:t>24-22-0011-07-IoTg-internet-of-things-white-paper</a:t>
            </a:r>
            <a:endParaRPr lang="en-US" dirty="0"/>
          </a:p>
          <a:p>
            <a:endParaRPr lang="en-US" dirty="0"/>
          </a:p>
        </p:txBody>
      </p:sp>
      <p:sp>
        <p:nvSpPr>
          <p:cNvPr id="4" name="Footer Placeholder 3">
            <a:extLst>
              <a:ext uri="{FF2B5EF4-FFF2-40B4-BE49-F238E27FC236}">
                <a16:creationId xmlns:a16="http://schemas.microsoft.com/office/drawing/2014/main" id="{70AEB72B-F617-1B84-32B8-81B674BE6A9C}"/>
              </a:ext>
            </a:extLst>
          </p:cNvPr>
          <p:cNvSpPr>
            <a:spLocks noGrp="1"/>
          </p:cNvSpPr>
          <p:nvPr>
            <p:ph type="ftr" sz="quarter" idx="11"/>
          </p:nvPr>
        </p:nvSpPr>
        <p:spPr bwMode="auto">
          <a:xfrm>
            <a:off x="7315200" y="6475413"/>
            <a:ext cx="41656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r>
              <a:rPr lang="en-US" altLang="en-US"/>
              <a:t>Tim Godfrey, EPRI</a:t>
            </a:r>
            <a:endParaRPr lang="en-US" altLang="en-US" dirty="0"/>
          </a:p>
        </p:txBody>
      </p:sp>
      <p:sp>
        <p:nvSpPr>
          <p:cNvPr id="5" name="Slide Number Placeholder 4">
            <a:extLst>
              <a:ext uri="{FF2B5EF4-FFF2-40B4-BE49-F238E27FC236}">
                <a16:creationId xmlns:a16="http://schemas.microsoft.com/office/drawing/2014/main" id="{4813AB79-0A74-68FA-C925-0EB222DAA38E}"/>
              </a:ext>
            </a:extLst>
          </p:cNvPr>
          <p:cNvSpPr>
            <a:spLocks noGrp="1"/>
          </p:cNvSpPr>
          <p:nvPr>
            <p:ph type="sldNum" sz="quarter" idx="12"/>
          </p:nvPr>
        </p:nvSpPr>
        <p:spPr/>
        <p:txBody>
          <a:bodyPr/>
          <a:lstStyle/>
          <a:p>
            <a:r>
              <a:rPr lang="en-US" altLang="en-US"/>
              <a:t>Slide </a:t>
            </a:r>
            <a:fld id="{D2793805-6678-4F90-9549-7863581D2258}" type="slidenum">
              <a:rPr lang="en-US" altLang="en-US" smtClean="0"/>
              <a:pPr/>
              <a:t>102</a:t>
            </a:fld>
            <a:endParaRPr lang="en-US" altLang="en-US"/>
          </a:p>
        </p:txBody>
      </p:sp>
    </p:spTree>
    <p:extLst>
      <p:ext uri="{BB962C8B-B14F-4D97-AF65-F5344CB8AC3E}">
        <p14:creationId xmlns:p14="http://schemas.microsoft.com/office/powerpoint/2010/main" val="226154147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B1E94-85E3-3216-B1EA-80294C6D9A75}"/>
              </a:ext>
            </a:extLst>
          </p:cNvPr>
          <p:cNvSpPr>
            <a:spLocks noGrp="1"/>
          </p:cNvSpPr>
          <p:nvPr>
            <p:ph type="title"/>
          </p:nvPr>
        </p:nvSpPr>
        <p:spPr/>
        <p:txBody>
          <a:bodyPr/>
          <a:lstStyle/>
          <a:p>
            <a:r>
              <a:rPr lang="en-US" dirty="0"/>
              <a:t>Smart Grid White Paper Revision Plan</a:t>
            </a:r>
          </a:p>
        </p:txBody>
      </p:sp>
      <p:sp>
        <p:nvSpPr>
          <p:cNvPr id="3" name="Content Placeholder 2">
            <a:extLst>
              <a:ext uri="{FF2B5EF4-FFF2-40B4-BE49-F238E27FC236}">
                <a16:creationId xmlns:a16="http://schemas.microsoft.com/office/drawing/2014/main" id="{00D5ECAB-F203-23AA-5846-E6419311AC71}"/>
              </a:ext>
            </a:extLst>
          </p:cNvPr>
          <p:cNvSpPr>
            <a:spLocks noGrp="1"/>
          </p:cNvSpPr>
          <p:nvPr>
            <p:ph idx="1"/>
          </p:nvPr>
        </p:nvSpPr>
        <p:spPr>
          <a:xfrm>
            <a:off x="990600" y="1752600"/>
            <a:ext cx="10363200" cy="4876800"/>
          </a:xfrm>
        </p:spPr>
        <p:txBody>
          <a:bodyPr>
            <a:normAutofit fontScale="55000" lnSpcReduction="20000"/>
          </a:bodyPr>
          <a:lstStyle/>
          <a:p>
            <a:r>
              <a:rPr lang="en-US" dirty="0"/>
              <a:t>Update of first Smart Grid white paper to address latest amendments of 802.15.4 u, v, w, x, y, Rev-me,  and new organization of documents to clarify UWB vs Narrowband</a:t>
            </a:r>
          </a:p>
          <a:p>
            <a:endParaRPr lang="en-US" dirty="0"/>
          </a:p>
          <a:p>
            <a:r>
              <a:rPr lang="en-US" dirty="0"/>
              <a:t>New Standards</a:t>
            </a:r>
          </a:p>
          <a:p>
            <a:pPr lvl="1"/>
            <a:r>
              <a:rPr lang="en-US" dirty="0"/>
              <a:t>Amendments of 802.15.4  (SUN) u, v, x, y, ac, ad/NG,  (4me revision)    Phil Beecher, Gary Stuebing, Don Sturek, Jeorg</a:t>
            </a:r>
          </a:p>
          <a:p>
            <a:pPr lvl="1"/>
            <a:r>
              <a:rPr lang="en-US" dirty="0"/>
              <a:t>LECIM/LPWAN  802.15.4w  Jeorg</a:t>
            </a:r>
          </a:p>
          <a:p>
            <a:pPr lvl="1"/>
            <a:r>
              <a:rPr lang="en-US" dirty="0"/>
              <a:t>802.15.9      Tero </a:t>
            </a:r>
          </a:p>
          <a:p>
            <a:pPr lvl="1"/>
            <a:r>
              <a:rPr lang="en-US" dirty="0"/>
              <a:t>802.1 TSN     Reference to the TSN White Paper  (Janos)</a:t>
            </a:r>
          </a:p>
          <a:p>
            <a:pPr lvl="1"/>
            <a:r>
              <a:rPr lang="en-US" dirty="0"/>
              <a:t>802.11ah and 11ax                 (Dave </a:t>
            </a:r>
            <a:r>
              <a:rPr lang="en-US" dirty="0" err="1"/>
              <a:t>Halasz</a:t>
            </a:r>
            <a:r>
              <a:rPr lang="en-US" dirty="0"/>
              <a:t>)</a:t>
            </a:r>
          </a:p>
          <a:p>
            <a:pPr lvl="1"/>
            <a:r>
              <a:rPr lang="en-US" dirty="0"/>
              <a:t>802.16s, 16t       (Tim, Harry)</a:t>
            </a:r>
          </a:p>
          <a:p>
            <a:pPr lvl="1"/>
            <a:r>
              <a:rPr lang="en-US" dirty="0"/>
              <a:t>802.19.3   sub-1 GHz coexistence    (Ben)</a:t>
            </a:r>
          </a:p>
          <a:p>
            <a:pPr lvl="1"/>
            <a:endParaRPr lang="en-US" dirty="0"/>
          </a:p>
          <a:p>
            <a:r>
              <a:rPr lang="en-US" dirty="0"/>
              <a:t>New topics</a:t>
            </a:r>
          </a:p>
          <a:p>
            <a:pPr lvl="1"/>
            <a:r>
              <a:rPr lang="en-US" dirty="0"/>
              <a:t>Integration of Gas/Water into electric metering</a:t>
            </a:r>
          </a:p>
          <a:p>
            <a:pPr lvl="1"/>
            <a:r>
              <a:rPr lang="en-US" dirty="0"/>
              <a:t>Battery leaf nodes for low power</a:t>
            </a:r>
          </a:p>
          <a:p>
            <a:pPr lvl="1"/>
            <a:r>
              <a:rPr lang="en-US" dirty="0"/>
              <a:t>Sensors</a:t>
            </a:r>
          </a:p>
          <a:p>
            <a:pPr lvl="1"/>
            <a:r>
              <a:rPr lang="en-US" dirty="0"/>
              <a:t>Situational Awareness</a:t>
            </a:r>
          </a:p>
          <a:p>
            <a:pPr lvl="1"/>
            <a:r>
              <a:rPr lang="en-US" dirty="0"/>
              <a:t>Physical Security</a:t>
            </a:r>
          </a:p>
          <a:p>
            <a:pPr lvl="1"/>
            <a:r>
              <a:rPr lang="en-US" dirty="0"/>
              <a:t>Wildfire detection and prevention</a:t>
            </a:r>
          </a:p>
          <a:p>
            <a:pPr lvl="1"/>
            <a:r>
              <a:rPr lang="en-US" dirty="0"/>
              <a:t>Any others identified by contributors.</a:t>
            </a:r>
          </a:p>
          <a:p>
            <a:pPr lvl="1"/>
            <a:endParaRPr lang="en-US" dirty="0"/>
          </a:p>
          <a:p>
            <a:r>
              <a:rPr lang="en-US" dirty="0"/>
              <a:t>Complementary role of IEEE 802 with cellular technologies</a:t>
            </a:r>
          </a:p>
          <a:p>
            <a:endParaRPr lang="en-US" dirty="0"/>
          </a:p>
          <a:p>
            <a:endParaRPr lang="en-US" dirty="0"/>
          </a:p>
        </p:txBody>
      </p:sp>
      <p:sp>
        <p:nvSpPr>
          <p:cNvPr id="4" name="Footer Placeholder 3">
            <a:extLst>
              <a:ext uri="{FF2B5EF4-FFF2-40B4-BE49-F238E27FC236}">
                <a16:creationId xmlns:a16="http://schemas.microsoft.com/office/drawing/2014/main" id="{112700C9-1047-E737-C4A6-AD601B25BBC4}"/>
              </a:ext>
            </a:extLst>
          </p:cNvPr>
          <p:cNvSpPr>
            <a:spLocks noGrp="1"/>
          </p:cNvSpPr>
          <p:nvPr>
            <p:ph type="ftr" sz="quarter" idx="11"/>
          </p:nvPr>
        </p:nvSpPr>
        <p:spPr bwMode="auto">
          <a:xfrm>
            <a:off x="7315200" y="6475413"/>
            <a:ext cx="41656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r>
              <a:rPr lang="en-US" altLang="en-US"/>
              <a:t>Tim Godfrey, EPRI</a:t>
            </a:r>
            <a:endParaRPr lang="en-US" altLang="en-US" dirty="0"/>
          </a:p>
        </p:txBody>
      </p:sp>
      <p:sp>
        <p:nvSpPr>
          <p:cNvPr id="5" name="Slide Number Placeholder 4">
            <a:extLst>
              <a:ext uri="{FF2B5EF4-FFF2-40B4-BE49-F238E27FC236}">
                <a16:creationId xmlns:a16="http://schemas.microsoft.com/office/drawing/2014/main" id="{DD83E089-E3B6-D15D-2A51-C1A21283A3B5}"/>
              </a:ext>
            </a:extLst>
          </p:cNvPr>
          <p:cNvSpPr>
            <a:spLocks noGrp="1"/>
          </p:cNvSpPr>
          <p:nvPr>
            <p:ph type="sldNum" sz="quarter" idx="12"/>
          </p:nvPr>
        </p:nvSpPr>
        <p:spPr/>
        <p:txBody>
          <a:bodyPr/>
          <a:lstStyle/>
          <a:p>
            <a:r>
              <a:rPr lang="en-US" altLang="en-US"/>
              <a:t>Slide </a:t>
            </a:r>
            <a:fld id="{D2793805-6678-4F90-9549-7863581D2258}" type="slidenum">
              <a:rPr lang="en-US" altLang="en-US" smtClean="0"/>
              <a:pPr/>
              <a:t>103</a:t>
            </a:fld>
            <a:endParaRPr lang="en-US" altLang="en-US"/>
          </a:p>
        </p:txBody>
      </p:sp>
    </p:spTree>
    <p:extLst>
      <p:ext uri="{BB962C8B-B14F-4D97-AF65-F5344CB8AC3E}">
        <p14:creationId xmlns:p14="http://schemas.microsoft.com/office/powerpoint/2010/main" val="296642227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13852-BD09-AD7E-4DFA-92964DEFC214}"/>
              </a:ext>
            </a:extLst>
          </p:cNvPr>
          <p:cNvSpPr>
            <a:spLocks noGrp="1"/>
          </p:cNvSpPr>
          <p:nvPr>
            <p:ph type="title"/>
          </p:nvPr>
        </p:nvSpPr>
        <p:spPr/>
        <p:txBody>
          <a:bodyPr/>
          <a:lstStyle/>
          <a:p>
            <a:r>
              <a:rPr lang="en-US" dirty="0"/>
              <a:t>Areas discussed and Edited Nov 2024</a:t>
            </a:r>
          </a:p>
        </p:txBody>
      </p:sp>
      <p:sp>
        <p:nvSpPr>
          <p:cNvPr id="3" name="Content Placeholder 2">
            <a:extLst>
              <a:ext uri="{FF2B5EF4-FFF2-40B4-BE49-F238E27FC236}">
                <a16:creationId xmlns:a16="http://schemas.microsoft.com/office/drawing/2014/main" id="{E8E84FD3-DC42-C0CA-4612-A04D1F164985}"/>
              </a:ext>
            </a:extLst>
          </p:cNvPr>
          <p:cNvSpPr>
            <a:spLocks noGrp="1"/>
          </p:cNvSpPr>
          <p:nvPr>
            <p:ph idx="1"/>
          </p:nvPr>
        </p:nvSpPr>
        <p:spPr/>
        <p:txBody>
          <a:bodyPr/>
          <a:lstStyle/>
          <a:p>
            <a:pPr marL="0" indent="0">
              <a:buNone/>
            </a:pPr>
            <a:endParaRPr lang="en-US" dirty="0">
              <a:latin typeface="Calibri" panose="020F0502020204030204" pitchFamily="34" charset="0"/>
              <a:cs typeface="Times New Roman" panose="02020603050405020304" pitchFamily="18" charset="0"/>
            </a:endParaRPr>
          </a:p>
          <a:p>
            <a:r>
              <a:rPr lang="en-US" sz="2800" dirty="0">
                <a:latin typeface="Calibri" panose="020F0502020204030204" pitchFamily="34" charset="0"/>
                <a:cs typeface="Times New Roman" panose="02020603050405020304" pitchFamily="18" charset="0"/>
              </a:rPr>
              <a:t>Companion document update - 24-24-0029-00-sgtg-2025-update-package-of-802-smart-grid-standards.docx</a:t>
            </a:r>
          </a:p>
          <a:p>
            <a:endParaRPr lang="en-US" sz="2800" dirty="0">
              <a:latin typeface="Calibri" panose="020F0502020204030204" pitchFamily="34" charset="0"/>
              <a:cs typeface="Times New Roman" panose="02020603050405020304" pitchFamily="18" charset="0"/>
            </a:endParaRPr>
          </a:p>
          <a:p>
            <a:r>
              <a:rPr lang="en-US" sz="2800" dirty="0">
                <a:latin typeface="Calibri" panose="020F0502020204030204" pitchFamily="34" charset="0"/>
                <a:cs typeface="Times New Roman" panose="02020603050405020304" pitchFamily="18" charset="0"/>
              </a:rPr>
              <a:t>Version at end of November meeting:  </a:t>
            </a:r>
            <a:r>
              <a:rPr lang="en-US" sz="2800" dirty="0">
                <a:latin typeface="Calibri" panose="020F0502020204030204" pitchFamily="34" charset="0"/>
                <a:cs typeface="Times New Roman" panose="02020603050405020304" pitchFamily="18" charset="0"/>
                <a:hlinkClick r:id="rId2"/>
              </a:rPr>
              <a:t>802.24-24-0014r4</a:t>
            </a:r>
            <a:endParaRPr lang="en-US" sz="2800" dirty="0">
              <a:latin typeface="Calibri" panose="020F0502020204030204" pitchFamily="34" charset="0"/>
              <a:cs typeface="Times New Roman" panose="02020603050405020304" pitchFamily="18" charset="0"/>
            </a:endParaRPr>
          </a:p>
          <a:p>
            <a:pPr lvl="1"/>
            <a:endParaRPr lang="en-US" sz="2400" dirty="0">
              <a:latin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9456D537-B7A7-5268-BE42-A6C80A3E7962}"/>
              </a:ext>
            </a:extLst>
          </p:cNvPr>
          <p:cNvSpPr>
            <a:spLocks noGrp="1"/>
          </p:cNvSpPr>
          <p:nvPr>
            <p:ph type="ftr" sz="quarter" idx="11"/>
          </p:nvPr>
        </p:nvSpPr>
        <p:spPr bwMode="auto">
          <a:xfrm>
            <a:off x="7315200" y="6475413"/>
            <a:ext cx="41656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r>
              <a:rPr lang="en-US" altLang="en-US"/>
              <a:t>Tim Godfrey, EPRI</a:t>
            </a:r>
            <a:endParaRPr lang="en-US" altLang="en-US" dirty="0"/>
          </a:p>
        </p:txBody>
      </p:sp>
      <p:sp>
        <p:nvSpPr>
          <p:cNvPr id="5" name="Slide Number Placeholder 4">
            <a:extLst>
              <a:ext uri="{FF2B5EF4-FFF2-40B4-BE49-F238E27FC236}">
                <a16:creationId xmlns:a16="http://schemas.microsoft.com/office/drawing/2014/main" id="{378ED4A6-CD10-08F2-92A2-43114FD2A74D}"/>
              </a:ext>
            </a:extLst>
          </p:cNvPr>
          <p:cNvSpPr>
            <a:spLocks noGrp="1"/>
          </p:cNvSpPr>
          <p:nvPr>
            <p:ph type="sldNum" sz="quarter" idx="12"/>
          </p:nvPr>
        </p:nvSpPr>
        <p:spPr/>
        <p:txBody>
          <a:bodyPr/>
          <a:lstStyle/>
          <a:p>
            <a:r>
              <a:rPr lang="en-US" altLang="en-US"/>
              <a:t>Slide </a:t>
            </a:r>
            <a:fld id="{D2793805-6678-4F90-9549-7863581D2258}" type="slidenum">
              <a:rPr lang="en-US" altLang="en-US" smtClean="0"/>
              <a:pPr/>
              <a:t>104</a:t>
            </a:fld>
            <a:endParaRPr lang="en-US" altLang="en-US"/>
          </a:p>
        </p:txBody>
      </p:sp>
    </p:spTree>
    <p:extLst>
      <p:ext uri="{BB962C8B-B14F-4D97-AF65-F5344CB8AC3E}">
        <p14:creationId xmlns:p14="http://schemas.microsoft.com/office/powerpoint/2010/main" val="8766037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EA66A-B61C-A0A4-158F-F167C54CA5B7}"/>
              </a:ext>
            </a:extLst>
          </p:cNvPr>
          <p:cNvSpPr>
            <a:spLocks noGrp="1"/>
          </p:cNvSpPr>
          <p:nvPr>
            <p:ph type="title"/>
          </p:nvPr>
        </p:nvSpPr>
        <p:spPr/>
        <p:txBody>
          <a:bodyPr/>
          <a:lstStyle/>
          <a:p>
            <a:r>
              <a:rPr lang="en-US" dirty="0"/>
              <a:t>AFV Communications - White Paper</a:t>
            </a:r>
          </a:p>
        </p:txBody>
      </p:sp>
      <p:sp>
        <p:nvSpPr>
          <p:cNvPr id="3" name="Content Placeholder 2">
            <a:extLst>
              <a:ext uri="{FF2B5EF4-FFF2-40B4-BE49-F238E27FC236}">
                <a16:creationId xmlns:a16="http://schemas.microsoft.com/office/drawing/2014/main" id="{B0EB9829-47E1-77D0-6522-97BC8503EAB3}"/>
              </a:ext>
            </a:extLst>
          </p:cNvPr>
          <p:cNvSpPr>
            <a:spLocks noGrp="1"/>
          </p:cNvSpPr>
          <p:nvPr>
            <p:ph idx="1"/>
          </p:nvPr>
        </p:nvSpPr>
        <p:spPr/>
        <p:txBody>
          <a:bodyPr>
            <a:normAutofit/>
          </a:bodyPr>
          <a:lstStyle/>
          <a:p>
            <a:r>
              <a:rPr lang="en-US" dirty="0"/>
              <a:t>Types of AFV sites:  residential, commercial vehicle depot, public transport site, long haul freight transportation.  (Public parking facilities)</a:t>
            </a:r>
          </a:p>
          <a:p>
            <a:r>
              <a:rPr lang="en-US" dirty="0"/>
              <a:t>Communications requirements: data volume, resilience, reliability. </a:t>
            </a:r>
          </a:p>
          <a:p>
            <a:pPr lvl="1"/>
            <a:r>
              <a:rPr lang="en-US" dirty="0"/>
              <a:t>Ancillary communication to vehicles (maps, firmware and software updates for vehicles, inventory tracking, logistics, media, </a:t>
            </a:r>
            <a:r>
              <a:rPr lang="en-US" dirty="0" err="1"/>
              <a:t>etc</a:t>
            </a:r>
            <a:r>
              <a:rPr lang="en-US" dirty="0"/>
              <a:t>)</a:t>
            </a:r>
          </a:p>
          <a:p>
            <a:r>
              <a:rPr lang="en-US" dirty="0"/>
              <a:t>Relate to the use of IEEE 802 technologies as the solution</a:t>
            </a:r>
          </a:p>
        </p:txBody>
      </p:sp>
      <p:sp>
        <p:nvSpPr>
          <p:cNvPr id="4" name="Footer Placeholder 3">
            <a:extLst>
              <a:ext uri="{FF2B5EF4-FFF2-40B4-BE49-F238E27FC236}">
                <a16:creationId xmlns:a16="http://schemas.microsoft.com/office/drawing/2014/main" id="{8141E627-34F5-A0F2-9FF1-8CAAC040AB05}"/>
              </a:ext>
            </a:extLst>
          </p:cNvPr>
          <p:cNvSpPr>
            <a:spLocks noGrp="1"/>
          </p:cNvSpPr>
          <p:nvPr>
            <p:ph type="ftr" sz="quarter" idx="11"/>
          </p:nvPr>
        </p:nvSpPr>
        <p:spPr bwMode="auto">
          <a:xfrm>
            <a:off x="7315200" y="6475413"/>
            <a:ext cx="41656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r>
              <a:rPr lang="en-US" altLang="en-US"/>
              <a:t>Tim Godfrey, EPRI</a:t>
            </a:r>
            <a:endParaRPr lang="en-US" altLang="en-US" dirty="0"/>
          </a:p>
        </p:txBody>
      </p:sp>
      <p:sp>
        <p:nvSpPr>
          <p:cNvPr id="5" name="Slide Number Placeholder 4">
            <a:extLst>
              <a:ext uri="{FF2B5EF4-FFF2-40B4-BE49-F238E27FC236}">
                <a16:creationId xmlns:a16="http://schemas.microsoft.com/office/drawing/2014/main" id="{1B914825-F8E7-DD30-0299-528825957282}"/>
              </a:ext>
            </a:extLst>
          </p:cNvPr>
          <p:cNvSpPr>
            <a:spLocks noGrp="1"/>
          </p:cNvSpPr>
          <p:nvPr>
            <p:ph type="sldNum" sz="quarter" idx="12"/>
          </p:nvPr>
        </p:nvSpPr>
        <p:spPr/>
        <p:txBody>
          <a:bodyPr/>
          <a:lstStyle/>
          <a:p>
            <a:r>
              <a:rPr lang="en-US" altLang="en-US"/>
              <a:t>Slide </a:t>
            </a:r>
            <a:fld id="{D2793805-6678-4F90-9549-7863581D2258}" type="slidenum">
              <a:rPr lang="en-US" altLang="en-US" smtClean="0"/>
              <a:pPr/>
              <a:t>105</a:t>
            </a:fld>
            <a:endParaRPr lang="en-US" altLang="en-US"/>
          </a:p>
        </p:txBody>
      </p:sp>
    </p:spTree>
    <p:extLst>
      <p:ext uri="{BB962C8B-B14F-4D97-AF65-F5344CB8AC3E}">
        <p14:creationId xmlns:p14="http://schemas.microsoft.com/office/powerpoint/2010/main" val="201996578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458AC-6707-2437-E2E2-5A4F235FA5AD}"/>
              </a:ext>
            </a:extLst>
          </p:cNvPr>
          <p:cNvSpPr>
            <a:spLocks noGrp="1"/>
          </p:cNvSpPr>
          <p:nvPr>
            <p:ph type="title"/>
          </p:nvPr>
        </p:nvSpPr>
        <p:spPr/>
        <p:txBody>
          <a:bodyPr/>
          <a:lstStyle/>
          <a:p>
            <a:r>
              <a:rPr lang="en-US" dirty="0"/>
              <a:t>Contributions related to AFV White Paper</a:t>
            </a:r>
          </a:p>
        </p:txBody>
      </p:sp>
      <p:sp>
        <p:nvSpPr>
          <p:cNvPr id="4" name="Footer Placeholder 3">
            <a:extLst>
              <a:ext uri="{FF2B5EF4-FFF2-40B4-BE49-F238E27FC236}">
                <a16:creationId xmlns:a16="http://schemas.microsoft.com/office/drawing/2014/main" id="{B787469F-A51B-06F6-AD18-6AF26EE356FE}"/>
              </a:ext>
            </a:extLst>
          </p:cNvPr>
          <p:cNvSpPr>
            <a:spLocks noGrp="1"/>
          </p:cNvSpPr>
          <p:nvPr>
            <p:ph type="ftr" sz="quarter" idx="11"/>
          </p:nvPr>
        </p:nvSpPr>
        <p:spPr bwMode="auto">
          <a:xfrm>
            <a:off x="7315200" y="6475413"/>
            <a:ext cx="41656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r>
              <a:rPr lang="en-US" altLang="en-US"/>
              <a:t>Tim Godfrey, EPRI</a:t>
            </a:r>
            <a:endParaRPr lang="en-US" altLang="en-US" dirty="0"/>
          </a:p>
        </p:txBody>
      </p:sp>
      <p:sp>
        <p:nvSpPr>
          <p:cNvPr id="5" name="Slide Number Placeholder 4">
            <a:extLst>
              <a:ext uri="{FF2B5EF4-FFF2-40B4-BE49-F238E27FC236}">
                <a16:creationId xmlns:a16="http://schemas.microsoft.com/office/drawing/2014/main" id="{0DA9CF6C-9393-3956-4285-82E300034DD9}"/>
              </a:ext>
            </a:extLst>
          </p:cNvPr>
          <p:cNvSpPr>
            <a:spLocks noGrp="1"/>
          </p:cNvSpPr>
          <p:nvPr>
            <p:ph type="sldNum" sz="quarter" idx="12"/>
          </p:nvPr>
        </p:nvSpPr>
        <p:spPr/>
        <p:txBody>
          <a:bodyPr/>
          <a:lstStyle/>
          <a:p>
            <a:r>
              <a:rPr lang="en-US" altLang="en-US"/>
              <a:t>Slide </a:t>
            </a:r>
            <a:fld id="{D2793805-6678-4F90-9549-7863581D2258}" type="slidenum">
              <a:rPr lang="en-US" altLang="en-US" smtClean="0"/>
              <a:pPr/>
              <a:t>106</a:t>
            </a:fld>
            <a:endParaRPr lang="en-US" altLang="en-US"/>
          </a:p>
        </p:txBody>
      </p:sp>
      <p:graphicFrame>
        <p:nvGraphicFramePr>
          <p:cNvPr id="6" name="Table 5">
            <a:extLst>
              <a:ext uri="{FF2B5EF4-FFF2-40B4-BE49-F238E27FC236}">
                <a16:creationId xmlns:a16="http://schemas.microsoft.com/office/drawing/2014/main" id="{F15D2AB7-AB27-6B32-5FC2-7096CEDBCE93}"/>
              </a:ext>
            </a:extLst>
          </p:cNvPr>
          <p:cNvGraphicFramePr>
            <a:graphicFrameLocks noGrp="1"/>
          </p:cNvGraphicFramePr>
          <p:nvPr/>
        </p:nvGraphicFramePr>
        <p:xfrm>
          <a:off x="457200" y="1981200"/>
          <a:ext cx="10820403" cy="4114800"/>
        </p:xfrm>
        <a:graphic>
          <a:graphicData uri="http://schemas.openxmlformats.org/drawingml/2006/table">
            <a:tbl>
              <a:tblPr/>
              <a:tblGrid>
                <a:gridCol w="1202267">
                  <a:extLst>
                    <a:ext uri="{9D8B030D-6E8A-4147-A177-3AD203B41FA5}">
                      <a16:colId xmlns:a16="http://schemas.microsoft.com/office/drawing/2014/main" val="3708727003"/>
                    </a:ext>
                  </a:extLst>
                </a:gridCol>
                <a:gridCol w="1202267">
                  <a:extLst>
                    <a:ext uri="{9D8B030D-6E8A-4147-A177-3AD203B41FA5}">
                      <a16:colId xmlns:a16="http://schemas.microsoft.com/office/drawing/2014/main" val="560433961"/>
                    </a:ext>
                  </a:extLst>
                </a:gridCol>
                <a:gridCol w="1202267">
                  <a:extLst>
                    <a:ext uri="{9D8B030D-6E8A-4147-A177-3AD203B41FA5}">
                      <a16:colId xmlns:a16="http://schemas.microsoft.com/office/drawing/2014/main" val="3009224674"/>
                    </a:ext>
                  </a:extLst>
                </a:gridCol>
                <a:gridCol w="1202267">
                  <a:extLst>
                    <a:ext uri="{9D8B030D-6E8A-4147-A177-3AD203B41FA5}">
                      <a16:colId xmlns:a16="http://schemas.microsoft.com/office/drawing/2014/main" val="1098158762"/>
                    </a:ext>
                  </a:extLst>
                </a:gridCol>
                <a:gridCol w="1202267">
                  <a:extLst>
                    <a:ext uri="{9D8B030D-6E8A-4147-A177-3AD203B41FA5}">
                      <a16:colId xmlns:a16="http://schemas.microsoft.com/office/drawing/2014/main" val="321066452"/>
                    </a:ext>
                  </a:extLst>
                </a:gridCol>
                <a:gridCol w="1202267">
                  <a:extLst>
                    <a:ext uri="{9D8B030D-6E8A-4147-A177-3AD203B41FA5}">
                      <a16:colId xmlns:a16="http://schemas.microsoft.com/office/drawing/2014/main" val="1516517164"/>
                    </a:ext>
                  </a:extLst>
                </a:gridCol>
                <a:gridCol w="1202267">
                  <a:extLst>
                    <a:ext uri="{9D8B030D-6E8A-4147-A177-3AD203B41FA5}">
                      <a16:colId xmlns:a16="http://schemas.microsoft.com/office/drawing/2014/main" val="1731781292"/>
                    </a:ext>
                  </a:extLst>
                </a:gridCol>
                <a:gridCol w="1202267">
                  <a:extLst>
                    <a:ext uri="{9D8B030D-6E8A-4147-A177-3AD203B41FA5}">
                      <a16:colId xmlns:a16="http://schemas.microsoft.com/office/drawing/2014/main" val="1702333916"/>
                    </a:ext>
                  </a:extLst>
                </a:gridCol>
                <a:gridCol w="1202267">
                  <a:extLst>
                    <a:ext uri="{9D8B030D-6E8A-4147-A177-3AD203B41FA5}">
                      <a16:colId xmlns:a16="http://schemas.microsoft.com/office/drawing/2014/main" val="887440010"/>
                    </a:ext>
                  </a:extLst>
                </a:gridCol>
              </a:tblGrid>
              <a:tr h="598516">
                <a:tc>
                  <a:txBody>
                    <a:bodyPr/>
                    <a:lstStyle/>
                    <a:p>
                      <a:r>
                        <a:rPr lang="en-US" sz="1100"/>
                        <a:t>12-Nov-2024 ET</a:t>
                      </a:r>
                    </a:p>
                  </a:txBody>
                  <a:tcPr marL="37407" marR="37407" marT="18704" marB="18704" anchor="ctr">
                    <a:lnL>
                      <a:noFill/>
                    </a:lnL>
                    <a:lnR>
                      <a:noFill/>
                    </a:lnR>
                    <a:lnT>
                      <a:noFill/>
                    </a:lnT>
                    <a:lnB>
                      <a:noFill/>
                    </a:lnB>
                    <a:noFill/>
                  </a:tcPr>
                </a:tc>
                <a:tc>
                  <a:txBody>
                    <a:bodyPr/>
                    <a:lstStyle/>
                    <a:p>
                      <a:r>
                        <a:rPr lang="en-US" sz="1100"/>
                        <a:t>2024</a:t>
                      </a:r>
                    </a:p>
                  </a:txBody>
                  <a:tcPr marL="37407" marR="37407" marT="18704" marB="18704" anchor="ctr">
                    <a:lnL>
                      <a:noFill/>
                    </a:lnL>
                    <a:lnR>
                      <a:noFill/>
                    </a:lnR>
                    <a:lnT>
                      <a:noFill/>
                    </a:lnT>
                    <a:lnB>
                      <a:noFill/>
                    </a:lnB>
                    <a:noFill/>
                  </a:tcPr>
                </a:tc>
                <a:tc>
                  <a:txBody>
                    <a:bodyPr/>
                    <a:lstStyle/>
                    <a:p>
                      <a:r>
                        <a:rPr lang="en-US" sz="1100"/>
                        <a:t>28</a:t>
                      </a:r>
                    </a:p>
                  </a:txBody>
                  <a:tcPr marL="37407" marR="37407" marT="18704" marB="18704" anchor="ctr">
                    <a:lnL>
                      <a:noFill/>
                    </a:lnL>
                    <a:lnR>
                      <a:noFill/>
                    </a:lnR>
                    <a:lnT>
                      <a:noFill/>
                    </a:lnT>
                    <a:lnB>
                      <a:noFill/>
                    </a:lnB>
                    <a:noFill/>
                  </a:tcPr>
                </a:tc>
                <a:tc>
                  <a:txBody>
                    <a:bodyPr/>
                    <a:lstStyle/>
                    <a:p>
                      <a:r>
                        <a:rPr lang="en-US" sz="1100"/>
                        <a:t>0</a:t>
                      </a:r>
                    </a:p>
                  </a:txBody>
                  <a:tcPr marL="37407" marR="37407" marT="18704" marB="18704" anchor="ctr">
                    <a:lnL>
                      <a:noFill/>
                    </a:lnL>
                    <a:lnR>
                      <a:noFill/>
                    </a:lnR>
                    <a:lnT>
                      <a:noFill/>
                    </a:lnT>
                    <a:lnB>
                      <a:noFill/>
                    </a:lnB>
                    <a:noFill/>
                  </a:tcPr>
                </a:tc>
                <a:tc>
                  <a:txBody>
                    <a:bodyPr/>
                    <a:lstStyle/>
                    <a:p>
                      <a:r>
                        <a:rPr lang="en-US" sz="1100"/>
                        <a:t>TAG documents</a:t>
                      </a:r>
                    </a:p>
                  </a:txBody>
                  <a:tcPr marL="37407" marR="37407" marT="18704" marB="18704" anchor="ctr">
                    <a:lnL>
                      <a:noFill/>
                    </a:lnL>
                    <a:lnR>
                      <a:noFill/>
                    </a:lnR>
                    <a:lnT>
                      <a:noFill/>
                    </a:lnT>
                    <a:lnB>
                      <a:noFill/>
                    </a:lnB>
                    <a:noFill/>
                  </a:tcPr>
                </a:tc>
                <a:tc>
                  <a:txBody>
                    <a:bodyPr/>
                    <a:lstStyle/>
                    <a:p>
                      <a:r>
                        <a:rPr lang="en-US" sz="1100"/>
                        <a:t>Fresh AFV WP outline</a:t>
                      </a:r>
                    </a:p>
                  </a:txBody>
                  <a:tcPr marL="37407" marR="37407" marT="18704" marB="18704" anchor="ctr">
                    <a:lnL>
                      <a:noFill/>
                    </a:lnL>
                    <a:lnR>
                      <a:noFill/>
                    </a:lnR>
                    <a:lnT>
                      <a:noFill/>
                    </a:lnT>
                    <a:lnB>
                      <a:noFill/>
                    </a:lnB>
                    <a:noFill/>
                  </a:tcPr>
                </a:tc>
                <a:tc>
                  <a:txBody>
                    <a:bodyPr/>
                    <a:lstStyle/>
                    <a:p>
                      <a:r>
                        <a:rPr lang="en-US" sz="1100"/>
                        <a:t>Craig Rodine (Sandia)</a:t>
                      </a:r>
                    </a:p>
                  </a:txBody>
                  <a:tcPr marL="37407" marR="37407" marT="18704" marB="18704" anchor="ctr">
                    <a:lnL>
                      <a:noFill/>
                    </a:lnL>
                    <a:lnR>
                      <a:noFill/>
                    </a:lnR>
                    <a:lnT>
                      <a:noFill/>
                    </a:lnT>
                    <a:lnB>
                      <a:noFill/>
                    </a:lnB>
                    <a:noFill/>
                  </a:tcPr>
                </a:tc>
                <a:tc>
                  <a:txBody>
                    <a:bodyPr/>
                    <a:lstStyle/>
                    <a:p>
                      <a:r>
                        <a:rPr lang="en-US" sz="1100"/>
                        <a:t>12-Nov-2024 19:49:14 ET</a:t>
                      </a:r>
                    </a:p>
                  </a:txBody>
                  <a:tcPr marL="37407" marR="37407" marT="18704" marB="18704" anchor="ctr">
                    <a:lnL>
                      <a:noFill/>
                    </a:lnL>
                    <a:lnR>
                      <a:noFill/>
                    </a:lnR>
                    <a:lnT>
                      <a:noFill/>
                    </a:lnT>
                    <a:lnB>
                      <a:noFill/>
                    </a:lnB>
                    <a:noFill/>
                  </a:tcPr>
                </a:tc>
                <a:tc>
                  <a:txBody>
                    <a:bodyPr/>
                    <a:lstStyle/>
                    <a:p>
                      <a:r>
                        <a:rPr lang="en-US" sz="1100">
                          <a:hlinkClick r:id="rId2"/>
                        </a:rPr>
                        <a:t>Download</a:t>
                      </a:r>
                      <a:r>
                        <a:rPr lang="en-US" sz="1100"/>
                        <a:t>, </a:t>
                      </a:r>
                      <a:r>
                        <a:rPr lang="en-US" sz="1100">
                          <a:hlinkClick r:id="rId3"/>
                        </a:rPr>
                        <a:t>Revise</a:t>
                      </a:r>
                      <a:r>
                        <a:rPr lang="en-US" sz="1100"/>
                        <a:t>, </a:t>
                      </a:r>
                      <a:r>
                        <a:rPr lang="en-US" sz="1100">
                          <a:hlinkClick r:id="rId4"/>
                        </a:rPr>
                        <a:t>Correct</a:t>
                      </a:r>
                      <a:r>
                        <a:rPr lang="en-US" sz="1100"/>
                        <a:t>, </a:t>
                      </a:r>
                      <a:r>
                        <a:rPr lang="en-US" sz="1100">
                          <a:hlinkClick r:id="rId5"/>
                        </a:rPr>
                        <a:t>Delete</a:t>
                      </a:r>
                      <a:endParaRPr lang="en-US" sz="1100"/>
                    </a:p>
                  </a:txBody>
                  <a:tcPr marL="37407" marR="37407" marT="18704" marB="18704" anchor="ctr">
                    <a:lnL>
                      <a:noFill/>
                    </a:lnL>
                    <a:lnR>
                      <a:noFill/>
                    </a:lnR>
                    <a:lnT>
                      <a:noFill/>
                    </a:lnT>
                    <a:lnB>
                      <a:noFill/>
                    </a:lnB>
                    <a:noFill/>
                  </a:tcPr>
                </a:tc>
                <a:extLst>
                  <a:ext uri="{0D108BD9-81ED-4DB2-BD59-A6C34878D82A}">
                    <a16:rowId xmlns:a16="http://schemas.microsoft.com/office/drawing/2014/main" val="3090912587"/>
                  </a:ext>
                </a:extLst>
              </a:tr>
              <a:tr h="3516284">
                <a:tc>
                  <a:txBody>
                    <a:bodyPr/>
                    <a:lstStyle/>
                    <a:p>
                      <a:r>
                        <a:rPr lang="en-US" sz="1100"/>
                        <a:t>27-Oct-2024 ET</a:t>
                      </a:r>
                    </a:p>
                  </a:txBody>
                  <a:tcPr marL="37407" marR="37407" marT="18704" marB="18704" anchor="ctr">
                    <a:lnL>
                      <a:noFill/>
                    </a:lnL>
                    <a:lnR>
                      <a:noFill/>
                    </a:lnR>
                    <a:lnT>
                      <a:noFill/>
                    </a:lnT>
                    <a:lnB>
                      <a:noFill/>
                    </a:lnB>
                    <a:noFill/>
                  </a:tcPr>
                </a:tc>
                <a:tc>
                  <a:txBody>
                    <a:bodyPr/>
                    <a:lstStyle/>
                    <a:p>
                      <a:r>
                        <a:rPr lang="en-US" sz="1100"/>
                        <a:t>2024</a:t>
                      </a:r>
                    </a:p>
                  </a:txBody>
                  <a:tcPr marL="37407" marR="37407" marT="18704" marB="18704" anchor="ctr">
                    <a:lnL>
                      <a:noFill/>
                    </a:lnL>
                    <a:lnR>
                      <a:noFill/>
                    </a:lnR>
                    <a:lnT>
                      <a:noFill/>
                    </a:lnT>
                    <a:lnB>
                      <a:noFill/>
                    </a:lnB>
                    <a:noFill/>
                  </a:tcPr>
                </a:tc>
                <a:tc>
                  <a:txBody>
                    <a:bodyPr/>
                    <a:lstStyle/>
                    <a:p>
                      <a:r>
                        <a:rPr lang="en-US" sz="1100"/>
                        <a:t>27</a:t>
                      </a:r>
                    </a:p>
                  </a:txBody>
                  <a:tcPr marL="37407" marR="37407" marT="18704" marB="18704" anchor="ctr">
                    <a:lnL>
                      <a:noFill/>
                    </a:lnL>
                    <a:lnR>
                      <a:noFill/>
                    </a:lnR>
                    <a:lnT>
                      <a:noFill/>
                    </a:lnT>
                    <a:lnB>
                      <a:noFill/>
                    </a:lnB>
                    <a:noFill/>
                  </a:tcPr>
                </a:tc>
                <a:tc>
                  <a:txBody>
                    <a:bodyPr/>
                    <a:lstStyle/>
                    <a:p>
                      <a:r>
                        <a:rPr lang="en-US" sz="1100"/>
                        <a:t>0</a:t>
                      </a:r>
                    </a:p>
                  </a:txBody>
                  <a:tcPr marL="37407" marR="37407" marT="18704" marB="18704" anchor="ctr">
                    <a:lnL>
                      <a:noFill/>
                    </a:lnL>
                    <a:lnR>
                      <a:noFill/>
                    </a:lnR>
                    <a:lnT>
                      <a:noFill/>
                    </a:lnT>
                    <a:lnB>
                      <a:noFill/>
                    </a:lnB>
                    <a:noFill/>
                  </a:tcPr>
                </a:tc>
                <a:tc>
                  <a:txBody>
                    <a:bodyPr/>
                    <a:lstStyle/>
                    <a:p>
                      <a:r>
                        <a:rPr lang="en-US" sz="1100"/>
                        <a:t>TAG documents</a:t>
                      </a:r>
                    </a:p>
                  </a:txBody>
                  <a:tcPr marL="37407" marR="37407" marT="18704" marB="18704" anchor="ctr">
                    <a:lnL>
                      <a:noFill/>
                    </a:lnL>
                    <a:lnR>
                      <a:noFill/>
                    </a:lnR>
                    <a:lnT>
                      <a:noFill/>
                    </a:lnT>
                    <a:lnB>
                      <a:noFill/>
                    </a:lnB>
                    <a:noFill/>
                  </a:tcPr>
                </a:tc>
                <a:tc>
                  <a:txBody>
                    <a:bodyPr/>
                    <a:lstStyle/>
                    <a:p>
                      <a:r>
                        <a:rPr lang="en-US" sz="1100"/>
                        <a:t>Proposed an extended outline for adding use cases of 'Integrated Charging Infrastructure with Distributed Energy Resources, Building and Grid-Level Energy Management Systems' in Clause 3 of the AFV draft outline (Doc. 24-24-0025-00-0000)</a:t>
                      </a:r>
                    </a:p>
                  </a:txBody>
                  <a:tcPr marL="37407" marR="37407" marT="18704" marB="18704" anchor="ctr">
                    <a:lnL>
                      <a:noFill/>
                    </a:lnL>
                    <a:lnR>
                      <a:noFill/>
                    </a:lnR>
                    <a:lnT>
                      <a:noFill/>
                    </a:lnT>
                    <a:lnB>
                      <a:noFill/>
                    </a:lnB>
                    <a:noFill/>
                  </a:tcPr>
                </a:tc>
                <a:tc>
                  <a:txBody>
                    <a:bodyPr/>
                    <a:lstStyle/>
                    <a:p>
                      <a:r>
                        <a:rPr lang="en-US" sz="1100"/>
                        <a:t>Jin Seek Choi (Hanyang University), Hyeong Ho Lee (Seoul National University of Science &amp; </a:t>
                      </a:r>
                      <a:br>
                        <a:rPr lang="en-US" sz="1100"/>
                      </a:br>
                      <a:r>
                        <a:rPr lang="en-US" sz="1100"/>
                        <a:t>Technology/NetvisionTelecom Inc.)</a:t>
                      </a:r>
                    </a:p>
                  </a:txBody>
                  <a:tcPr marL="37407" marR="37407" marT="18704" marB="18704" anchor="ctr">
                    <a:lnL>
                      <a:noFill/>
                    </a:lnL>
                    <a:lnR>
                      <a:noFill/>
                    </a:lnR>
                    <a:lnT>
                      <a:noFill/>
                    </a:lnT>
                    <a:lnB>
                      <a:noFill/>
                    </a:lnB>
                    <a:noFill/>
                  </a:tcPr>
                </a:tc>
                <a:tc>
                  <a:txBody>
                    <a:bodyPr/>
                    <a:lstStyle/>
                    <a:p>
                      <a:r>
                        <a:rPr lang="en-US" sz="1100"/>
                        <a:t>27-Oct-2024 20:16:45 ET</a:t>
                      </a:r>
                    </a:p>
                  </a:txBody>
                  <a:tcPr marL="37407" marR="37407" marT="18704" marB="18704" anchor="ctr">
                    <a:lnL>
                      <a:noFill/>
                    </a:lnL>
                    <a:lnR>
                      <a:noFill/>
                    </a:lnR>
                    <a:lnT>
                      <a:noFill/>
                    </a:lnT>
                    <a:lnB>
                      <a:noFill/>
                    </a:lnB>
                    <a:noFill/>
                  </a:tcPr>
                </a:tc>
                <a:tc>
                  <a:txBody>
                    <a:bodyPr/>
                    <a:lstStyle/>
                    <a:p>
                      <a:r>
                        <a:rPr lang="en-US" sz="1100" dirty="0">
                          <a:hlinkClick r:id="rId6"/>
                        </a:rPr>
                        <a:t>Download</a:t>
                      </a:r>
                      <a:r>
                        <a:rPr lang="en-US" sz="1100" dirty="0"/>
                        <a:t>, </a:t>
                      </a:r>
                      <a:r>
                        <a:rPr lang="en-US" sz="1100" dirty="0">
                          <a:hlinkClick r:id="rId7"/>
                        </a:rPr>
                        <a:t>Revise</a:t>
                      </a:r>
                      <a:r>
                        <a:rPr lang="en-US" sz="1100" dirty="0"/>
                        <a:t>, </a:t>
                      </a:r>
                      <a:r>
                        <a:rPr lang="en-US" sz="1100" dirty="0">
                          <a:hlinkClick r:id="rId8"/>
                        </a:rPr>
                        <a:t>Correct</a:t>
                      </a:r>
                      <a:r>
                        <a:rPr lang="en-US" sz="1100" dirty="0"/>
                        <a:t>, </a:t>
                      </a:r>
                      <a:r>
                        <a:rPr lang="en-US" sz="1100" dirty="0">
                          <a:hlinkClick r:id="rId9"/>
                        </a:rPr>
                        <a:t>Delete</a:t>
                      </a:r>
                      <a:endParaRPr lang="en-US" sz="1100" dirty="0"/>
                    </a:p>
                  </a:txBody>
                  <a:tcPr marL="37407" marR="37407" marT="18704" marB="18704" anchor="ctr">
                    <a:lnL>
                      <a:noFill/>
                    </a:lnL>
                    <a:lnR>
                      <a:noFill/>
                    </a:lnR>
                    <a:lnT>
                      <a:noFill/>
                    </a:lnT>
                    <a:lnB>
                      <a:noFill/>
                    </a:lnB>
                    <a:noFill/>
                  </a:tcPr>
                </a:tc>
                <a:extLst>
                  <a:ext uri="{0D108BD9-81ED-4DB2-BD59-A6C34878D82A}">
                    <a16:rowId xmlns:a16="http://schemas.microsoft.com/office/drawing/2014/main" val="112962362"/>
                  </a:ext>
                </a:extLst>
              </a:tr>
            </a:tbl>
          </a:graphicData>
        </a:graphic>
      </p:graphicFrame>
    </p:spTree>
    <p:extLst>
      <p:ext uri="{BB962C8B-B14F-4D97-AF65-F5344CB8AC3E}">
        <p14:creationId xmlns:p14="http://schemas.microsoft.com/office/powerpoint/2010/main" val="103657156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8EFCD-8A8D-957A-0CE8-38AF80D072F5}"/>
              </a:ext>
            </a:extLst>
          </p:cNvPr>
          <p:cNvSpPr>
            <a:spLocks noGrp="1"/>
          </p:cNvSpPr>
          <p:nvPr>
            <p:ph type="title"/>
          </p:nvPr>
        </p:nvSpPr>
        <p:spPr/>
        <p:txBody>
          <a:bodyPr/>
          <a:lstStyle/>
          <a:p>
            <a:r>
              <a:rPr lang="en-US" dirty="0"/>
              <a:t>AFV Next Steps </a:t>
            </a:r>
          </a:p>
        </p:txBody>
      </p:sp>
      <p:sp>
        <p:nvSpPr>
          <p:cNvPr id="3" name="Content Placeholder 2">
            <a:extLst>
              <a:ext uri="{FF2B5EF4-FFF2-40B4-BE49-F238E27FC236}">
                <a16:creationId xmlns:a16="http://schemas.microsoft.com/office/drawing/2014/main" id="{074FDD37-72B0-4FAE-7CBC-9468C93E1532}"/>
              </a:ext>
            </a:extLst>
          </p:cNvPr>
          <p:cNvSpPr>
            <a:spLocks noGrp="1"/>
          </p:cNvSpPr>
          <p:nvPr>
            <p:ph idx="1"/>
          </p:nvPr>
        </p:nvSpPr>
        <p:spPr>
          <a:xfrm>
            <a:off x="762000" y="1752600"/>
            <a:ext cx="10363200" cy="4419600"/>
          </a:xfrm>
        </p:spPr>
        <p:txBody>
          <a:bodyPr>
            <a:normAutofit/>
          </a:bodyPr>
          <a:lstStyle/>
          <a:p>
            <a:r>
              <a:rPr lang="en-US" dirty="0"/>
              <a:t>Output document of combined outline:</a:t>
            </a:r>
          </a:p>
          <a:p>
            <a:pPr lvl="1"/>
            <a:r>
              <a:rPr lang="en-US" dirty="0">
                <a:hlinkClick r:id="rId2"/>
              </a:rPr>
              <a:t>24-24-0027-01</a:t>
            </a:r>
            <a:r>
              <a:rPr lang="en-US" dirty="0"/>
              <a:t>-0000-proposed-an-extended-outline-for-adding-use-cases-of-integrated-charging-infrastructure-with-distributed-energy-resources-building-and-grid-level-energy-management-systems-in-clause-3—1</a:t>
            </a:r>
          </a:p>
          <a:p>
            <a:r>
              <a:rPr lang="en-US" dirty="0"/>
              <a:t>Possible topic follow up on AFV.</a:t>
            </a:r>
          </a:p>
          <a:p>
            <a:pPr lvl="1"/>
            <a:r>
              <a:rPr lang="en-US" dirty="0"/>
              <a:t>Future state of integrated networks for Energy Management Systems across electric vehicle, home, building, and grid.</a:t>
            </a:r>
          </a:p>
          <a:p>
            <a:pPr lvl="1"/>
            <a:endParaRPr lang="en-US" dirty="0"/>
          </a:p>
          <a:p>
            <a:endParaRPr lang="en-US" dirty="0"/>
          </a:p>
          <a:p>
            <a:endParaRPr lang="en-US" dirty="0"/>
          </a:p>
        </p:txBody>
      </p:sp>
      <p:sp>
        <p:nvSpPr>
          <p:cNvPr id="4" name="Footer Placeholder 3">
            <a:extLst>
              <a:ext uri="{FF2B5EF4-FFF2-40B4-BE49-F238E27FC236}">
                <a16:creationId xmlns:a16="http://schemas.microsoft.com/office/drawing/2014/main" id="{918B9800-A99B-5731-BD15-D1305970826E}"/>
              </a:ext>
            </a:extLst>
          </p:cNvPr>
          <p:cNvSpPr>
            <a:spLocks noGrp="1"/>
          </p:cNvSpPr>
          <p:nvPr>
            <p:ph type="ftr" sz="quarter" idx="11"/>
          </p:nvPr>
        </p:nvSpPr>
        <p:spPr bwMode="auto">
          <a:xfrm>
            <a:off x="7315200" y="6475413"/>
            <a:ext cx="41656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r>
              <a:rPr lang="en-US" altLang="en-US"/>
              <a:t>Tim Godfrey, EPRI</a:t>
            </a:r>
            <a:endParaRPr lang="en-US" altLang="en-US" dirty="0"/>
          </a:p>
        </p:txBody>
      </p:sp>
      <p:sp>
        <p:nvSpPr>
          <p:cNvPr id="5" name="Slide Number Placeholder 4">
            <a:extLst>
              <a:ext uri="{FF2B5EF4-FFF2-40B4-BE49-F238E27FC236}">
                <a16:creationId xmlns:a16="http://schemas.microsoft.com/office/drawing/2014/main" id="{A0A4418C-DB5F-77BE-86C9-69D7F0FAFE01}"/>
              </a:ext>
            </a:extLst>
          </p:cNvPr>
          <p:cNvSpPr>
            <a:spLocks noGrp="1"/>
          </p:cNvSpPr>
          <p:nvPr>
            <p:ph type="sldNum" sz="quarter" idx="12"/>
          </p:nvPr>
        </p:nvSpPr>
        <p:spPr/>
        <p:txBody>
          <a:bodyPr/>
          <a:lstStyle/>
          <a:p>
            <a:r>
              <a:rPr lang="en-US" altLang="en-US"/>
              <a:t>Slide </a:t>
            </a:r>
            <a:fld id="{D2793805-6678-4F90-9549-7863581D2258}" type="slidenum">
              <a:rPr lang="en-US" altLang="en-US" smtClean="0"/>
              <a:pPr/>
              <a:t>107</a:t>
            </a:fld>
            <a:endParaRPr lang="en-US" altLang="en-US"/>
          </a:p>
        </p:txBody>
      </p:sp>
    </p:spTree>
    <p:extLst>
      <p:ext uri="{BB962C8B-B14F-4D97-AF65-F5344CB8AC3E}">
        <p14:creationId xmlns:p14="http://schemas.microsoft.com/office/powerpoint/2010/main" val="9521430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802.24 TAG closing</a:t>
            </a:r>
          </a:p>
        </p:txBody>
      </p:sp>
      <p:sp>
        <p:nvSpPr>
          <p:cNvPr id="3" name="Content Placeholder 2"/>
          <p:cNvSpPr>
            <a:spLocks noGrp="1"/>
          </p:cNvSpPr>
          <p:nvPr>
            <p:ph idx="1"/>
          </p:nvPr>
        </p:nvSpPr>
        <p:spPr>
          <a:xfrm>
            <a:off x="914400" y="1676400"/>
            <a:ext cx="10439400" cy="4831279"/>
          </a:xfrm>
        </p:spPr>
        <p:txBody>
          <a:bodyPr>
            <a:normAutofit/>
          </a:bodyPr>
          <a:lstStyle/>
          <a:p>
            <a:r>
              <a:rPr lang="en-US" dirty="0"/>
              <a:t>Action Items</a:t>
            </a:r>
          </a:p>
          <a:p>
            <a:pPr lvl="1"/>
            <a:r>
              <a:rPr lang="en-US" dirty="0"/>
              <a:t>Text contributions for SG white paper update, IoT White Paper. (AI’s inside document)</a:t>
            </a:r>
          </a:p>
          <a:p>
            <a:pPr lvl="1"/>
            <a:endParaRPr lang="en-US" dirty="0"/>
          </a:p>
          <a:p>
            <a:r>
              <a:rPr lang="en-US" dirty="0"/>
              <a:t>Any New Business?</a:t>
            </a:r>
          </a:p>
          <a:p>
            <a:pPr lvl="1"/>
            <a:endParaRPr lang="en-US" dirty="0"/>
          </a:p>
          <a:p>
            <a:r>
              <a:rPr lang="en-US" dirty="0"/>
              <a:t>Next Meeting</a:t>
            </a:r>
          </a:p>
          <a:p>
            <a:pPr marL="742950" lvl="2">
              <a:spcBef>
                <a:spcPts val="0"/>
              </a:spcBef>
              <a:spcAft>
                <a:spcPts val="1200"/>
              </a:spcAft>
            </a:pPr>
            <a:r>
              <a:rPr lang="en-US" sz="2000" dirty="0">
                <a:effectLst/>
                <a:latin typeface="Calibri" panose="020F0502020204030204" pitchFamily="34" charset="0"/>
                <a:ea typeface="Times New Roman" panose="02020603050405020304" pitchFamily="18" charset="0"/>
              </a:rPr>
              <a:t>January 2025 – Kobe, Japan    (Ben Rolfe will Chair)</a:t>
            </a:r>
          </a:p>
          <a:p>
            <a:pPr marL="742950" lvl="2">
              <a:spcBef>
                <a:spcPts val="0"/>
              </a:spcBef>
              <a:spcAft>
                <a:spcPts val="1200"/>
              </a:spcAft>
            </a:pPr>
            <a:r>
              <a:rPr lang="en-US" sz="2000" dirty="0">
                <a:latin typeface="Calibri" panose="020F0502020204030204" pitchFamily="34" charset="0"/>
                <a:ea typeface="Times New Roman" panose="02020603050405020304" pitchFamily="18" charset="0"/>
              </a:rPr>
              <a:t>March 2025 – Atlanta, GA, USA</a:t>
            </a:r>
            <a:endParaRPr lang="en-US" sz="2000" dirty="0">
              <a:effectLst/>
              <a:latin typeface="Calibri" panose="020F0502020204030204" pitchFamily="34" charset="0"/>
              <a:ea typeface="Times New Roman" panose="02020603050405020304" pitchFamily="18" charset="0"/>
            </a:endParaRPr>
          </a:p>
          <a:p>
            <a:r>
              <a:rPr lang="en-US" dirty="0"/>
              <a:t>Adjourn</a:t>
            </a:r>
          </a:p>
        </p:txBody>
      </p:sp>
      <p:sp>
        <p:nvSpPr>
          <p:cNvPr id="4" name="Footer Placeholder 3"/>
          <p:cNvSpPr>
            <a:spLocks noGrp="1"/>
          </p:cNvSpPr>
          <p:nvPr>
            <p:ph type="ftr" sz="quarter" idx="11"/>
          </p:nvPr>
        </p:nvSpPr>
        <p:spPr bwMode="auto">
          <a:xfrm>
            <a:off x="7315200" y="6475413"/>
            <a:ext cx="41656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r>
              <a:rPr lang="en-US" altLang="en-US"/>
              <a:t>Tim Godfrey, EPRI</a:t>
            </a:r>
            <a:endParaRPr lang="en-US" altLang="en-US" dirty="0"/>
          </a:p>
        </p:txBody>
      </p:sp>
      <p:sp>
        <p:nvSpPr>
          <p:cNvPr id="5" name="Slide Number Placeholder 4"/>
          <p:cNvSpPr>
            <a:spLocks noGrp="1"/>
          </p:cNvSpPr>
          <p:nvPr>
            <p:ph type="sldNum" sz="quarter" idx="12"/>
          </p:nvPr>
        </p:nvSpPr>
        <p:spPr>
          <a:xfrm>
            <a:off x="5891926" y="6475413"/>
            <a:ext cx="509755" cy="184666"/>
          </a:xfrm>
        </p:spPr>
        <p:txBody>
          <a:bodyPr/>
          <a:lstStyle/>
          <a:p>
            <a:r>
              <a:rPr lang="en-US" altLang="en-US"/>
              <a:t>Slide </a:t>
            </a:r>
            <a:fld id="{D2793805-6678-4F90-9549-7863581D2258}" type="slidenum">
              <a:rPr lang="en-US" altLang="en-US" smtClean="0"/>
              <a:pPr/>
              <a:t>108</a:t>
            </a:fld>
            <a:endParaRPr lang="en-US" altLang="en-US"/>
          </a:p>
        </p:txBody>
      </p:sp>
    </p:spTree>
    <p:extLst>
      <p:ext uri="{BB962C8B-B14F-4D97-AF65-F5344CB8AC3E}">
        <p14:creationId xmlns:p14="http://schemas.microsoft.com/office/powerpoint/2010/main" val="159336339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802REVc Status November 2024 Update</a:t>
            </a:r>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2024-11-13</a:t>
            </a:r>
          </a:p>
        </p:txBody>
      </p:sp>
      <p:graphicFrame>
        <p:nvGraphicFramePr>
          <p:cNvPr id="3075" name="Object 3"/>
          <p:cNvGraphicFramePr>
            <a:graphicFrameLocks noChangeAspect="1"/>
          </p:cNvGraphicFramePr>
          <p:nvPr>
            <p:extLst>
              <p:ext uri="{D42A27DB-BD31-4B8C-83A1-F6EECF244321}">
                <p14:modId xmlns:p14="http://schemas.microsoft.com/office/powerpoint/2010/main" val="2377486171"/>
              </p:ext>
            </p:extLst>
          </p:nvPr>
        </p:nvGraphicFramePr>
        <p:xfrm>
          <a:off x="995363" y="2411413"/>
          <a:ext cx="10279062" cy="2503487"/>
        </p:xfrm>
        <a:graphic>
          <a:graphicData uri="http://schemas.openxmlformats.org/presentationml/2006/ole">
            <mc:AlternateContent xmlns:mc="http://schemas.openxmlformats.org/markup-compatibility/2006">
              <mc:Choice xmlns:v="urn:schemas-microsoft-com:vml" Requires="v">
                <p:oleObj name="Document" r:id="rId3" imgW="10438783" imgH="2543776" progId="Word.Document.8">
                  <p:embed/>
                </p:oleObj>
              </mc:Choice>
              <mc:Fallback>
                <p:oleObj name="Document" r:id="rId3" imgW="10438783" imgH="2543776" progId="Word.Document.8">
                  <p:embed/>
                  <p:pic>
                    <p:nvPicPr>
                      <p:cNvPr id="3075" name="Object 3"/>
                      <p:cNvPicPr>
                        <a:picLocks noChangeAspect="1" noChangeArrowheads="1"/>
                      </p:cNvPicPr>
                      <p:nvPr/>
                    </p:nvPicPr>
                    <p:blipFill>
                      <a:blip r:embed="rId4"/>
                      <a:srcRect/>
                      <a:stretch>
                        <a:fillRect/>
                      </a:stretch>
                    </p:blipFill>
                    <p:spPr bwMode="auto">
                      <a:xfrm>
                        <a:off x="995363" y="2411413"/>
                        <a:ext cx="10279062" cy="2503487"/>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63BEF7B7-C9DC-4F4F-AF29-28698697DF67}"/>
              </a:ext>
            </a:extLst>
          </p:cNvPr>
          <p:cNvSpPr>
            <a:spLocks noGrp="1"/>
          </p:cNvSpPr>
          <p:nvPr>
            <p:ph type="ftr" idx="11"/>
          </p:nvPr>
        </p:nvSpPr>
        <p:spPr/>
        <p:txBody>
          <a:bodyPr/>
          <a:lstStyle/>
          <a:p>
            <a:r>
              <a:rPr lang="en-GB"/>
              <a:t>Joseph Levy, InterDigital</a:t>
            </a:r>
          </a:p>
        </p:txBody>
      </p:sp>
      <p:sp>
        <p:nvSpPr>
          <p:cNvPr id="3" name="Slide Number Placeholder 2">
            <a:extLst>
              <a:ext uri="{FF2B5EF4-FFF2-40B4-BE49-F238E27FC236}">
                <a16:creationId xmlns:a16="http://schemas.microsoft.com/office/drawing/2014/main" id="{52BF6198-70B1-4146-A21A-2649F4857875}"/>
              </a:ext>
            </a:extLst>
          </p:cNvPr>
          <p:cNvSpPr>
            <a:spLocks noGrp="1"/>
          </p:cNvSpPr>
          <p:nvPr>
            <p:ph type="sldNum" idx="12"/>
          </p:nvPr>
        </p:nvSpPr>
        <p:spPr/>
        <p:txBody>
          <a:bodyPr/>
          <a:lstStyle/>
          <a:p>
            <a:r>
              <a:rPr lang="en-GB"/>
              <a:t>Slide </a:t>
            </a:r>
            <a:fld id="{DE40C9FC-4879-4F20-9ECA-A574A90476B7}" type="slidenum">
              <a:rPr lang="en-GB" smtClean="0"/>
              <a:pPr/>
              <a:t>109</a:t>
            </a:fld>
            <a:endParaRPr lang="en-GB"/>
          </a:p>
        </p:txBody>
      </p:sp>
      <p:sp>
        <p:nvSpPr>
          <p:cNvPr id="4" name="Date Placeholder 3">
            <a:extLst>
              <a:ext uri="{FF2B5EF4-FFF2-40B4-BE49-F238E27FC236}">
                <a16:creationId xmlns:a16="http://schemas.microsoft.com/office/drawing/2014/main" id="{A1199FD5-D55F-4FD3-8586-D3C9333CE633}"/>
              </a:ext>
            </a:extLst>
          </p:cNvPr>
          <p:cNvSpPr>
            <a:spLocks noGrp="1"/>
          </p:cNvSpPr>
          <p:nvPr>
            <p:ph type="dt" idx="10"/>
          </p:nvPr>
        </p:nvSpPr>
        <p:spPr/>
        <p:txBody>
          <a:bodyPr/>
          <a:lstStyle/>
          <a:p>
            <a:r>
              <a:rPr lang="en-US"/>
              <a:t>November 2024</a:t>
            </a:r>
            <a:endParaRPr lang="en-GB"/>
          </a:p>
        </p:txBody>
      </p:sp>
    </p:spTree>
    <p:extLst>
      <p:ext uri="{BB962C8B-B14F-4D97-AF65-F5344CB8AC3E}">
        <p14:creationId xmlns:p14="http://schemas.microsoft.com/office/powerpoint/2010/main" val="42888865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380999"/>
          </a:xfrm>
        </p:spPr>
        <p:txBody>
          <a:bodyPr/>
          <a:lstStyle/>
          <a:p>
            <a:r>
              <a:rPr lang="en-US" dirty="0"/>
              <a:t>Editor Amendment Ordering</a:t>
            </a:r>
            <a:endParaRPr lang="en-GB" dirty="0"/>
          </a:p>
        </p:txBody>
      </p:sp>
      <p:sp>
        <p:nvSpPr>
          <p:cNvPr id="9218" name="Rectangle 2"/>
          <p:cNvSpPr>
            <a:spLocks noGrp="1" noChangeArrowheads="1"/>
          </p:cNvSpPr>
          <p:nvPr>
            <p:ph idx="1"/>
          </p:nvPr>
        </p:nvSpPr>
        <p:spPr>
          <a:xfrm>
            <a:off x="969950" y="1447801"/>
            <a:ext cx="10665885" cy="4572000"/>
          </a:xfrm>
          <a:ln/>
        </p:spPr>
        <p:txBody>
          <a:bodyPr/>
          <a:lstStyle/>
          <a:p>
            <a:pPr>
              <a:lnSpc>
                <a:spcPct val="80000"/>
              </a:lnSpc>
              <a:spcBef>
                <a:spcPct val="20000"/>
              </a:spcBef>
              <a:buFontTx/>
              <a:buChar char="•"/>
            </a:pPr>
            <a:r>
              <a:rPr lang="en-US" sz="1600" dirty="0"/>
              <a:t>See </a:t>
            </a:r>
            <a:r>
              <a:rPr lang="en-US" sz="1600" dirty="0">
                <a:hlinkClick r:id="rId3"/>
              </a:rPr>
              <a:t>http://grouper.ieee.org/groups/802/11/Reports/802.11_Timelines.htm</a:t>
            </a:r>
            <a:endParaRPr lang="en-US" sz="1600" dirty="0"/>
          </a:p>
          <a:p>
            <a:pPr>
              <a:lnSpc>
                <a:spcPct val="80000"/>
              </a:lnSpc>
              <a:spcBef>
                <a:spcPct val="20000"/>
              </a:spcBef>
              <a:buFontTx/>
              <a:buChar char="•"/>
            </a:pPr>
            <a:r>
              <a:rPr lang="en-US" sz="1800" dirty="0">
                <a:solidFill>
                  <a:schemeClr val="tx1"/>
                </a:solidFill>
              </a:rPr>
              <a:t>Changes are usually based on MDR readiness.</a:t>
            </a:r>
          </a:p>
          <a:p>
            <a:pPr>
              <a:lnSpc>
                <a:spcPct val="80000"/>
              </a:lnSpc>
              <a:spcBef>
                <a:spcPct val="20000"/>
              </a:spcBef>
              <a:buFontTx/>
              <a:buChar char="•"/>
            </a:pPr>
            <a:r>
              <a:rPr lang="en-US" sz="1800" dirty="0">
                <a:solidFill>
                  <a:schemeClr val="tx1"/>
                </a:solidFill>
              </a:rPr>
              <a:t>As discussed in November 2024</a:t>
            </a:r>
          </a:p>
        </p:txBody>
      </p:sp>
      <p:graphicFrame>
        <p:nvGraphicFramePr>
          <p:cNvPr id="3" name="Table 2"/>
          <p:cNvGraphicFramePr>
            <a:graphicFrameLocks noGrp="1"/>
          </p:cNvGraphicFramePr>
          <p:nvPr>
            <p:extLst>
              <p:ext uri="{D42A27DB-BD31-4B8C-83A1-F6EECF244321}">
                <p14:modId xmlns:p14="http://schemas.microsoft.com/office/powerpoint/2010/main" val="515451663"/>
              </p:ext>
            </p:extLst>
          </p:nvPr>
        </p:nvGraphicFramePr>
        <p:xfrm>
          <a:off x="969950" y="2743200"/>
          <a:ext cx="10665885" cy="3546696"/>
        </p:xfrm>
        <a:graphic>
          <a:graphicData uri="http://schemas.openxmlformats.org/drawingml/2006/table">
            <a:tbl>
              <a:tblPr firstRow="1" bandRow="1">
                <a:tableStyleId>{5C22544A-7EE6-4342-B048-85BDC9FD1C3A}</a:tableStyleId>
              </a:tblPr>
              <a:tblGrid>
                <a:gridCol w="3461196">
                  <a:extLst>
                    <a:ext uri="{9D8B030D-6E8A-4147-A177-3AD203B41FA5}">
                      <a16:colId xmlns:a16="http://schemas.microsoft.com/office/drawing/2014/main" val="3336049185"/>
                    </a:ext>
                  </a:extLst>
                </a:gridCol>
                <a:gridCol w="1955969">
                  <a:extLst>
                    <a:ext uri="{9D8B030D-6E8A-4147-A177-3AD203B41FA5}">
                      <a16:colId xmlns:a16="http://schemas.microsoft.com/office/drawing/2014/main" val="1921072032"/>
                    </a:ext>
                  </a:extLst>
                </a:gridCol>
                <a:gridCol w="1711473">
                  <a:extLst>
                    <a:ext uri="{9D8B030D-6E8A-4147-A177-3AD203B41FA5}">
                      <a16:colId xmlns:a16="http://schemas.microsoft.com/office/drawing/2014/main" val="3854697234"/>
                    </a:ext>
                  </a:extLst>
                </a:gridCol>
                <a:gridCol w="3537247">
                  <a:extLst>
                    <a:ext uri="{9D8B030D-6E8A-4147-A177-3AD203B41FA5}">
                      <a16:colId xmlns:a16="http://schemas.microsoft.com/office/drawing/2014/main" val="3834352144"/>
                    </a:ext>
                  </a:extLst>
                </a:gridCol>
              </a:tblGrid>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Amendment Number</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Task Group</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Page Count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Projected RevCom Date (submission)</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8554141"/>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REVme</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TGm</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6213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September 2024 - Approved</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3177727"/>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rPr>
                        <a:t>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TGbh</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34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September 2024 - Approved</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1619219"/>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rPr>
                        <a:t>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TGbe</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1089</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September 2024 – Approved</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5075965"/>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rPr>
                        <a:t>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TGbk</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111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March 2025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9065581"/>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sym typeface="Wingdings" panose="05000000000000000000" pitchFamily="2" charset="2"/>
                        </a:rPr>
                        <a:t>4</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TGbf</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220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March 2025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7635205"/>
                  </a:ext>
                </a:extLst>
              </a:tr>
              <a:tr h="38790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sym typeface="Wingdings" panose="05000000000000000000" pitchFamily="2" charset="2"/>
                        </a:rPr>
                        <a:t>5  </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TGbi</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100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7951284"/>
                  </a:ext>
                </a:extLst>
              </a:tr>
              <a:tr h="38790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sym typeface="Wingdings" panose="05000000000000000000" pitchFamily="2" charset="2"/>
                        </a:rPr>
                        <a:t>6</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TGbn</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May 2028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9638656"/>
                  </a:ext>
                </a:extLst>
              </a:tr>
              <a:tr h="38790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REVmf</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TGm</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6000+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Feb 2028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1888610"/>
                  </a:ext>
                </a:extLst>
              </a:tr>
            </a:tbl>
          </a:graphicData>
        </a:graphic>
      </p:graphicFrame>
      <p:sp>
        <p:nvSpPr>
          <p:cNvPr id="7" name="Footer Placeholder 6">
            <a:extLst>
              <a:ext uri="{FF2B5EF4-FFF2-40B4-BE49-F238E27FC236}">
                <a16:creationId xmlns:a16="http://schemas.microsoft.com/office/drawing/2014/main" id="{40628E35-A9D3-4FE0-B87C-4C5737DEBE6B}"/>
              </a:ext>
            </a:extLst>
          </p:cNvPr>
          <p:cNvSpPr>
            <a:spLocks noGrp="1"/>
          </p:cNvSpPr>
          <p:nvPr>
            <p:ph type="ftr" idx="14"/>
          </p:nvPr>
        </p:nvSpPr>
        <p:spPr/>
        <p:txBody>
          <a:bodyPr/>
          <a:lstStyle/>
          <a:p>
            <a:r>
              <a:rPr lang="en-GB" dirty="0"/>
              <a:t>Emily Qi, Self</a:t>
            </a:r>
          </a:p>
        </p:txBody>
      </p:sp>
      <p:sp>
        <p:nvSpPr>
          <p:cNvPr id="8" name="Slide Number Placeholder 7">
            <a:extLst>
              <a:ext uri="{FF2B5EF4-FFF2-40B4-BE49-F238E27FC236}">
                <a16:creationId xmlns:a16="http://schemas.microsoft.com/office/drawing/2014/main" id="{0175E23E-F819-4588-829A-6744D383A77E}"/>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9" name="Date Placeholder 8">
            <a:extLst>
              <a:ext uri="{FF2B5EF4-FFF2-40B4-BE49-F238E27FC236}">
                <a16:creationId xmlns:a16="http://schemas.microsoft.com/office/drawing/2014/main" id="{7CA03633-902C-4FAA-8BDD-7E9CE8BFD080}"/>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20532709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8C178A41-8ADB-9D62-74EB-77ECEBAD556B}"/>
              </a:ext>
            </a:extLst>
          </p:cNvPr>
          <p:cNvSpPr>
            <a:spLocks noGrp="1" noChangeArrowheads="1"/>
          </p:cNvSpPr>
          <p:nvPr>
            <p:ph type="title"/>
          </p:nvPr>
        </p:nvSpPr>
        <p:spPr>
          <a:xfrm>
            <a:off x="914400" y="620713"/>
            <a:ext cx="10361613" cy="439737"/>
          </a:xfrm>
        </p:spPr>
        <p:txBody>
          <a:bodyPr/>
          <a:lstStyle/>
          <a:p>
            <a:r>
              <a:rPr lang="en-US" altLang="en-US" dirty="0"/>
              <a:t>IEEE Std 802-REVc Overview</a:t>
            </a:r>
          </a:p>
        </p:txBody>
      </p:sp>
      <p:sp>
        <p:nvSpPr>
          <p:cNvPr id="3" name="Content Placeholder 2">
            <a:extLst>
              <a:ext uri="{FF2B5EF4-FFF2-40B4-BE49-F238E27FC236}">
                <a16:creationId xmlns:a16="http://schemas.microsoft.com/office/drawing/2014/main" id="{C9D42B5F-C1A7-B851-3CEB-7F883AE0D273}"/>
              </a:ext>
            </a:extLst>
          </p:cNvPr>
          <p:cNvSpPr>
            <a:spLocks noGrp="1"/>
          </p:cNvSpPr>
          <p:nvPr>
            <p:ph idx="1"/>
          </p:nvPr>
        </p:nvSpPr>
        <p:spPr>
          <a:xfrm>
            <a:off x="514350" y="1060450"/>
            <a:ext cx="11161713" cy="5522913"/>
          </a:xfrm>
        </p:spPr>
        <p:txBody>
          <a:bodyPr/>
          <a:lstStyle/>
          <a:p>
            <a:pPr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000" b="0" dirty="0">
                <a:solidFill>
                  <a:srgbClr val="2487D7"/>
                </a:solidFill>
                <a:latin typeface="+mj-lt"/>
                <a:hlinkClick r:id="rId2"/>
              </a:rPr>
              <a:t>PAR</a:t>
            </a:r>
            <a:r>
              <a:rPr lang="en-GB" altLang="tr-TR" sz="2000" b="0" dirty="0">
                <a:latin typeface="+mj-lt"/>
              </a:rPr>
              <a:t> </a:t>
            </a:r>
            <a:r>
              <a:rPr lang="en-US" sz="2000" b="0" dirty="0">
                <a:solidFill>
                  <a:srgbClr val="333333"/>
                </a:solidFill>
                <a:latin typeface="+mj-lt"/>
              </a:rPr>
              <a:t>was approved </a:t>
            </a:r>
            <a:r>
              <a:rPr lang="en-GB" altLang="tr-TR" sz="2000" b="0" dirty="0">
                <a:latin typeface="+mj-lt"/>
              </a:rPr>
              <a:t>on 24 March 2022 </a:t>
            </a:r>
            <a:r>
              <a:rPr lang="en-US" sz="2000" b="0" dirty="0">
                <a:solidFill>
                  <a:srgbClr val="333333"/>
                </a:solidFill>
                <a:latin typeface="+mj-lt"/>
              </a:rPr>
              <a:t>to create:</a:t>
            </a:r>
            <a:br>
              <a:rPr lang="en-US" sz="2000" b="0" dirty="0">
                <a:solidFill>
                  <a:srgbClr val="333333"/>
                </a:solidFill>
                <a:latin typeface="+mj-lt"/>
              </a:rPr>
            </a:br>
            <a:r>
              <a:rPr lang="en-US" sz="1800" b="0" dirty="0">
                <a:solidFill>
                  <a:srgbClr val="333333"/>
                </a:solidFill>
                <a:latin typeface="+mj-lt"/>
              </a:rPr>
              <a:t>802-REVc - “Standard for Local and Metropolitan Area Networks: Overview and Architecture”</a:t>
            </a:r>
            <a:br>
              <a:rPr lang="en-US" sz="1800" b="0" dirty="0">
                <a:solidFill>
                  <a:srgbClr val="333333"/>
                </a:solidFill>
                <a:latin typeface="+mj-lt"/>
              </a:rPr>
            </a:br>
            <a:r>
              <a:rPr lang="en-US" sz="1800" b="0" i="1" dirty="0">
                <a:solidFill>
                  <a:srgbClr val="333333"/>
                </a:solidFill>
                <a:latin typeface="+mj-lt"/>
              </a:rPr>
              <a:t>A maintenance roll up of the outstanding amendments of IEEE std 802-2014 – 802.c, 802d, 802f </a:t>
            </a:r>
            <a:endParaRPr lang="en-GB" altLang="tr-TR" sz="2000" dirty="0"/>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600" dirty="0"/>
              <a:t>Assigned to 802.1 Maintenance – </a:t>
            </a:r>
            <a:r>
              <a:rPr lang="en-US" sz="1200" b="0" i="0" dirty="0">
                <a:solidFill>
                  <a:srgbClr val="333333"/>
                </a:solidFill>
                <a:effectLst/>
                <a:highlight>
                  <a:srgbClr val="FFFFFF"/>
                </a:highlight>
                <a:latin typeface="Arial" panose="020B0604020202020204" pitchFamily="34" charset="0"/>
                <a:hlinkClick r:id="rId3"/>
              </a:rPr>
              <a:t>Mark Hantel </a:t>
            </a:r>
            <a:r>
              <a:rPr lang="en-GB" altLang="tr-TR" sz="1400" dirty="0"/>
              <a:t>Maintenance TG Chair, </a:t>
            </a:r>
            <a:r>
              <a:rPr lang="en-US" sz="1400" dirty="0">
                <a:solidFill>
                  <a:srgbClr val="23527C"/>
                </a:solidFill>
                <a:hlinkClick r:id="rId4"/>
              </a:rPr>
              <a:t>Glenn Parsons</a:t>
            </a:r>
            <a:r>
              <a:rPr lang="en-US" sz="1400" dirty="0">
                <a:solidFill>
                  <a:srgbClr val="23527C"/>
                </a:solidFill>
              </a:rPr>
              <a:t> </a:t>
            </a:r>
            <a:r>
              <a:rPr lang="en-US" sz="1400" dirty="0">
                <a:solidFill>
                  <a:schemeClr val="tx1"/>
                </a:solidFill>
              </a:rPr>
              <a:t>802.1 </a:t>
            </a:r>
            <a:r>
              <a:rPr lang="en-US" sz="1600" dirty="0">
                <a:solidFill>
                  <a:schemeClr val="tx1"/>
                </a:solidFill>
              </a:rPr>
              <a:t>Chair</a:t>
            </a:r>
            <a:endParaRPr lang="en-GB" altLang="tr-TR" sz="1600" dirty="0">
              <a:solidFill>
                <a:schemeClr val="tx1"/>
              </a:solidFill>
            </a:endParaRP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600" dirty="0"/>
              <a:t>Status/documents/comments are available: </a:t>
            </a:r>
            <a:r>
              <a:rPr lang="en-GB" altLang="tr-TR" sz="1600" dirty="0">
                <a:hlinkClick r:id="rId5">
                  <a:extLst>
                    <a:ext uri="{A12FA001-AC4F-418D-AE19-62706E023703}">
                      <ahyp:hlinkClr xmlns:ahyp="http://schemas.microsoft.com/office/drawing/2018/hyperlinkcolor" val="tx"/>
                    </a:ext>
                  </a:extLst>
                </a:hlinkClick>
              </a:rPr>
              <a:t>https://1.ieee802.org/maintenance/802-revc/</a:t>
            </a:r>
            <a:r>
              <a:rPr lang="en-GB" altLang="tr-TR" sz="1600" dirty="0"/>
              <a:t> </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600" dirty="0"/>
              <a:t>Files available</a:t>
            </a:r>
            <a:r>
              <a:rPr lang="en-GB" altLang="tr-TR" sz="1400" dirty="0">
                <a:solidFill>
                  <a:srgbClr val="23527C"/>
                </a:solidFill>
              </a:rPr>
              <a:t>: </a:t>
            </a:r>
            <a:r>
              <a:rPr lang="en-GB" altLang="tr-TR" sz="1600" dirty="0">
                <a:solidFill>
                  <a:srgbClr val="23527C"/>
                </a:solidFill>
                <a:hlinkClick r:id="rId6">
                  <a:extLst>
                    <a:ext uri="{A12FA001-AC4F-418D-AE19-62706E023703}">
                      <ahyp:hlinkClr xmlns:ahyp="http://schemas.microsoft.com/office/drawing/2018/hyperlinkcolor" val="tx"/>
                    </a:ext>
                  </a:extLst>
                </a:hlinkClick>
              </a:rPr>
              <a:t>https://www.ieee802.org/1/files/private/802-REVc-drafts</a:t>
            </a:r>
            <a:r>
              <a:rPr lang="en-GB" altLang="tr-TR" sz="1600" dirty="0">
                <a:hlinkClick r:id="rId7"/>
              </a:rPr>
              <a:t>/</a:t>
            </a:r>
            <a:r>
              <a:rPr lang="en-GB" altLang="tr-TR" sz="1600" dirty="0"/>
              <a:t> (members only, .11 members)</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600" dirty="0"/>
              <a:t>Editor: </a:t>
            </a:r>
            <a:r>
              <a:rPr lang="en-US" sz="1600" dirty="0">
                <a:solidFill>
                  <a:srgbClr val="0000E5"/>
                </a:solidFill>
                <a:hlinkClick r:id="rId8"/>
              </a:rPr>
              <a:t>James Gilb</a:t>
            </a:r>
            <a:r>
              <a:rPr lang="en-US" sz="1600" dirty="0">
                <a:solidFill>
                  <a:srgbClr val="0000E5"/>
                </a:solidFill>
              </a:rPr>
              <a:t> </a:t>
            </a:r>
            <a:endParaRPr lang="en-US" sz="1800" dirty="0">
              <a:solidFill>
                <a:srgbClr val="333333"/>
              </a:solidFill>
              <a:latin typeface="+mj-lt"/>
            </a:endParaRPr>
          </a:p>
          <a:p>
            <a:pPr marL="0" indent="0"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2800" dirty="0">
                <a:solidFill>
                  <a:srgbClr val="333333"/>
                </a:solidFill>
                <a:latin typeface="+mj-lt"/>
              </a:rPr>
              <a:t>Draft Status Overview:</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600" dirty="0">
                <a:solidFill>
                  <a:srgbClr val="333333"/>
                </a:solidFill>
                <a:latin typeface="+mj-lt"/>
              </a:rPr>
              <a:t>WG ballot phase has completed.</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dirty="0">
                <a:solidFill>
                  <a:srgbClr val="333333"/>
                </a:solidFill>
                <a:latin typeface="+mj-lt"/>
              </a:rPr>
              <a:t>SA ballot phase has “Completed”:</a:t>
            </a:r>
          </a:p>
          <a:p>
            <a:pPr marL="1257300" lvl="2" indent="-4572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600" dirty="0">
                <a:solidFill>
                  <a:srgbClr val="333333"/>
                </a:solidFill>
                <a:latin typeface="+mj-lt"/>
              </a:rPr>
              <a:t>Ballot pool established 13 Apr 2024</a:t>
            </a:r>
          </a:p>
          <a:p>
            <a:pPr marL="1257300" lvl="2" indent="-4572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600" dirty="0">
                <a:solidFill>
                  <a:srgbClr val="333333"/>
                </a:solidFill>
                <a:latin typeface="+mj-lt"/>
              </a:rPr>
              <a:t>P802-REVc D2.0 – SA ballot – all comments received were resolved </a:t>
            </a:r>
          </a:p>
          <a:p>
            <a:pPr marL="1257300" lvl="2" indent="-4572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600" dirty="0">
                <a:solidFill>
                  <a:srgbClr val="333333"/>
                </a:solidFill>
                <a:latin typeface="+mj-lt"/>
              </a:rPr>
              <a:t>P802-REVc D2.1 – 1st Recirculation ballot – all comments received were resolved</a:t>
            </a:r>
          </a:p>
          <a:p>
            <a:pPr marL="1257300" lvl="2" indent="-4572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600" dirty="0">
                <a:solidFill>
                  <a:srgbClr val="333333"/>
                </a:solidFill>
                <a:latin typeface="+mj-lt"/>
              </a:rPr>
              <a:t>P802-REVc D2.2 – 2</a:t>
            </a:r>
            <a:r>
              <a:rPr lang="en-GB" altLang="tr-TR" sz="1600" baseline="30000" dirty="0">
                <a:solidFill>
                  <a:srgbClr val="333333"/>
                </a:solidFill>
                <a:latin typeface="+mj-lt"/>
              </a:rPr>
              <a:t>nd</a:t>
            </a:r>
            <a:r>
              <a:rPr lang="en-GB" altLang="tr-TR" sz="1600" dirty="0">
                <a:solidFill>
                  <a:srgbClr val="333333"/>
                </a:solidFill>
                <a:latin typeface="+mj-lt"/>
              </a:rPr>
              <a:t> Recirculation ballot – all comments received were resolved – no chang</a:t>
            </a:r>
            <a:r>
              <a:rPr lang="en-GB" altLang="tr-TR" sz="2000" dirty="0">
                <a:solidFill>
                  <a:srgbClr val="333333"/>
                </a:solidFill>
                <a:latin typeface="+mj-lt"/>
              </a:rPr>
              <a:t>e</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2400" b="1" dirty="0"/>
              <a:t>Non-conditional LMSC approval to submit to RevCom will be requested this week, for RevCom review/SASB approval at their December 2024 meeting </a:t>
            </a:r>
            <a:endParaRPr lang="en-GB" altLang="tr-TR" sz="2400" b="1" dirty="0">
              <a:solidFill>
                <a:srgbClr val="333333"/>
              </a:solidFill>
              <a:latin typeface="+mj-lt"/>
            </a:endParaRPr>
          </a:p>
          <a:p>
            <a:pPr>
              <a:defRPr/>
            </a:pPr>
            <a:endParaRPr lang="en-US" dirty="0"/>
          </a:p>
        </p:txBody>
      </p:sp>
      <p:sp>
        <p:nvSpPr>
          <p:cNvPr id="2" name="Footer Placeholder 1">
            <a:extLst>
              <a:ext uri="{FF2B5EF4-FFF2-40B4-BE49-F238E27FC236}">
                <a16:creationId xmlns:a16="http://schemas.microsoft.com/office/drawing/2014/main" id="{4017246E-403C-4F86-B966-9D618A895C22}"/>
              </a:ext>
            </a:extLst>
          </p:cNvPr>
          <p:cNvSpPr>
            <a:spLocks noGrp="1"/>
          </p:cNvSpPr>
          <p:nvPr>
            <p:ph type="ftr" idx="14"/>
          </p:nvPr>
        </p:nvSpPr>
        <p:spPr/>
        <p:txBody>
          <a:bodyPr/>
          <a:lstStyle/>
          <a:p>
            <a:r>
              <a:rPr lang="en-GB"/>
              <a:t>Joseph Levy, InterDigital</a:t>
            </a:r>
            <a:endParaRPr lang="en-GB" dirty="0"/>
          </a:p>
        </p:txBody>
      </p:sp>
      <p:sp>
        <p:nvSpPr>
          <p:cNvPr id="4" name="Slide Number Placeholder 3">
            <a:extLst>
              <a:ext uri="{FF2B5EF4-FFF2-40B4-BE49-F238E27FC236}">
                <a16:creationId xmlns:a16="http://schemas.microsoft.com/office/drawing/2014/main" id="{3F5DA33B-A23B-4504-A9AF-04A85DD6C07E}"/>
              </a:ext>
            </a:extLst>
          </p:cNvPr>
          <p:cNvSpPr>
            <a:spLocks noGrp="1"/>
          </p:cNvSpPr>
          <p:nvPr>
            <p:ph type="sldNum" idx="12"/>
          </p:nvPr>
        </p:nvSpPr>
        <p:spPr/>
        <p:txBody>
          <a:bodyPr/>
          <a:lstStyle/>
          <a:p>
            <a:r>
              <a:rPr lang="en-GB"/>
              <a:t>Slide </a:t>
            </a:r>
            <a:fld id="{440F5867-744E-4AA6-B0ED-4C44D2DFBB7B}" type="slidenum">
              <a:rPr lang="en-GB" smtClean="0"/>
              <a:pPr/>
              <a:t>110</a:t>
            </a:fld>
            <a:endParaRPr lang="en-GB" dirty="0"/>
          </a:p>
        </p:txBody>
      </p:sp>
      <p:sp>
        <p:nvSpPr>
          <p:cNvPr id="5" name="Date Placeholder 4">
            <a:extLst>
              <a:ext uri="{FF2B5EF4-FFF2-40B4-BE49-F238E27FC236}">
                <a16:creationId xmlns:a16="http://schemas.microsoft.com/office/drawing/2014/main" id="{7DEC6323-6753-4AF2-9A52-940FF4CBFF1B}"/>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98706811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8C178A41-8ADB-9D62-74EB-77ECEBAD556B}"/>
              </a:ext>
            </a:extLst>
          </p:cNvPr>
          <p:cNvSpPr>
            <a:spLocks noGrp="1" noChangeArrowheads="1"/>
          </p:cNvSpPr>
          <p:nvPr>
            <p:ph type="title"/>
          </p:nvPr>
        </p:nvSpPr>
        <p:spPr>
          <a:xfrm>
            <a:off x="914400" y="620713"/>
            <a:ext cx="10361613" cy="439737"/>
          </a:xfrm>
        </p:spPr>
        <p:txBody>
          <a:bodyPr/>
          <a:lstStyle/>
          <a:p>
            <a:r>
              <a:rPr lang="en-US" altLang="en-US" dirty="0"/>
              <a:t>IEEE Std 802-REVc Details</a:t>
            </a:r>
          </a:p>
        </p:txBody>
      </p:sp>
      <p:sp>
        <p:nvSpPr>
          <p:cNvPr id="3" name="Content Placeholder 2">
            <a:extLst>
              <a:ext uri="{FF2B5EF4-FFF2-40B4-BE49-F238E27FC236}">
                <a16:creationId xmlns:a16="http://schemas.microsoft.com/office/drawing/2014/main" id="{C9D42B5F-C1A7-B851-3CEB-7F883AE0D273}"/>
              </a:ext>
            </a:extLst>
          </p:cNvPr>
          <p:cNvSpPr>
            <a:spLocks noGrp="1"/>
          </p:cNvSpPr>
          <p:nvPr>
            <p:ph idx="1"/>
          </p:nvPr>
        </p:nvSpPr>
        <p:spPr>
          <a:xfrm>
            <a:off x="370681" y="1219200"/>
            <a:ext cx="11449050" cy="5018087"/>
          </a:xfrm>
        </p:spPr>
        <p:txBody>
          <a:bodyPr/>
          <a:lstStyle/>
          <a:p>
            <a:pPr marL="28575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800" dirty="0">
                <a:latin typeface="Calibri" panose="020F0502020204030204" pitchFamily="34" charset="0"/>
              </a:rPr>
              <a:t>802 - 802REVc has resolved all comments received on Draft 2.2 </a:t>
            </a:r>
          </a:p>
          <a:p>
            <a:pPr marL="685800"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400" dirty="0">
                <a:latin typeface="Calibri" panose="020F0502020204030204" pitchFamily="34" charset="0"/>
              </a:rPr>
              <a:t>Comment resolution report can be found: </a:t>
            </a:r>
            <a:r>
              <a:rPr lang="en-US" sz="2400" dirty="0">
                <a:latin typeface="Calibri" panose="020F0502020204030204" pitchFamily="34" charset="0"/>
                <a:hlinkClick r:id="rId2"/>
              </a:rPr>
              <a:t>1-24/0054r1</a:t>
            </a:r>
            <a:r>
              <a:rPr lang="en-US" dirty="0">
                <a:latin typeface="Verdana" panose="020B0604030504040204" pitchFamily="34" charset="0"/>
              </a:rPr>
              <a:t> </a:t>
            </a:r>
            <a:r>
              <a:rPr lang="en-US" sz="2000" b="0" i="0" dirty="0">
                <a:solidFill>
                  <a:srgbClr val="000000"/>
                </a:solidFill>
                <a:effectLst/>
                <a:latin typeface="Verdana" panose="020B0604030504040204" pitchFamily="34" charset="0"/>
              </a:rPr>
              <a:t> </a:t>
            </a:r>
            <a:endParaRPr lang="en-US" sz="2400" dirty="0">
              <a:latin typeface="Calibri" panose="020F0502020204030204" pitchFamily="34" charset="0"/>
            </a:endParaRPr>
          </a:p>
          <a:p>
            <a:pPr marL="685800"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400" dirty="0">
                <a:latin typeface="Calibri" panose="020F0502020204030204" pitchFamily="34" charset="0"/>
              </a:rPr>
              <a:t>One comment was received and was resolved:</a:t>
            </a:r>
          </a:p>
          <a:p>
            <a:pPr marL="1085850" lvl="2">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000" dirty="0">
                <a:latin typeface="Calibri" panose="020F0502020204030204" pitchFamily="34" charset="0"/>
              </a:rPr>
              <a:t>Rejected.  The comment is out of scope as it is not a comment on a changed portion of the draft.  Refer this change to IEEE SA Editorial staff for consideration during preparation for publication.</a:t>
            </a:r>
          </a:p>
          <a:p>
            <a:pPr marL="1085850" lvl="2">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n-US" sz="2400" b="0" i="0" dirty="0">
              <a:solidFill>
                <a:srgbClr val="000000"/>
              </a:solidFill>
              <a:effectLst/>
              <a:highlight>
                <a:srgbClr val="FFFFFF"/>
              </a:highlight>
              <a:latin typeface="Verdana" panose="020B0604030504040204" pitchFamily="34" charset="0"/>
            </a:endParaRPr>
          </a:p>
          <a:p>
            <a:pPr marL="1085850" lvl="2">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n-US" sz="2400" b="0" i="0" dirty="0">
              <a:solidFill>
                <a:srgbClr val="000000"/>
              </a:solidFill>
              <a:effectLst/>
              <a:highlight>
                <a:srgbClr val="FFFFFF"/>
              </a:highlight>
              <a:latin typeface="Verdana" panose="020B0604030504040204" pitchFamily="34" charset="0"/>
            </a:endParaRPr>
          </a:p>
          <a:p>
            <a:pPr marL="1085850" lvl="2">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n-US" sz="2200" dirty="0">
              <a:latin typeface="Calibri" panose="020F0502020204030204" pitchFamily="34" charset="0"/>
            </a:endParaRPr>
          </a:p>
          <a:p>
            <a:pPr marL="1085850" lvl="2">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n-US" sz="2200" dirty="0">
              <a:latin typeface="Calibri" panose="020F0502020204030204" pitchFamily="34" charset="0"/>
            </a:endParaRPr>
          </a:p>
          <a:p>
            <a:pPr marL="685800"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n-US" sz="2400" dirty="0">
              <a:latin typeface="Calibri" panose="020F0502020204030204" pitchFamily="34" charset="0"/>
            </a:endParaRPr>
          </a:p>
        </p:txBody>
      </p:sp>
      <p:sp>
        <p:nvSpPr>
          <p:cNvPr id="2" name="Footer Placeholder 1">
            <a:extLst>
              <a:ext uri="{FF2B5EF4-FFF2-40B4-BE49-F238E27FC236}">
                <a16:creationId xmlns:a16="http://schemas.microsoft.com/office/drawing/2014/main" id="{48C0B4E1-9C08-455A-8CA8-8717EC5E7FC4}"/>
              </a:ext>
            </a:extLst>
          </p:cNvPr>
          <p:cNvSpPr>
            <a:spLocks noGrp="1"/>
          </p:cNvSpPr>
          <p:nvPr>
            <p:ph type="ftr" idx="14"/>
          </p:nvPr>
        </p:nvSpPr>
        <p:spPr/>
        <p:txBody>
          <a:bodyPr/>
          <a:lstStyle/>
          <a:p>
            <a:r>
              <a:rPr lang="en-GB"/>
              <a:t>Joseph Levy, InterDigital</a:t>
            </a:r>
            <a:endParaRPr lang="en-GB" dirty="0"/>
          </a:p>
        </p:txBody>
      </p:sp>
      <p:sp>
        <p:nvSpPr>
          <p:cNvPr id="4" name="Slide Number Placeholder 3">
            <a:extLst>
              <a:ext uri="{FF2B5EF4-FFF2-40B4-BE49-F238E27FC236}">
                <a16:creationId xmlns:a16="http://schemas.microsoft.com/office/drawing/2014/main" id="{29A89A45-A7D5-43C6-8E37-566A34B1CB0E}"/>
              </a:ext>
            </a:extLst>
          </p:cNvPr>
          <p:cNvSpPr>
            <a:spLocks noGrp="1"/>
          </p:cNvSpPr>
          <p:nvPr>
            <p:ph type="sldNum" idx="12"/>
          </p:nvPr>
        </p:nvSpPr>
        <p:spPr/>
        <p:txBody>
          <a:bodyPr/>
          <a:lstStyle/>
          <a:p>
            <a:r>
              <a:rPr lang="en-GB"/>
              <a:t>Slide </a:t>
            </a:r>
            <a:fld id="{440F5867-744E-4AA6-B0ED-4C44D2DFBB7B}" type="slidenum">
              <a:rPr lang="en-GB" smtClean="0"/>
              <a:pPr/>
              <a:t>111</a:t>
            </a:fld>
            <a:endParaRPr lang="en-GB" dirty="0"/>
          </a:p>
        </p:txBody>
      </p:sp>
      <p:sp>
        <p:nvSpPr>
          <p:cNvPr id="5" name="Date Placeholder 4">
            <a:extLst>
              <a:ext uri="{FF2B5EF4-FFF2-40B4-BE49-F238E27FC236}">
                <a16:creationId xmlns:a16="http://schemas.microsoft.com/office/drawing/2014/main" id="{294C453D-1160-47F7-A11F-90286966F8C8}"/>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375668647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12CB9-4289-9006-0F14-DB4E7EA6B071}"/>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E5E806D8-EC48-A516-1A4C-2BB3257E7BBC}"/>
              </a:ext>
            </a:extLst>
          </p:cNvPr>
          <p:cNvSpPr>
            <a:spLocks noGrp="1"/>
          </p:cNvSpPr>
          <p:nvPr>
            <p:ph idx="1"/>
          </p:nvPr>
        </p:nvSpPr>
        <p:spPr>
          <a:xfrm>
            <a:off x="571500" y="1600201"/>
            <a:ext cx="11048999" cy="4628018"/>
          </a:xfrm>
        </p:spPr>
        <p:txBody>
          <a:bodyPr/>
          <a:lstStyle/>
          <a:p>
            <a:pPr>
              <a:buFont typeface="Arial" panose="020B0604020202020204" pitchFamily="34" charset="0"/>
              <a:buChar char="•"/>
            </a:pPr>
            <a:r>
              <a:rPr lang="en-US" dirty="0"/>
              <a:t>For the balloting process there are no next steps for 802.11 or 802.11 ARC SC </a:t>
            </a:r>
          </a:p>
          <a:p>
            <a:pPr>
              <a:buFont typeface="Arial" panose="020B0604020202020204" pitchFamily="34" charset="0"/>
              <a:buChar char="•"/>
            </a:pPr>
            <a:r>
              <a:rPr lang="en-US" altLang="tr-TR" dirty="0">
                <a:solidFill>
                  <a:srgbClr val="333333"/>
                </a:solidFill>
                <a:latin typeface="+mj-lt"/>
              </a:rPr>
              <a:t>It is anticipated that the LMSC will agree to unconditionally forward P802 </a:t>
            </a:r>
            <a:r>
              <a:rPr lang="en-US" altLang="tr-TR" dirty="0" err="1">
                <a:solidFill>
                  <a:srgbClr val="333333"/>
                </a:solidFill>
                <a:latin typeface="+mj-lt"/>
              </a:rPr>
              <a:t>REVc</a:t>
            </a:r>
            <a:r>
              <a:rPr lang="en-US" altLang="tr-TR" dirty="0">
                <a:solidFill>
                  <a:srgbClr val="333333"/>
                </a:solidFill>
                <a:latin typeface="+mj-lt"/>
              </a:rPr>
              <a:t> D2.2 to RevCom on Friday 15 November (this week)</a:t>
            </a:r>
          </a:p>
          <a:p>
            <a:pPr>
              <a:buFont typeface="Arial" panose="020B0604020202020204" pitchFamily="34" charset="0"/>
              <a:buChar char="•"/>
            </a:pPr>
            <a:r>
              <a:rPr lang="en-US" altLang="tr-TR" dirty="0">
                <a:solidFill>
                  <a:srgbClr val="333333"/>
                </a:solidFill>
                <a:latin typeface="+mj-lt"/>
              </a:rPr>
              <a:t>It is also anticipated that RevCom will recommend approval of the draft and that the SASB will approve the draft for publication at the upcoming December SASB meeting.</a:t>
            </a:r>
          </a:p>
          <a:p>
            <a:pPr>
              <a:buFont typeface="Arial" panose="020B0604020202020204" pitchFamily="34" charset="0"/>
              <a:buChar char="•"/>
            </a:pPr>
            <a:endParaRPr lang="en-US" altLang="tr-TR" dirty="0">
              <a:solidFill>
                <a:srgbClr val="333333"/>
              </a:solidFill>
              <a:latin typeface="+mj-lt"/>
            </a:endParaRPr>
          </a:p>
          <a:p>
            <a:pPr>
              <a:buFont typeface="Arial" panose="020B0604020202020204" pitchFamily="34" charset="0"/>
              <a:buChar char="•"/>
            </a:pPr>
            <a:r>
              <a:rPr lang="en-US" altLang="tr-TR" dirty="0">
                <a:solidFill>
                  <a:srgbClr val="333333"/>
                </a:solidFill>
                <a:latin typeface="+mj-lt"/>
              </a:rPr>
              <a:t>For 802.11 the next steps will be aligning 802.11 with the updated IEEE Std 802</a:t>
            </a:r>
          </a:p>
          <a:p>
            <a:pPr lvl="1">
              <a:buFont typeface="Arial" panose="020B0604020202020204" pitchFamily="34" charset="0"/>
              <a:buChar char="•"/>
            </a:pPr>
            <a:r>
              <a:rPr lang="en-US" altLang="tr-TR" dirty="0">
                <a:solidFill>
                  <a:srgbClr val="333333"/>
                </a:solidFill>
                <a:latin typeface="+mj-lt"/>
              </a:rPr>
              <a:t>It is anticipated that this activity will be assigned to the 802.11 ARC SC and implemented in 802.11 TGmf.    </a:t>
            </a:r>
            <a:endParaRPr lang="en-GB" altLang="tr-TR" dirty="0">
              <a:solidFill>
                <a:srgbClr val="333333"/>
              </a:solidFill>
              <a:latin typeface="+mj-lt"/>
            </a:endParaRPr>
          </a:p>
        </p:txBody>
      </p:sp>
      <p:sp>
        <p:nvSpPr>
          <p:cNvPr id="7" name="Footer Placeholder 6">
            <a:extLst>
              <a:ext uri="{FF2B5EF4-FFF2-40B4-BE49-F238E27FC236}">
                <a16:creationId xmlns:a16="http://schemas.microsoft.com/office/drawing/2014/main" id="{8A7A36BC-9371-4795-9791-C9A066B3A2FD}"/>
              </a:ext>
            </a:extLst>
          </p:cNvPr>
          <p:cNvSpPr>
            <a:spLocks noGrp="1"/>
          </p:cNvSpPr>
          <p:nvPr>
            <p:ph type="ftr" idx="14"/>
          </p:nvPr>
        </p:nvSpPr>
        <p:spPr/>
        <p:txBody>
          <a:bodyPr/>
          <a:lstStyle/>
          <a:p>
            <a:r>
              <a:rPr lang="en-GB"/>
              <a:t>Joseph Levy, InterDigital</a:t>
            </a:r>
            <a:endParaRPr lang="en-GB" dirty="0"/>
          </a:p>
        </p:txBody>
      </p:sp>
      <p:sp>
        <p:nvSpPr>
          <p:cNvPr id="8" name="Slide Number Placeholder 7">
            <a:extLst>
              <a:ext uri="{FF2B5EF4-FFF2-40B4-BE49-F238E27FC236}">
                <a16:creationId xmlns:a16="http://schemas.microsoft.com/office/drawing/2014/main" id="{B1726BE3-83EC-4BFD-963B-DB8F980E6FA0}"/>
              </a:ext>
            </a:extLst>
          </p:cNvPr>
          <p:cNvSpPr>
            <a:spLocks noGrp="1"/>
          </p:cNvSpPr>
          <p:nvPr>
            <p:ph type="sldNum" idx="12"/>
          </p:nvPr>
        </p:nvSpPr>
        <p:spPr/>
        <p:txBody>
          <a:bodyPr/>
          <a:lstStyle/>
          <a:p>
            <a:r>
              <a:rPr lang="en-GB"/>
              <a:t>Slide </a:t>
            </a:r>
            <a:fld id="{440F5867-744E-4AA6-B0ED-4C44D2DFBB7B}" type="slidenum">
              <a:rPr lang="en-GB" smtClean="0"/>
              <a:pPr/>
              <a:t>112</a:t>
            </a:fld>
            <a:endParaRPr lang="en-GB" dirty="0"/>
          </a:p>
        </p:txBody>
      </p:sp>
      <p:sp>
        <p:nvSpPr>
          <p:cNvPr id="9" name="Date Placeholder 8">
            <a:extLst>
              <a:ext uri="{FF2B5EF4-FFF2-40B4-BE49-F238E27FC236}">
                <a16:creationId xmlns:a16="http://schemas.microsoft.com/office/drawing/2014/main" id="{95EB3883-EF89-4EB1-AA57-5D9A76A9584B}"/>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345420091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Wi-Fi Alliance (WFA) Liaison November 2024 Update</a:t>
            </a:r>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a:t>:</a:t>
            </a:r>
            <a:r>
              <a:rPr lang="en-GB" sz="2000" b="0"/>
              <a:t> 2024-11-13</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1792886486"/>
              </p:ext>
            </p:extLst>
          </p:nvPr>
        </p:nvGraphicFramePr>
        <p:xfrm>
          <a:off x="993775" y="2414588"/>
          <a:ext cx="10218738" cy="2476500"/>
        </p:xfrm>
        <a:graphic>
          <a:graphicData uri="http://schemas.openxmlformats.org/presentationml/2006/ole">
            <mc:AlternateContent xmlns:mc="http://schemas.openxmlformats.org/markup-compatibility/2006">
              <mc:Choice xmlns:v="urn:schemas-microsoft-com:vml" Requires="v">
                <p:oleObj name="Document" r:id="rId3" imgW="10439485" imgH="2543802" progId="Word.Document.8">
                  <p:embed/>
                </p:oleObj>
              </mc:Choice>
              <mc:Fallback>
                <p:oleObj name="Document" r:id="rId3" imgW="10439485" imgH="2543802" progId="Word.Document.8">
                  <p:embed/>
                  <p:pic>
                    <p:nvPicPr>
                      <p:cNvPr id="3075" name="Object 3"/>
                      <p:cNvPicPr>
                        <a:picLocks noChangeAspect="1" noChangeArrowheads="1"/>
                      </p:cNvPicPr>
                      <p:nvPr/>
                    </p:nvPicPr>
                    <p:blipFill>
                      <a:blip r:embed="rId4"/>
                      <a:srcRect/>
                      <a:stretch>
                        <a:fillRect/>
                      </a:stretch>
                    </p:blipFill>
                    <p:spPr bwMode="auto">
                      <a:xfrm>
                        <a:off x="993775" y="2414588"/>
                        <a:ext cx="10218738" cy="2476500"/>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3" name="Footer Placeholder 2">
            <a:extLst>
              <a:ext uri="{FF2B5EF4-FFF2-40B4-BE49-F238E27FC236}">
                <a16:creationId xmlns:a16="http://schemas.microsoft.com/office/drawing/2014/main" id="{2D430A99-D83B-4F26-90B4-5E653D1638CC}"/>
              </a:ext>
            </a:extLst>
          </p:cNvPr>
          <p:cNvSpPr>
            <a:spLocks noGrp="1"/>
          </p:cNvSpPr>
          <p:nvPr>
            <p:ph type="ftr" idx="11"/>
          </p:nvPr>
        </p:nvSpPr>
        <p:spPr/>
        <p:txBody>
          <a:bodyPr/>
          <a:lstStyle/>
          <a:p>
            <a:r>
              <a:rPr lang="en-GB"/>
              <a:t>Srinivas Kandala, Samsung</a:t>
            </a:r>
          </a:p>
        </p:txBody>
      </p:sp>
      <p:sp>
        <p:nvSpPr>
          <p:cNvPr id="4" name="Slide Number Placeholder 3">
            <a:extLst>
              <a:ext uri="{FF2B5EF4-FFF2-40B4-BE49-F238E27FC236}">
                <a16:creationId xmlns:a16="http://schemas.microsoft.com/office/drawing/2014/main" id="{3B01DB91-3047-4A69-A7D1-057F21DD2249}"/>
              </a:ext>
            </a:extLst>
          </p:cNvPr>
          <p:cNvSpPr>
            <a:spLocks noGrp="1"/>
          </p:cNvSpPr>
          <p:nvPr>
            <p:ph type="sldNum" idx="12"/>
          </p:nvPr>
        </p:nvSpPr>
        <p:spPr/>
        <p:txBody>
          <a:bodyPr/>
          <a:lstStyle/>
          <a:p>
            <a:r>
              <a:rPr lang="en-GB"/>
              <a:t>Slide </a:t>
            </a:r>
            <a:fld id="{DE40C9FC-4879-4F20-9ECA-A574A90476B7}" type="slidenum">
              <a:rPr lang="en-GB" smtClean="0"/>
              <a:pPr/>
              <a:t>113</a:t>
            </a:fld>
            <a:endParaRPr lang="en-GB"/>
          </a:p>
        </p:txBody>
      </p:sp>
      <p:sp>
        <p:nvSpPr>
          <p:cNvPr id="5" name="Date Placeholder 4">
            <a:extLst>
              <a:ext uri="{FF2B5EF4-FFF2-40B4-BE49-F238E27FC236}">
                <a16:creationId xmlns:a16="http://schemas.microsoft.com/office/drawing/2014/main" id="{BEE1361E-EAC4-44FB-B8FC-0156546EC3FB}"/>
              </a:ext>
            </a:extLst>
          </p:cNvPr>
          <p:cNvSpPr>
            <a:spLocks noGrp="1"/>
          </p:cNvSpPr>
          <p:nvPr>
            <p:ph type="dt" idx="10"/>
          </p:nvPr>
        </p:nvSpPr>
        <p:spPr/>
        <p:txBody>
          <a:bodyPr/>
          <a:lstStyle/>
          <a:p>
            <a:r>
              <a:rPr lang="en-US"/>
              <a:t>November 2024</a:t>
            </a:r>
            <a:endParaRPr lang="en-GB"/>
          </a:p>
        </p:txBody>
      </p:sp>
    </p:spTree>
    <p:extLst>
      <p:ext uri="{BB962C8B-B14F-4D97-AF65-F5344CB8AC3E}">
        <p14:creationId xmlns:p14="http://schemas.microsoft.com/office/powerpoint/2010/main" val="32809487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Meetings</a:t>
            </a:r>
          </a:p>
        </p:txBody>
      </p:sp>
      <p:sp>
        <p:nvSpPr>
          <p:cNvPr id="9218" name="Rectangle 2"/>
          <p:cNvSpPr>
            <a:spLocks noGrp="1" noChangeArrowheads="1"/>
          </p:cNvSpPr>
          <p:nvPr>
            <p:ph idx="1"/>
          </p:nvPr>
        </p:nvSpPr>
        <p:spPr>
          <a:xfrm>
            <a:off x="914401" y="1981201"/>
            <a:ext cx="10361084" cy="4113213"/>
          </a:xfrm>
          <a:ln/>
        </p:spPr>
        <p:txBody>
          <a:bodyPr/>
          <a:lstStyle/>
          <a:p>
            <a:pPr>
              <a:buFont typeface="Times New Roman" pitchFamily="16" charset="0"/>
              <a:buChar char="•"/>
            </a:pPr>
            <a:r>
              <a:rPr lang="en-US" dirty="0"/>
              <a:t>This year marks the 25th Anniversary </a:t>
            </a:r>
            <a:r>
              <a:rPr lang="en-US" sz="2400" b="1" dirty="0"/>
              <a:t>of the WFA</a:t>
            </a:r>
          </a:p>
          <a:p>
            <a:pPr>
              <a:buFont typeface="Arial" panose="020B0604020202020204" pitchFamily="34" charset="0"/>
              <a:buChar char="•"/>
            </a:pPr>
            <a:r>
              <a:rPr lang="en-US" sz="2000" dirty="0"/>
              <a:t>Celebration of W-Fi future at Malaga, Spain in the Europe member meeting, Oct 15-17 after covering future earlier in the year in Singapore and Austin, TX</a:t>
            </a:r>
          </a:p>
          <a:p>
            <a:pPr lvl="1">
              <a:buFont typeface="Arial" panose="020B0604020202020204" pitchFamily="34" charset="0"/>
              <a:buChar char="•"/>
            </a:pPr>
            <a:r>
              <a:rPr lang="en-US" sz="1600" dirty="0"/>
              <a:t>Keynote speeches by industry experts</a:t>
            </a:r>
          </a:p>
          <a:p>
            <a:pPr lvl="1">
              <a:buFont typeface="Arial" panose="020B0604020202020204" pitchFamily="34" charset="0"/>
              <a:buChar char="•"/>
            </a:pPr>
            <a:r>
              <a:rPr lang="en-US" sz="1600" dirty="0"/>
              <a:t>Panel discussions on expanding enterprise opportunity, innovation, connected healthcare, market segment insights and demos</a:t>
            </a:r>
          </a:p>
          <a:p>
            <a:pPr lvl="1">
              <a:buFont typeface="Arial" panose="020B0604020202020204" pitchFamily="34" charset="0"/>
              <a:buChar char="•"/>
            </a:pPr>
            <a:r>
              <a:rPr lang="en-US" sz="1600" dirty="0">
                <a:solidFill>
                  <a:schemeClr val="tx1"/>
                </a:solidFill>
                <a:hlinkClick r:id="rId3">
                  <a:extLst>
                    <a:ext uri="{A12FA001-AC4F-418D-AE19-62706E023703}">
                      <ahyp:hlinkClr xmlns:ahyp="http://schemas.microsoft.com/office/drawing/2018/hyperlinkcolor" val="tx"/>
                    </a:ext>
                  </a:extLst>
                </a:hlinkClick>
              </a:rPr>
              <a:t>Meeting reports available</a:t>
            </a:r>
            <a:r>
              <a:rPr lang="en-US" sz="1600" dirty="0">
                <a:solidFill>
                  <a:schemeClr val="tx1"/>
                </a:solidFill>
              </a:rPr>
              <a:t> </a:t>
            </a:r>
            <a:r>
              <a:rPr lang="en-US" sz="1600" dirty="0"/>
              <a:t>for members</a:t>
            </a:r>
            <a:endParaRPr lang="en-US" sz="1600" dirty="0">
              <a:solidFill>
                <a:schemeClr val="tx1"/>
              </a:solidFill>
            </a:endParaRPr>
          </a:p>
          <a:p>
            <a:pPr>
              <a:buFont typeface="Times New Roman" pitchFamily="16" charset="0"/>
              <a:buChar char="•"/>
            </a:pPr>
            <a:r>
              <a:rPr lang="en-US" dirty="0"/>
              <a:t>The next WFA F2F (Asia) member meeting will </a:t>
            </a:r>
            <a:r>
              <a:rPr lang="en-US" sz="2400" b="1" dirty="0"/>
              <a:t>take place on Feb 18</a:t>
            </a:r>
            <a:r>
              <a:rPr lang="en-US" sz="2400" b="1" baseline="30000" dirty="0"/>
              <a:t>th</a:t>
            </a:r>
            <a:r>
              <a:rPr lang="en-US" sz="2400" b="1" dirty="0"/>
              <a:t>-20</a:t>
            </a:r>
            <a:r>
              <a:rPr lang="en-US" sz="2400" b="1" baseline="30000" dirty="0"/>
              <a:t>th</a:t>
            </a:r>
            <a:r>
              <a:rPr lang="en-US" sz="2400" b="1" dirty="0"/>
              <a:t>, 2024, in Tokyo, Japan</a:t>
            </a:r>
          </a:p>
        </p:txBody>
      </p:sp>
      <p:sp>
        <p:nvSpPr>
          <p:cNvPr id="6" name="Footer Placeholder 5">
            <a:extLst>
              <a:ext uri="{FF2B5EF4-FFF2-40B4-BE49-F238E27FC236}">
                <a16:creationId xmlns:a16="http://schemas.microsoft.com/office/drawing/2014/main" id="{07C3496A-F280-431D-8AEA-8E9FB934CAAC}"/>
              </a:ext>
            </a:extLst>
          </p:cNvPr>
          <p:cNvSpPr>
            <a:spLocks noGrp="1"/>
          </p:cNvSpPr>
          <p:nvPr>
            <p:ph type="ftr" idx="14"/>
          </p:nvPr>
        </p:nvSpPr>
        <p:spPr/>
        <p:txBody>
          <a:bodyPr/>
          <a:lstStyle/>
          <a:p>
            <a:r>
              <a:rPr lang="en-GB"/>
              <a:t>Srinivas Kandala, Samsung</a:t>
            </a:r>
            <a:endParaRPr lang="en-GB" dirty="0"/>
          </a:p>
        </p:txBody>
      </p:sp>
      <p:sp>
        <p:nvSpPr>
          <p:cNvPr id="7" name="Slide Number Placeholder 6">
            <a:extLst>
              <a:ext uri="{FF2B5EF4-FFF2-40B4-BE49-F238E27FC236}">
                <a16:creationId xmlns:a16="http://schemas.microsoft.com/office/drawing/2014/main" id="{245BB6E6-1331-4B33-960B-621301A17347}"/>
              </a:ext>
            </a:extLst>
          </p:cNvPr>
          <p:cNvSpPr>
            <a:spLocks noGrp="1"/>
          </p:cNvSpPr>
          <p:nvPr>
            <p:ph type="sldNum" idx="12"/>
          </p:nvPr>
        </p:nvSpPr>
        <p:spPr/>
        <p:txBody>
          <a:bodyPr/>
          <a:lstStyle/>
          <a:p>
            <a:r>
              <a:rPr lang="en-GB"/>
              <a:t>Slide </a:t>
            </a:r>
            <a:fld id="{440F5867-744E-4AA6-B0ED-4C44D2DFBB7B}" type="slidenum">
              <a:rPr lang="en-GB" smtClean="0"/>
              <a:pPr/>
              <a:t>114</a:t>
            </a:fld>
            <a:endParaRPr lang="en-GB" dirty="0"/>
          </a:p>
        </p:txBody>
      </p:sp>
      <p:sp>
        <p:nvSpPr>
          <p:cNvPr id="8" name="Date Placeholder 7">
            <a:extLst>
              <a:ext uri="{FF2B5EF4-FFF2-40B4-BE49-F238E27FC236}">
                <a16:creationId xmlns:a16="http://schemas.microsoft.com/office/drawing/2014/main" id="{8F0BD62A-8148-4B20-81E9-2530F3DA43CE}"/>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41368597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86C88-9CCF-4929-AFF6-17774C465990}"/>
              </a:ext>
            </a:extLst>
          </p:cNvPr>
          <p:cNvSpPr>
            <a:spLocks noGrp="1"/>
          </p:cNvSpPr>
          <p:nvPr>
            <p:ph type="title"/>
          </p:nvPr>
        </p:nvSpPr>
        <p:spPr/>
        <p:txBody>
          <a:bodyPr/>
          <a:lstStyle/>
          <a:p>
            <a:r>
              <a:rPr lang="en-US" dirty="0"/>
              <a:t>Activities</a:t>
            </a:r>
          </a:p>
        </p:txBody>
      </p:sp>
      <p:sp>
        <p:nvSpPr>
          <p:cNvPr id="3" name="Content Placeholder 2">
            <a:extLst>
              <a:ext uri="{FF2B5EF4-FFF2-40B4-BE49-F238E27FC236}">
                <a16:creationId xmlns:a16="http://schemas.microsoft.com/office/drawing/2014/main" id="{F81F383E-5938-41D1-AAE6-CA10B6C6E472}"/>
              </a:ext>
            </a:extLst>
          </p:cNvPr>
          <p:cNvSpPr>
            <a:spLocks noGrp="1"/>
          </p:cNvSpPr>
          <p:nvPr>
            <p:ph idx="1"/>
          </p:nvPr>
        </p:nvSpPr>
        <p:spPr/>
        <p:txBody>
          <a:bodyPr/>
          <a:lstStyle/>
          <a:p>
            <a:pPr>
              <a:buFont typeface="Arial" panose="020B0604020202020204" pitchFamily="34" charset="0"/>
              <a:buChar char="•"/>
            </a:pPr>
            <a:r>
              <a:rPr lang="en-US" sz="1800" dirty="0"/>
              <a:t>Technical activity at WFA that has recently led to certification</a:t>
            </a:r>
          </a:p>
          <a:p>
            <a:pPr lvl="1">
              <a:buFont typeface="Arial" panose="020B0604020202020204" pitchFamily="34" charset="0"/>
              <a:buChar char="•"/>
            </a:pPr>
            <a:r>
              <a:rPr lang="en-US" sz="1600" dirty="0"/>
              <a:t>Wi-Fi 7</a:t>
            </a:r>
          </a:p>
          <a:p>
            <a:pPr lvl="1">
              <a:buFont typeface="Arial" panose="020B0604020202020204" pitchFamily="34" charset="0"/>
              <a:buChar char="•"/>
            </a:pPr>
            <a:r>
              <a:rPr lang="en-US" sz="1600" dirty="0"/>
              <a:t>QoS Management</a:t>
            </a:r>
          </a:p>
          <a:p>
            <a:pPr lvl="1">
              <a:buFont typeface="Arial" panose="020B0604020202020204" pitchFamily="34" charset="0"/>
              <a:buChar char="•"/>
            </a:pPr>
            <a:r>
              <a:rPr lang="en-US" sz="1600" dirty="0" err="1"/>
              <a:t>EasyMesh</a:t>
            </a:r>
            <a:endParaRPr lang="en-US" sz="1600" dirty="0"/>
          </a:p>
          <a:p>
            <a:pPr lvl="1">
              <a:buFont typeface="Arial" panose="020B0604020202020204" pitchFamily="34" charset="0"/>
              <a:buChar char="•"/>
            </a:pPr>
            <a:r>
              <a:rPr lang="en-US" sz="1600" dirty="0"/>
              <a:t>WPA3 </a:t>
            </a:r>
          </a:p>
          <a:p>
            <a:pPr>
              <a:buFont typeface="Arial" panose="020B0604020202020204" pitchFamily="34" charset="0"/>
              <a:buChar char="•"/>
            </a:pPr>
            <a:r>
              <a:rPr lang="en-US" sz="1800" dirty="0"/>
              <a:t>Technical activity at WFA that is expected to lead to certification</a:t>
            </a:r>
          </a:p>
          <a:p>
            <a:pPr lvl="1">
              <a:buFont typeface="Arial" panose="020B0604020202020204" pitchFamily="34" charset="0"/>
              <a:buChar char="•"/>
            </a:pPr>
            <a:r>
              <a:rPr lang="en-US" sz="1600" dirty="0"/>
              <a:t>Wi-Fi 7 R2</a:t>
            </a:r>
          </a:p>
          <a:p>
            <a:pPr lvl="1">
              <a:buFont typeface="Arial" panose="020B0604020202020204" pitchFamily="34" charset="0"/>
              <a:buChar char="•"/>
            </a:pPr>
            <a:r>
              <a:rPr lang="en-US" sz="1600" dirty="0"/>
              <a:t>6 GHz standard power</a:t>
            </a:r>
          </a:p>
          <a:p>
            <a:pPr lvl="1">
              <a:buFont typeface="Arial" panose="020B0604020202020204" pitchFamily="34" charset="0"/>
              <a:buChar char="•"/>
            </a:pPr>
            <a:r>
              <a:rPr lang="en-US" sz="1600" dirty="0"/>
              <a:t>Wi-Fi Direct</a:t>
            </a:r>
          </a:p>
          <a:p>
            <a:pPr lvl="1">
              <a:buFont typeface="Arial" panose="020B0604020202020204" pitchFamily="34" charset="0"/>
              <a:buChar char="•"/>
            </a:pPr>
            <a:r>
              <a:rPr lang="en-US" sz="1600" dirty="0"/>
              <a:t>Wi-Fi proximity ranging</a:t>
            </a:r>
          </a:p>
          <a:p>
            <a:pPr lvl="1">
              <a:buFont typeface="Arial" panose="020B0604020202020204" pitchFamily="34" charset="0"/>
              <a:buChar char="•"/>
            </a:pPr>
            <a:r>
              <a:rPr lang="en-US" sz="1600" dirty="0"/>
              <a:t>XR (Augmented / Virtual / Mixed Reality)</a:t>
            </a:r>
          </a:p>
          <a:p>
            <a:pPr lvl="1">
              <a:buFont typeface="Arial" panose="020B0604020202020204" pitchFamily="34" charset="0"/>
              <a:buChar char="•"/>
            </a:pPr>
            <a:r>
              <a:rPr lang="en-US" sz="1600" dirty="0"/>
              <a:t>QoS Management</a:t>
            </a:r>
          </a:p>
          <a:p>
            <a:pPr>
              <a:buFont typeface="Arial" panose="020B0604020202020204" pitchFamily="34" charset="0"/>
              <a:buChar char="•"/>
            </a:pPr>
            <a:r>
              <a:rPr lang="en-US" sz="1800" dirty="0"/>
              <a:t>Increased use of interoperability events with commercial products after program launches</a:t>
            </a:r>
          </a:p>
        </p:txBody>
      </p:sp>
      <p:sp>
        <p:nvSpPr>
          <p:cNvPr id="4" name="Footer Placeholder 3">
            <a:extLst>
              <a:ext uri="{FF2B5EF4-FFF2-40B4-BE49-F238E27FC236}">
                <a16:creationId xmlns:a16="http://schemas.microsoft.com/office/drawing/2014/main" id="{ABBF7410-69EB-4B06-AE01-A44634D4C26E}"/>
              </a:ext>
            </a:extLst>
          </p:cNvPr>
          <p:cNvSpPr>
            <a:spLocks noGrp="1"/>
          </p:cNvSpPr>
          <p:nvPr>
            <p:ph type="ftr" idx="14"/>
          </p:nvPr>
        </p:nvSpPr>
        <p:spPr/>
        <p:txBody>
          <a:bodyPr/>
          <a:lstStyle/>
          <a:p>
            <a:r>
              <a:rPr lang="en-GB"/>
              <a:t>Srinivas Kandala, Samsung</a:t>
            </a:r>
            <a:endParaRPr lang="en-GB" dirty="0"/>
          </a:p>
        </p:txBody>
      </p:sp>
      <p:sp>
        <p:nvSpPr>
          <p:cNvPr id="8" name="Slide Number Placeholder 7">
            <a:extLst>
              <a:ext uri="{FF2B5EF4-FFF2-40B4-BE49-F238E27FC236}">
                <a16:creationId xmlns:a16="http://schemas.microsoft.com/office/drawing/2014/main" id="{E98E4BD2-CB1D-42D4-BBBB-67434DFC22D1}"/>
              </a:ext>
            </a:extLst>
          </p:cNvPr>
          <p:cNvSpPr>
            <a:spLocks noGrp="1"/>
          </p:cNvSpPr>
          <p:nvPr>
            <p:ph type="sldNum" idx="12"/>
          </p:nvPr>
        </p:nvSpPr>
        <p:spPr/>
        <p:txBody>
          <a:bodyPr/>
          <a:lstStyle/>
          <a:p>
            <a:r>
              <a:rPr lang="en-GB"/>
              <a:t>Slide </a:t>
            </a:r>
            <a:fld id="{440F5867-744E-4AA6-B0ED-4C44D2DFBB7B}" type="slidenum">
              <a:rPr lang="en-GB" smtClean="0"/>
              <a:pPr/>
              <a:t>115</a:t>
            </a:fld>
            <a:endParaRPr lang="en-GB" dirty="0"/>
          </a:p>
        </p:txBody>
      </p:sp>
      <p:sp>
        <p:nvSpPr>
          <p:cNvPr id="9" name="Date Placeholder 8">
            <a:extLst>
              <a:ext uri="{FF2B5EF4-FFF2-40B4-BE49-F238E27FC236}">
                <a16:creationId xmlns:a16="http://schemas.microsoft.com/office/drawing/2014/main" id="{9CE32CA6-C07F-43ED-96C6-1D7FFEF3C213}"/>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73262189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0418F-22E1-4C26-BF00-FAAEFE1B7EC6}"/>
              </a:ext>
            </a:extLst>
          </p:cNvPr>
          <p:cNvSpPr>
            <a:spLocks noGrp="1"/>
          </p:cNvSpPr>
          <p:nvPr>
            <p:ph type="title"/>
          </p:nvPr>
        </p:nvSpPr>
        <p:spPr/>
        <p:txBody>
          <a:bodyPr/>
          <a:lstStyle/>
          <a:p>
            <a:r>
              <a:rPr lang="en-US" dirty="0"/>
              <a:t>Additional Work Areas</a:t>
            </a:r>
          </a:p>
        </p:txBody>
      </p:sp>
      <p:sp>
        <p:nvSpPr>
          <p:cNvPr id="3" name="Content Placeholder 2">
            <a:extLst>
              <a:ext uri="{FF2B5EF4-FFF2-40B4-BE49-F238E27FC236}">
                <a16:creationId xmlns:a16="http://schemas.microsoft.com/office/drawing/2014/main" id="{DDCF0F99-AAA9-4586-982D-22264A1332CA}"/>
              </a:ext>
            </a:extLst>
          </p:cNvPr>
          <p:cNvSpPr>
            <a:spLocks noGrp="1"/>
          </p:cNvSpPr>
          <p:nvPr>
            <p:ph idx="1"/>
          </p:nvPr>
        </p:nvSpPr>
        <p:spPr/>
        <p:txBody>
          <a:bodyPr/>
          <a:lstStyle/>
          <a:p>
            <a:pPr>
              <a:buFont typeface="Arial" panose="020B0604020202020204" pitchFamily="34" charset="0"/>
              <a:buChar char="•"/>
            </a:pPr>
            <a:r>
              <a:rPr lang="en-US" sz="1600" dirty="0"/>
              <a:t>Examples of additional WFA technical work</a:t>
            </a:r>
          </a:p>
          <a:p>
            <a:pPr marL="800100" lvl="1" indent="-342900">
              <a:buFont typeface="Arial" panose="020B0604020202020204" pitchFamily="34" charset="0"/>
              <a:buChar char="•"/>
            </a:pPr>
            <a:r>
              <a:rPr lang="en-US" sz="1400" dirty="0"/>
              <a:t>Security</a:t>
            </a:r>
          </a:p>
          <a:p>
            <a:pPr marL="800100" lvl="1" indent="-342900">
              <a:buFont typeface="Arial" panose="020B0604020202020204" pitchFamily="34" charset="0"/>
              <a:buChar char="•"/>
            </a:pPr>
            <a:r>
              <a:rPr lang="en-US" sz="1400" dirty="0"/>
              <a:t>Automated Frequency Coordination</a:t>
            </a:r>
          </a:p>
          <a:p>
            <a:pPr marL="800100" lvl="1" indent="-342900">
              <a:buFont typeface="Arial" panose="020B0604020202020204" pitchFamily="34" charset="0"/>
              <a:buChar char="•"/>
            </a:pPr>
            <a:r>
              <a:rPr lang="en-US" sz="1400" dirty="0"/>
              <a:t>Customer Experience</a:t>
            </a:r>
          </a:p>
          <a:p>
            <a:pPr marL="800100" lvl="1" indent="-342900">
              <a:buFont typeface="Arial" panose="020B0604020202020204" pitchFamily="34" charset="0"/>
              <a:buChar char="•"/>
            </a:pPr>
            <a:r>
              <a:rPr lang="en-US" sz="1400" dirty="0" err="1"/>
              <a:t>EasyConnect</a:t>
            </a:r>
            <a:endParaRPr lang="en-US" sz="1400" dirty="0"/>
          </a:p>
          <a:p>
            <a:pPr marL="800100" lvl="1" indent="-342900">
              <a:buFont typeface="Arial" panose="020B0604020202020204" pitchFamily="34" charset="0"/>
              <a:buChar char="•"/>
            </a:pPr>
            <a:r>
              <a:rPr lang="en-US" sz="1400" dirty="0"/>
              <a:t>Wi-Fi </a:t>
            </a:r>
            <a:r>
              <a:rPr lang="en-US" sz="1400" dirty="0" err="1"/>
              <a:t>HaLow</a:t>
            </a:r>
            <a:endParaRPr lang="en-US" sz="1400" dirty="0"/>
          </a:p>
          <a:p>
            <a:pPr marL="800100" lvl="1" indent="-342900">
              <a:buFont typeface="Arial" panose="020B0604020202020204" pitchFamily="34" charset="0"/>
              <a:buChar char="•"/>
            </a:pPr>
            <a:r>
              <a:rPr lang="en-US" sz="1400" dirty="0"/>
              <a:t>Wi-Fi Data Elements</a:t>
            </a:r>
          </a:p>
          <a:p>
            <a:pPr marL="800100" lvl="1" indent="-342900">
              <a:buFont typeface="Arial" panose="020B0604020202020204" pitchFamily="34" charset="0"/>
              <a:buChar char="•"/>
            </a:pPr>
            <a:r>
              <a:rPr lang="en-US" sz="1400" dirty="0"/>
              <a:t>Wi-Fi Aware</a:t>
            </a:r>
          </a:p>
          <a:p>
            <a:pPr marL="400050">
              <a:buFont typeface="Arial" panose="020B0604020202020204" pitchFamily="34" charset="0"/>
              <a:buChar char="•"/>
            </a:pPr>
            <a:r>
              <a:rPr lang="en-US" sz="1600" dirty="0">
                <a:solidFill>
                  <a:schemeClr val="tx1"/>
                </a:solidFill>
              </a:rPr>
              <a:t>Examples of additional</a:t>
            </a:r>
            <a:r>
              <a:rPr lang="en-US" sz="1600" dirty="0"/>
              <a:t> WFA activity that may lead to technical work </a:t>
            </a:r>
            <a:endParaRPr lang="en-US" sz="1400" dirty="0"/>
          </a:p>
          <a:p>
            <a:pPr marL="800100" lvl="1">
              <a:buFont typeface="Arial" panose="020B0604020202020204" pitchFamily="34" charset="0"/>
              <a:buChar char="•"/>
            </a:pPr>
            <a:r>
              <a:rPr lang="en-US" sz="1400" dirty="0"/>
              <a:t>Sensing</a:t>
            </a:r>
          </a:p>
          <a:p>
            <a:pPr marL="800100" lvl="1">
              <a:buFont typeface="Arial" panose="020B0604020202020204" pitchFamily="34" charset="0"/>
              <a:buChar char="•"/>
            </a:pPr>
            <a:r>
              <a:rPr lang="en-US" sz="1400" dirty="0"/>
              <a:t>Automotive</a:t>
            </a:r>
          </a:p>
          <a:p>
            <a:pPr marL="800100" lvl="1">
              <a:buFont typeface="Arial" panose="020B0604020202020204" pitchFamily="34" charset="0"/>
              <a:buChar char="•"/>
            </a:pPr>
            <a:r>
              <a:rPr lang="en-US" sz="1400" dirty="0"/>
              <a:t>Healthcare</a:t>
            </a:r>
          </a:p>
          <a:p>
            <a:pPr marL="800100" lvl="1">
              <a:buFont typeface="Arial" panose="020B0604020202020204" pitchFamily="34" charset="0"/>
              <a:buChar char="•"/>
            </a:pPr>
            <a:r>
              <a:rPr lang="en-US" sz="1400" dirty="0"/>
              <a:t>Internet of things</a:t>
            </a:r>
          </a:p>
          <a:p>
            <a:pPr marL="800100" lvl="1">
              <a:buFont typeface="Arial" panose="020B0604020202020204" pitchFamily="34" charset="0"/>
              <a:buChar char="•"/>
            </a:pPr>
            <a:r>
              <a:rPr lang="en-US" sz="1400" dirty="0"/>
              <a:t>Operators</a:t>
            </a:r>
          </a:p>
          <a:p>
            <a:pPr marL="400050">
              <a:buFont typeface="Arial" panose="020B0604020202020204" pitchFamily="34" charset="0"/>
              <a:buChar char="•"/>
            </a:pPr>
            <a:r>
              <a:rPr lang="en-US" sz="1600" dirty="0"/>
              <a:t>Spectrum regulatory</a:t>
            </a:r>
          </a:p>
          <a:p>
            <a:pPr marL="400050">
              <a:buFont typeface="Arial" panose="020B0604020202020204" pitchFamily="34" charset="0"/>
              <a:buChar char="•"/>
            </a:pPr>
            <a:endParaRPr lang="en-US" sz="1600" dirty="0"/>
          </a:p>
          <a:p>
            <a:endParaRPr lang="en-US" sz="1600" dirty="0"/>
          </a:p>
        </p:txBody>
      </p:sp>
      <p:sp>
        <p:nvSpPr>
          <p:cNvPr id="4" name="Footer Placeholder 3">
            <a:extLst>
              <a:ext uri="{FF2B5EF4-FFF2-40B4-BE49-F238E27FC236}">
                <a16:creationId xmlns:a16="http://schemas.microsoft.com/office/drawing/2014/main" id="{769226F2-91DC-4792-8EA0-50D8DA5BC565}"/>
              </a:ext>
            </a:extLst>
          </p:cNvPr>
          <p:cNvSpPr>
            <a:spLocks noGrp="1"/>
          </p:cNvSpPr>
          <p:nvPr>
            <p:ph type="ftr" idx="14"/>
          </p:nvPr>
        </p:nvSpPr>
        <p:spPr/>
        <p:txBody>
          <a:bodyPr/>
          <a:lstStyle/>
          <a:p>
            <a:r>
              <a:rPr lang="en-GB"/>
              <a:t>Srinivas Kandala, Samsung</a:t>
            </a:r>
            <a:endParaRPr lang="en-GB" dirty="0"/>
          </a:p>
        </p:txBody>
      </p:sp>
      <p:sp>
        <p:nvSpPr>
          <p:cNvPr id="8" name="Slide Number Placeholder 7">
            <a:extLst>
              <a:ext uri="{FF2B5EF4-FFF2-40B4-BE49-F238E27FC236}">
                <a16:creationId xmlns:a16="http://schemas.microsoft.com/office/drawing/2014/main" id="{298C050E-84E3-4B10-B438-CAA12941FEB1}"/>
              </a:ext>
            </a:extLst>
          </p:cNvPr>
          <p:cNvSpPr>
            <a:spLocks noGrp="1"/>
          </p:cNvSpPr>
          <p:nvPr>
            <p:ph type="sldNum" idx="12"/>
          </p:nvPr>
        </p:nvSpPr>
        <p:spPr/>
        <p:txBody>
          <a:bodyPr/>
          <a:lstStyle/>
          <a:p>
            <a:r>
              <a:rPr lang="en-GB"/>
              <a:t>Slide </a:t>
            </a:r>
            <a:fld id="{440F5867-744E-4AA6-B0ED-4C44D2DFBB7B}" type="slidenum">
              <a:rPr lang="en-GB" smtClean="0"/>
              <a:pPr/>
              <a:t>116</a:t>
            </a:fld>
            <a:endParaRPr lang="en-GB" dirty="0"/>
          </a:p>
        </p:txBody>
      </p:sp>
      <p:sp>
        <p:nvSpPr>
          <p:cNvPr id="9" name="Date Placeholder 8">
            <a:extLst>
              <a:ext uri="{FF2B5EF4-FFF2-40B4-BE49-F238E27FC236}">
                <a16:creationId xmlns:a16="http://schemas.microsoft.com/office/drawing/2014/main" id="{DEFB42D2-6387-4E35-8768-238260F41FDD}"/>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320117822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8D8AF-5272-4704-BC04-8480073AF230}"/>
              </a:ext>
            </a:extLst>
          </p:cNvPr>
          <p:cNvSpPr>
            <a:spLocks noGrp="1"/>
          </p:cNvSpPr>
          <p:nvPr>
            <p:ph type="title"/>
          </p:nvPr>
        </p:nvSpPr>
        <p:spPr/>
        <p:txBody>
          <a:bodyPr/>
          <a:lstStyle/>
          <a:p>
            <a:r>
              <a:rPr lang="en-US" dirty="0"/>
              <a:t>Recent publications</a:t>
            </a:r>
          </a:p>
        </p:txBody>
      </p:sp>
      <p:sp>
        <p:nvSpPr>
          <p:cNvPr id="3" name="Content Placeholder 2">
            <a:extLst>
              <a:ext uri="{FF2B5EF4-FFF2-40B4-BE49-F238E27FC236}">
                <a16:creationId xmlns:a16="http://schemas.microsoft.com/office/drawing/2014/main" id="{8EA4A555-5D1F-4FFE-A1C4-CB82438539E4}"/>
              </a:ext>
            </a:extLst>
          </p:cNvPr>
          <p:cNvSpPr>
            <a:spLocks noGrp="1"/>
          </p:cNvSpPr>
          <p:nvPr>
            <p:ph idx="1"/>
          </p:nvPr>
        </p:nvSpPr>
        <p:spPr/>
        <p:txBody>
          <a:bodyPr/>
          <a:lstStyle/>
          <a:p>
            <a:pPr>
              <a:buFont typeface="Arial" panose="020B0604020202020204" pitchFamily="34" charset="0"/>
              <a:buChar char="•"/>
            </a:pPr>
            <a:r>
              <a:rPr lang="en-US" sz="2000" dirty="0">
                <a:solidFill>
                  <a:schemeClr val="accent2"/>
                </a:solidFill>
                <a:hlinkClick r:id="rId2">
                  <a:extLst>
                    <a:ext uri="{A12FA001-AC4F-418D-AE19-62706E023703}">
                      <ahyp:hlinkClr xmlns:ahyp="http://schemas.microsoft.com/office/drawing/2018/hyperlinkcolor" val="tx"/>
                    </a:ext>
                  </a:extLst>
                </a:hlinkClick>
              </a:rPr>
              <a:t>Wi-Fi Alliance® applauds ISED Canada for forward-thinking decision to adopt rules for 6 GHz Very Low Power devices</a:t>
            </a:r>
            <a:endParaRPr lang="en-US" sz="2000" dirty="0">
              <a:solidFill>
                <a:schemeClr val="accent2"/>
              </a:solidFill>
            </a:endParaRPr>
          </a:p>
          <a:p>
            <a:pPr>
              <a:buFont typeface="Arial" panose="020B0604020202020204" pitchFamily="34" charset="0"/>
              <a:buChar char="•"/>
            </a:pPr>
            <a:r>
              <a:rPr lang="en-US" sz="2000" dirty="0">
                <a:solidFill>
                  <a:schemeClr val="accent2"/>
                </a:solidFill>
                <a:hlinkClick r:id="rId3">
                  <a:extLst>
                    <a:ext uri="{A12FA001-AC4F-418D-AE19-62706E023703}">
                      <ahyp:hlinkClr xmlns:ahyp="http://schemas.microsoft.com/office/drawing/2018/hyperlinkcolor" val="tx"/>
                    </a:ext>
                  </a:extLst>
                </a:hlinkClick>
              </a:rPr>
              <a:t>Wi-Fi Alliance® commends Federal Communications Commission (FCC) Chairwoman’s proposal to allow very low power (VLP) devices to access 6 GHz spectrum</a:t>
            </a:r>
            <a:endParaRPr lang="en-US" sz="2000" dirty="0">
              <a:solidFill>
                <a:schemeClr val="accent2"/>
              </a:solidFill>
            </a:endParaRPr>
          </a:p>
          <a:p>
            <a:pPr>
              <a:buFont typeface="Arial" panose="020B0604020202020204" pitchFamily="34" charset="0"/>
              <a:buChar char="•"/>
            </a:pPr>
            <a:r>
              <a:rPr lang="en-US" sz="2000" dirty="0">
                <a:solidFill>
                  <a:schemeClr val="accent2"/>
                </a:solidFill>
                <a:hlinkClick r:id="rId4">
                  <a:extLst>
                    <a:ext uri="{A12FA001-AC4F-418D-AE19-62706E023703}">
                      <ahyp:hlinkClr xmlns:ahyp="http://schemas.microsoft.com/office/drawing/2018/hyperlinkcolor" val="tx"/>
                    </a:ext>
                  </a:extLst>
                </a:hlinkClick>
              </a:rPr>
              <a:t>New study: Lack of Wi-Fi® spectrum bandwidth undermines China’s investments in fiber</a:t>
            </a:r>
            <a:endParaRPr lang="en-US" sz="2000" dirty="0">
              <a:solidFill>
                <a:schemeClr val="accent2"/>
              </a:solidFill>
            </a:endParaRPr>
          </a:p>
          <a:p>
            <a:pPr>
              <a:buFont typeface="Arial" panose="020B0604020202020204" pitchFamily="34" charset="0"/>
              <a:buChar char="•"/>
            </a:pPr>
            <a:r>
              <a:rPr lang="en-US" sz="2000" dirty="0">
                <a:solidFill>
                  <a:schemeClr val="accent2"/>
                </a:solidFill>
                <a:hlinkClick r:id="rId5">
                  <a:extLst>
                    <a:ext uri="{A12FA001-AC4F-418D-AE19-62706E023703}">
                      <ahyp:hlinkClr xmlns:ahyp="http://schemas.microsoft.com/office/drawing/2018/hyperlinkcolor" val="tx"/>
                    </a:ext>
                  </a:extLst>
                </a:hlinkClick>
              </a:rPr>
              <a:t>Tackling the spectrum crunch with mobile data offloading</a:t>
            </a:r>
            <a:endParaRPr lang="en-US" sz="2000" dirty="0">
              <a:solidFill>
                <a:schemeClr val="accent2"/>
              </a:solidFill>
            </a:endParaRPr>
          </a:p>
          <a:p>
            <a:pPr>
              <a:buFont typeface="Arial" panose="020B0604020202020204" pitchFamily="34" charset="0"/>
              <a:buChar char="•"/>
            </a:pPr>
            <a:r>
              <a:rPr lang="en-US" sz="2000" dirty="0">
                <a:solidFill>
                  <a:schemeClr val="accent2"/>
                </a:solidFill>
                <a:hlinkClick r:id="rId6">
                  <a:extLst>
                    <a:ext uri="{A12FA001-AC4F-418D-AE19-62706E023703}">
                      <ahyp:hlinkClr xmlns:ahyp="http://schemas.microsoft.com/office/drawing/2018/hyperlinkcolor" val="tx"/>
                    </a:ext>
                  </a:extLst>
                </a:hlinkClick>
              </a:rPr>
              <a:t>From niche to mainstream: Wi-Fi Alliance® founders share the story behind the early days of Wi-Fi®</a:t>
            </a:r>
            <a:endParaRPr lang="en-US" sz="2000" dirty="0">
              <a:solidFill>
                <a:schemeClr val="accent2"/>
              </a:solidFill>
            </a:endParaRPr>
          </a:p>
          <a:p>
            <a:pPr>
              <a:buFont typeface="Arial" panose="020B0604020202020204" pitchFamily="34" charset="0"/>
              <a:buChar char="•"/>
            </a:pPr>
            <a:r>
              <a:rPr lang="en-US" sz="2000" dirty="0">
                <a:solidFill>
                  <a:schemeClr val="accent2"/>
                </a:solidFill>
                <a:hlinkClick r:id="rId7">
                  <a:extLst>
                    <a:ext uri="{A12FA001-AC4F-418D-AE19-62706E023703}">
                      <ahyp:hlinkClr xmlns:ahyp="http://schemas.microsoft.com/office/drawing/2018/hyperlinkcolor" val="tx"/>
                    </a:ext>
                  </a:extLst>
                </a:hlinkClick>
              </a:rPr>
              <a:t>Wi-Fi 7 market momentum: Fueling the evolution of XR</a:t>
            </a:r>
            <a:endParaRPr lang="en-US" sz="2000" dirty="0">
              <a:solidFill>
                <a:schemeClr val="accent2"/>
              </a:solidFill>
            </a:endParaRPr>
          </a:p>
        </p:txBody>
      </p:sp>
      <p:sp>
        <p:nvSpPr>
          <p:cNvPr id="4" name="Footer Placeholder 3">
            <a:extLst>
              <a:ext uri="{FF2B5EF4-FFF2-40B4-BE49-F238E27FC236}">
                <a16:creationId xmlns:a16="http://schemas.microsoft.com/office/drawing/2014/main" id="{34FE218F-ECFF-41EF-A9DE-DD77DC70650F}"/>
              </a:ext>
            </a:extLst>
          </p:cNvPr>
          <p:cNvSpPr>
            <a:spLocks noGrp="1"/>
          </p:cNvSpPr>
          <p:nvPr>
            <p:ph type="ftr" idx="14"/>
          </p:nvPr>
        </p:nvSpPr>
        <p:spPr/>
        <p:txBody>
          <a:bodyPr/>
          <a:lstStyle/>
          <a:p>
            <a:r>
              <a:rPr lang="en-GB"/>
              <a:t>Srinivas Kandala, Samsung</a:t>
            </a:r>
            <a:endParaRPr lang="en-GB" dirty="0"/>
          </a:p>
        </p:txBody>
      </p:sp>
      <p:sp>
        <p:nvSpPr>
          <p:cNvPr id="8" name="Slide Number Placeholder 7">
            <a:extLst>
              <a:ext uri="{FF2B5EF4-FFF2-40B4-BE49-F238E27FC236}">
                <a16:creationId xmlns:a16="http://schemas.microsoft.com/office/drawing/2014/main" id="{0CF31BE0-BC95-43E0-B180-BA069889BAB8}"/>
              </a:ext>
            </a:extLst>
          </p:cNvPr>
          <p:cNvSpPr>
            <a:spLocks noGrp="1"/>
          </p:cNvSpPr>
          <p:nvPr>
            <p:ph type="sldNum" idx="12"/>
          </p:nvPr>
        </p:nvSpPr>
        <p:spPr/>
        <p:txBody>
          <a:bodyPr/>
          <a:lstStyle/>
          <a:p>
            <a:r>
              <a:rPr lang="en-GB"/>
              <a:t>Slide </a:t>
            </a:r>
            <a:fld id="{440F5867-744E-4AA6-B0ED-4C44D2DFBB7B}" type="slidenum">
              <a:rPr lang="en-GB" smtClean="0"/>
              <a:pPr/>
              <a:t>117</a:t>
            </a:fld>
            <a:endParaRPr lang="en-GB" dirty="0"/>
          </a:p>
        </p:txBody>
      </p:sp>
      <p:sp>
        <p:nvSpPr>
          <p:cNvPr id="9" name="Date Placeholder 8">
            <a:extLst>
              <a:ext uri="{FF2B5EF4-FFF2-40B4-BE49-F238E27FC236}">
                <a16:creationId xmlns:a16="http://schemas.microsoft.com/office/drawing/2014/main" id="{FD0F18DD-FCB3-47D4-B265-80C12BE5A850}"/>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266891433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Further information</a:t>
            </a:r>
            <a:endParaRPr lang="en-GB" dirty="0"/>
          </a:p>
        </p:txBody>
      </p:sp>
      <p:sp>
        <p:nvSpPr>
          <p:cNvPr id="2" name="Content Placeholder 1"/>
          <p:cNvSpPr>
            <a:spLocks noGrp="1"/>
          </p:cNvSpPr>
          <p:nvPr>
            <p:ph idx="1"/>
          </p:nvPr>
        </p:nvSpPr>
        <p:spPr/>
        <p:txBody>
          <a:bodyPr/>
          <a:lstStyle/>
          <a:p>
            <a:pPr>
              <a:buFont typeface="Arial" panose="020B0604020202020204" pitchFamily="34" charset="0"/>
              <a:buChar char="•"/>
            </a:pPr>
            <a:r>
              <a:rPr lang="en-US" dirty="0"/>
              <a:t>For more information on current areas of work, see </a:t>
            </a:r>
            <a:r>
              <a:rPr lang="en-US" dirty="0">
                <a:solidFill>
                  <a:schemeClr val="tx1"/>
                </a:solidFill>
                <a:hlinkClick r:id="rId3">
                  <a:extLst>
                    <a:ext uri="{A12FA001-AC4F-418D-AE19-62706E023703}">
                      <ahyp:hlinkClr xmlns:ahyp="http://schemas.microsoft.com/office/drawing/2018/hyperlinkcolor" val="tx"/>
                    </a:ext>
                  </a:extLst>
                </a:hlinkClick>
              </a:rPr>
              <a:t>http://www.wi-fi.org/who-we-are/current-work-areas</a:t>
            </a:r>
            <a:r>
              <a:rPr lang="en-US" dirty="0">
                <a:solidFill>
                  <a:schemeClr val="tx1"/>
                </a:solidFill>
              </a:rPr>
              <a:t> </a:t>
            </a:r>
          </a:p>
          <a:p>
            <a:pPr>
              <a:buFont typeface="Arial" panose="020B0604020202020204" pitchFamily="34" charset="0"/>
              <a:buChar char="•"/>
            </a:pPr>
            <a:endParaRPr lang="en-US" dirty="0"/>
          </a:p>
          <a:p>
            <a:pPr>
              <a:buFont typeface="Arial" panose="020B0604020202020204" pitchFamily="34" charset="0"/>
              <a:buChar char="•"/>
            </a:pPr>
            <a:r>
              <a:rPr lang="en-US" dirty="0"/>
              <a:t>If these sound like </a:t>
            </a:r>
            <a:r>
              <a:rPr lang="en-US" dirty="0">
                <a:solidFill>
                  <a:schemeClr val="tx1"/>
                </a:solidFill>
              </a:rPr>
              <a:t>interesting topics, please plan to sign up and participate</a:t>
            </a:r>
          </a:p>
          <a:p>
            <a:pPr>
              <a:buFont typeface="Arial" panose="020B0604020202020204" pitchFamily="34" charset="0"/>
              <a:buChar char="•"/>
            </a:pPr>
            <a:endParaRPr lang="en-US" dirty="0">
              <a:solidFill>
                <a:schemeClr val="tx1"/>
              </a:solidFill>
            </a:endParaRPr>
          </a:p>
          <a:p>
            <a:pPr>
              <a:buFont typeface="Arial" panose="020B0604020202020204" pitchFamily="34" charset="0"/>
              <a:buChar char="•"/>
            </a:pPr>
            <a:r>
              <a:rPr lang="en-US" dirty="0">
                <a:solidFill>
                  <a:schemeClr val="tx1"/>
                </a:solidFill>
              </a:rPr>
              <a:t>Further general information at </a:t>
            </a:r>
            <a:r>
              <a:rPr lang="en-US" dirty="0">
                <a:solidFill>
                  <a:schemeClr val="tx1"/>
                </a:solidFill>
                <a:hlinkClick r:id="rId4">
                  <a:extLst>
                    <a:ext uri="{A12FA001-AC4F-418D-AE19-62706E023703}">
                      <ahyp:hlinkClr xmlns:ahyp="http://schemas.microsoft.com/office/drawing/2018/hyperlinkcolor" val="tx"/>
                    </a:ext>
                  </a:extLst>
                </a:hlinkClick>
              </a:rPr>
              <a:t>http://www.wi-fi.org/</a:t>
            </a:r>
            <a:r>
              <a:rPr lang="en-US" dirty="0">
                <a:solidFill>
                  <a:schemeClr val="tx1"/>
                </a:solidFill>
              </a:rPr>
              <a:t> </a:t>
            </a:r>
          </a:p>
          <a:p>
            <a:pPr marL="0" indent="0"/>
            <a:endParaRPr lang="en-GB" dirty="0"/>
          </a:p>
        </p:txBody>
      </p:sp>
      <p:sp>
        <p:nvSpPr>
          <p:cNvPr id="6" name="Footer Placeholder 5">
            <a:extLst>
              <a:ext uri="{FF2B5EF4-FFF2-40B4-BE49-F238E27FC236}">
                <a16:creationId xmlns:a16="http://schemas.microsoft.com/office/drawing/2014/main" id="{17527E21-0585-4445-8506-C0998D23A414}"/>
              </a:ext>
            </a:extLst>
          </p:cNvPr>
          <p:cNvSpPr>
            <a:spLocks noGrp="1"/>
          </p:cNvSpPr>
          <p:nvPr>
            <p:ph type="ftr" idx="14"/>
          </p:nvPr>
        </p:nvSpPr>
        <p:spPr/>
        <p:txBody>
          <a:bodyPr/>
          <a:lstStyle/>
          <a:p>
            <a:r>
              <a:rPr lang="en-GB"/>
              <a:t>Srinivas Kandala, Samsung</a:t>
            </a:r>
            <a:endParaRPr lang="en-GB" dirty="0"/>
          </a:p>
        </p:txBody>
      </p:sp>
      <p:sp>
        <p:nvSpPr>
          <p:cNvPr id="7" name="Slide Number Placeholder 6">
            <a:extLst>
              <a:ext uri="{FF2B5EF4-FFF2-40B4-BE49-F238E27FC236}">
                <a16:creationId xmlns:a16="http://schemas.microsoft.com/office/drawing/2014/main" id="{FA4CF66B-5B8D-4E2A-9260-D8317127C67B}"/>
              </a:ext>
            </a:extLst>
          </p:cNvPr>
          <p:cNvSpPr>
            <a:spLocks noGrp="1"/>
          </p:cNvSpPr>
          <p:nvPr>
            <p:ph type="sldNum" idx="12"/>
          </p:nvPr>
        </p:nvSpPr>
        <p:spPr/>
        <p:txBody>
          <a:bodyPr/>
          <a:lstStyle/>
          <a:p>
            <a:r>
              <a:rPr lang="en-GB"/>
              <a:t>Slide </a:t>
            </a:r>
            <a:fld id="{440F5867-744E-4AA6-B0ED-4C44D2DFBB7B}" type="slidenum">
              <a:rPr lang="en-GB" smtClean="0"/>
              <a:pPr/>
              <a:t>118</a:t>
            </a:fld>
            <a:endParaRPr lang="en-GB" dirty="0"/>
          </a:p>
        </p:txBody>
      </p:sp>
      <p:sp>
        <p:nvSpPr>
          <p:cNvPr id="8" name="Date Placeholder 7">
            <a:extLst>
              <a:ext uri="{FF2B5EF4-FFF2-40B4-BE49-F238E27FC236}">
                <a16:creationId xmlns:a16="http://schemas.microsoft.com/office/drawing/2014/main" id="{D0E66A4E-C88A-41E0-8427-5A843CCE3F3B}"/>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12517314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noFill/>
        </p:spPr>
        <p:txBody>
          <a:bodyPr/>
          <a:lstStyle/>
          <a:p>
            <a:r>
              <a:rPr lang="en-GB" altLang="en-US" dirty="0"/>
              <a:t>Wireless Broadband Alliance (WBA) Liaison Report – November 2024</a:t>
            </a:r>
          </a:p>
        </p:txBody>
      </p:sp>
      <p:sp>
        <p:nvSpPr>
          <p:cNvPr id="4102" name="Rectangle 4"/>
          <p:cNvSpPr>
            <a:spLocks noGrp="1" noChangeArrowheads="1"/>
          </p:cNvSpPr>
          <p:nvPr>
            <p:ph type="body" idx="1"/>
          </p:nvPr>
        </p:nvSpPr>
        <p:spPr>
          <a:xfrm>
            <a:off x="2111032" y="2001525"/>
            <a:ext cx="7772400" cy="381000"/>
          </a:xfrm>
          <a:noFill/>
        </p:spPr>
        <p:txBody>
          <a:bodyPr/>
          <a:lstStyle/>
          <a:p>
            <a:pPr algn="ctr">
              <a:buFontTx/>
              <a:buNone/>
            </a:pPr>
            <a:r>
              <a:rPr lang="en-GB" altLang="en-US" sz="2000" dirty="0"/>
              <a:t>Date:</a:t>
            </a:r>
            <a:r>
              <a:rPr lang="en-GB" altLang="en-US" sz="2000" b="0" dirty="0"/>
              <a:t> 2024-11-13</a:t>
            </a:r>
          </a:p>
        </p:txBody>
      </p:sp>
      <p:sp>
        <p:nvSpPr>
          <p:cNvPr id="4104" name="Rectangle 6"/>
          <p:cNvSpPr>
            <a:spLocks noChangeArrowheads="1"/>
          </p:cNvSpPr>
          <p:nvPr/>
        </p:nvSpPr>
        <p:spPr bwMode="auto">
          <a:xfrm>
            <a:off x="2057400" y="2636912"/>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dirty="0"/>
              <a:t>Authors:</a:t>
            </a:r>
            <a:endParaRPr lang="en-GB" altLang="en-US" sz="2000" b="0" dirty="0"/>
          </a:p>
        </p:txBody>
      </p:sp>
      <p:graphicFrame>
        <p:nvGraphicFramePr>
          <p:cNvPr id="2" name="Table 2">
            <a:extLst>
              <a:ext uri="{FF2B5EF4-FFF2-40B4-BE49-F238E27FC236}">
                <a16:creationId xmlns:a16="http://schemas.microsoft.com/office/drawing/2014/main" id="{DFE3B203-39B5-4261-AEA3-1A957979E2FF}"/>
              </a:ext>
            </a:extLst>
          </p:cNvPr>
          <p:cNvGraphicFramePr>
            <a:graphicFrameLocks noGrp="1"/>
          </p:cNvGraphicFramePr>
          <p:nvPr>
            <p:extLst>
              <p:ext uri="{D42A27DB-BD31-4B8C-83A1-F6EECF244321}">
                <p14:modId xmlns:p14="http://schemas.microsoft.com/office/powerpoint/2010/main" val="3458383024"/>
              </p:ext>
            </p:extLst>
          </p:nvPr>
        </p:nvGraphicFramePr>
        <p:xfrm>
          <a:off x="2088679" y="3144525"/>
          <a:ext cx="7748590" cy="741680"/>
        </p:xfrm>
        <a:graphic>
          <a:graphicData uri="http://schemas.openxmlformats.org/drawingml/2006/table">
            <a:tbl>
              <a:tblPr firstRow="1" bandRow="1">
                <a:tableStyleId>{5940675A-B579-460E-94D1-54222C63F5DA}</a:tableStyleId>
              </a:tblPr>
              <a:tblGrid>
                <a:gridCol w="1991097">
                  <a:extLst>
                    <a:ext uri="{9D8B030D-6E8A-4147-A177-3AD203B41FA5}">
                      <a16:colId xmlns:a16="http://schemas.microsoft.com/office/drawing/2014/main" val="886369074"/>
                    </a:ext>
                  </a:extLst>
                </a:gridCol>
                <a:gridCol w="1152128">
                  <a:extLst>
                    <a:ext uri="{9D8B030D-6E8A-4147-A177-3AD203B41FA5}">
                      <a16:colId xmlns:a16="http://schemas.microsoft.com/office/drawing/2014/main" val="3001105605"/>
                    </a:ext>
                  </a:extLst>
                </a:gridCol>
                <a:gridCol w="1008112">
                  <a:extLst>
                    <a:ext uri="{9D8B030D-6E8A-4147-A177-3AD203B41FA5}">
                      <a16:colId xmlns:a16="http://schemas.microsoft.com/office/drawing/2014/main" val="986167142"/>
                    </a:ext>
                  </a:extLst>
                </a:gridCol>
                <a:gridCol w="864096">
                  <a:extLst>
                    <a:ext uri="{9D8B030D-6E8A-4147-A177-3AD203B41FA5}">
                      <a16:colId xmlns:a16="http://schemas.microsoft.com/office/drawing/2014/main" val="984206515"/>
                    </a:ext>
                  </a:extLst>
                </a:gridCol>
                <a:gridCol w="2733157">
                  <a:extLst>
                    <a:ext uri="{9D8B030D-6E8A-4147-A177-3AD203B41FA5}">
                      <a16:colId xmlns:a16="http://schemas.microsoft.com/office/drawing/2014/main" val="785055820"/>
                    </a:ext>
                  </a:extLst>
                </a:gridCol>
              </a:tblGrid>
              <a:tr h="370840">
                <a:tc>
                  <a:txBody>
                    <a:bodyPr/>
                    <a:lstStyle/>
                    <a:p>
                      <a:r>
                        <a:rPr lang="en-US" b="1" dirty="0"/>
                        <a:t>Name</a:t>
                      </a:r>
                    </a:p>
                  </a:txBody>
                  <a:tcPr/>
                </a:tc>
                <a:tc>
                  <a:txBody>
                    <a:bodyPr/>
                    <a:lstStyle/>
                    <a:p>
                      <a:r>
                        <a:rPr lang="en-US" b="1" dirty="0"/>
                        <a:t>Company</a:t>
                      </a:r>
                    </a:p>
                  </a:txBody>
                  <a:tcPr/>
                </a:tc>
                <a:tc>
                  <a:txBody>
                    <a:bodyPr/>
                    <a:lstStyle/>
                    <a:p>
                      <a:r>
                        <a:rPr lang="en-US" b="1" dirty="0"/>
                        <a:t>Address</a:t>
                      </a:r>
                    </a:p>
                  </a:txBody>
                  <a:tcPr/>
                </a:tc>
                <a:tc>
                  <a:txBody>
                    <a:bodyPr/>
                    <a:lstStyle/>
                    <a:p>
                      <a:r>
                        <a:rPr lang="en-US" b="1" dirty="0"/>
                        <a:t>Phone</a:t>
                      </a:r>
                    </a:p>
                  </a:txBody>
                  <a:tcPr/>
                </a:tc>
                <a:tc>
                  <a:txBody>
                    <a:bodyPr/>
                    <a:lstStyle/>
                    <a:p>
                      <a:r>
                        <a:rPr lang="en-US" b="1" dirty="0"/>
                        <a:t>Email</a:t>
                      </a:r>
                    </a:p>
                  </a:txBody>
                  <a:tcPr/>
                </a:tc>
                <a:extLst>
                  <a:ext uri="{0D108BD9-81ED-4DB2-BD59-A6C34878D82A}">
                    <a16:rowId xmlns:a16="http://schemas.microsoft.com/office/drawing/2014/main" val="2890813704"/>
                  </a:ext>
                </a:extLst>
              </a:tr>
              <a:tr h="370840">
                <a:tc>
                  <a:txBody>
                    <a:bodyPr/>
                    <a:lstStyle/>
                    <a:p>
                      <a:r>
                        <a:rPr lang="en-US" dirty="0"/>
                        <a:t>Necati Canpolat</a:t>
                      </a:r>
                    </a:p>
                  </a:txBody>
                  <a:tcPr/>
                </a:tc>
                <a:tc>
                  <a:txBody>
                    <a:bodyPr/>
                    <a:lstStyle/>
                    <a:p>
                      <a:r>
                        <a:rPr lang="en-US" dirty="0"/>
                        <a:t>Intel</a:t>
                      </a:r>
                    </a:p>
                  </a:txBody>
                  <a:tcPr/>
                </a:tc>
                <a:tc>
                  <a:txBody>
                    <a:bodyPr/>
                    <a:lstStyle/>
                    <a:p>
                      <a:endParaRPr lang="en-US" dirty="0"/>
                    </a:p>
                  </a:txBody>
                  <a:tcPr/>
                </a:tc>
                <a:tc>
                  <a:txBody>
                    <a:bodyPr/>
                    <a:lstStyle/>
                    <a:p>
                      <a:endParaRPr lang="en-US" dirty="0"/>
                    </a:p>
                  </a:txBody>
                  <a:tcPr/>
                </a:tc>
                <a:tc>
                  <a:txBody>
                    <a:bodyPr/>
                    <a:lstStyle/>
                    <a:p>
                      <a:r>
                        <a:rPr lang="en-US" dirty="0"/>
                        <a:t>necati.canpolat@intel.com</a:t>
                      </a:r>
                    </a:p>
                  </a:txBody>
                  <a:tcPr/>
                </a:tc>
                <a:extLst>
                  <a:ext uri="{0D108BD9-81ED-4DB2-BD59-A6C34878D82A}">
                    <a16:rowId xmlns:a16="http://schemas.microsoft.com/office/drawing/2014/main" val="963518359"/>
                  </a:ext>
                </a:extLst>
              </a:tr>
            </a:tbl>
          </a:graphicData>
        </a:graphic>
      </p:graphicFrame>
      <p:sp>
        <p:nvSpPr>
          <p:cNvPr id="3" name="Footer Placeholder 2">
            <a:extLst>
              <a:ext uri="{FF2B5EF4-FFF2-40B4-BE49-F238E27FC236}">
                <a16:creationId xmlns:a16="http://schemas.microsoft.com/office/drawing/2014/main" id="{2F368D9F-668A-4CFF-BD06-9E124BFC16F9}"/>
              </a:ext>
            </a:extLst>
          </p:cNvPr>
          <p:cNvSpPr>
            <a:spLocks noGrp="1"/>
          </p:cNvSpPr>
          <p:nvPr>
            <p:ph type="ftr" idx="14"/>
          </p:nvPr>
        </p:nvSpPr>
        <p:spPr/>
        <p:txBody>
          <a:bodyPr/>
          <a:lstStyle/>
          <a:p>
            <a:r>
              <a:rPr lang="en-GB"/>
              <a:t>Necati Canpolat, Intel</a:t>
            </a:r>
            <a:endParaRPr lang="en-GB" dirty="0"/>
          </a:p>
        </p:txBody>
      </p:sp>
      <p:sp>
        <p:nvSpPr>
          <p:cNvPr id="4" name="Slide Number Placeholder 3">
            <a:extLst>
              <a:ext uri="{FF2B5EF4-FFF2-40B4-BE49-F238E27FC236}">
                <a16:creationId xmlns:a16="http://schemas.microsoft.com/office/drawing/2014/main" id="{B33018B3-C5E0-4AE5-A5F3-29C7AC68A0CE}"/>
              </a:ext>
            </a:extLst>
          </p:cNvPr>
          <p:cNvSpPr>
            <a:spLocks noGrp="1"/>
          </p:cNvSpPr>
          <p:nvPr>
            <p:ph type="sldNum" idx="12"/>
          </p:nvPr>
        </p:nvSpPr>
        <p:spPr/>
        <p:txBody>
          <a:bodyPr/>
          <a:lstStyle/>
          <a:p>
            <a:r>
              <a:rPr lang="en-GB"/>
              <a:t>Slide </a:t>
            </a:r>
            <a:fld id="{440F5867-744E-4AA6-B0ED-4C44D2DFBB7B}" type="slidenum">
              <a:rPr lang="en-GB" smtClean="0"/>
              <a:pPr/>
              <a:t>119</a:t>
            </a:fld>
            <a:endParaRPr lang="en-GB" dirty="0"/>
          </a:p>
        </p:txBody>
      </p:sp>
      <p:sp>
        <p:nvSpPr>
          <p:cNvPr id="5" name="Date Placeholder 4">
            <a:extLst>
              <a:ext uri="{FF2B5EF4-FFF2-40B4-BE49-F238E27FC236}">
                <a16:creationId xmlns:a16="http://schemas.microsoft.com/office/drawing/2014/main" id="{37E7ED33-5D24-4262-8400-E9873EAAA05C}"/>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2873184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753" y="580101"/>
            <a:ext cx="10361084" cy="1065213"/>
          </a:xfrm>
        </p:spPr>
        <p:txBody>
          <a:bodyPr/>
          <a:lstStyle/>
          <a:p>
            <a:r>
              <a:rPr lang="en-US" dirty="0"/>
              <a:t>Draft Development Snapshot</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375616494"/>
              </p:ext>
            </p:extLst>
          </p:nvPr>
        </p:nvGraphicFramePr>
        <p:xfrm>
          <a:off x="737392" y="1521960"/>
          <a:ext cx="9930611" cy="4451143"/>
        </p:xfrm>
        <a:graphic>
          <a:graphicData uri="http://schemas.openxmlformats.org/drawingml/2006/table">
            <a:tbl>
              <a:tblPr firstRow="1">
                <a:tableStyleId>{073A0DAA-6AF3-43AB-8588-CEC1D06C72B9}</a:tableStyleId>
              </a:tblPr>
              <a:tblGrid>
                <a:gridCol w="722213">
                  <a:extLst>
                    <a:ext uri="{9D8B030D-6E8A-4147-A177-3AD203B41FA5}">
                      <a16:colId xmlns:a16="http://schemas.microsoft.com/office/drawing/2014/main" val="4261970102"/>
                    </a:ext>
                  </a:extLst>
                </a:gridCol>
                <a:gridCol w="819527">
                  <a:extLst>
                    <a:ext uri="{9D8B030D-6E8A-4147-A177-3AD203B41FA5}">
                      <a16:colId xmlns:a16="http://schemas.microsoft.com/office/drawing/2014/main" val="78877518"/>
                    </a:ext>
                  </a:extLst>
                </a:gridCol>
                <a:gridCol w="502717">
                  <a:extLst>
                    <a:ext uri="{9D8B030D-6E8A-4147-A177-3AD203B41FA5}">
                      <a16:colId xmlns:a16="http://schemas.microsoft.com/office/drawing/2014/main" val="1625024730"/>
                    </a:ext>
                  </a:extLst>
                </a:gridCol>
                <a:gridCol w="502717">
                  <a:extLst>
                    <a:ext uri="{9D8B030D-6E8A-4147-A177-3AD203B41FA5}">
                      <a16:colId xmlns:a16="http://schemas.microsoft.com/office/drawing/2014/main" val="2198051875"/>
                    </a:ext>
                  </a:extLst>
                </a:gridCol>
                <a:gridCol w="502717">
                  <a:extLst>
                    <a:ext uri="{9D8B030D-6E8A-4147-A177-3AD203B41FA5}">
                      <a16:colId xmlns:a16="http://schemas.microsoft.com/office/drawing/2014/main" val="2849464904"/>
                    </a:ext>
                  </a:extLst>
                </a:gridCol>
                <a:gridCol w="502717">
                  <a:extLst>
                    <a:ext uri="{9D8B030D-6E8A-4147-A177-3AD203B41FA5}">
                      <a16:colId xmlns:a16="http://schemas.microsoft.com/office/drawing/2014/main" val="3784159027"/>
                    </a:ext>
                  </a:extLst>
                </a:gridCol>
                <a:gridCol w="454370">
                  <a:extLst>
                    <a:ext uri="{9D8B030D-6E8A-4147-A177-3AD203B41FA5}">
                      <a16:colId xmlns:a16="http://schemas.microsoft.com/office/drawing/2014/main" val="1499934070"/>
                    </a:ext>
                  </a:extLst>
                </a:gridCol>
                <a:gridCol w="513430">
                  <a:extLst>
                    <a:ext uri="{9D8B030D-6E8A-4147-A177-3AD203B41FA5}">
                      <a16:colId xmlns:a16="http://schemas.microsoft.com/office/drawing/2014/main" val="1031708747"/>
                    </a:ext>
                  </a:extLst>
                </a:gridCol>
                <a:gridCol w="1416180">
                  <a:extLst>
                    <a:ext uri="{9D8B030D-6E8A-4147-A177-3AD203B41FA5}">
                      <a16:colId xmlns:a16="http://schemas.microsoft.com/office/drawing/2014/main" val="309422106"/>
                    </a:ext>
                  </a:extLst>
                </a:gridCol>
                <a:gridCol w="658819">
                  <a:extLst>
                    <a:ext uri="{9D8B030D-6E8A-4147-A177-3AD203B41FA5}">
                      <a16:colId xmlns:a16="http://schemas.microsoft.com/office/drawing/2014/main" val="2746800865"/>
                    </a:ext>
                  </a:extLst>
                </a:gridCol>
                <a:gridCol w="2012990">
                  <a:extLst>
                    <a:ext uri="{9D8B030D-6E8A-4147-A177-3AD203B41FA5}">
                      <a16:colId xmlns:a16="http://schemas.microsoft.com/office/drawing/2014/main" val="664609411"/>
                    </a:ext>
                  </a:extLst>
                </a:gridCol>
                <a:gridCol w="1322214">
                  <a:extLst>
                    <a:ext uri="{9D8B030D-6E8A-4147-A177-3AD203B41FA5}">
                      <a16:colId xmlns:a16="http://schemas.microsoft.com/office/drawing/2014/main" val="1668201667"/>
                    </a:ext>
                  </a:extLst>
                </a:gridCol>
              </a:tblGrid>
              <a:tr h="35427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TG</a:t>
                      </a:r>
                      <a:endParaRPr kumimoji="0" lang="en-US" sz="11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a:ln>
                            <a:noFill/>
                          </a:ln>
                          <a:effectLst/>
                        </a:rPr>
                        <a:t>Published or Draft Baseline Document</a:t>
                      </a: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tc>
                <a:tc hMerge="1">
                  <a:txBody>
                    <a:bodyPr/>
                    <a:lstStyle/>
                    <a:p>
                      <a:endParaRPr 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solidFill>
                            <a:schemeClr val="bg1"/>
                          </a:solidFill>
                          <a:effectLst/>
                        </a:rPr>
                        <a:t>Source</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Times New Roman" pitchFamily="18" charset="0"/>
                        </a:rPr>
                        <a:t>MDR</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Editor</a:t>
                      </a:r>
                      <a:endParaRPr kumimoji="0" lang="en-US" sz="1200" b="1" i="0" u="none" strike="noStrike" cap="none" normalizeH="0" baseline="0" dirty="0">
                        <a:ln>
                          <a:noFill/>
                        </a:ln>
                        <a:solidFill>
                          <a:schemeClr val="bg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Snapshot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Date</a:t>
                      </a:r>
                      <a:endParaRPr kumimoji="0" lang="en-US" sz="1200" b="1" i="0" u="none" strike="noStrike" cap="none" normalizeH="0" baseline="0" dirty="0">
                        <a:ln>
                          <a:noFill/>
                        </a:ln>
                        <a:solidFill>
                          <a:schemeClr val="bg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57412"/>
                  </a:ext>
                </a:extLst>
              </a:tr>
              <a:tr h="45549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solidFill>
                            <a:srgbClr val="002060"/>
                          </a:solidFill>
                          <a:effectLst/>
                        </a:rPr>
                        <a:t>Published</a:t>
                      </a:r>
                      <a:endParaRPr kumimoji="0" lang="en-US" sz="1100" b="1" i="0" u="none" strike="noStrike" cap="none" normalizeH="0" baseline="0" dirty="0">
                        <a:ln>
                          <a:noFill/>
                        </a:ln>
                        <a:solidFill>
                          <a:srgbClr val="002060"/>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me</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solidFill>
                            <a:schemeClr val="tx1"/>
                          </a:solidFill>
                          <a:effectLst/>
                          <a:latin typeface="+mn-lt"/>
                          <a:cs typeface="Arial" panose="020B0604020202020204" pitchFamily="34" charset="0"/>
                        </a:rPr>
                        <a:t>bh</a:t>
                      </a:r>
                      <a:endParaRPr kumimoji="0" lang="en-US" sz="1400" b="1" i="0" u="none" strike="noStrike" cap="none" normalizeH="0" baseline="0" dirty="0">
                        <a:ln>
                          <a:noFill/>
                        </a:ln>
                        <a:solidFill>
                          <a:schemeClr val="tx1"/>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be</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bk</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841105578"/>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002060"/>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1"/>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 2020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Yes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Emily Qi, Edward Au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July 29, 2024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499157"/>
                  </a:ext>
                </a:extLst>
              </a:tr>
              <a:tr h="410503">
                <a:tc>
                  <a:txBody>
                    <a:bodyPr/>
                    <a:lstStyle/>
                    <a:p>
                      <a:pPr algn="ctr"/>
                      <a:r>
                        <a:rPr lang="en-US" sz="1400" b="0" u="none" dirty="0" err="1">
                          <a:solidFill>
                            <a:schemeClr val="tx1"/>
                          </a:solidFill>
                          <a:latin typeface="+mn-lt"/>
                          <a:cs typeface="Arial" panose="020B0604020202020204" pitchFamily="34" charset="0"/>
                        </a:rPr>
                        <a:t>bh</a:t>
                      </a:r>
                      <a:endParaRPr lang="en-US" sz="1400" b="0" u="none" dirty="0">
                        <a:solidFill>
                          <a:schemeClr val="tx1"/>
                        </a:solidFill>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Carol Ansley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July 16, 2024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3496149"/>
                  </a:ext>
                </a:extLst>
              </a:tr>
              <a:tr h="50764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1"/>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mn-lt"/>
                        </a:rPr>
                        <a:t>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a:t>
                      </a:r>
                    </a:p>
                    <a:p>
                      <a:pPr algn="ctr"/>
                      <a:r>
                        <a:rPr lang="en-US" sz="1200" dirty="0">
                          <a:solidFill>
                            <a:schemeClr val="tx1"/>
                          </a:solidFill>
                        </a:rPr>
                        <a:t>(old)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Yes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Edward Au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July 15, 2024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8542191"/>
                  </a:ext>
                </a:extLst>
              </a:tr>
              <a:tr h="410503">
                <a:tc>
                  <a:txBody>
                    <a:bodyPr/>
                    <a:lstStyle/>
                    <a:p>
                      <a:pPr algn="ctr"/>
                      <a:r>
                        <a:rPr lang="en-US" sz="1400" b="0" dirty="0">
                          <a:solidFill>
                            <a:schemeClr val="tx1"/>
                          </a:solidFill>
                          <a:latin typeface="+mn-lt"/>
                          <a:cs typeface="Arial" panose="020B0604020202020204" pitchFamily="34" charset="0"/>
                        </a:rPr>
                        <a:t>bk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5.01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Word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Roy Want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November 12, 2024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3245670"/>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1"/>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dirty="0">
                          <a:ln>
                            <a:noFill/>
                          </a:ln>
                          <a:solidFill>
                            <a:srgbClr val="FF0000"/>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FF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 2020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Yes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Claudio da Silva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November 12, 2024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1138465"/>
                  </a:ext>
                </a:extLst>
              </a:tr>
              <a:tr h="205252">
                <a:tc>
                  <a:txBody>
                    <a:bodyPr/>
                    <a:lstStyle/>
                    <a:p>
                      <a:pPr algn="ctr"/>
                      <a:r>
                        <a:rPr lang="en-US" sz="1400" b="0" dirty="0">
                          <a:solidFill>
                            <a:schemeClr val="tx1"/>
                          </a:solidFill>
                          <a:latin typeface="+mn-lt"/>
                          <a:cs typeface="Arial" panose="020B0604020202020204" pitchFamily="34" charset="0"/>
                        </a:rPr>
                        <a:t>bi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normalizeH="0" baseline="0" dirty="0">
                          <a:ln>
                            <a:noFill/>
                          </a:ln>
                          <a:solidFill>
                            <a:schemeClr val="tx1"/>
                          </a:solidFill>
                          <a:effectLst/>
                          <a:latin typeface="Times New Roman" pitchFamily="18" charset="0"/>
                          <a:ea typeface="+mn-ea"/>
                          <a:cs typeface="+mn-cs"/>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 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2.0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FrameMaker 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200" kern="1200" dirty="0">
                          <a:solidFill>
                            <a:schemeClr val="tx1"/>
                          </a:solidFill>
                          <a:latin typeface="+mn-lt"/>
                          <a:ea typeface="+mn-ea"/>
                          <a:cs typeface="+mn-cs"/>
                        </a:rPr>
                        <a:t>Po-kai Huang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November 12, 2024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1030737"/>
                  </a:ext>
                </a:extLst>
              </a:tr>
              <a:tr h="205252">
                <a:tc>
                  <a:txBody>
                    <a:bodyPr/>
                    <a:lstStyle/>
                    <a:p>
                      <a:pPr algn="ctr"/>
                      <a:r>
                        <a:rPr lang="en-US" sz="1400" b="0" dirty="0">
                          <a:solidFill>
                            <a:schemeClr val="tx1"/>
                          </a:solidFill>
                          <a:latin typeface="+mn-lt"/>
                          <a:cs typeface="Arial" panose="020B0604020202020204" pitchFamily="34" charset="0"/>
                        </a:rPr>
                        <a:t>bn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normalizeH="0" baseline="0" dirty="0">
                          <a:ln>
                            <a:noFill/>
                          </a:ln>
                          <a:solidFill>
                            <a:schemeClr val="tx1"/>
                          </a:solidFill>
                          <a:effectLst/>
                          <a:latin typeface="Times New Roman" pitchFamily="18" charset="0"/>
                          <a:ea typeface="+mn-ea"/>
                          <a:cs typeface="+mn-cs"/>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 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2.0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200" b="0" dirty="0"/>
                        <a:t>Ross Jian Yu </a:t>
                      </a:r>
                      <a:endParaRPr lang="en-US" sz="1200" b="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November 12, 2024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9516225"/>
                  </a:ext>
                </a:extLst>
              </a:tr>
              <a:tr h="205252">
                <a:tc>
                  <a:txBody>
                    <a:bodyPr/>
                    <a:lstStyle/>
                    <a:p>
                      <a:pPr algn="ctr"/>
                      <a:r>
                        <a:rPr lang="en-US" sz="1400" b="0" dirty="0">
                          <a:solidFill>
                            <a:schemeClr val="tx1"/>
                          </a:solidFill>
                          <a:latin typeface="+mn-lt"/>
                          <a:cs typeface="Arial" panose="020B0604020202020204" pitchFamily="34" charset="0"/>
                        </a:rPr>
                        <a:t>mf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normalizeH="0" baseline="0" dirty="0">
                        <a:ln>
                          <a:noFill/>
                        </a:ln>
                        <a:solidFill>
                          <a:schemeClr val="tx1"/>
                        </a:solidFill>
                        <a:effectLst/>
                        <a:latin typeface="Times New Roman"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rgbClr val="FF0000"/>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cap="none" normalizeH="0" baseline="0" dirty="0">
                        <a:ln>
                          <a:noFill/>
                        </a:ln>
                        <a:solidFill>
                          <a:schemeClr val="tx1"/>
                        </a:solidFill>
                        <a:effectLst/>
                        <a:latin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7887178"/>
                  </a:ext>
                </a:extLst>
              </a:tr>
            </a:tbl>
          </a:graphicData>
        </a:graphic>
      </p:graphicFrame>
      <p:sp>
        <p:nvSpPr>
          <p:cNvPr id="8" name="Text Box 231"/>
          <p:cNvSpPr txBox="1">
            <a:spLocks noChangeArrowheads="1"/>
          </p:cNvSpPr>
          <p:nvPr/>
        </p:nvSpPr>
        <p:spPr bwMode="auto">
          <a:xfrm>
            <a:off x="677867" y="1060294"/>
            <a:ext cx="1701008" cy="338554"/>
          </a:xfrm>
          <a:prstGeom prst="rect">
            <a:avLst/>
          </a:prstGeom>
          <a:noFill/>
          <a:ln w="9525">
            <a:noFill/>
            <a:miter lim="800000"/>
            <a:headEnd/>
            <a:tailEnd/>
          </a:ln>
        </p:spPr>
        <p:txBody>
          <a:bodyPr wrap="square">
            <a:spAutoFit/>
          </a:bodyPr>
          <a:lstStyle/>
          <a:p>
            <a:pPr eaLnBrk="1" hangingPunct="1">
              <a:spcBef>
                <a:spcPct val="50000"/>
              </a:spcBef>
            </a:pPr>
            <a:r>
              <a:rPr lang="en-US" sz="1600" dirty="0">
                <a:solidFill>
                  <a:srgbClr val="FF0000"/>
                </a:solidFill>
                <a:latin typeface="Arial" charset="0"/>
              </a:rPr>
              <a:t>November 2024</a:t>
            </a:r>
            <a:endParaRPr lang="en-US" sz="1800" dirty="0">
              <a:solidFill>
                <a:srgbClr val="FF0000"/>
              </a:solidFill>
              <a:latin typeface="Arial" charset="0"/>
            </a:endParaRPr>
          </a:p>
        </p:txBody>
      </p:sp>
      <p:sp>
        <p:nvSpPr>
          <p:cNvPr id="9" name="Text Box 116"/>
          <p:cNvSpPr txBox="1">
            <a:spLocks noChangeArrowheads="1"/>
          </p:cNvSpPr>
          <p:nvPr/>
        </p:nvSpPr>
        <p:spPr bwMode="auto">
          <a:xfrm>
            <a:off x="2209800" y="589365"/>
            <a:ext cx="1676400" cy="461665"/>
          </a:xfrm>
          <a:prstGeom prst="rect">
            <a:avLst/>
          </a:prstGeom>
          <a:noFill/>
          <a:ln w="12700">
            <a:noFill/>
            <a:miter lim="800000"/>
            <a:headEnd type="none" w="sm" len="sm"/>
            <a:tailEnd type="none" w="sm" len="sm"/>
          </a:ln>
        </p:spPr>
        <p:txBody>
          <a:bodyPr wrap="square">
            <a:spAutoFit/>
          </a:bodyPr>
          <a:lstStyle/>
          <a:p>
            <a:r>
              <a:rPr lang="en-US" sz="1200" dirty="0">
                <a:solidFill>
                  <a:srgbClr val="FF0000"/>
                </a:solidFill>
              </a:rPr>
              <a:t>Changes from  last report shown in </a:t>
            </a:r>
            <a:r>
              <a:rPr lang="en-US" sz="1200" b="1" dirty="0">
                <a:solidFill>
                  <a:srgbClr val="FF0000"/>
                </a:solidFill>
              </a:rPr>
              <a:t>red.</a:t>
            </a:r>
          </a:p>
        </p:txBody>
      </p:sp>
      <p:sp>
        <p:nvSpPr>
          <p:cNvPr id="3" name="Footer Placeholder 2">
            <a:extLst>
              <a:ext uri="{FF2B5EF4-FFF2-40B4-BE49-F238E27FC236}">
                <a16:creationId xmlns:a16="http://schemas.microsoft.com/office/drawing/2014/main" id="{FF5F97CB-CA3B-4445-812B-D543B427EFCE}"/>
              </a:ext>
            </a:extLst>
          </p:cNvPr>
          <p:cNvSpPr>
            <a:spLocks noGrp="1"/>
          </p:cNvSpPr>
          <p:nvPr>
            <p:ph type="ftr" idx="14"/>
          </p:nvPr>
        </p:nvSpPr>
        <p:spPr/>
        <p:txBody>
          <a:bodyPr/>
          <a:lstStyle/>
          <a:p>
            <a:r>
              <a:rPr lang="en-GB" dirty="0"/>
              <a:t>Emily Qi, Self</a:t>
            </a:r>
          </a:p>
        </p:txBody>
      </p:sp>
      <p:sp>
        <p:nvSpPr>
          <p:cNvPr id="7" name="Slide Number Placeholder 6">
            <a:extLst>
              <a:ext uri="{FF2B5EF4-FFF2-40B4-BE49-F238E27FC236}">
                <a16:creationId xmlns:a16="http://schemas.microsoft.com/office/drawing/2014/main" id="{F512875C-6807-4DAD-86B9-C0C5CD4429F3}"/>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11" name="Date Placeholder 10">
            <a:extLst>
              <a:ext uri="{FF2B5EF4-FFF2-40B4-BE49-F238E27FC236}">
                <a16:creationId xmlns:a16="http://schemas.microsoft.com/office/drawing/2014/main" id="{2E04E055-2268-497C-89BB-E6D0B55D7A18}"/>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274904318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23BBD-B6B8-DA57-6289-6A180C96DEA8}"/>
              </a:ext>
            </a:extLst>
          </p:cNvPr>
          <p:cNvSpPr>
            <a:spLocks noGrp="1"/>
          </p:cNvSpPr>
          <p:nvPr>
            <p:ph type="title"/>
          </p:nvPr>
        </p:nvSpPr>
        <p:spPr>
          <a:xfrm>
            <a:off x="2208213" y="685800"/>
            <a:ext cx="7773987" cy="1066800"/>
          </a:xfrm>
        </p:spPr>
        <p:txBody>
          <a:bodyPr/>
          <a:lstStyle/>
          <a:p>
            <a:pPr algn="l"/>
            <a:r>
              <a:rPr lang="en-US" dirty="0"/>
              <a:t>Wireless Broadband Alliance (WBA)</a:t>
            </a:r>
          </a:p>
        </p:txBody>
      </p:sp>
      <p:sp>
        <p:nvSpPr>
          <p:cNvPr id="3" name="Content Placeholder 2">
            <a:extLst>
              <a:ext uri="{FF2B5EF4-FFF2-40B4-BE49-F238E27FC236}">
                <a16:creationId xmlns:a16="http://schemas.microsoft.com/office/drawing/2014/main" id="{DAAAF6B6-CE19-2FCA-AC05-6A11DCA48004}"/>
              </a:ext>
            </a:extLst>
          </p:cNvPr>
          <p:cNvSpPr>
            <a:spLocks noGrp="1"/>
          </p:cNvSpPr>
          <p:nvPr>
            <p:ph idx="1"/>
          </p:nvPr>
        </p:nvSpPr>
        <p:spPr>
          <a:xfrm>
            <a:off x="1991544" y="1981200"/>
            <a:ext cx="8352928" cy="4114800"/>
          </a:xfrm>
        </p:spPr>
        <p:txBody>
          <a:bodyPr/>
          <a:lstStyle/>
          <a:p>
            <a:r>
              <a:rPr lang="en-US" b="0" dirty="0"/>
              <a:t>Drives enabling seamless &amp; interoperable Wi-Fi services</a:t>
            </a:r>
          </a:p>
          <a:p>
            <a:r>
              <a:rPr lang="en-US" b="0" dirty="0"/>
              <a:t>Addresses business and technical issues, as well as opportunities in the industry</a:t>
            </a:r>
          </a:p>
          <a:p>
            <a:pPr marL="0" indent="0"/>
            <a:endParaRPr lang="en-US" dirty="0"/>
          </a:p>
          <a:p>
            <a:pPr marL="0" indent="0"/>
            <a:r>
              <a:rPr lang="en-US" dirty="0">
                <a:highlight>
                  <a:srgbClr val="C0C0C0"/>
                </a:highlight>
              </a:rPr>
              <a:t>IEEE 802.11 (std dev)         WFA (cert)       WBA (enablement)  </a:t>
            </a:r>
          </a:p>
          <a:p>
            <a:endParaRPr lang="en-US" b="0" dirty="0"/>
          </a:p>
          <a:p>
            <a:endParaRPr lang="en-US" dirty="0"/>
          </a:p>
        </p:txBody>
      </p:sp>
      <p:sp>
        <p:nvSpPr>
          <p:cNvPr id="7" name="Arrow: Right 6">
            <a:extLst>
              <a:ext uri="{FF2B5EF4-FFF2-40B4-BE49-F238E27FC236}">
                <a16:creationId xmlns:a16="http://schemas.microsoft.com/office/drawing/2014/main" id="{10C60E8B-FD19-063A-C7E4-540CD1220421}"/>
              </a:ext>
            </a:extLst>
          </p:cNvPr>
          <p:cNvSpPr/>
          <p:nvPr/>
        </p:nvSpPr>
        <p:spPr bwMode="auto">
          <a:xfrm>
            <a:off x="5135880" y="3789040"/>
            <a:ext cx="240040" cy="188600"/>
          </a:xfrm>
          <a:prstGeom prst="rightArrow">
            <a:avLst>
              <a:gd name="adj1" fmla="val 50000"/>
              <a:gd name="adj2" fmla="val 50000"/>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a:solidFill>
                <a:schemeClr val="tx1"/>
              </a:solidFill>
              <a:latin typeface="Times New Roman" pitchFamily="18" charset="0"/>
            </a:endParaRPr>
          </a:p>
        </p:txBody>
      </p:sp>
      <p:sp>
        <p:nvSpPr>
          <p:cNvPr id="8" name="Arrow: Right 7">
            <a:extLst>
              <a:ext uri="{FF2B5EF4-FFF2-40B4-BE49-F238E27FC236}">
                <a16:creationId xmlns:a16="http://schemas.microsoft.com/office/drawing/2014/main" id="{27150E45-6708-AA65-BD3D-01A9DE8F029E}"/>
              </a:ext>
            </a:extLst>
          </p:cNvPr>
          <p:cNvSpPr/>
          <p:nvPr/>
        </p:nvSpPr>
        <p:spPr bwMode="auto">
          <a:xfrm>
            <a:off x="7248128" y="3789040"/>
            <a:ext cx="240040" cy="188600"/>
          </a:xfrm>
          <a:prstGeom prst="rightArrow">
            <a:avLst>
              <a:gd name="adj1" fmla="val 50000"/>
              <a:gd name="adj2" fmla="val 50000"/>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a:solidFill>
                <a:schemeClr val="tx1"/>
              </a:solidFill>
              <a:latin typeface="Times New Roman" pitchFamily="18" charset="0"/>
            </a:endParaRPr>
          </a:p>
        </p:txBody>
      </p:sp>
      <p:sp>
        <p:nvSpPr>
          <p:cNvPr id="9" name="Footer Placeholder 8">
            <a:extLst>
              <a:ext uri="{FF2B5EF4-FFF2-40B4-BE49-F238E27FC236}">
                <a16:creationId xmlns:a16="http://schemas.microsoft.com/office/drawing/2014/main" id="{4FFD1AF5-E9F9-4209-9713-882D340F5FF1}"/>
              </a:ext>
            </a:extLst>
          </p:cNvPr>
          <p:cNvSpPr>
            <a:spLocks noGrp="1"/>
          </p:cNvSpPr>
          <p:nvPr>
            <p:ph type="ftr" idx="14"/>
          </p:nvPr>
        </p:nvSpPr>
        <p:spPr/>
        <p:txBody>
          <a:bodyPr/>
          <a:lstStyle/>
          <a:p>
            <a:r>
              <a:rPr lang="en-GB"/>
              <a:t>Necati Canpolat, Intel</a:t>
            </a:r>
            <a:endParaRPr lang="en-GB" dirty="0"/>
          </a:p>
        </p:txBody>
      </p:sp>
      <p:sp>
        <p:nvSpPr>
          <p:cNvPr id="10" name="Slide Number Placeholder 9">
            <a:extLst>
              <a:ext uri="{FF2B5EF4-FFF2-40B4-BE49-F238E27FC236}">
                <a16:creationId xmlns:a16="http://schemas.microsoft.com/office/drawing/2014/main" id="{6E8E9255-6C4E-444A-A741-B3938864D4DF}"/>
              </a:ext>
            </a:extLst>
          </p:cNvPr>
          <p:cNvSpPr>
            <a:spLocks noGrp="1"/>
          </p:cNvSpPr>
          <p:nvPr>
            <p:ph type="sldNum" idx="12"/>
          </p:nvPr>
        </p:nvSpPr>
        <p:spPr/>
        <p:txBody>
          <a:bodyPr/>
          <a:lstStyle/>
          <a:p>
            <a:r>
              <a:rPr lang="en-GB"/>
              <a:t>Slide </a:t>
            </a:r>
            <a:fld id="{440F5867-744E-4AA6-B0ED-4C44D2DFBB7B}" type="slidenum">
              <a:rPr lang="en-GB" smtClean="0"/>
              <a:pPr/>
              <a:t>120</a:t>
            </a:fld>
            <a:endParaRPr lang="en-GB" dirty="0"/>
          </a:p>
        </p:txBody>
      </p:sp>
      <p:sp>
        <p:nvSpPr>
          <p:cNvPr id="11" name="Date Placeholder 10">
            <a:extLst>
              <a:ext uri="{FF2B5EF4-FFF2-40B4-BE49-F238E27FC236}">
                <a16:creationId xmlns:a16="http://schemas.microsoft.com/office/drawing/2014/main" id="{D9A4D1E7-4159-4CE7-9A9F-680AF4376FB8}"/>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250343919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F1956-3792-8079-FA24-C29776EB2A3C}"/>
              </a:ext>
            </a:extLst>
          </p:cNvPr>
          <p:cNvSpPr>
            <a:spLocks noGrp="1"/>
          </p:cNvSpPr>
          <p:nvPr>
            <p:ph type="title"/>
          </p:nvPr>
        </p:nvSpPr>
        <p:spPr>
          <a:xfrm>
            <a:off x="1919536" y="550267"/>
            <a:ext cx="8640960" cy="1066800"/>
          </a:xfrm>
        </p:spPr>
        <p:txBody>
          <a:bodyPr/>
          <a:lstStyle/>
          <a:p>
            <a:r>
              <a:rPr lang="en-US" dirty="0"/>
              <a:t>Wireless Global Congress &amp; Members Meeting</a:t>
            </a:r>
          </a:p>
        </p:txBody>
      </p:sp>
      <p:sp>
        <p:nvSpPr>
          <p:cNvPr id="3" name="Content Placeholder 2">
            <a:extLst>
              <a:ext uri="{FF2B5EF4-FFF2-40B4-BE49-F238E27FC236}">
                <a16:creationId xmlns:a16="http://schemas.microsoft.com/office/drawing/2014/main" id="{9FC0D1C7-6E3C-8F2D-8B59-7CFCAF3C30DB}"/>
              </a:ext>
            </a:extLst>
          </p:cNvPr>
          <p:cNvSpPr>
            <a:spLocks noGrp="1"/>
          </p:cNvSpPr>
          <p:nvPr>
            <p:ph idx="1"/>
          </p:nvPr>
        </p:nvSpPr>
        <p:spPr>
          <a:xfrm>
            <a:off x="1847528" y="1920695"/>
            <a:ext cx="4894312" cy="4114800"/>
          </a:xfrm>
        </p:spPr>
        <p:txBody>
          <a:bodyPr/>
          <a:lstStyle/>
          <a:p>
            <a:r>
              <a:rPr lang="en-US" b="0" dirty="0"/>
              <a:t>WBA has three events per year</a:t>
            </a:r>
          </a:p>
          <a:p>
            <a:r>
              <a:rPr lang="en-US" b="0" dirty="0"/>
              <a:t>The last event was on October 7-10 in Paris co-located with Network X</a:t>
            </a:r>
          </a:p>
          <a:p>
            <a:r>
              <a:rPr lang="en-US" b="0" dirty="0">
                <a:hlinkClick r:id="rId2"/>
              </a:rPr>
              <a:t>https://www.wirelessglobalcongress.com/2024-Post-Event-Report</a:t>
            </a:r>
            <a:endParaRPr lang="en-US" b="0" dirty="0"/>
          </a:p>
          <a:p>
            <a:r>
              <a:rPr lang="en-US" b="0" dirty="0"/>
              <a:t>The presentations will be made public in December 2024</a:t>
            </a:r>
          </a:p>
          <a:p>
            <a:endParaRPr lang="en-US" b="0" dirty="0"/>
          </a:p>
          <a:p>
            <a:endParaRPr lang="en-US" dirty="0"/>
          </a:p>
        </p:txBody>
      </p:sp>
      <p:pic>
        <p:nvPicPr>
          <p:cNvPr id="8" name="Picture 7">
            <a:extLst>
              <a:ext uri="{FF2B5EF4-FFF2-40B4-BE49-F238E27FC236}">
                <a16:creationId xmlns:a16="http://schemas.microsoft.com/office/drawing/2014/main" id="{01BB4138-00FA-6C67-6A94-1BB09C178BDE}"/>
              </a:ext>
            </a:extLst>
          </p:cNvPr>
          <p:cNvPicPr>
            <a:picLocks noChangeAspect="1"/>
          </p:cNvPicPr>
          <p:nvPr/>
        </p:nvPicPr>
        <p:blipFill>
          <a:blip r:embed="rId3"/>
          <a:stretch>
            <a:fillRect/>
          </a:stretch>
        </p:blipFill>
        <p:spPr>
          <a:xfrm>
            <a:off x="7032105" y="1700809"/>
            <a:ext cx="3423737" cy="4334687"/>
          </a:xfrm>
          <a:prstGeom prst="rect">
            <a:avLst/>
          </a:prstGeom>
        </p:spPr>
      </p:pic>
      <p:sp>
        <p:nvSpPr>
          <p:cNvPr id="7" name="Footer Placeholder 6">
            <a:extLst>
              <a:ext uri="{FF2B5EF4-FFF2-40B4-BE49-F238E27FC236}">
                <a16:creationId xmlns:a16="http://schemas.microsoft.com/office/drawing/2014/main" id="{48E27FC1-4345-4802-BC66-A7A019F9232A}"/>
              </a:ext>
            </a:extLst>
          </p:cNvPr>
          <p:cNvSpPr>
            <a:spLocks noGrp="1"/>
          </p:cNvSpPr>
          <p:nvPr>
            <p:ph type="ftr" idx="14"/>
          </p:nvPr>
        </p:nvSpPr>
        <p:spPr/>
        <p:txBody>
          <a:bodyPr/>
          <a:lstStyle/>
          <a:p>
            <a:r>
              <a:rPr lang="en-GB"/>
              <a:t>Necati Canpolat, Intel</a:t>
            </a:r>
            <a:endParaRPr lang="en-GB" dirty="0"/>
          </a:p>
        </p:txBody>
      </p:sp>
      <p:sp>
        <p:nvSpPr>
          <p:cNvPr id="9" name="Slide Number Placeholder 8">
            <a:extLst>
              <a:ext uri="{FF2B5EF4-FFF2-40B4-BE49-F238E27FC236}">
                <a16:creationId xmlns:a16="http://schemas.microsoft.com/office/drawing/2014/main" id="{E28BB40C-6BB7-4367-9F60-D28C0D25937E}"/>
              </a:ext>
            </a:extLst>
          </p:cNvPr>
          <p:cNvSpPr>
            <a:spLocks noGrp="1"/>
          </p:cNvSpPr>
          <p:nvPr>
            <p:ph type="sldNum" idx="12"/>
          </p:nvPr>
        </p:nvSpPr>
        <p:spPr/>
        <p:txBody>
          <a:bodyPr/>
          <a:lstStyle/>
          <a:p>
            <a:r>
              <a:rPr lang="en-GB"/>
              <a:t>Slide </a:t>
            </a:r>
            <a:fld id="{440F5867-744E-4AA6-B0ED-4C44D2DFBB7B}" type="slidenum">
              <a:rPr lang="en-GB" smtClean="0"/>
              <a:pPr/>
              <a:t>121</a:t>
            </a:fld>
            <a:endParaRPr lang="en-GB" dirty="0"/>
          </a:p>
        </p:txBody>
      </p:sp>
      <p:sp>
        <p:nvSpPr>
          <p:cNvPr id="10" name="Date Placeholder 9">
            <a:extLst>
              <a:ext uri="{FF2B5EF4-FFF2-40B4-BE49-F238E27FC236}">
                <a16:creationId xmlns:a16="http://schemas.microsoft.com/office/drawing/2014/main" id="{F1B9482C-8B82-477F-9888-F29B040F34B8}"/>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181165970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F46D5-A67F-5940-B781-106E5BD929E6}"/>
              </a:ext>
            </a:extLst>
          </p:cNvPr>
          <p:cNvSpPr>
            <a:spLocks noGrp="1"/>
          </p:cNvSpPr>
          <p:nvPr>
            <p:ph type="title"/>
          </p:nvPr>
        </p:nvSpPr>
        <p:spPr/>
        <p:txBody>
          <a:bodyPr/>
          <a:lstStyle/>
          <a:p>
            <a:r>
              <a:rPr lang="en-US" dirty="0"/>
              <a:t>WBA Annual Industry Report 2024</a:t>
            </a:r>
          </a:p>
        </p:txBody>
      </p:sp>
      <p:sp>
        <p:nvSpPr>
          <p:cNvPr id="3" name="Content Placeholder 2">
            <a:extLst>
              <a:ext uri="{FF2B5EF4-FFF2-40B4-BE49-F238E27FC236}">
                <a16:creationId xmlns:a16="http://schemas.microsoft.com/office/drawing/2014/main" id="{4D4E8224-80DB-5A2B-333A-C5D8E9219845}"/>
              </a:ext>
            </a:extLst>
          </p:cNvPr>
          <p:cNvSpPr>
            <a:spLocks noGrp="1"/>
          </p:cNvSpPr>
          <p:nvPr>
            <p:ph idx="1"/>
          </p:nvPr>
        </p:nvSpPr>
        <p:spPr/>
        <p:txBody>
          <a:bodyPr/>
          <a:lstStyle/>
          <a:p>
            <a:r>
              <a:rPr lang="en-US" b="0" dirty="0"/>
              <a:t>Producing the Annual Wireless Industry Report</a:t>
            </a:r>
          </a:p>
          <a:p>
            <a:r>
              <a:rPr lang="en-US" b="0" dirty="0"/>
              <a:t>It will be publicly available in December 2024</a:t>
            </a:r>
          </a:p>
          <a:p>
            <a:endParaRPr lang="en-US" dirty="0"/>
          </a:p>
        </p:txBody>
      </p:sp>
      <p:sp>
        <p:nvSpPr>
          <p:cNvPr id="7" name="Footer Placeholder 6">
            <a:extLst>
              <a:ext uri="{FF2B5EF4-FFF2-40B4-BE49-F238E27FC236}">
                <a16:creationId xmlns:a16="http://schemas.microsoft.com/office/drawing/2014/main" id="{853D229C-D66D-4BC6-98B2-B9523352BFD7}"/>
              </a:ext>
            </a:extLst>
          </p:cNvPr>
          <p:cNvSpPr>
            <a:spLocks noGrp="1"/>
          </p:cNvSpPr>
          <p:nvPr>
            <p:ph type="ftr" idx="14"/>
          </p:nvPr>
        </p:nvSpPr>
        <p:spPr/>
        <p:txBody>
          <a:bodyPr/>
          <a:lstStyle/>
          <a:p>
            <a:r>
              <a:rPr lang="en-GB"/>
              <a:t>Necati Canpolat, Intel</a:t>
            </a:r>
            <a:endParaRPr lang="en-GB" dirty="0"/>
          </a:p>
        </p:txBody>
      </p:sp>
      <p:sp>
        <p:nvSpPr>
          <p:cNvPr id="8" name="Slide Number Placeholder 7">
            <a:extLst>
              <a:ext uri="{FF2B5EF4-FFF2-40B4-BE49-F238E27FC236}">
                <a16:creationId xmlns:a16="http://schemas.microsoft.com/office/drawing/2014/main" id="{5C32B1FB-F5F9-4841-8D3E-DAF4CF8B9214}"/>
              </a:ext>
            </a:extLst>
          </p:cNvPr>
          <p:cNvSpPr>
            <a:spLocks noGrp="1"/>
          </p:cNvSpPr>
          <p:nvPr>
            <p:ph type="sldNum" idx="12"/>
          </p:nvPr>
        </p:nvSpPr>
        <p:spPr/>
        <p:txBody>
          <a:bodyPr/>
          <a:lstStyle/>
          <a:p>
            <a:r>
              <a:rPr lang="en-GB"/>
              <a:t>Slide </a:t>
            </a:r>
            <a:fld id="{440F5867-744E-4AA6-B0ED-4C44D2DFBB7B}" type="slidenum">
              <a:rPr lang="en-GB" smtClean="0"/>
              <a:pPr/>
              <a:t>122</a:t>
            </a:fld>
            <a:endParaRPr lang="en-GB" dirty="0"/>
          </a:p>
        </p:txBody>
      </p:sp>
      <p:sp>
        <p:nvSpPr>
          <p:cNvPr id="9" name="Date Placeholder 8">
            <a:extLst>
              <a:ext uri="{FF2B5EF4-FFF2-40B4-BE49-F238E27FC236}">
                <a16:creationId xmlns:a16="http://schemas.microsoft.com/office/drawing/2014/main" id="{25043FC9-3CFD-43DB-AB9B-E8053C7D877C}"/>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165499229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2F696-6047-3C61-299E-8C7746A1AE65}"/>
              </a:ext>
            </a:extLst>
          </p:cNvPr>
          <p:cNvSpPr>
            <a:spLocks noGrp="1"/>
          </p:cNvSpPr>
          <p:nvPr>
            <p:ph type="title"/>
          </p:nvPr>
        </p:nvSpPr>
        <p:spPr>
          <a:xfrm>
            <a:off x="1875830" y="569042"/>
            <a:ext cx="8106370" cy="1066800"/>
          </a:xfrm>
        </p:spPr>
        <p:txBody>
          <a:bodyPr/>
          <a:lstStyle/>
          <a:p>
            <a:pPr algn="l"/>
            <a:r>
              <a:rPr lang="en-US" sz="2800" dirty="0"/>
              <a:t>TECHNICAL ACTIVITIES ROADMAP FOR 2024</a:t>
            </a:r>
            <a:br>
              <a:rPr lang="en-US" sz="2400" dirty="0"/>
            </a:br>
            <a:r>
              <a:rPr lang="en-US" sz="1600" dirty="0"/>
              <a:t>WBA WORK GROUPS &amp; PROJECTS</a:t>
            </a:r>
            <a:endParaRPr lang="en-US" sz="2400" dirty="0"/>
          </a:p>
        </p:txBody>
      </p:sp>
      <p:sp>
        <p:nvSpPr>
          <p:cNvPr id="7" name="Rectangle: Rounded Corners 6">
            <a:extLst>
              <a:ext uri="{FF2B5EF4-FFF2-40B4-BE49-F238E27FC236}">
                <a16:creationId xmlns:a16="http://schemas.microsoft.com/office/drawing/2014/main" id="{F4509DF0-5362-4142-8B86-25ABCDE6EAB2}"/>
              </a:ext>
            </a:extLst>
          </p:cNvPr>
          <p:cNvSpPr/>
          <p:nvPr/>
        </p:nvSpPr>
        <p:spPr>
          <a:xfrm>
            <a:off x="1875831" y="1700808"/>
            <a:ext cx="1340799" cy="822960"/>
          </a:xfrm>
          <a:prstGeom prst="roundRect">
            <a:avLst>
              <a:gd name="adj" fmla="val 7425"/>
            </a:avLst>
          </a:prstGeom>
          <a:gradFill flip="none" rotWithShape="1">
            <a:gsLst>
              <a:gs pos="0">
                <a:srgbClr val="072CE7">
                  <a:shade val="30000"/>
                  <a:satMod val="115000"/>
                </a:srgbClr>
              </a:gs>
              <a:gs pos="50000">
                <a:srgbClr val="072CE7">
                  <a:shade val="67500"/>
                  <a:satMod val="115000"/>
                </a:srgbClr>
              </a:gs>
              <a:gs pos="100000">
                <a:srgbClr val="072CE7"/>
              </a:gs>
            </a:gsLst>
            <a:lin ang="54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endParaRPr lang="en-US" sz="1000" b="1" dirty="0">
              <a:solidFill>
                <a:schemeClr val="bg1"/>
              </a:solidFill>
              <a:latin typeface="Segoe UI" panose="020B0502040204020203" pitchFamily="34" charset="0"/>
              <a:cs typeface="Segoe UI" panose="020B0502040204020203" pitchFamily="34" charset="0"/>
            </a:endParaRPr>
          </a:p>
          <a:p>
            <a:pPr algn="ctr"/>
            <a:endParaRPr lang="en-US" sz="1000" b="1" dirty="0">
              <a:solidFill>
                <a:schemeClr val="bg1"/>
              </a:solidFill>
              <a:latin typeface="Segoe UI" panose="020B0502040204020203" pitchFamily="34" charset="0"/>
              <a:cs typeface="Segoe UI" panose="020B0502040204020203" pitchFamily="34" charset="0"/>
            </a:endParaRPr>
          </a:p>
          <a:p>
            <a:pPr algn="ctr"/>
            <a:r>
              <a:rPr lang="en-US" sz="1000" b="1" dirty="0">
                <a:solidFill>
                  <a:schemeClr val="bg1"/>
                </a:solidFill>
                <a:latin typeface="Segoe UI" panose="020B0502040204020203" pitchFamily="34" charset="0"/>
                <a:cs typeface="Segoe UI" panose="020B0502040204020203" pitchFamily="34" charset="0"/>
              </a:rPr>
              <a:t>5G</a:t>
            </a:r>
          </a:p>
          <a:p>
            <a:pPr algn="ctr"/>
            <a:r>
              <a:rPr lang="en-US" sz="1000" dirty="0">
                <a:solidFill>
                  <a:schemeClr val="bg1"/>
                </a:solidFill>
                <a:latin typeface="Segoe UI" panose="020B0502040204020203" pitchFamily="34" charset="0"/>
                <a:cs typeface="Segoe UI" panose="020B0502040204020203" pitchFamily="34" charset="0"/>
              </a:rPr>
              <a:t>Work Group</a:t>
            </a:r>
          </a:p>
        </p:txBody>
      </p:sp>
      <p:pic>
        <p:nvPicPr>
          <p:cNvPr id="8" name="Picture 7">
            <a:extLst>
              <a:ext uri="{FF2B5EF4-FFF2-40B4-BE49-F238E27FC236}">
                <a16:creationId xmlns:a16="http://schemas.microsoft.com/office/drawing/2014/main" id="{4FD32565-9126-CA25-D21F-61B6578F031F}"/>
              </a:ext>
            </a:extLst>
          </p:cNvPr>
          <p:cNvPicPr>
            <a:picLocks noChangeAspect="1"/>
          </p:cNvPicPr>
          <p:nvPr/>
        </p:nvPicPr>
        <p:blipFill>
          <a:blip r:embed="rId2"/>
          <a:srcRect/>
          <a:stretch/>
        </p:blipFill>
        <p:spPr>
          <a:xfrm>
            <a:off x="2443374" y="1812384"/>
            <a:ext cx="205713" cy="205713"/>
          </a:xfrm>
          <a:prstGeom prst="rect">
            <a:avLst/>
          </a:prstGeom>
        </p:spPr>
      </p:pic>
      <p:sp>
        <p:nvSpPr>
          <p:cNvPr id="9" name="Rectangle: Rounded Corners 8">
            <a:extLst>
              <a:ext uri="{FF2B5EF4-FFF2-40B4-BE49-F238E27FC236}">
                <a16:creationId xmlns:a16="http://schemas.microsoft.com/office/drawing/2014/main" id="{EFEF0BF6-6118-D5A9-09CD-E2419F4C76A9}"/>
              </a:ext>
            </a:extLst>
          </p:cNvPr>
          <p:cNvSpPr/>
          <p:nvPr/>
        </p:nvSpPr>
        <p:spPr>
          <a:xfrm>
            <a:off x="4708863" y="1700808"/>
            <a:ext cx="1340799" cy="822960"/>
          </a:xfrm>
          <a:prstGeom prst="roundRect">
            <a:avLst>
              <a:gd name="adj" fmla="val 7425"/>
            </a:avLst>
          </a:prstGeom>
          <a:gradFill flip="none" rotWithShape="1">
            <a:gsLst>
              <a:gs pos="0">
                <a:srgbClr val="072CE7">
                  <a:shade val="30000"/>
                  <a:satMod val="115000"/>
                </a:srgbClr>
              </a:gs>
              <a:gs pos="50000">
                <a:srgbClr val="072CE7">
                  <a:shade val="67500"/>
                  <a:satMod val="115000"/>
                </a:srgbClr>
              </a:gs>
              <a:gs pos="100000">
                <a:srgbClr val="072CE7"/>
              </a:gs>
            </a:gsLst>
            <a:lin ang="54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endParaRPr lang="en-US" sz="1000" b="1" dirty="0">
              <a:solidFill>
                <a:schemeClr val="bg1"/>
              </a:solidFill>
              <a:latin typeface="Segoe UI" panose="020B0502040204020203" pitchFamily="34" charset="0"/>
              <a:cs typeface="Segoe UI" panose="020B0502040204020203" pitchFamily="34" charset="0"/>
            </a:endParaRPr>
          </a:p>
          <a:p>
            <a:pPr algn="ctr"/>
            <a:endParaRPr lang="en-US" sz="1000" b="1" dirty="0">
              <a:solidFill>
                <a:schemeClr val="bg1"/>
              </a:solidFill>
              <a:latin typeface="Segoe UI" panose="020B0502040204020203" pitchFamily="34" charset="0"/>
              <a:cs typeface="Segoe UI" panose="020B0502040204020203" pitchFamily="34" charset="0"/>
            </a:endParaRPr>
          </a:p>
          <a:p>
            <a:pPr algn="ctr"/>
            <a:r>
              <a:rPr lang="en-US" sz="1000" b="1" dirty="0">
                <a:solidFill>
                  <a:schemeClr val="bg1"/>
                </a:solidFill>
                <a:latin typeface="Segoe UI" panose="020B0502040204020203" pitchFamily="34" charset="0"/>
                <a:cs typeface="Segoe UI" panose="020B0502040204020203" pitchFamily="34" charset="0"/>
              </a:rPr>
              <a:t>NextGen</a:t>
            </a:r>
          </a:p>
          <a:p>
            <a:pPr algn="ctr"/>
            <a:r>
              <a:rPr lang="en-US" sz="1000" dirty="0">
                <a:solidFill>
                  <a:schemeClr val="bg1"/>
                </a:solidFill>
                <a:latin typeface="Segoe UI" panose="020B0502040204020203" pitchFamily="34" charset="0"/>
                <a:cs typeface="Segoe UI" panose="020B0502040204020203" pitchFamily="34" charset="0"/>
              </a:rPr>
              <a:t>Work Group</a:t>
            </a:r>
          </a:p>
        </p:txBody>
      </p:sp>
      <p:pic>
        <p:nvPicPr>
          <p:cNvPr id="10" name="Picture 9">
            <a:extLst>
              <a:ext uri="{FF2B5EF4-FFF2-40B4-BE49-F238E27FC236}">
                <a16:creationId xmlns:a16="http://schemas.microsoft.com/office/drawing/2014/main" id="{21412985-CDAE-0543-0695-FC341FE00CED}"/>
              </a:ext>
            </a:extLst>
          </p:cNvPr>
          <p:cNvPicPr>
            <a:picLocks noChangeAspect="1"/>
          </p:cNvPicPr>
          <p:nvPr/>
        </p:nvPicPr>
        <p:blipFill>
          <a:blip r:embed="rId3"/>
          <a:srcRect/>
          <a:stretch/>
        </p:blipFill>
        <p:spPr>
          <a:xfrm>
            <a:off x="5271262" y="1807239"/>
            <a:ext cx="216000" cy="216000"/>
          </a:xfrm>
          <a:prstGeom prst="rect">
            <a:avLst/>
          </a:prstGeom>
        </p:spPr>
      </p:pic>
      <p:sp>
        <p:nvSpPr>
          <p:cNvPr id="11" name="Rectangle: Rounded Corners 10">
            <a:extLst>
              <a:ext uri="{FF2B5EF4-FFF2-40B4-BE49-F238E27FC236}">
                <a16:creationId xmlns:a16="http://schemas.microsoft.com/office/drawing/2014/main" id="{E3422A0D-6856-52E4-D18F-F34CFF7748B8}"/>
              </a:ext>
            </a:extLst>
          </p:cNvPr>
          <p:cNvSpPr/>
          <p:nvPr/>
        </p:nvSpPr>
        <p:spPr>
          <a:xfrm>
            <a:off x="3292347" y="1700808"/>
            <a:ext cx="1340799" cy="822960"/>
          </a:xfrm>
          <a:prstGeom prst="roundRect">
            <a:avLst>
              <a:gd name="adj" fmla="val 7425"/>
            </a:avLst>
          </a:prstGeom>
          <a:gradFill flip="none" rotWithShape="1">
            <a:gsLst>
              <a:gs pos="0">
                <a:srgbClr val="072CE7">
                  <a:shade val="30000"/>
                  <a:satMod val="115000"/>
                </a:srgbClr>
              </a:gs>
              <a:gs pos="50000">
                <a:srgbClr val="072CE7">
                  <a:shade val="67500"/>
                  <a:satMod val="115000"/>
                </a:srgbClr>
              </a:gs>
              <a:gs pos="100000">
                <a:srgbClr val="072CE7"/>
              </a:gs>
            </a:gsLst>
            <a:lin ang="54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endParaRPr lang="en-US" sz="1000" b="1" dirty="0">
              <a:solidFill>
                <a:schemeClr val="bg1"/>
              </a:solidFill>
              <a:latin typeface="Segoe UI" panose="020B0502040204020203" pitchFamily="34" charset="0"/>
              <a:cs typeface="Segoe UI" panose="020B0502040204020203" pitchFamily="34" charset="0"/>
            </a:endParaRPr>
          </a:p>
          <a:p>
            <a:pPr algn="ctr"/>
            <a:endParaRPr lang="en-US" sz="1000" b="1" dirty="0">
              <a:solidFill>
                <a:schemeClr val="bg1"/>
              </a:solidFill>
              <a:latin typeface="Segoe UI" panose="020B0502040204020203" pitchFamily="34" charset="0"/>
              <a:cs typeface="Segoe UI" panose="020B0502040204020203" pitchFamily="34" charset="0"/>
            </a:endParaRPr>
          </a:p>
          <a:p>
            <a:pPr algn="ctr"/>
            <a:r>
              <a:rPr lang="en-US" sz="1000" b="1" dirty="0">
                <a:solidFill>
                  <a:schemeClr val="bg1"/>
                </a:solidFill>
                <a:latin typeface="Segoe UI" panose="020B0502040204020203" pitchFamily="34" charset="0"/>
                <a:cs typeface="Segoe UI" panose="020B0502040204020203" pitchFamily="34" charset="0"/>
              </a:rPr>
              <a:t>IoT</a:t>
            </a:r>
          </a:p>
          <a:p>
            <a:pPr algn="ctr"/>
            <a:r>
              <a:rPr lang="en-US" sz="1000" dirty="0">
                <a:solidFill>
                  <a:schemeClr val="bg1"/>
                </a:solidFill>
                <a:latin typeface="Segoe UI" panose="020B0502040204020203" pitchFamily="34" charset="0"/>
                <a:cs typeface="Segoe UI" panose="020B0502040204020203" pitchFamily="34" charset="0"/>
              </a:rPr>
              <a:t>Work Group</a:t>
            </a:r>
          </a:p>
        </p:txBody>
      </p:sp>
      <p:pic>
        <p:nvPicPr>
          <p:cNvPr id="12" name="Picture 11">
            <a:extLst>
              <a:ext uri="{FF2B5EF4-FFF2-40B4-BE49-F238E27FC236}">
                <a16:creationId xmlns:a16="http://schemas.microsoft.com/office/drawing/2014/main" id="{7451A1F4-7F88-27C7-14E1-3FF081C968E4}"/>
              </a:ext>
            </a:extLst>
          </p:cNvPr>
          <p:cNvPicPr>
            <a:picLocks noChangeAspect="1"/>
          </p:cNvPicPr>
          <p:nvPr/>
        </p:nvPicPr>
        <p:blipFill>
          <a:blip r:embed="rId4"/>
          <a:srcRect/>
          <a:stretch/>
        </p:blipFill>
        <p:spPr>
          <a:xfrm>
            <a:off x="3854746" y="1807239"/>
            <a:ext cx="216000" cy="216000"/>
          </a:xfrm>
          <a:prstGeom prst="rect">
            <a:avLst/>
          </a:prstGeom>
        </p:spPr>
      </p:pic>
      <p:sp>
        <p:nvSpPr>
          <p:cNvPr id="13" name="Rectangle: Rounded Corners 12">
            <a:extLst>
              <a:ext uri="{FF2B5EF4-FFF2-40B4-BE49-F238E27FC236}">
                <a16:creationId xmlns:a16="http://schemas.microsoft.com/office/drawing/2014/main" id="{94CA0637-B8C4-407D-9C23-09F59D1E4BEB}"/>
              </a:ext>
            </a:extLst>
          </p:cNvPr>
          <p:cNvSpPr/>
          <p:nvPr/>
        </p:nvSpPr>
        <p:spPr>
          <a:xfrm>
            <a:off x="6125379" y="1700808"/>
            <a:ext cx="1340799" cy="822960"/>
          </a:xfrm>
          <a:prstGeom prst="roundRect">
            <a:avLst>
              <a:gd name="adj" fmla="val 7425"/>
            </a:avLst>
          </a:prstGeom>
          <a:gradFill flip="none" rotWithShape="1">
            <a:gsLst>
              <a:gs pos="0">
                <a:srgbClr val="072CE7">
                  <a:shade val="30000"/>
                  <a:satMod val="115000"/>
                </a:srgbClr>
              </a:gs>
              <a:gs pos="50000">
                <a:srgbClr val="072CE7">
                  <a:shade val="67500"/>
                  <a:satMod val="115000"/>
                </a:srgbClr>
              </a:gs>
              <a:gs pos="100000">
                <a:srgbClr val="072CE7"/>
              </a:gs>
            </a:gsLst>
            <a:lin ang="54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endParaRPr lang="en-US" sz="1000" b="1" dirty="0">
              <a:solidFill>
                <a:schemeClr val="bg1"/>
              </a:solidFill>
              <a:latin typeface="Segoe UI" panose="020B0502040204020203" pitchFamily="34" charset="0"/>
              <a:cs typeface="Segoe UI" panose="020B0502040204020203" pitchFamily="34" charset="0"/>
            </a:endParaRPr>
          </a:p>
          <a:p>
            <a:pPr algn="ctr"/>
            <a:endParaRPr lang="en-US" sz="1000" b="1" dirty="0">
              <a:solidFill>
                <a:schemeClr val="bg1"/>
              </a:solidFill>
              <a:latin typeface="Segoe UI" panose="020B0502040204020203" pitchFamily="34" charset="0"/>
              <a:cs typeface="Segoe UI" panose="020B0502040204020203" pitchFamily="34" charset="0"/>
            </a:endParaRPr>
          </a:p>
          <a:p>
            <a:pPr algn="ctr"/>
            <a:r>
              <a:rPr lang="en-US" sz="1000" b="1" dirty="0">
                <a:solidFill>
                  <a:schemeClr val="bg1"/>
                </a:solidFill>
                <a:latin typeface="Segoe UI" panose="020B0502040204020203" pitchFamily="34" charset="0"/>
                <a:cs typeface="Segoe UI" panose="020B0502040204020203" pitchFamily="34" charset="0"/>
              </a:rPr>
              <a:t>Roaming</a:t>
            </a:r>
          </a:p>
          <a:p>
            <a:pPr algn="ctr"/>
            <a:r>
              <a:rPr lang="en-US" sz="1000" dirty="0">
                <a:solidFill>
                  <a:schemeClr val="bg1"/>
                </a:solidFill>
                <a:latin typeface="Segoe UI" panose="020B0502040204020203" pitchFamily="34" charset="0"/>
                <a:cs typeface="Segoe UI" panose="020B0502040204020203" pitchFamily="34" charset="0"/>
              </a:rPr>
              <a:t>Work Group</a:t>
            </a:r>
          </a:p>
        </p:txBody>
      </p:sp>
      <p:pic>
        <p:nvPicPr>
          <p:cNvPr id="14" name="Picture 13">
            <a:extLst>
              <a:ext uri="{FF2B5EF4-FFF2-40B4-BE49-F238E27FC236}">
                <a16:creationId xmlns:a16="http://schemas.microsoft.com/office/drawing/2014/main" id="{8212F63B-5674-E780-E023-065371F70632}"/>
              </a:ext>
            </a:extLst>
          </p:cNvPr>
          <p:cNvPicPr>
            <a:picLocks noChangeAspect="1"/>
          </p:cNvPicPr>
          <p:nvPr/>
        </p:nvPicPr>
        <p:blipFill>
          <a:blip r:embed="rId5"/>
          <a:srcRect/>
          <a:stretch/>
        </p:blipFill>
        <p:spPr>
          <a:xfrm>
            <a:off x="6687778" y="1807239"/>
            <a:ext cx="216000" cy="216000"/>
          </a:xfrm>
          <a:prstGeom prst="rect">
            <a:avLst/>
          </a:prstGeom>
        </p:spPr>
      </p:pic>
      <p:sp>
        <p:nvSpPr>
          <p:cNvPr id="15" name="Rectangle: Rounded Corners 14">
            <a:extLst>
              <a:ext uri="{FF2B5EF4-FFF2-40B4-BE49-F238E27FC236}">
                <a16:creationId xmlns:a16="http://schemas.microsoft.com/office/drawing/2014/main" id="{6FF02F90-77CD-BA5A-5802-468AE876DDAD}"/>
              </a:ext>
            </a:extLst>
          </p:cNvPr>
          <p:cNvSpPr/>
          <p:nvPr/>
        </p:nvSpPr>
        <p:spPr>
          <a:xfrm>
            <a:off x="7541895" y="1700808"/>
            <a:ext cx="1340799" cy="822960"/>
          </a:xfrm>
          <a:prstGeom prst="roundRect">
            <a:avLst>
              <a:gd name="adj" fmla="val 7425"/>
            </a:avLst>
          </a:prstGeom>
          <a:gradFill flip="none" rotWithShape="1">
            <a:gsLst>
              <a:gs pos="0">
                <a:srgbClr val="072CE7">
                  <a:shade val="30000"/>
                  <a:satMod val="115000"/>
                </a:srgbClr>
              </a:gs>
              <a:gs pos="50000">
                <a:srgbClr val="072CE7">
                  <a:shade val="67500"/>
                  <a:satMod val="115000"/>
                </a:srgbClr>
              </a:gs>
              <a:gs pos="100000">
                <a:srgbClr val="072CE7"/>
              </a:gs>
            </a:gsLst>
            <a:lin ang="54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endParaRPr lang="en-US" sz="1000" b="1" dirty="0">
              <a:solidFill>
                <a:schemeClr val="bg1"/>
              </a:solidFill>
              <a:latin typeface="Segoe UI" panose="020B0502040204020203" pitchFamily="34" charset="0"/>
              <a:cs typeface="Segoe UI" panose="020B0502040204020203" pitchFamily="34" charset="0"/>
            </a:endParaRPr>
          </a:p>
          <a:p>
            <a:pPr algn="ctr"/>
            <a:endParaRPr lang="en-US" sz="1000" b="1" dirty="0">
              <a:solidFill>
                <a:schemeClr val="bg1"/>
              </a:solidFill>
              <a:latin typeface="Segoe UI" panose="020B0502040204020203" pitchFamily="34" charset="0"/>
              <a:cs typeface="Segoe UI" panose="020B0502040204020203" pitchFamily="34" charset="0"/>
            </a:endParaRPr>
          </a:p>
          <a:p>
            <a:pPr algn="ctr"/>
            <a:r>
              <a:rPr lang="en-US" sz="1000" b="1" dirty="0">
                <a:solidFill>
                  <a:schemeClr val="bg1"/>
                </a:solidFill>
                <a:latin typeface="Segoe UI" panose="020B0502040204020203" pitchFamily="34" charset="0"/>
                <a:cs typeface="Segoe UI" panose="020B0502040204020203" pitchFamily="34" charset="0"/>
              </a:rPr>
              <a:t>OpenRoaming</a:t>
            </a:r>
          </a:p>
          <a:p>
            <a:pPr algn="ctr"/>
            <a:r>
              <a:rPr lang="en-US" sz="1000" dirty="0">
                <a:solidFill>
                  <a:schemeClr val="bg1"/>
                </a:solidFill>
                <a:latin typeface="Segoe UI" panose="020B0502040204020203" pitchFamily="34" charset="0"/>
                <a:cs typeface="Segoe UI" panose="020B0502040204020203" pitchFamily="34" charset="0"/>
              </a:rPr>
              <a:t>Work Group</a:t>
            </a:r>
          </a:p>
        </p:txBody>
      </p:sp>
      <p:sp>
        <p:nvSpPr>
          <p:cNvPr id="16" name="Rectangle: Rounded Corners 15">
            <a:extLst>
              <a:ext uri="{FF2B5EF4-FFF2-40B4-BE49-F238E27FC236}">
                <a16:creationId xmlns:a16="http://schemas.microsoft.com/office/drawing/2014/main" id="{335A0B82-388D-5CEF-3B69-746E5CE5C097}"/>
              </a:ext>
            </a:extLst>
          </p:cNvPr>
          <p:cNvSpPr/>
          <p:nvPr/>
        </p:nvSpPr>
        <p:spPr>
          <a:xfrm>
            <a:off x="8958412" y="1700808"/>
            <a:ext cx="1340799" cy="822960"/>
          </a:xfrm>
          <a:prstGeom prst="roundRect">
            <a:avLst>
              <a:gd name="adj" fmla="val 7425"/>
            </a:avLst>
          </a:prstGeom>
          <a:gradFill flip="none" rotWithShape="1">
            <a:gsLst>
              <a:gs pos="0">
                <a:srgbClr val="072CE7">
                  <a:shade val="30000"/>
                  <a:satMod val="115000"/>
                </a:srgbClr>
              </a:gs>
              <a:gs pos="50000">
                <a:srgbClr val="072CE7">
                  <a:shade val="67500"/>
                  <a:satMod val="115000"/>
                </a:srgbClr>
              </a:gs>
              <a:gs pos="100000">
                <a:srgbClr val="072CE7"/>
              </a:gs>
            </a:gsLst>
            <a:lin ang="54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endParaRPr lang="en-US" sz="1000" b="1" dirty="0">
              <a:solidFill>
                <a:schemeClr val="bg1"/>
              </a:solidFill>
              <a:latin typeface="Segoe UI" panose="020B0502040204020203" pitchFamily="34" charset="0"/>
              <a:cs typeface="Segoe UI" panose="020B0502040204020203" pitchFamily="34" charset="0"/>
            </a:endParaRPr>
          </a:p>
          <a:p>
            <a:pPr algn="ctr"/>
            <a:endParaRPr lang="en-US" sz="1000" b="1" dirty="0">
              <a:solidFill>
                <a:schemeClr val="bg1"/>
              </a:solidFill>
              <a:latin typeface="Segoe UI" panose="020B0502040204020203" pitchFamily="34" charset="0"/>
              <a:cs typeface="Segoe UI" panose="020B0502040204020203" pitchFamily="34" charset="0"/>
            </a:endParaRPr>
          </a:p>
          <a:p>
            <a:pPr algn="ctr"/>
            <a:r>
              <a:rPr lang="en-US" sz="1000" b="1" dirty="0">
                <a:solidFill>
                  <a:schemeClr val="bg1"/>
                </a:solidFill>
                <a:latin typeface="Segoe UI" panose="020B0502040204020203" pitchFamily="34" charset="0"/>
                <a:cs typeface="Segoe UI" panose="020B0502040204020203" pitchFamily="34" charset="0"/>
              </a:rPr>
              <a:t>Testing &amp; Interop</a:t>
            </a:r>
          </a:p>
          <a:p>
            <a:pPr algn="ctr"/>
            <a:r>
              <a:rPr lang="en-US" sz="1000" dirty="0">
                <a:solidFill>
                  <a:schemeClr val="bg1"/>
                </a:solidFill>
                <a:latin typeface="Segoe UI" panose="020B0502040204020203" pitchFamily="34" charset="0"/>
                <a:cs typeface="Segoe UI" panose="020B0502040204020203" pitchFamily="34" charset="0"/>
              </a:rPr>
              <a:t>Work Group</a:t>
            </a:r>
          </a:p>
        </p:txBody>
      </p:sp>
      <p:pic>
        <p:nvPicPr>
          <p:cNvPr id="17" name="Picture 16">
            <a:extLst>
              <a:ext uri="{FF2B5EF4-FFF2-40B4-BE49-F238E27FC236}">
                <a16:creationId xmlns:a16="http://schemas.microsoft.com/office/drawing/2014/main" id="{41296927-B412-9C21-8198-9D4644F758B7}"/>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8104293" y="1807239"/>
            <a:ext cx="216000" cy="216000"/>
          </a:xfrm>
          <a:prstGeom prst="rect">
            <a:avLst/>
          </a:prstGeom>
        </p:spPr>
      </p:pic>
      <p:sp>
        <p:nvSpPr>
          <p:cNvPr id="18" name="Rectangle: Rounded Corners 17">
            <a:extLst>
              <a:ext uri="{FF2B5EF4-FFF2-40B4-BE49-F238E27FC236}">
                <a16:creationId xmlns:a16="http://schemas.microsoft.com/office/drawing/2014/main" id="{0A69B8E4-51C2-CB40-B798-505681955550}"/>
              </a:ext>
            </a:extLst>
          </p:cNvPr>
          <p:cNvSpPr/>
          <p:nvPr/>
        </p:nvSpPr>
        <p:spPr>
          <a:xfrm>
            <a:off x="1644283" y="5107005"/>
            <a:ext cx="1391088" cy="640080"/>
          </a:xfrm>
          <a:prstGeom prst="roundRect">
            <a:avLst>
              <a:gd name="adj" fmla="val 3800"/>
            </a:avLst>
          </a:prstGeom>
          <a:gradFill flip="none" rotWithShape="1">
            <a:gsLst>
              <a:gs pos="0">
                <a:srgbClr val="072CE7">
                  <a:shade val="30000"/>
                  <a:satMod val="115000"/>
                </a:srgbClr>
              </a:gs>
              <a:gs pos="50000">
                <a:srgbClr val="072CE7">
                  <a:shade val="67500"/>
                  <a:satMod val="115000"/>
                </a:srgbClr>
              </a:gs>
              <a:gs pos="100000">
                <a:srgbClr val="072CE7"/>
              </a:gs>
            </a:gsLst>
            <a:lin ang="54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b="1" dirty="0">
                <a:solidFill>
                  <a:schemeClr val="bg1"/>
                </a:solidFill>
                <a:latin typeface="Segoe UI" panose="020B0502040204020203" pitchFamily="34" charset="0"/>
                <a:cs typeface="Segoe UI" panose="020B0502040204020203" pitchFamily="34" charset="0"/>
                <a:sym typeface="Asap" panose="02000506040000020004" pitchFamily="2" charset="0"/>
              </a:rPr>
              <a:t>Policy &amp; Regulatory Affairs</a:t>
            </a:r>
          </a:p>
          <a:p>
            <a:pPr algn="ctr"/>
            <a:r>
              <a:rPr lang="en-US" sz="1000" dirty="0">
                <a:solidFill>
                  <a:schemeClr val="bg1"/>
                </a:solidFill>
                <a:latin typeface="Segoe UI" panose="020B0502040204020203" pitchFamily="34" charset="0"/>
                <a:cs typeface="Segoe UI" panose="020B0502040204020203" pitchFamily="34" charset="0"/>
                <a:sym typeface="Asap" panose="02000506040000020004" pitchFamily="2" charset="0"/>
              </a:rPr>
              <a:t>Work Group</a:t>
            </a:r>
          </a:p>
        </p:txBody>
      </p:sp>
      <p:sp>
        <p:nvSpPr>
          <p:cNvPr id="19" name="Rectangle: Rounded Corners 18">
            <a:extLst>
              <a:ext uri="{FF2B5EF4-FFF2-40B4-BE49-F238E27FC236}">
                <a16:creationId xmlns:a16="http://schemas.microsoft.com/office/drawing/2014/main" id="{8715E27E-DF69-8F6F-D6BA-165BF7C2E3FC}"/>
              </a:ext>
            </a:extLst>
          </p:cNvPr>
          <p:cNvSpPr/>
          <p:nvPr/>
        </p:nvSpPr>
        <p:spPr>
          <a:xfrm>
            <a:off x="3134906" y="5107005"/>
            <a:ext cx="1391088" cy="640080"/>
          </a:xfrm>
          <a:prstGeom prst="roundRect">
            <a:avLst>
              <a:gd name="adj" fmla="val 2630"/>
            </a:avLst>
          </a:prstGeom>
          <a:gradFill flip="none" rotWithShape="1">
            <a:gsLst>
              <a:gs pos="0">
                <a:srgbClr val="072CE7">
                  <a:shade val="30000"/>
                  <a:satMod val="115000"/>
                </a:srgbClr>
              </a:gs>
              <a:gs pos="50000">
                <a:srgbClr val="072CE7">
                  <a:shade val="67500"/>
                  <a:satMod val="115000"/>
                </a:srgbClr>
              </a:gs>
              <a:gs pos="100000">
                <a:srgbClr val="072CE7"/>
              </a:gs>
            </a:gsLst>
            <a:lin ang="54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b="1" dirty="0">
                <a:solidFill>
                  <a:schemeClr val="bg1"/>
                </a:solidFill>
                <a:latin typeface="Segoe UI" panose="020B0502040204020203" pitchFamily="34" charset="0"/>
                <a:cs typeface="Segoe UI" panose="020B0502040204020203" pitchFamily="34" charset="0"/>
                <a:sym typeface="Asap" panose="02000506040000020004" pitchFamily="2" charset="0"/>
              </a:rPr>
              <a:t>Market </a:t>
            </a:r>
          </a:p>
          <a:p>
            <a:pPr algn="ctr"/>
            <a:r>
              <a:rPr lang="en-US" sz="1000" dirty="0">
                <a:solidFill>
                  <a:schemeClr val="bg1"/>
                </a:solidFill>
                <a:latin typeface="Segoe UI" panose="020B0502040204020203" pitchFamily="34" charset="0"/>
                <a:cs typeface="Segoe UI" panose="020B0502040204020203" pitchFamily="34" charset="0"/>
                <a:sym typeface="Asap" panose="02000506040000020004" pitchFamily="2" charset="0"/>
              </a:rPr>
              <a:t>Work Group</a:t>
            </a:r>
          </a:p>
        </p:txBody>
      </p:sp>
      <p:sp>
        <p:nvSpPr>
          <p:cNvPr id="20" name="Rectangle: Rounded Corners 19">
            <a:extLst>
              <a:ext uri="{FF2B5EF4-FFF2-40B4-BE49-F238E27FC236}">
                <a16:creationId xmlns:a16="http://schemas.microsoft.com/office/drawing/2014/main" id="{A6777638-C983-DC40-1D25-69722A5EC00D}"/>
              </a:ext>
            </a:extLst>
          </p:cNvPr>
          <p:cNvSpPr/>
          <p:nvPr/>
        </p:nvSpPr>
        <p:spPr>
          <a:xfrm>
            <a:off x="4625529" y="5107005"/>
            <a:ext cx="1391088" cy="640080"/>
          </a:xfrm>
          <a:prstGeom prst="roundRect">
            <a:avLst>
              <a:gd name="adj" fmla="val 2630"/>
            </a:avLst>
          </a:prstGeom>
          <a:gradFill flip="none" rotWithShape="1">
            <a:gsLst>
              <a:gs pos="0">
                <a:srgbClr val="072CE7">
                  <a:shade val="30000"/>
                  <a:satMod val="115000"/>
                </a:srgbClr>
              </a:gs>
              <a:gs pos="50000">
                <a:srgbClr val="072CE7">
                  <a:shade val="67500"/>
                  <a:satMod val="115000"/>
                </a:srgbClr>
              </a:gs>
              <a:gs pos="100000">
                <a:srgbClr val="072CE7"/>
              </a:gs>
            </a:gsLst>
            <a:lin ang="54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b="1" dirty="0">
                <a:solidFill>
                  <a:schemeClr val="bg1"/>
                </a:solidFill>
                <a:latin typeface="Segoe UI" panose="020B0502040204020203" pitchFamily="34" charset="0"/>
                <a:cs typeface="Segoe UI" panose="020B0502040204020203" pitchFamily="34" charset="0"/>
                <a:sym typeface="Asap" panose="02000506040000020004" pitchFamily="2" charset="0"/>
              </a:rPr>
              <a:t>OpenRoaming Certification</a:t>
            </a:r>
          </a:p>
        </p:txBody>
      </p:sp>
      <p:sp>
        <p:nvSpPr>
          <p:cNvPr id="21" name="Rectangle: Rounded Corners 20">
            <a:extLst>
              <a:ext uri="{FF2B5EF4-FFF2-40B4-BE49-F238E27FC236}">
                <a16:creationId xmlns:a16="http://schemas.microsoft.com/office/drawing/2014/main" id="{8B9F4F38-32F2-2123-5334-E94BD54A7043}"/>
              </a:ext>
            </a:extLst>
          </p:cNvPr>
          <p:cNvSpPr/>
          <p:nvPr/>
        </p:nvSpPr>
        <p:spPr>
          <a:xfrm>
            <a:off x="6116152" y="5107005"/>
            <a:ext cx="1391088" cy="640080"/>
          </a:xfrm>
          <a:prstGeom prst="roundRect">
            <a:avLst>
              <a:gd name="adj" fmla="val 3800"/>
            </a:avLst>
          </a:prstGeom>
          <a:gradFill flip="none" rotWithShape="1">
            <a:gsLst>
              <a:gs pos="0">
                <a:srgbClr val="072CE7">
                  <a:shade val="30000"/>
                  <a:satMod val="115000"/>
                </a:srgbClr>
              </a:gs>
              <a:gs pos="50000">
                <a:srgbClr val="072CE7">
                  <a:shade val="67500"/>
                  <a:satMod val="115000"/>
                </a:srgbClr>
              </a:gs>
              <a:gs pos="100000">
                <a:srgbClr val="072CE7"/>
              </a:gs>
            </a:gsLst>
            <a:lin ang="54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b="1" dirty="0">
                <a:solidFill>
                  <a:schemeClr val="bg1"/>
                </a:solidFill>
                <a:latin typeface="Segoe UI" panose="020B0502040204020203" pitchFamily="34" charset="0"/>
                <a:cs typeface="Segoe UI" panose="020B0502040204020203" pitchFamily="34" charset="0"/>
                <a:sym typeface="Asap"/>
              </a:rPr>
              <a:t>Innovation Forum</a:t>
            </a:r>
            <a:endParaRPr lang="en-US" sz="1000" b="1" dirty="0">
              <a:solidFill>
                <a:schemeClr val="bg1"/>
              </a:solidFill>
              <a:latin typeface="Segoe UI" panose="020B0502040204020203" pitchFamily="34" charset="0"/>
              <a:cs typeface="Segoe UI" panose="020B0502040204020203" pitchFamily="34" charset="0"/>
              <a:sym typeface="Arial"/>
            </a:endParaRPr>
          </a:p>
          <a:p>
            <a:pPr algn="ctr"/>
            <a:r>
              <a:rPr lang="en-US" sz="1000" b="1" dirty="0">
                <a:solidFill>
                  <a:schemeClr val="bg1"/>
                </a:solidFill>
                <a:latin typeface="Segoe UI" panose="020B0502040204020203" pitchFamily="34" charset="0"/>
                <a:cs typeface="Segoe UI" panose="020B0502040204020203" pitchFamily="34" charset="0"/>
                <a:sym typeface="Asap"/>
              </a:rPr>
              <a:t>- Led by CTO Group</a:t>
            </a:r>
            <a:endParaRPr lang="en-US" sz="1000" b="1" dirty="0">
              <a:solidFill>
                <a:schemeClr val="bg1"/>
              </a:solidFill>
              <a:latin typeface="Segoe UI" panose="020B0502040204020203" pitchFamily="34" charset="0"/>
              <a:cs typeface="Segoe UI" panose="020B0502040204020203" pitchFamily="34" charset="0"/>
              <a:sym typeface="Arial"/>
            </a:endParaRPr>
          </a:p>
        </p:txBody>
      </p:sp>
      <p:sp>
        <p:nvSpPr>
          <p:cNvPr id="22" name="Rectangle: Rounded Corners 21">
            <a:extLst>
              <a:ext uri="{FF2B5EF4-FFF2-40B4-BE49-F238E27FC236}">
                <a16:creationId xmlns:a16="http://schemas.microsoft.com/office/drawing/2014/main" id="{D80136B6-D6B4-8055-3DD8-927FE3B216F4}"/>
              </a:ext>
            </a:extLst>
          </p:cNvPr>
          <p:cNvSpPr/>
          <p:nvPr/>
        </p:nvSpPr>
        <p:spPr>
          <a:xfrm>
            <a:off x="7606775" y="5107005"/>
            <a:ext cx="1391088" cy="640080"/>
          </a:xfrm>
          <a:prstGeom prst="roundRect">
            <a:avLst>
              <a:gd name="adj" fmla="val 4969"/>
            </a:avLst>
          </a:prstGeom>
          <a:gradFill flip="none" rotWithShape="1">
            <a:gsLst>
              <a:gs pos="0">
                <a:srgbClr val="072CE7">
                  <a:shade val="30000"/>
                  <a:satMod val="115000"/>
                </a:srgbClr>
              </a:gs>
              <a:gs pos="50000">
                <a:srgbClr val="072CE7">
                  <a:shade val="67500"/>
                  <a:satMod val="115000"/>
                </a:srgbClr>
              </a:gs>
              <a:gs pos="100000">
                <a:srgbClr val="072CE7"/>
              </a:gs>
            </a:gsLst>
            <a:lin ang="54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b="1" dirty="0">
                <a:solidFill>
                  <a:schemeClr val="bg1"/>
                </a:solidFill>
                <a:latin typeface="Segoe UI" panose="020B0502040204020203" pitchFamily="34" charset="0"/>
                <a:cs typeface="Segoe UI" panose="020B0502040204020203" pitchFamily="34" charset="0"/>
                <a:sym typeface="Asap"/>
              </a:rPr>
              <a:t>Connected </a:t>
            </a:r>
          </a:p>
          <a:p>
            <a:pPr algn="ctr"/>
            <a:r>
              <a:rPr lang="en-US" sz="1000" b="1" dirty="0">
                <a:solidFill>
                  <a:schemeClr val="bg1"/>
                </a:solidFill>
                <a:latin typeface="Segoe UI" panose="020B0502040204020203" pitchFamily="34" charset="0"/>
                <a:cs typeface="Segoe UI" panose="020B0502040204020203" pitchFamily="34" charset="0"/>
                <a:sym typeface="Asap"/>
              </a:rPr>
              <a:t>Communities Forum</a:t>
            </a:r>
            <a:endParaRPr lang="en-US" sz="1000" b="1" dirty="0">
              <a:solidFill>
                <a:schemeClr val="bg1"/>
              </a:solidFill>
              <a:latin typeface="Segoe UI" panose="020B0502040204020203" pitchFamily="34" charset="0"/>
              <a:cs typeface="Segoe UI" panose="020B0502040204020203" pitchFamily="34" charset="0"/>
              <a:sym typeface="Arial"/>
            </a:endParaRPr>
          </a:p>
        </p:txBody>
      </p:sp>
      <p:sp>
        <p:nvSpPr>
          <p:cNvPr id="23" name="Rectangle: Rounded Corners 22">
            <a:extLst>
              <a:ext uri="{FF2B5EF4-FFF2-40B4-BE49-F238E27FC236}">
                <a16:creationId xmlns:a16="http://schemas.microsoft.com/office/drawing/2014/main" id="{0E5F8C9E-EC5C-FA9A-F229-64B2E0C99B8B}"/>
              </a:ext>
            </a:extLst>
          </p:cNvPr>
          <p:cNvSpPr/>
          <p:nvPr/>
        </p:nvSpPr>
        <p:spPr>
          <a:xfrm>
            <a:off x="3292346" y="2588734"/>
            <a:ext cx="1337310" cy="548640"/>
          </a:xfrm>
          <a:prstGeom prst="roundRect">
            <a:avLst>
              <a:gd name="adj" fmla="val 275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IoT &amp; Smart Home</a:t>
            </a:r>
          </a:p>
        </p:txBody>
      </p:sp>
      <p:sp>
        <p:nvSpPr>
          <p:cNvPr id="24" name="Rectangle: Rounded Corners 23">
            <a:extLst>
              <a:ext uri="{FF2B5EF4-FFF2-40B4-BE49-F238E27FC236}">
                <a16:creationId xmlns:a16="http://schemas.microsoft.com/office/drawing/2014/main" id="{7DC44C27-3DF8-A1CE-6B66-A94C7C6F64CF}"/>
              </a:ext>
            </a:extLst>
          </p:cNvPr>
          <p:cNvSpPr/>
          <p:nvPr/>
        </p:nvSpPr>
        <p:spPr>
          <a:xfrm>
            <a:off x="1875830" y="3773926"/>
            <a:ext cx="1337310" cy="548640"/>
          </a:xfrm>
          <a:prstGeom prst="roundRect">
            <a:avLst>
              <a:gd name="adj" fmla="val 275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Enterprise Security</a:t>
            </a:r>
            <a:br>
              <a:rPr lang="en-US" sz="1000" dirty="0">
                <a:solidFill>
                  <a:srgbClr val="000000"/>
                </a:solidFill>
                <a:latin typeface="Segoe UI" panose="020B0502040204020203" pitchFamily="34" charset="0"/>
                <a:cs typeface="Segoe UI" panose="020B0502040204020203" pitchFamily="34" charset="0"/>
              </a:rPr>
            </a:br>
            <a:r>
              <a:rPr lang="en-US" sz="1000" dirty="0">
                <a:solidFill>
                  <a:srgbClr val="000000"/>
                </a:solidFill>
                <a:latin typeface="Segoe UI" panose="020B0502040204020203" pitchFamily="34" charset="0"/>
                <a:cs typeface="Segoe UI" panose="020B0502040204020203" pitchFamily="34" charset="0"/>
              </a:rPr>
              <a:t>for Private 5G Networks</a:t>
            </a:r>
          </a:p>
        </p:txBody>
      </p:sp>
      <p:sp>
        <p:nvSpPr>
          <p:cNvPr id="25" name="Rectangle: Rounded Corners 24">
            <a:extLst>
              <a:ext uri="{FF2B5EF4-FFF2-40B4-BE49-F238E27FC236}">
                <a16:creationId xmlns:a16="http://schemas.microsoft.com/office/drawing/2014/main" id="{DAE3FEB4-8E33-E92D-87B5-62704E98D870}"/>
              </a:ext>
            </a:extLst>
          </p:cNvPr>
          <p:cNvSpPr/>
          <p:nvPr/>
        </p:nvSpPr>
        <p:spPr>
          <a:xfrm>
            <a:off x="3292346" y="3181330"/>
            <a:ext cx="1337310" cy="548640"/>
          </a:xfrm>
          <a:prstGeom prst="roundRect">
            <a:avLst>
              <a:gd name="adj" fmla="val 275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Wi-Fi </a:t>
            </a:r>
            <a:r>
              <a:rPr lang="en-US" sz="1000" dirty="0" err="1">
                <a:solidFill>
                  <a:srgbClr val="000000"/>
                </a:solidFill>
                <a:latin typeface="Segoe UI" panose="020B0502040204020203" pitchFamily="34" charset="0"/>
                <a:cs typeface="Segoe UI" panose="020B0502040204020203" pitchFamily="34" charset="0"/>
              </a:rPr>
              <a:t>HaLow</a:t>
            </a:r>
            <a:br>
              <a:rPr lang="en-US" sz="1000" dirty="0">
                <a:solidFill>
                  <a:srgbClr val="000000"/>
                </a:solidFill>
                <a:latin typeface="Segoe UI" panose="020B0502040204020203" pitchFamily="34" charset="0"/>
                <a:cs typeface="Segoe UI" panose="020B0502040204020203" pitchFamily="34" charset="0"/>
              </a:rPr>
            </a:br>
            <a:r>
              <a:rPr lang="en-US" sz="1000" dirty="0">
                <a:solidFill>
                  <a:srgbClr val="000000"/>
                </a:solidFill>
                <a:latin typeface="Segoe UI" panose="020B0502040204020203" pitchFamily="34" charset="0"/>
                <a:cs typeface="Segoe UI" panose="020B0502040204020203" pitchFamily="34" charset="0"/>
              </a:rPr>
              <a:t>for IoT Applications</a:t>
            </a:r>
          </a:p>
        </p:txBody>
      </p:sp>
      <p:sp>
        <p:nvSpPr>
          <p:cNvPr id="26" name="Rectangle: Rounded Corners 25">
            <a:extLst>
              <a:ext uri="{FF2B5EF4-FFF2-40B4-BE49-F238E27FC236}">
                <a16:creationId xmlns:a16="http://schemas.microsoft.com/office/drawing/2014/main" id="{9D699BE8-CA54-F5C7-4A7D-6F2E5FCACE1F}"/>
              </a:ext>
            </a:extLst>
          </p:cNvPr>
          <p:cNvSpPr/>
          <p:nvPr/>
        </p:nvSpPr>
        <p:spPr>
          <a:xfrm>
            <a:off x="4708862" y="2588734"/>
            <a:ext cx="1337310" cy="548640"/>
          </a:xfrm>
          <a:prstGeom prst="roundRect">
            <a:avLst>
              <a:gd name="adj" fmla="val 2753"/>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Wi-Fi 7</a:t>
            </a:r>
          </a:p>
        </p:txBody>
      </p:sp>
      <p:sp>
        <p:nvSpPr>
          <p:cNvPr id="27" name="Rectangle: Rounded Corners 26">
            <a:extLst>
              <a:ext uri="{FF2B5EF4-FFF2-40B4-BE49-F238E27FC236}">
                <a16:creationId xmlns:a16="http://schemas.microsoft.com/office/drawing/2014/main" id="{6C1C6BFD-B7E4-B2E3-FB79-14AD31943078}"/>
              </a:ext>
            </a:extLst>
          </p:cNvPr>
          <p:cNvSpPr/>
          <p:nvPr/>
        </p:nvSpPr>
        <p:spPr>
          <a:xfrm>
            <a:off x="4708862" y="3787932"/>
            <a:ext cx="1337310" cy="548640"/>
          </a:xfrm>
          <a:prstGeom prst="roundRect">
            <a:avLst>
              <a:gd name="adj" fmla="val 275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Operator Managed</a:t>
            </a:r>
            <a:br>
              <a:rPr lang="en-US" sz="1000" dirty="0">
                <a:solidFill>
                  <a:srgbClr val="000000"/>
                </a:solidFill>
                <a:latin typeface="Segoe UI" panose="020B0502040204020203" pitchFamily="34" charset="0"/>
                <a:cs typeface="Segoe UI" panose="020B0502040204020203" pitchFamily="34" charset="0"/>
              </a:rPr>
            </a:br>
            <a:r>
              <a:rPr lang="en-US" sz="1000" dirty="0">
                <a:solidFill>
                  <a:srgbClr val="000000"/>
                </a:solidFill>
                <a:latin typeface="Segoe UI" panose="020B0502040204020203" pitchFamily="34" charset="0"/>
                <a:cs typeface="Segoe UI" panose="020B0502040204020203" pitchFamily="34" charset="0"/>
              </a:rPr>
              <a:t>Wi-Fi</a:t>
            </a:r>
          </a:p>
        </p:txBody>
      </p:sp>
      <p:sp>
        <p:nvSpPr>
          <p:cNvPr id="28" name="Rectangle: Rounded Corners 27">
            <a:extLst>
              <a:ext uri="{FF2B5EF4-FFF2-40B4-BE49-F238E27FC236}">
                <a16:creationId xmlns:a16="http://schemas.microsoft.com/office/drawing/2014/main" id="{B739D7A0-0E7C-D9ED-2BED-9E1ADB9DBBA6}"/>
              </a:ext>
            </a:extLst>
          </p:cNvPr>
          <p:cNvSpPr/>
          <p:nvPr/>
        </p:nvSpPr>
        <p:spPr>
          <a:xfrm>
            <a:off x="6125378" y="2588734"/>
            <a:ext cx="1337310" cy="548640"/>
          </a:xfrm>
          <a:prstGeom prst="roundRect">
            <a:avLst>
              <a:gd name="adj" fmla="val 275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RADIUS Accounting</a:t>
            </a:r>
            <a:br>
              <a:rPr lang="en-US" sz="1000" dirty="0">
                <a:solidFill>
                  <a:srgbClr val="000000"/>
                </a:solidFill>
                <a:latin typeface="Segoe UI" panose="020B0502040204020203" pitchFamily="34" charset="0"/>
                <a:cs typeface="Segoe UI" panose="020B0502040204020203" pitchFamily="34" charset="0"/>
              </a:rPr>
            </a:br>
            <a:r>
              <a:rPr lang="en-US" sz="1000" dirty="0">
                <a:solidFill>
                  <a:srgbClr val="000000"/>
                </a:solidFill>
                <a:latin typeface="Segoe UI" panose="020B0502040204020203" pitchFamily="34" charset="0"/>
                <a:cs typeface="Segoe UI" panose="020B0502040204020203" pitchFamily="34" charset="0"/>
              </a:rPr>
              <a:t>Assurance</a:t>
            </a:r>
          </a:p>
        </p:txBody>
      </p:sp>
      <p:sp>
        <p:nvSpPr>
          <p:cNvPr id="29" name="Rectangle: Rounded Corners 28">
            <a:extLst>
              <a:ext uri="{FF2B5EF4-FFF2-40B4-BE49-F238E27FC236}">
                <a16:creationId xmlns:a16="http://schemas.microsoft.com/office/drawing/2014/main" id="{4A4E0868-2551-A874-73F7-320CE11AB9ED}"/>
              </a:ext>
            </a:extLst>
          </p:cNvPr>
          <p:cNvSpPr/>
          <p:nvPr/>
        </p:nvSpPr>
        <p:spPr>
          <a:xfrm>
            <a:off x="7541894" y="2588734"/>
            <a:ext cx="1337310" cy="548640"/>
          </a:xfrm>
          <a:prstGeom prst="roundRect">
            <a:avLst>
              <a:gd name="adj" fmla="val 275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Federated Onboarding Service for OpenRoaming</a:t>
            </a:r>
          </a:p>
        </p:txBody>
      </p:sp>
      <p:sp>
        <p:nvSpPr>
          <p:cNvPr id="30" name="Rectangle: Rounded Corners 29">
            <a:extLst>
              <a:ext uri="{FF2B5EF4-FFF2-40B4-BE49-F238E27FC236}">
                <a16:creationId xmlns:a16="http://schemas.microsoft.com/office/drawing/2014/main" id="{67842C0B-7F32-96C0-E8CF-2C335FA78BC0}"/>
              </a:ext>
            </a:extLst>
          </p:cNvPr>
          <p:cNvSpPr/>
          <p:nvPr/>
        </p:nvSpPr>
        <p:spPr>
          <a:xfrm>
            <a:off x="8958411" y="3188333"/>
            <a:ext cx="1337310" cy="548640"/>
          </a:xfrm>
          <a:prstGeom prst="roundRect">
            <a:avLst>
              <a:gd name="adj" fmla="val 275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E2E Wi-Fi QoS &amp; L4S</a:t>
            </a:r>
          </a:p>
        </p:txBody>
      </p:sp>
      <p:sp>
        <p:nvSpPr>
          <p:cNvPr id="31" name="Rectangle: Rounded Corners 30">
            <a:extLst>
              <a:ext uri="{FF2B5EF4-FFF2-40B4-BE49-F238E27FC236}">
                <a16:creationId xmlns:a16="http://schemas.microsoft.com/office/drawing/2014/main" id="{85110215-8B7E-5DB8-5FEC-B2683C3DDA45}"/>
              </a:ext>
            </a:extLst>
          </p:cNvPr>
          <p:cNvSpPr/>
          <p:nvPr/>
        </p:nvSpPr>
        <p:spPr>
          <a:xfrm>
            <a:off x="8958411" y="2588734"/>
            <a:ext cx="1337310" cy="548640"/>
          </a:xfrm>
          <a:prstGeom prst="roundRect">
            <a:avLst>
              <a:gd name="adj" fmla="val 2753"/>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Access Network Metrics</a:t>
            </a:r>
          </a:p>
        </p:txBody>
      </p:sp>
      <p:sp>
        <p:nvSpPr>
          <p:cNvPr id="32" name="Rectangle: Rounded Corners 31">
            <a:extLst>
              <a:ext uri="{FF2B5EF4-FFF2-40B4-BE49-F238E27FC236}">
                <a16:creationId xmlns:a16="http://schemas.microsoft.com/office/drawing/2014/main" id="{2CFC3789-9EDE-5FCC-A3BD-01BC1682D29E}"/>
              </a:ext>
            </a:extLst>
          </p:cNvPr>
          <p:cNvSpPr/>
          <p:nvPr/>
        </p:nvSpPr>
        <p:spPr>
          <a:xfrm>
            <a:off x="4708862" y="3188333"/>
            <a:ext cx="1337310" cy="548640"/>
          </a:xfrm>
          <a:prstGeom prst="roundRect">
            <a:avLst>
              <a:gd name="adj" fmla="val 2753"/>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Wi-Fi Experience</a:t>
            </a:r>
            <a:br>
              <a:rPr lang="en-US" sz="1000" dirty="0">
                <a:solidFill>
                  <a:srgbClr val="000000"/>
                </a:solidFill>
                <a:latin typeface="Segoe UI" panose="020B0502040204020203" pitchFamily="34" charset="0"/>
                <a:cs typeface="Segoe UI" panose="020B0502040204020203" pitchFamily="34" charset="0"/>
              </a:rPr>
            </a:br>
            <a:r>
              <a:rPr lang="en-US" sz="1000" dirty="0">
                <a:solidFill>
                  <a:srgbClr val="000000"/>
                </a:solidFill>
                <a:latin typeface="Segoe UI" panose="020B0502040204020203" pitchFamily="34" charset="0"/>
                <a:cs typeface="Segoe UI" panose="020B0502040204020203" pitchFamily="34" charset="0"/>
              </a:rPr>
              <a:t>for Moving Networks</a:t>
            </a:r>
          </a:p>
        </p:txBody>
      </p:sp>
      <p:sp>
        <p:nvSpPr>
          <p:cNvPr id="33" name="Rectangle: Rounded Corners 32">
            <a:extLst>
              <a:ext uri="{FF2B5EF4-FFF2-40B4-BE49-F238E27FC236}">
                <a16:creationId xmlns:a16="http://schemas.microsoft.com/office/drawing/2014/main" id="{C3FB28DD-579E-E7B0-9445-51E5E52B5EDD}"/>
              </a:ext>
            </a:extLst>
          </p:cNvPr>
          <p:cNvSpPr/>
          <p:nvPr/>
        </p:nvSpPr>
        <p:spPr>
          <a:xfrm>
            <a:off x="4708862" y="4387532"/>
            <a:ext cx="1337310" cy="548640"/>
          </a:xfrm>
          <a:prstGeom prst="roundRect">
            <a:avLst>
              <a:gd name="adj" fmla="val 275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AIML for Wi-Fi</a:t>
            </a:r>
          </a:p>
        </p:txBody>
      </p:sp>
      <p:sp>
        <p:nvSpPr>
          <p:cNvPr id="34" name="Rectangle: Rounded Corners 33">
            <a:extLst>
              <a:ext uri="{FF2B5EF4-FFF2-40B4-BE49-F238E27FC236}">
                <a16:creationId xmlns:a16="http://schemas.microsoft.com/office/drawing/2014/main" id="{C9826A94-7F6B-AC88-2B9D-2BC2C1B07493}"/>
              </a:ext>
            </a:extLst>
          </p:cNvPr>
          <p:cNvSpPr/>
          <p:nvPr/>
        </p:nvSpPr>
        <p:spPr>
          <a:xfrm>
            <a:off x="1875830" y="3181330"/>
            <a:ext cx="1337310" cy="548640"/>
          </a:xfrm>
          <a:prstGeom prst="roundRect">
            <a:avLst>
              <a:gd name="adj" fmla="val 275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Mission Critical</a:t>
            </a:r>
            <a:br>
              <a:rPr lang="en-US" sz="1000" dirty="0">
                <a:solidFill>
                  <a:srgbClr val="000000"/>
                </a:solidFill>
                <a:latin typeface="Segoe UI" panose="020B0502040204020203" pitchFamily="34" charset="0"/>
                <a:cs typeface="Segoe UI" panose="020B0502040204020203" pitchFamily="34" charset="0"/>
              </a:rPr>
            </a:br>
            <a:r>
              <a:rPr lang="en-US" sz="1000" dirty="0">
                <a:solidFill>
                  <a:srgbClr val="000000"/>
                </a:solidFill>
                <a:latin typeface="Segoe UI" panose="020B0502040204020203" pitchFamily="34" charset="0"/>
                <a:cs typeface="Segoe UI" panose="020B0502040204020203" pitchFamily="34" charset="0"/>
              </a:rPr>
              <a:t>&amp; Emergency Services</a:t>
            </a:r>
          </a:p>
        </p:txBody>
      </p:sp>
      <p:sp>
        <p:nvSpPr>
          <p:cNvPr id="35" name="Rectangle: Rounded Corners 34">
            <a:extLst>
              <a:ext uri="{FF2B5EF4-FFF2-40B4-BE49-F238E27FC236}">
                <a16:creationId xmlns:a16="http://schemas.microsoft.com/office/drawing/2014/main" id="{D0FFE9FA-4D15-6ECA-3F2F-3DDC23CAD930}"/>
              </a:ext>
            </a:extLst>
          </p:cNvPr>
          <p:cNvSpPr/>
          <p:nvPr/>
        </p:nvSpPr>
        <p:spPr>
          <a:xfrm>
            <a:off x="7545383" y="3773926"/>
            <a:ext cx="1337310" cy="548640"/>
          </a:xfrm>
          <a:prstGeom prst="roundRect">
            <a:avLst>
              <a:gd name="adj" fmla="val 2753"/>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OpenRoaming for IoT &amp; FIDO Device Onboarding</a:t>
            </a:r>
          </a:p>
        </p:txBody>
      </p:sp>
      <p:sp>
        <p:nvSpPr>
          <p:cNvPr id="36" name="Rectangle: Rounded Corners 35">
            <a:extLst>
              <a:ext uri="{FF2B5EF4-FFF2-40B4-BE49-F238E27FC236}">
                <a16:creationId xmlns:a16="http://schemas.microsoft.com/office/drawing/2014/main" id="{FE4E7A32-B92E-D536-006D-159555CDE5FD}"/>
              </a:ext>
            </a:extLst>
          </p:cNvPr>
          <p:cNvSpPr/>
          <p:nvPr/>
        </p:nvSpPr>
        <p:spPr>
          <a:xfrm>
            <a:off x="8958410" y="4387532"/>
            <a:ext cx="1337310" cy="548640"/>
          </a:xfrm>
          <a:prstGeom prst="roundRect">
            <a:avLst>
              <a:gd name="adj" fmla="val 275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WBA Tools</a:t>
            </a:r>
            <a:br>
              <a:rPr lang="en-US" sz="1000" dirty="0">
                <a:solidFill>
                  <a:srgbClr val="000000"/>
                </a:solidFill>
                <a:latin typeface="Segoe UI" panose="020B0502040204020203" pitchFamily="34" charset="0"/>
                <a:cs typeface="Segoe UI" panose="020B0502040204020203" pitchFamily="34" charset="0"/>
              </a:rPr>
            </a:br>
            <a:r>
              <a:rPr lang="en-US" sz="1000" dirty="0">
                <a:solidFill>
                  <a:srgbClr val="000000"/>
                </a:solidFill>
                <a:latin typeface="Segoe UI" panose="020B0502040204020203" pitchFamily="34" charset="0"/>
                <a:cs typeface="Segoe UI" panose="020B0502040204020203" pitchFamily="34" charset="0"/>
              </a:rPr>
              <a:t>&amp; Testing Platforms</a:t>
            </a:r>
          </a:p>
        </p:txBody>
      </p:sp>
      <p:sp>
        <p:nvSpPr>
          <p:cNvPr id="37" name="Rectangle: Rounded Corners 36">
            <a:extLst>
              <a:ext uri="{FF2B5EF4-FFF2-40B4-BE49-F238E27FC236}">
                <a16:creationId xmlns:a16="http://schemas.microsoft.com/office/drawing/2014/main" id="{3A08550E-3E8A-3816-1DC8-D4DED4481178}"/>
              </a:ext>
            </a:extLst>
          </p:cNvPr>
          <p:cNvSpPr/>
          <p:nvPr/>
        </p:nvSpPr>
        <p:spPr>
          <a:xfrm>
            <a:off x="3292346" y="3773926"/>
            <a:ext cx="1337310" cy="548640"/>
          </a:xfrm>
          <a:prstGeom prst="roundRect">
            <a:avLst>
              <a:gd name="adj" fmla="val 275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Wi-Fi Sensing</a:t>
            </a:r>
          </a:p>
        </p:txBody>
      </p:sp>
      <p:sp>
        <p:nvSpPr>
          <p:cNvPr id="38" name="Rectangle: Rounded Corners 37">
            <a:extLst>
              <a:ext uri="{FF2B5EF4-FFF2-40B4-BE49-F238E27FC236}">
                <a16:creationId xmlns:a16="http://schemas.microsoft.com/office/drawing/2014/main" id="{BA7CAE76-87D7-A689-0480-1B6C36067187}"/>
              </a:ext>
            </a:extLst>
          </p:cNvPr>
          <p:cNvSpPr/>
          <p:nvPr/>
        </p:nvSpPr>
        <p:spPr>
          <a:xfrm>
            <a:off x="6125378" y="3181330"/>
            <a:ext cx="1337310" cy="548640"/>
          </a:xfrm>
          <a:prstGeom prst="roundRect">
            <a:avLst>
              <a:gd name="adj" fmla="val 275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Wi-Fi Security Guidelines</a:t>
            </a:r>
          </a:p>
        </p:txBody>
      </p:sp>
      <p:sp>
        <p:nvSpPr>
          <p:cNvPr id="39" name="Rectangle: Rounded Corners 38">
            <a:extLst>
              <a:ext uri="{FF2B5EF4-FFF2-40B4-BE49-F238E27FC236}">
                <a16:creationId xmlns:a16="http://schemas.microsoft.com/office/drawing/2014/main" id="{8417857C-B888-1E5A-CFE3-70A6D1B752F2}"/>
              </a:ext>
            </a:extLst>
          </p:cNvPr>
          <p:cNvSpPr/>
          <p:nvPr/>
        </p:nvSpPr>
        <p:spPr>
          <a:xfrm>
            <a:off x="8958411" y="3787932"/>
            <a:ext cx="1337310" cy="548640"/>
          </a:xfrm>
          <a:prstGeom prst="roundRect">
            <a:avLst>
              <a:gd name="adj" fmla="val 275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Wi-Fi User &amp; Device Identification</a:t>
            </a:r>
          </a:p>
        </p:txBody>
      </p:sp>
      <p:sp>
        <p:nvSpPr>
          <p:cNvPr id="40" name="Rectangle: Rounded Corners 39">
            <a:extLst>
              <a:ext uri="{FF2B5EF4-FFF2-40B4-BE49-F238E27FC236}">
                <a16:creationId xmlns:a16="http://schemas.microsoft.com/office/drawing/2014/main" id="{0D518151-1AB5-EEE1-7ED0-FC470989E2BC}"/>
              </a:ext>
            </a:extLst>
          </p:cNvPr>
          <p:cNvSpPr/>
          <p:nvPr/>
        </p:nvSpPr>
        <p:spPr>
          <a:xfrm>
            <a:off x="7541894" y="3181330"/>
            <a:ext cx="1337310" cy="548640"/>
          </a:xfrm>
          <a:prstGeom prst="roundRect">
            <a:avLst>
              <a:gd name="adj" fmla="val 275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OpenRoaming for Private LTE/5G</a:t>
            </a:r>
          </a:p>
        </p:txBody>
      </p:sp>
      <p:sp>
        <p:nvSpPr>
          <p:cNvPr id="41" name="Rectangle: Rounded Corners 40">
            <a:extLst>
              <a:ext uri="{FF2B5EF4-FFF2-40B4-BE49-F238E27FC236}">
                <a16:creationId xmlns:a16="http://schemas.microsoft.com/office/drawing/2014/main" id="{1C03331A-569B-5BFD-9CA4-C630802061DC}"/>
              </a:ext>
            </a:extLst>
          </p:cNvPr>
          <p:cNvSpPr/>
          <p:nvPr/>
        </p:nvSpPr>
        <p:spPr>
          <a:xfrm>
            <a:off x="1875830" y="2588734"/>
            <a:ext cx="1337310" cy="548640"/>
          </a:xfrm>
          <a:prstGeom prst="roundRect">
            <a:avLst>
              <a:gd name="adj" fmla="val 275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Private &amp; 5G Wi-Fi Convergence</a:t>
            </a:r>
          </a:p>
        </p:txBody>
      </p:sp>
      <p:pic>
        <p:nvPicPr>
          <p:cNvPr id="42" name="Picture 41">
            <a:extLst>
              <a:ext uri="{FF2B5EF4-FFF2-40B4-BE49-F238E27FC236}">
                <a16:creationId xmlns:a16="http://schemas.microsoft.com/office/drawing/2014/main" id="{8F24AAD2-DCE4-5729-99DB-EB87B4FDAE89}"/>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9508781" y="1807239"/>
            <a:ext cx="236571" cy="216000"/>
          </a:xfrm>
          <a:prstGeom prst="rect">
            <a:avLst/>
          </a:prstGeom>
        </p:spPr>
      </p:pic>
      <p:sp>
        <p:nvSpPr>
          <p:cNvPr id="43" name="Rectangle: Rounded Corners 42">
            <a:extLst>
              <a:ext uri="{FF2B5EF4-FFF2-40B4-BE49-F238E27FC236}">
                <a16:creationId xmlns:a16="http://schemas.microsoft.com/office/drawing/2014/main" id="{CC40F41F-A706-B085-5F3B-527AC76B9CD2}"/>
              </a:ext>
            </a:extLst>
          </p:cNvPr>
          <p:cNvSpPr/>
          <p:nvPr/>
        </p:nvSpPr>
        <p:spPr>
          <a:xfrm>
            <a:off x="9097400" y="5107005"/>
            <a:ext cx="1391088" cy="640080"/>
          </a:xfrm>
          <a:prstGeom prst="roundRect">
            <a:avLst>
              <a:gd name="adj" fmla="val 4969"/>
            </a:avLst>
          </a:prstGeom>
          <a:gradFill flip="none" rotWithShape="1">
            <a:gsLst>
              <a:gs pos="0">
                <a:srgbClr val="072CE7">
                  <a:shade val="30000"/>
                  <a:satMod val="115000"/>
                </a:srgbClr>
              </a:gs>
              <a:gs pos="50000">
                <a:srgbClr val="072CE7">
                  <a:shade val="67500"/>
                  <a:satMod val="115000"/>
                </a:srgbClr>
              </a:gs>
              <a:gs pos="100000">
                <a:srgbClr val="072CE7"/>
              </a:gs>
            </a:gsLst>
            <a:lin ang="54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b="1" dirty="0">
                <a:solidFill>
                  <a:schemeClr val="bg1"/>
                </a:solidFill>
                <a:latin typeface="Segoe UI" panose="020B0502040204020203" pitchFamily="34" charset="0"/>
                <a:cs typeface="Segoe UI" panose="020B0502040204020203" pitchFamily="34" charset="0"/>
                <a:sym typeface="Asap"/>
              </a:rPr>
              <a:t>Enterprise Connectivity Forum</a:t>
            </a:r>
            <a:endParaRPr lang="en-US" sz="1000" b="1" dirty="0">
              <a:solidFill>
                <a:schemeClr val="bg1"/>
              </a:solidFill>
              <a:latin typeface="Segoe UI" panose="020B0502040204020203" pitchFamily="34" charset="0"/>
              <a:cs typeface="Segoe UI" panose="020B0502040204020203" pitchFamily="34" charset="0"/>
              <a:sym typeface="Arial"/>
            </a:endParaRPr>
          </a:p>
        </p:txBody>
      </p:sp>
      <p:sp>
        <p:nvSpPr>
          <p:cNvPr id="44" name="TextBox 43">
            <a:extLst>
              <a:ext uri="{FF2B5EF4-FFF2-40B4-BE49-F238E27FC236}">
                <a16:creationId xmlns:a16="http://schemas.microsoft.com/office/drawing/2014/main" id="{59C2E511-D906-1193-6693-BE4C5B56FE7C}"/>
              </a:ext>
            </a:extLst>
          </p:cNvPr>
          <p:cNvSpPr txBox="1"/>
          <p:nvPr/>
        </p:nvSpPr>
        <p:spPr>
          <a:xfrm>
            <a:off x="1657167" y="5917918"/>
            <a:ext cx="3718754" cy="1938992"/>
          </a:xfrm>
          <a:prstGeom prst="rect">
            <a:avLst/>
          </a:prstGeom>
          <a:noFill/>
        </p:spPr>
        <p:txBody>
          <a:bodyPr wrap="square">
            <a:spAutoFit/>
          </a:bodyPr>
          <a:lstStyle/>
          <a:p>
            <a:r>
              <a:rPr lang="en-US">
                <a:hlinkClick r:id="rId8"/>
              </a:rPr>
              <a:t>https://wballiance.com/wba-program-overview-2024/</a:t>
            </a:r>
            <a:endParaRPr lang="en-US"/>
          </a:p>
          <a:p>
            <a:r>
              <a:rPr lang="en-US">
                <a:hlinkClick r:id="rId9"/>
              </a:rPr>
              <a:t>https://wballiancec.com/proejcts-details</a:t>
            </a:r>
            <a:endParaRPr lang="en-US"/>
          </a:p>
          <a:p>
            <a:endParaRPr lang="en-US" dirty="0"/>
          </a:p>
        </p:txBody>
      </p:sp>
      <p:sp>
        <p:nvSpPr>
          <p:cNvPr id="45" name="Rectangle: Rounded Corners 44">
            <a:extLst>
              <a:ext uri="{FF2B5EF4-FFF2-40B4-BE49-F238E27FC236}">
                <a16:creationId xmlns:a16="http://schemas.microsoft.com/office/drawing/2014/main" id="{3C31DBC6-18CC-0B2B-9707-D5AE46B032F1}"/>
              </a:ext>
            </a:extLst>
          </p:cNvPr>
          <p:cNvSpPr/>
          <p:nvPr/>
        </p:nvSpPr>
        <p:spPr>
          <a:xfrm>
            <a:off x="6046172" y="5992516"/>
            <a:ext cx="1337310" cy="246391"/>
          </a:xfrm>
          <a:prstGeom prst="roundRect">
            <a:avLst>
              <a:gd name="adj" fmla="val 2753"/>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endParaRPr lang="en-US" sz="1000" dirty="0">
              <a:solidFill>
                <a:srgbClr val="000000"/>
              </a:solidFill>
              <a:latin typeface="Segoe UI" panose="020B0502040204020203" pitchFamily="34" charset="0"/>
              <a:cs typeface="Segoe UI" panose="020B0502040204020203" pitchFamily="34" charset="0"/>
            </a:endParaRPr>
          </a:p>
        </p:txBody>
      </p:sp>
      <p:sp>
        <p:nvSpPr>
          <p:cNvPr id="47" name="TextBox 46">
            <a:extLst>
              <a:ext uri="{FF2B5EF4-FFF2-40B4-BE49-F238E27FC236}">
                <a16:creationId xmlns:a16="http://schemas.microsoft.com/office/drawing/2014/main" id="{E9E586BD-DE10-FE8E-FC8A-654969AF63EC}"/>
              </a:ext>
            </a:extLst>
          </p:cNvPr>
          <p:cNvSpPr txBox="1"/>
          <p:nvPr/>
        </p:nvSpPr>
        <p:spPr>
          <a:xfrm>
            <a:off x="7411196" y="5992516"/>
            <a:ext cx="2868663" cy="646331"/>
          </a:xfrm>
          <a:prstGeom prst="rect">
            <a:avLst/>
          </a:prstGeom>
          <a:noFill/>
        </p:spPr>
        <p:txBody>
          <a:bodyPr wrap="square">
            <a:spAutoFit/>
          </a:bodyPr>
          <a:lstStyle/>
          <a:p>
            <a:pPr algn="ctr"/>
            <a:r>
              <a:rPr lang="en-US" dirty="0">
                <a:solidFill>
                  <a:srgbClr val="000000"/>
                </a:solidFill>
                <a:latin typeface="Segoe UI" panose="020B0502040204020203" pitchFamily="34" charset="0"/>
                <a:cs typeface="Segoe UI" panose="020B0502040204020203" pitchFamily="34" charset="0"/>
              </a:rPr>
              <a:t>See the </a:t>
            </a:r>
            <a:r>
              <a:rPr lang="en-US" sz="1200" dirty="0">
                <a:solidFill>
                  <a:srgbClr val="000000"/>
                </a:solidFill>
                <a:latin typeface="Segoe UI" panose="020B0502040204020203" pitchFamily="34" charset="0"/>
                <a:cs typeface="Segoe UI" panose="020B0502040204020203" pitchFamily="34" charset="0"/>
              </a:rPr>
              <a:t>updates in the following slides</a:t>
            </a:r>
          </a:p>
        </p:txBody>
      </p:sp>
      <p:sp>
        <p:nvSpPr>
          <p:cNvPr id="3" name="Footer Placeholder 2">
            <a:extLst>
              <a:ext uri="{FF2B5EF4-FFF2-40B4-BE49-F238E27FC236}">
                <a16:creationId xmlns:a16="http://schemas.microsoft.com/office/drawing/2014/main" id="{31FE30B5-2663-4E7C-8B81-C4A914F0BF89}"/>
              </a:ext>
            </a:extLst>
          </p:cNvPr>
          <p:cNvSpPr>
            <a:spLocks noGrp="1"/>
          </p:cNvSpPr>
          <p:nvPr>
            <p:ph type="ftr" idx="14"/>
          </p:nvPr>
        </p:nvSpPr>
        <p:spPr/>
        <p:txBody>
          <a:bodyPr/>
          <a:lstStyle/>
          <a:p>
            <a:r>
              <a:rPr lang="en-GB"/>
              <a:t>Necati Canpolat, Intel</a:t>
            </a:r>
            <a:endParaRPr lang="en-GB" dirty="0"/>
          </a:p>
        </p:txBody>
      </p:sp>
      <p:sp>
        <p:nvSpPr>
          <p:cNvPr id="46" name="Slide Number Placeholder 45">
            <a:extLst>
              <a:ext uri="{FF2B5EF4-FFF2-40B4-BE49-F238E27FC236}">
                <a16:creationId xmlns:a16="http://schemas.microsoft.com/office/drawing/2014/main" id="{A9F7EF9D-EA25-4C6E-8AD5-85BBBA3B2C1F}"/>
              </a:ext>
            </a:extLst>
          </p:cNvPr>
          <p:cNvSpPr>
            <a:spLocks noGrp="1"/>
          </p:cNvSpPr>
          <p:nvPr>
            <p:ph type="sldNum" idx="12"/>
          </p:nvPr>
        </p:nvSpPr>
        <p:spPr/>
        <p:txBody>
          <a:bodyPr/>
          <a:lstStyle/>
          <a:p>
            <a:r>
              <a:rPr lang="en-GB"/>
              <a:t>Slide </a:t>
            </a:r>
            <a:fld id="{440F5867-744E-4AA6-B0ED-4C44D2DFBB7B}" type="slidenum">
              <a:rPr lang="en-GB" smtClean="0"/>
              <a:pPr/>
              <a:t>123</a:t>
            </a:fld>
            <a:endParaRPr lang="en-GB" dirty="0"/>
          </a:p>
        </p:txBody>
      </p:sp>
      <p:sp>
        <p:nvSpPr>
          <p:cNvPr id="48" name="Date Placeholder 47">
            <a:extLst>
              <a:ext uri="{FF2B5EF4-FFF2-40B4-BE49-F238E27FC236}">
                <a16:creationId xmlns:a16="http://schemas.microsoft.com/office/drawing/2014/main" id="{203716A0-A980-4AB8-BE42-EBBEB5CB2C21}"/>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363903619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AEEA9-8982-F042-ACF7-22E4F5BBF423}"/>
              </a:ext>
            </a:extLst>
          </p:cNvPr>
          <p:cNvSpPr>
            <a:spLocks noGrp="1"/>
          </p:cNvSpPr>
          <p:nvPr>
            <p:ph type="title"/>
          </p:nvPr>
        </p:nvSpPr>
        <p:spPr/>
        <p:txBody>
          <a:bodyPr/>
          <a:lstStyle/>
          <a:p>
            <a:pPr algn="l"/>
            <a:r>
              <a:rPr lang="en-US" dirty="0"/>
              <a:t>Wi-Fi 7 Field Trials</a:t>
            </a:r>
          </a:p>
        </p:txBody>
      </p:sp>
      <p:sp>
        <p:nvSpPr>
          <p:cNvPr id="3" name="Content Placeholder 2">
            <a:extLst>
              <a:ext uri="{FF2B5EF4-FFF2-40B4-BE49-F238E27FC236}">
                <a16:creationId xmlns:a16="http://schemas.microsoft.com/office/drawing/2014/main" id="{94155A81-3C1A-91CA-7FF1-8B213FB84E53}"/>
              </a:ext>
            </a:extLst>
          </p:cNvPr>
          <p:cNvSpPr>
            <a:spLocks noGrp="1"/>
          </p:cNvSpPr>
          <p:nvPr>
            <p:ph idx="1"/>
          </p:nvPr>
        </p:nvSpPr>
        <p:spPr/>
        <p:txBody>
          <a:bodyPr/>
          <a:lstStyle/>
          <a:p>
            <a:r>
              <a:rPr lang="en-US" b="0" dirty="0"/>
              <a:t>Ongoing with several operators covering different deployments and geographies. </a:t>
            </a:r>
          </a:p>
          <a:p>
            <a:r>
              <a:rPr lang="en-US" b="0" dirty="0"/>
              <a:t>The trial results will be made public in December 2024</a:t>
            </a:r>
          </a:p>
        </p:txBody>
      </p:sp>
      <p:sp>
        <p:nvSpPr>
          <p:cNvPr id="7" name="Footer Placeholder 6">
            <a:extLst>
              <a:ext uri="{FF2B5EF4-FFF2-40B4-BE49-F238E27FC236}">
                <a16:creationId xmlns:a16="http://schemas.microsoft.com/office/drawing/2014/main" id="{AD6CFBE9-E1F7-4284-8FE1-BC5C1DA8B429}"/>
              </a:ext>
            </a:extLst>
          </p:cNvPr>
          <p:cNvSpPr>
            <a:spLocks noGrp="1"/>
          </p:cNvSpPr>
          <p:nvPr>
            <p:ph type="ftr" idx="14"/>
          </p:nvPr>
        </p:nvSpPr>
        <p:spPr/>
        <p:txBody>
          <a:bodyPr/>
          <a:lstStyle/>
          <a:p>
            <a:r>
              <a:rPr lang="en-GB"/>
              <a:t>Necati Canpolat, Intel</a:t>
            </a:r>
            <a:endParaRPr lang="en-GB" dirty="0"/>
          </a:p>
        </p:txBody>
      </p:sp>
      <p:sp>
        <p:nvSpPr>
          <p:cNvPr id="8" name="Slide Number Placeholder 7">
            <a:extLst>
              <a:ext uri="{FF2B5EF4-FFF2-40B4-BE49-F238E27FC236}">
                <a16:creationId xmlns:a16="http://schemas.microsoft.com/office/drawing/2014/main" id="{D16D42F3-07B8-47E0-8330-F9AB5C98021D}"/>
              </a:ext>
            </a:extLst>
          </p:cNvPr>
          <p:cNvSpPr>
            <a:spLocks noGrp="1"/>
          </p:cNvSpPr>
          <p:nvPr>
            <p:ph type="sldNum" idx="12"/>
          </p:nvPr>
        </p:nvSpPr>
        <p:spPr/>
        <p:txBody>
          <a:bodyPr/>
          <a:lstStyle/>
          <a:p>
            <a:r>
              <a:rPr lang="en-GB"/>
              <a:t>Slide </a:t>
            </a:r>
            <a:fld id="{440F5867-744E-4AA6-B0ED-4C44D2DFBB7B}" type="slidenum">
              <a:rPr lang="en-GB" smtClean="0"/>
              <a:pPr/>
              <a:t>124</a:t>
            </a:fld>
            <a:endParaRPr lang="en-GB" dirty="0"/>
          </a:p>
        </p:txBody>
      </p:sp>
      <p:sp>
        <p:nvSpPr>
          <p:cNvPr id="9" name="Date Placeholder 8">
            <a:extLst>
              <a:ext uri="{FF2B5EF4-FFF2-40B4-BE49-F238E27FC236}">
                <a16:creationId xmlns:a16="http://schemas.microsoft.com/office/drawing/2014/main" id="{0B3AE703-8124-430E-82C4-9BBBF458E33E}"/>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139443078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4B533-883F-4F00-9988-575204D7EC1E}"/>
              </a:ext>
            </a:extLst>
          </p:cNvPr>
          <p:cNvSpPr>
            <a:spLocks noGrp="1"/>
          </p:cNvSpPr>
          <p:nvPr>
            <p:ph type="title"/>
          </p:nvPr>
        </p:nvSpPr>
        <p:spPr/>
        <p:txBody>
          <a:bodyPr/>
          <a:lstStyle/>
          <a:p>
            <a:r>
              <a:rPr lang="en-US" dirty="0"/>
              <a:t>WBA OpenRoaming Introduction Guide</a:t>
            </a:r>
          </a:p>
        </p:txBody>
      </p:sp>
      <p:sp>
        <p:nvSpPr>
          <p:cNvPr id="3" name="Content Placeholder 2">
            <a:extLst>
              <a:ext uri="{FF2B5EF4-FFF2-40B4-BE49-F238E27FC236}">
                <a16:creationId xmlns:a16="http://schemas.microsoft.com/office/drawing/2014/main" id="{E5CE8448-B9F4-21F9-020F-42B6C9FE4FF0}"/>
              </a:ext>
            </a:extLst>
          </p:cNvPr>
          <p:cNvSpPr>
            <a:spLocks noGrp="1"/>
          </p:cNvSpPr>
          <p:nvPr>
            <p:ph idx="1"/>
          </p:nvPr>
        </p:nvSpPr>
        <p:spPr>
          <a:xfrm>
            <a:off x="2209800" y="1905722"/>
            <a:ext cx="5326360" cy="3046557"/>
          </a:xfrm>
        </p:spPr>
        <p:txBody>
          <a:bodyPr/>
          <a:lstStyle/>
          <a:p>
            <a:pPr algn="l"/>
            <a:r>
              <a:rPr lang="en-US" sz="2000" b="0" dirty="0"/>
              <a:t>Published the </a:t>
            </a:r>
            <a:r>
              <a:rPr lang="en-US" sz="2000" b="0" dirty="0">
                <a:hlinkClick r:id="rId2"/>
              </a:rPr>
              <a:t>WBA OpenRoaming™ Introduction Guide</a:t>
            </a:r>
            <a:endParaRPr lang="en-US" sz="2000" b="0" dirty="0"/>
          </a:p>
          <a:p>
            <a:pPr algn="l"/>
            <a:r>
              <a:rPr lang="en-US" sz="2000" b="0" dirty="0"/>
              <a:t>OpenRoaming simplifies connectivity for users, enhancing user experiences while maintaining robust security standards. </a:t>
            </a:r>
          </a:p>
          <a:p>
            <a:pPr algn="l"/>
            <a:r>
              <a:rPr lang="en-US" sz="2000" b="0" dirty="0"/>
              <a:t>Covers the technicalities, benefits, and strategic implementation of OpenRoaming to revolutionize public, guest, and enterprise Wi-Fi networks.</a:t>
            </a:r>
          </a:p>
          <a:p>
            <a:pPr marL="0" indent="0"/>
            <a:br>
              <a:rPr lang="en-US" sz="1600" b="0" dirty="0"/>
            </a:br>
            <a:r>
              <a:rPr lang="en-US" sz="1600" b="0" dirty="0">
                <a:hlinkClick r:id="rId3"/>
              </a:rPr>
              <a:t>https://wballiance.com/wp-content/uploads/2024/10/WBA-OpenRoaming-Guide-APAC-TG_v1.0.0-FINALPublic.pdf</a:t>
            </a:r>
            <a:endParaRPr lang="en-US" sz="1600" b="0" dirty="0"/>
          </a:p>
          <a:p>
            <a:endParaRPr lang="en-US" sz="1600" dirty="0"/>
          </a:p>
        </p:txBody>
      </p:sp>
      <p:pic>
        <p:nvPicPr>
          <p:cNvPr id="1030" name="Picture 6">
            <a:extLst>
              <a:ext uri="{FF2B5EF4-FFF2-40B4-BE49-F238E27FC236}">
                <a16:creationId xmlns:a16="http://schemas.microsoft.com/office/drawing/2014/main" id="{41F597C6-A5BF-DFAD-828D-A2BCC3F7A58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0947" y="1752600"/>
            <a:ext cx="2486979" cy="3527166"/>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a:extLst>
              <a:ext uri="{FF2B5EF4-FFF2-40B4-BE49-F238E27FC236}">
                <a16:creationId xmlns:a16="http://schemas.microsoft.com/office/drawing/2014/main" id="{0BC465AC-AA6D-4A44-9CE9-4F9339BE6D37}"/>
              </a:ext>
            </a:extLst>
          </p:cNvPr>
          <p:cNvSpPr>
            <a:spLocks noGrp="1"/>
          </p:cNvSpPr>
          <p:nvPr>
            <p:ph type="ftr" idx="14"/>
          </p:nvPr>
        </p:nvSpPr>
        <p:spPr/>
        <p:txBody>
          <a:bodyPr/>
          <a:lstStyle/>
          <a:p>
            <a:r>
              <a:rPr lang="en-GB"/>
              <a:t>Necati Canpolat, Intel</a:t>
            </a:r>
            <a:endParaRPr lang="en-GB" dirty="0"/>
          </a:p>
        </p:txBody>
      </p:sp>
      <p:sp>
        <p:nvSpPr>
          <p:cNvPr id="9" name="Slide Number Placeholder 8">
            <a:extLst>
              <a:ext uri="{FF2B5EF4-FFF2-40B4-BE49-F238E27FC236}">
                <a16:creationId xmlns:a16="http://schemas.microsoft.com/office/drawing/2014/main" id="{4D1449C6-C257-4C06-9C15-CDD776C55F2D}"/>
              </a:ext>
            </a:extLst>
          </p:cNvPr>
          <p:cNvSpPr>
            <a:spLocks noGrp="1"/>
          </p:cNvSpPr>
          <p:nvPr>
            <p:ph type="sldNum" idx="12"/>
          </p:nvPr>
        </p:nvSpPr>
        <p:spPr/>
        <p:txBody>
          <a:bodyPr/>
          <a:lstStyle/>
          <a:p>
            <a:r>
              <a:rPr lang="en-GB"/>
              <a:t>Slide </a:t>
            </a:r>
            <a:fld id="{440F5867-744E-4AA6-B0ED-4C44D2DFBB7B}" type="slidenum">
              <a:rPr lang="en-GB" smtClean="0"/>
              <a:pPr/>
              <a:t>125</a:t>
            </a:fld>
            <a:endParaRPr lang="en-GB" dirty="0"/>
          </a:p>
        </p:txBody>
      </p:sp>
      <p:sp>
        <p:nvSpPr>
          <p:cNvPr id="10" name="Date Placeholder 9">
            <a:extLst>
              <a:ext uri="{FF2B5EF4-FFF2-40B4-BE49-F238E27FC236}">
                <a16:creationId xmlns:a16="http://schemas.microsoft.com/office/drawing/2014/main" id="{83560D00-816C-4442-9381-80D0EB146182}"/>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44297206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940D0-7A2E-13DB-BD6E-F4173CF7E27A}"/>
              </a:ext>
            </a:extLst>
          </p:cNvPr>
          <p:cNvSpPr>
            <a:spLocks noGrp="1"/>
          </p:cNvSpPr>
          <p:nvPr>
            <p:ph type="title"/>
          </p:nvPr>
        </p:nvSpPr>
        <p:spPr/>
        <p:txBody>
          <a:bodyPr/>
          <a:lstStyle/>
          <a:p>
            <a:r>
              <a:rPr lang="en-US" dirty="0"/>
              <a:t>WBA Access Network Metrics – Phase 1</a:t>
            </a:r>
          </a:p>
        </p:txBody>
      </p:sp>
      <p:sp>
        <p:nvSpPr>
          <p:cNvPr id="3" name="Content Placeholder 2">
            <a:extLst>
              <a:ext uri="{FF2B5EF4-FFF2-40B4-BE49-F238E27FC236}">
                <a16:creationId xmlns:a16="http://schemas.microsoft.com/office/drawing/2014/main" id="{3E112975-FAA3-2E5E-0083-50D2EF833565}"/>
              </a:ext>
            </a:extLst>
          </p:cNvPr>
          <p:cNvSpPr>
            <a:spLocks noGrp="1"/>
          </p:cNvSpPr>
          <p:nvPr>
            <p:ph idx="1"/>
          </p:nvPr>
        </p:nvSpPr>
        <p:spPr>
          <a:xfrm>
            <a:off x="2208213" y="1828800"/>
            <a:ext cx="5542384" cy="4114800"/>
          </a:xfrm>
        </p:spPr>
        <p:txBody>
          <a:bodyPr/>
          <a:lstStyle/>
          <a:p>
            <a:pPr algn="l"/>
            <a:r>
              <a:rPr lang="en-US" sz="1800" b="0" dirty="0"/>
              <a:t>Addresses the challenges present in current Wi-Fi networks, reaffirms the value of explicit QoE evidence, and demonstrates the advantages for users and providers. </a:t>
            </a:r>
          </a:p>
          <a:p>
            <a:pPr algn="l"/>
            <a:r>
              <a:rPr lang="en-US" sz="1800" b="0" dirty="0"/>
              <a:t>Specifies essential metrics and introduces a framework for assessing and sharing Wi-Fi network quality, aiming to foster a more dependable and efficient Wi-Fi future.</a:t>
            </a:r>
          </a:p>
          <a:p>
            <a:pPr algn="l"/>
            <a:r>
              <a:rPr lang="en-US" sz="1800" b="0" dirty="0"/>
              <a:t>The working group is now embarking on Phase 2, focusing on industry alignment.</a:t>
            </a:r>
          </a:p>
          <a:p>
            <a:br>
              <a:rPr lang="en-US" sz="1800" b="0" dirty="0"/>
            </a:br>
            <a:r>
              <a:rPr lang="en-US" sz="1800" b="0" dirty="0">
                <a:hlinkClick r:id="rId2"/>
              </a:rPr>
              <a:t>https://wballiance.com/wp-content/uploads/2024/08/Access-Network-Metrics-Whitepaper-Outline-v1.0.0-Public.pdf</a:t>
            </a:r>
            <a:endParaRPr lang="en-US" sz="1800" b="0" dirty="0"/>
          </a:p>
          <a:p>
            <a:endParaRPr lang="en-US" sz="1400" dirty="0"/>
          </a:p>
        </p:txBody>
      </p:sp>
      <p:pic>
        <p:nvPicPr>
          <p:cNvPr id="3074" name="Picture 2">
            <a:extLst>
              <a:ext uri="{FF2B5EF4-FFF2-40B4-BE49-F238E27FC236}">
                <a16:creationId xmlns:a16="http://schemas.microsoft.com/office/drawing/2014/main" id="{0B9D3F11-9CD3-30C9-DBF5-4E776BB1D4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4193" y="1828800"/>
            <a:ext cx="2432021" cy="3436812"/>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a:extLst>
              <a:ext uri="{FF2B5EF4-FFF2-40B4-BE49-F238E27FC236}">
                <a16:creationId xmlns:a16="http://schemas.microsoft.com/office/drawing/2014/main" id="{F7EE8526-AA3D-4FB1-BDEA-9096C64A0939}"/>
              </a:ext>
            </a:extLst>
          </p:cNvPr>
          <p:cNvSpPr>
            <a:spLocks noGrp="1"/>
          </p:cNvSpPr>
          <p:nvPr>
            <p:ph type="ftr" idx="14"/>
          </p:nvPr>
        </p:nvSpPr>
        <p:spPr/>
        <p:txBody>
          <a:bodyPr/>
          <a:lstStyle/>
          <a:p>
            <a:r>
              <a:rPr lang="en-GB"/>
              <a:t>Necati Canpolat, Intel</a:t>
            </a:r>
            <a:endParaRPr lang="en-GB" dirty="0"/>
          </a:p>
        </p:txBody>
      </p:sp>
      <p:sp>
        <p:nvSpPr>
          <p:cNvPr id="8" name="Slide Number Placeholder 7">
            <a:extLst>
              <a:ext uri="{FF2B5EF4-FFF2-40B4-BE49-F238E27FC236}">
                <a16:creationId xmlns:a16="http://schemas.microsoft.com/office/drawing/2014/main" id="{A9877286-B763-4C64-8290-2C077A3CB774}"/>
              </a:ext>
            </a:extLst>
          </p:cNvPr>
          <p:cNvSpPr>
            <a:spLocks noGrp="1"/>
          </p:cNvSpPr>
          <p:nvPr>
            <p:ph type="sldNum" idx="12"/>
          </p:nvPr>
        </p:nvSpPr>
        <p:spPr/>
        <p:txBody>
          <a:bodyPr/>
          <a:lstStyle/>
          <a:p>
            <a:r>
              <a:rPr lang="en-GB"/>
              <a:t>Slide </a:t>
            </a:r>
            <a:fld id="{440F5867-744E-4AA6-B0ED-4C44D2DFBB7B}" type="slidenum">
              <a:rPr lang="en-GB" smtClean="0"/>
              <a:pPr/>
              <a:t>126</a:t>
            </a:fld>
            <a:endParaRPr lang="en-GB" dirty="0"/>
          </a:p>
        </p:txBody>
      </p:sp>
      <p:sp>
        <p:nvSpPr>
          <p:cNvPr id="9" name="Date Placeholder 8">
            <a:extLst>
              <a:ext uri="{FF2B5EF4-FFF2-40B4-BE49-F238E27FC236}">
                <a16:creationId xmlns:a16="http://schemas.microsoft.com/office/drawing/2014/main" id="{DCED38C6-1E53-476F-B37F-1D66DFACCB71}"/>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409988523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622B2-534F-4C71-AFE1-98761FD08D85}"/>
              </a:ext>
            </a:extLst>
          </p:cNvPr>
          <p:cNvSpPr>
            <a:spLocks noGrp="1"/>
          </p:cNvSpPr>
          <p:nvPr>
            <p:ph type="title"/>
          </p:nvPr>
        </p:nvSpPr>
        <p:spPr>
          <a:xfrm>
            <a:off x="2022614" y="654926"/>
            <a:ext cx="7772400" cy="1066800"/>
          </a:xfrm>
        </p:spPr>
        <p:txBody>
          <a:bodyPr/>
          <a:lstStyle/>
          <a:p>
            <a:pPr algn="l"/>
            <a:r>
              <a:rPr lang="en-US" dirty="0"/>
              <a:t>Zero Touch Onboarding of IoT Devices</a:t>
            </a:r>
          </a:p>
        </p:txBody>
      </p:sp>
      <p:sp>
        <p:nvSpPr>
          <p:cNvPr id="3" name="Content Placeholder 2">
            <a:extLst>
              <a:ext uri="{FF2B5EF4-FFF2-40B4-BE49-F238E27FC236}">
                <a16:creationId xmlns:a16="http://schemas.microsoft.com/office/drawing/2014/main" id="{40D0CAF2-2005-CD3D-1D39-AB8F2AF9388F}"/>
              </a:ext>
            </a:extLst>
          </p:cNvPr>
          <p:cNvSpPr>
            <a:spLocks noGrp="1"/>
          </p:cNvSpPr>
          <p:nvPr>
            <p:ph idx="1"/>
          </p:nvPr>
        </p:nvSpPr>
        <p:spPr>
          <a:xfrm>
            <a:off x="1991544" y="1828800"/>
            <a:ext cx="5542384" cy="4114800"/>
          </a:xfrm>
        </p:spPr>
        <p:txBody>
          <a:bodyPr/>
          <a:lstStyle/>
          <a:p>
            <a:pPr algn="l"/>
            <a:r>
              <a:rPr lang="en-US" sz="1800" b="0" dirty="0"/>
              <a:t>New framework to enable a ‘zero-touch’ onboarding process for Internet of Things (IoT) Wi-Fi devices</a:t>
            </a:r>
          </a:p>
          <a:p>
            <a:r>
              <a:rPr lang="en-US" sz="1800" b="0" dirty="0"/>
              <a:t>Integrates the simplicity and security of WBA OpenRoaming with FIDO Device Onboard</a:t>
            </a:r>
          </a:p>
          <a:p>
            <a:r>
              <a:rPr lang="en-US" sz="1800" b="0"/>
              <a:t>Ensures device security through ownership vouchers and cryptographic mechanisms</a:t>
            </a:r>
          </a:p>
          <a:p>
            <a:r>
              <a:rPr lang="en-US" sz="1800" b="0"/>
              <a:t>Details </a:t>
            </a:r>
            <a:r>
              <a:rPr lang="en-US" sz="1800" b="0" dirty="0"/>
              <a:t>how these technologies work together to simplify and secure the onboarding process for IoT devices.</a:t>
            </a:r>
          </a:p>
          <a:p>
            <a:r>
              <a:rPr lang="en-US" sz="1600" b="0" dirty="0">
                <a:hlinkClick r:id="rId2"/>
              </a:rPr>
              <a:t>https://wballiance.com/openroaming-for-iot-fido-device-onboard-framework/</a:t>
            </a:r>
            <a:endParaRPr lang="en-US" sz="1600" b="0" dirty="0"/>
          </a:p>
          <a:p>
            <a:endParaRPr lang="en-US" sz="1800" b="0" dirty="0">
              <a:solidFill>
                <a:srgbClr val="211F4F"/>
              </a:solidFill>
              <a:latin typeface="Segoe - Light"/>
            </a:endParaRPr>
          </a:p>
          <a:p>
            <a:endParaRPr lang="en-US" sz="1800" b="0" dirty="0">
              <a:solidFill>
                <a:srgbClr val="211F4F"/>
              </a:solidFill>
              <a:latin typeface="Segoe - Light"/>
            </a:endParaRPr>
          </a:p>
          <a:p>
            <a:pPr algn="l"/>
            <a:endParaRPr lang="en-US" dirty="0"/>
          </a:p>
        </p:txBody>
      </p:sp>
      <p:pic>
        <p:nvPicPr>
          <p:cNvPr id="6146" name="Picture 2">
            <a:extLst>
              <a:ext uri="{FF2B5EF4-FFF2-40B4-BE49-F238E27FC236}">
                <a16:creationId xmlns:a16="http://schemas.microsoft.com/office/drawing/2014/main" id="{0E191DE5-A911-B352-F8E6-8A49DC61A0A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0450" y="1572452"/>
            <a:ext cx="2618937" cy="371309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0D53BAE-DD0A-DA90-64FA-0EF70BAF84C3}"/>
              </a:ext>
            </a:extLst>
          </p:cNvPr>
          <p:cNvSpPr txBox="1"/>
          <p:nvPr/>
        </p:nvSpPr>
        <p:spPr>
          <a:xfrm>
            <a:off x="7550450" y="5418816"/>
            <a:ext cx="2618937" cy="307777"/>
          </a:xfrm>
          <a:prstGeom prst="rect">
            <a:avLst/>
          </a:prstGeom>
          <a:solidFill>
            <a:schemeClr val="bg1">
              <a:lumMod val="75000"/>
            </a:schemeClr>
          </a:solidFill>
        </p:spPr>
        <p:txBody>
          <a:bodyPr wrap="square">
            <a:spAutoFit/>
          </a:bodyPr>
          <a:lstStyle/>
          <a:p>
            <a:pPr algn="ctr"/>
            <a:r>
              <a:rPr lang="en-US" sz="1400" dirty="0">
                <a:hlinkClick r:id="rId4"/>
              </a:rPr>
              <a:t>Download</a:t>
            </a:r>
            <a:endParaRPr lang="en-US" sz="1400" dirty="0"/>
          </a:p>
        </p:txBody>
      </p:sp>
      <p:sp>
        <p:nvSpPr>
          <p:cNvPr id="7" name="Footer Placeholder 6">
            <a:extLst>
              <a:ext uri="{FF2B5EF4-FFF2-40B4-BE49-F238E27FC236}">
                <a16:creationId xmlns:a16="http://schemas.microsoft.com/office/drawing/2014/main" id="{001EE5A3-A05D-4AAA-B62A-9051D8E2F77D}"/>
              </a:ext>
            </a:extLst>
          </p:cNvPr>
          <p:cNvSpPr>
            <a:spLocks noGrp="1"/>
          </p:cNvSpPr>
          <p:nvPr>
            <p:ph type="ftr" idx="14"/>
          </p:nvPr>
        </p:nvSpPr>
        <p:spPr/>
        <p:txBody>
          <a:bodyPr/>
          <a:lstStyle/>
          <a:p>
            <a:r>
              <a:rPr lang="en-GB"/>
              <a:t>Necati Canpolat, Intel</a:t>
            </a:r>
            <a:endParaRPr lang="en-GB" dirty="0"/>
          </a:p>
        </p:txBody>
      </p:sp>
      <p:sp>
        <p:nvSpPr>
          <p:cNvPr id="9" name="Slide Number Placeholder 8">
            <a:extLst>
              <a:ext uri="{FF2B5EF4-FFF2-40B4-BE49-F238E27FC236}">
                <a16:creationId xmlns:a16="http://schemas.microsoft.com/office/drawing/2014/main" id="{8F74542D-85FB-4EB9-9906-AE2E8F3D90E3}"/>
              </a:ext>
            </a:extLst>
          </p:cNvPr>
          <p:cNvSpPr>
            <a:spLocks noGrp="1"/>
          </p:cNvSpPr>
          <p:nvPr>
            <p:ph type="sldNum" idx="12"/>
          </p:nvPr>
        </p:nvSpPr>
        <p:spPr/>
        <p:txBody>
          <a:bodyPr/>
          <a:lstStyle/>
          <a:p>
            <a:r>
              <a:rPr lang="en-GB"/>
              <a:t>Slide </a:t>
            </a:r>
            <a:fld id="{440F5867-744E-4AA6-B0ED-4C44D2DFBB7B}" type="slidenum">
              <a:rPr lang="en-GB" smtClean="0"/>
              <a:pPr/>
              <a:t>127</a:t>
            </a:fld>
            <a:endParaRPr lang="en-GB" dirty="0"/>
          </a:p>
        </p:txBody>
      </p:sp>
      <p:sp>
        <p:nvSpPr>
          <p:cNvPr id="10" name="Date Placeholder 9">
            <a:extLst>
              <a:ext uri="{FF2B5EF4-FFF2-40B4-BE49-F238E27FC236}">
                <a16:creationId xmlns:a16="http://schemas.microsoft.com/office/drawing/2014/main" id="{A93E3774-3060-4247-980D-B582352097D1}"/>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155285801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622B2-534F-4C71-AFE1-98761FD08D85}"/>
              </a:ext>
            </a:extLst>
          </p:cNvPr>
          <p:cNvSpPr>
            <a:spLocks noGrp="1"/>
          </p:cNvSpPr>
          <p:nvPr>
            <p:ph type="title"/>
          </p:nvPr>
        </p:nvSpPr>
        <p:spPr>
          <a:xfrm>
            <a:off x="2022614" y="654926"/>
            <a:ext cx="7772400" cy="1066800"/>
          </a:xfrm>
        </p:spPr>
        <p:txBody>
          <a:bodyPr/>
          <a:lstStyle/>
          <a:p>
            <a:pPr algn="l"/>
            <a:r>
              <a:rPr lang="en-US" dirty="0"/>
              <a:t>Wi-Fi Experience for Moving Networks</a:t>
            </a:r>
          </a:p>
        </p:txBody>
      </p:sp>
      <p:sp>
        <p:nvSpPr>
          <p:cNvPr id="3" name="Content Placeholder 2">
            <a:extLst>
              <a:ext uri="{FF2B5EF4-FFF2-40B4-BE49-F238E27FC236}">
                <a16:creationId xmlns:a16="http://schemas.microsoft.com/office/drawing/2014/main" id="{40D0CAF2-2005-CD3D-1D39-AB8F2AF9388F}"/>
              </a:ext>
            </a:extLst>
          </p:cNvPr>
          <p:cNvSpPr>
            <a:spLocks noGrp="1"/>
          </p:cNvSpPr>
          <p:nvPr>
            <p:ph idx="1"/>
          </p:nvPr>
        </p:nvSpPr>
        <p:spPr>
          <a:xfrm>
            <a:off x="1991544" y="1828800"/>
            <a:ext cx="5542384" cy="4114800"/>
          </a:xfrm>
        </p:spPr>
        <p:txBody>
          <a:bodyPr/>
          <a:lstStyle/>
          <a:p>
            <a:pPr algn="l"/>
            <a:r>
              <a:rPr lang="en-US" sz="1800" b="0" dirty="0"/>
              <a:t>Highlights solutions for seamless connectivity in moving networks like trains, ships, airplanes, public buses etc.</a:t>
            </a:r>
          </a:p>
          <a:p>
            <a:r>
              <a:rPr lang="en-US" sz="1800" b="0" dirty="0"/>
              <a:t>Details how today’s Wi-Fi standards can be used to enhance commutes, travel &amp; daily errands with reliable &amp; secure Wi-Fi networks covering: </a:t>
            </a:r>
          </a:p>
          <a:p>
            <a:pPr lvl="1">
              <a:spcBef>
                <a:spcPts val="0"/>
              </a:spcBef>
              <a:buFont typeface="Arial" panose="020B0604020202020204" pitchFamily="34" charset="0"/>
              <a:buChar char="•"/>
            </a:pPr>
            <a:r>
              <a:rPr lang="en-US" sz="1600" dirty="0"/>
              <a:t>Challenges in Moving Networks</a:t>
            </a:r>
          </a:p>
          <a:p>
            <a:pPr lvl="1">
              <a:spcBef>
                <a:spcPts val="0"/>
              </a:spcBef>
              <a:buFont typeface="Arial" panose="020B0604020202020204" pitchFamily="34" charset="0"/>
              <a:buChar char="•"/>
            </a:pPr>
            <a:r>
              <a:rPr lang="en-US" sz="1600" dirty="0"/>
              <a:t>Innovative Solutions </a:t>
            </a:r>
          </a:p>
          <a:p>
            <a:pPr lvl="1">
              <a:spcBef>
                <a:spcPts val="0"/>
              </a:spcBef>
              <a:buFont typeface="Arial" panose="020B0604020202020204" pitchFamily="34" charset="0"/>
              <a:buChar char="•"/>
            </a:pPr>
            <a:r>
              <a:rPr lang="en-US" sz="1600" dirty="0"/>
              <a:t>Practical Use Cases </a:t>
            </a:r>
          </a:p>
          <a:p>
            <a:pPr lvl="1">
              <a:spcBef>
                <a:spcPts val="0"/>
              </a:spcBef>
              <a:buFont typeface="Arial" panose="020B0604020202020204" pitchFamily="34" charset="0"/>
              <a:buChar char="•"/>
            </a:pPr>
            <a:r>
              <a:rPr lang="en-US" sz="1600" dirty="0"/>
              <a:t>Industry Benefits</a:t>
            </a:r>
          </a:p>
          <a:p>
            <a:pPr marL="457200" lvl="1" indent="0">
              <a:spcBef>
                <a:spcPts val="0"/>
              </a:spcBef>
            </a:pPr>
            <a:endParaRPr lang="en-US" dirty="0"/>
          </a:p>
          <a:p>
            <a:r>
              <a:rPr lang="en-US" sz="1600" b="0" dirty="0">
                <a:hlinkClick r:id="rId2"/>
              </a:rPr>
              <a:t>https://wballiance.com/wi-fi-experience-for-moving-network/</a:t>
            </a:r>
            <a:endParaRPr lang="en-US" sz="1600" b="0" dirty="0"/>
          </a:p>
          <a:p>
            <a:endParaRPr lang="en-US" dirty="0"/>
          </a:p>
          <a:p>
            <a:endParaRPr lang="en-US" sz="1800" b="0" dirty="0">
              <a:solidFill>
                <a:srgbClr val="211F4F"/>
              </a:solidFill>
              <a:latin typeface="Segoe - Light"/>
            </a:endParaRPr>
          </a:p>
          <a:p>
            <a:endParaRPr lang="en-US" sz="1800" b="0" dirty="0">
              <a:solidFill>
                <a:srgbClr val="211F4F"/>
              </a:solidFill>
              <a:latin typeface="Segoe - Light"/>
            </a:endParaRPr>
          </a:p>
          <a:p>
            <a:pPr algn="l"/>
            <a:endParaRPr lang="en-US" dirty="0"/>
          </a:p>
        </p:txBody>
      </p:sp>
      <p:sp>
        <p:nvSpPr>
          <p:cNvPr id="8" name="TextBox 7">
            <a:extLst>
              <a:ext uri="{FF2B5EF4-FFF2-40B4-BE49-F238E27FC236}">
                <a16:creationId xmlns:a16="http://schemas.microsoft.com/office/drawing/2014/main" id="{70D53BAE-DD0A-DA90-64FA-0EF70BAF84C3}"/>
              </a:ext>
            </a:extLst>
          </p:cNvPr>
          <p:cNvSpPr txBox="1"/>
          <p:nvPr/>
        </p:nvSpPr>
        <p:spPr>
          <a:xfrm>
            <a:off x="7383646" y="5514638"/>
            <a:ext cx="2785740" cy="307777"/>
          </a:xfrm>
          <a:prstGeom prst="rect">
            <a:avLst/>
          </a:prstGeom>
          <a:solidFill>
            <a:schemeClr val="bg1">
              <a:lumMod val="75000"/>
            </a:schemeClr>
          </a:solidFill>
        </p:spPr>
        <p:txBody>
          <a:bodyPr wrap="square">
            <a:spAutoFit/>
          </a:bodyPr>
          <a:lstStyle/>
          <a:p>
            <a:pPr algn="ctr"/>
            <a:r>
              <a:rPr lang="en-US" sz="1400" dirty="0">
                <a:hlinkClick r:id="rId3"/>
              </a:rPr>
              <a:t>Download</a:t>
            </a:r>
            <a:endParaRPr lang="en-US" sz="1400" dirty="0"/>
          </a:p>
        </p:txBody>
      </p:sp>
      <p:pic>
        <p:nvPicPr>
          <p:cNvPr id="7170" name="Picture 2">
            <a:extLst>
              <a:ext uri="{FF2B5EF4-FFF2-40B4-BE49-F238E27FC236}">
                <a16:creationId xmlns:a16="http://schemas.microsoft.com/office/drawing/2014/main" id="{238F1FF9-9517-E3A3-7B26-1EEF54D19CA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3646" y="1456784"/>
            <a:ext cx="2785740" cy="3936669"/>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a:extLst>
              <a:ext uri="{FF2B5EF4-FFF2-40B4-BE49-F238E27FC236}">
                <a16:creationId xmlns:a16="http://schemas.microsoft.com/office/drawing/2014/main" id="{CE958588-6A9E-4C44-9415-3FAAB8632195}"/>
              </a:ext>
            </a:extLst>
          </p:cNvPr>
          <p:cNvSpPr>
            <a:spLocks noGrp="1"/>
          </p:cNvSpPr>
          <p:nvPr>
            <p:ph type="ftr" idx="14"/>
          </p:nvPr>
        </p:nvSpPr>
        <p:spPr/>
        <p:txBody>
          <a:bodyPr/>
          <a:lstStyle/>
          <a:p>
            <a:r>
              <a:rPr lang="en-GB"/>
              <a:t>Necati Canpolat, Intel</a:t>
            </a:r>
            <a:endParaRPr lang="en-GB" dirty="0"/>
          </a:p>
        </p:txBody>
      </p:sp>
      <p:sp>
        <p:nvSpPr>
          <p:cNvPr id="9" name="Slide Number Placeholder 8">
            <a:extLst>
              <a:ext uri="{FF2B5EF4-FFF2-40B4-BE49-F238E27FC236}">
                <a16:creationId xmlns:a16="http://schemas.microsoft.com/office/drawing/2014/main" id="{741D3820-355D-451E-99C7-2ED74499EB0D}"/>
              </a:ext>
            </a:extLst>
          </p:cNvPr>
          <p:cNvSpPr>
            <a:spLocks noGrp="1"/>
          </p:cNvSpPr>
          <p:nvPr>
            <p:ph type="sldNum" idx="12"/>
          </p:nvPr>
        </p:nvSpPr>
        <p:spPr/>
        <p:txBody>
          <a:bodyPr/>
          <a:lstStyle/>
          <a:p>
            <a:r>
              <a:rPr lang="en-GB"/>
              <a:t>Slide </a:t>
            </a:r>
            <a:fld id="{440F5867-744E-4AA6-B0ED-4C44D2DFBB7B}" type="slidenum">
              <a:rPr lang="en-GB" smtClean="0"/>
              <a:pPr/>
              <a:t>128</a:t>
            </a:fld>
            <a:endParaRPr lang="en-GB" dirty="0"/>
          </a:p>
        </p:txBody>
      </p:sp>
      <p:sp>
        <p:nvSpPr>
          <p:cNvPr id="10" name="Date Placeholder 9">
            <a:extLst>
              <a:ext uri="{FF2B5EF4-FFF2-40B4-BE49-F238E27FC236}">
                <a16:creationId xmlns:a16="http://schemas.microsoft.com/office/drawing/2014/main" id="{F3B6DA71-3C8C-41A2-9CE3-9806EF98F27F}"/>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59509847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5278733-69AD-490C-B9F0-8948BCCC5DF8}"/>
              </a:ext>
            </a:extLst>
          </p:cNvPr>
          <p:cNvSpPr>
            <a:spLocks noGrp="1"/>
          </p:cNvSpPr>
          <p:nvPr>
            <p:ph type="title"/>
          </p:nvPr>
        </p:nvSpPr>
        <p:spPr/>
        <p:txBody>
          <a:bodyPr/>
          <a:lstStyle/>
          <a:p>
            <a:r>
              <a:rPr lang="en-US" dirty="0"/>
              <a:t>Further information</a:t>
            </a:r>
          </a:p>
        </p:txBody>
      </p:sp>
      <p:sp>
        <p:nvSpPr>
          <p:cNvPr id="6147" name="Rectangle 3"/>
          <p:cNvSpPr>
            <a:spLocks noGrp="1" noChangeArrowheads="1"/>
          </p:cNvSpPr>
          <p:nvPr>
            <p:ph idx="1"/>
          </p:nvPr>
        </p:nvSpPr>
        <p:spPr>
          <a:xfrm>
            <a:off x="1847528" y="1981200"/>
            <a:ext cx="8496944" cy="4114800"/>
          </a:xfrm>
        </p:spPr>
        <p:txBody>
          <a:bodyPr/>
          <a:lstStyle/>
          <a:p>
            <a:r>
              <a:rPr lang="en-GB" altLang="en-US" sz="2000" b="0" dirty="0"/>
              <a:t>WBA information at </a:t>
            </a:r>
            <a:r>
              <a:rPr lang="en-GB" altLang="en-US" sz="2000" b="0" dirty="0">
                <a:hlinkClick r:id="rId3"/>
              </a:rPr>
              <a:t>https://wballiance.com/</a:t>
            </a:r>
            <a:r>
              <a:rPr lang="en-GB" altLang="en-US" sz="2000" b="0" dirty="0"/>
              <a:t> </a:t>
            </a:r>
          </a:p>
          <a:p>
            <a:r>
              <a:rPr lang="en-US" altLang="en-US" sz="2000" b="0" dirty="0"/>
              <a:t>Current work areas </a:t>
            </a:r>
            <a:r>
              <a:rPr lang="en-US" altLang="en-US" sz="2000" b="0" dirty="0">
                <a:hlinkClick r:id="rId4"/>
              </a:rPr>
              <a:t>https://wballiance.com/wba-program-overview-2024/</a:t>
            </a:r>
            <a:endParaRPr lang="en-US" altLang="en-US" sz="2000" b="0" dirty="0"/>
          </a:p>
          <a:p>
            <a:r>
              <a:rPr lang="en-US" altLang="en-US" sz="2000" b="0" dirty="0"/>
              <a:t>WBA resource center </a:t>
            </a:r>
            <a:r>
              <a:rPr lang="en-US" altLang="en-US" sz="2000" b="0" dirty="0">
                <a:hlinkClick r:id="rId5"/>
              </a:rPr>
              <a:t>https://wballiance.com/resource/</a:t>
            </a:r>
            <a:r>
              <a:rPr lang="en-US" altLang="en-US" sz="2000" b="0" dirty="0"/>
              <a:t> </a:t>
            </a:r>
          </a:p>
          <a:p>
            <a:r>
              <a:rPr lang="en-US" altLang="en-US" sz="2000" b="0" dirty="0"/>
              <a:t>WBA events </a:t>
            </a:r>
            <a:r>
              <a:rPr lang="en-US" altLang="en-US" sz="2000" b="0" dirty="0">
                <a:hlinkClick r:id="rId6"/>
              </a:rPr>
              <a:t>https://wballiance.com/events-awards/</a:t>
            </a:r>
            <a:r>
              <a:rPr lang="en-US" altLang="en-US" sz="2000" b="0" dirty="0"/>
              <a:t> </a:t>
            </a:r>
          </a:p>
          <a:p>
            <a:r>
              <a:rPr lang="en-US" altLang="en-US" sz="2000" b="0" dirty="0"/>
              <a:t>WBA memberships: </a:t>
            </a:r>
            <a:r>
              <a:rPr lang="en-US" altLang="en-US" sz="2000" b="0" dirty="0">
                <a:hlinkClick r:id="rId7"/>
              </a:rPr>
              <a:t>https://wballiance.com/membership/</a:t>
            </a:r>
            <a:r>
              <a:rPr lang="en-US" altLang="en-US" sz="2000" b="0" dirty="0"/>
              <a:t> </a:t>
            </a:r>
          </a:p>
          <a:p>
            <a:endParaRPr lang="en-US" altLang="en-US" sz="2000" dirty="0"/>
          </a:p>
        </p:txBody>
      </p:sp>
      <p:sp>
        <p:nvSpPr>
          <p:cNvPr id="2" name="Footer Placeholder 1">
            <a:extLst>
              <a:ext uri="{FF2B5EF4-FFF2-40B4-BE49-F238E27FC236}">
                <a16:creationId xmlns:a16="http://schemas.microsoft.com/office/drawing/2014/main" id="{427D7257-6AE4-4589-BB30-ED9731ECDED0}"/>
              </a:ext>
            </a:extLst>
          </p:cNvPr>
          <p:cNvSpPr>
            <a:spLocks noGrp="1"/>
          </p:cNvSpPr>
          <p:nvPr>
            <p:ph type="ftr" idx="14"/>
          </p:nvPr>
        </p:nvSpPr>
        <p:spPr/>
        <p:txBody>
          <a:bodyPr/>
          <a:lstStyle/>
          <a:p>
            <a:r>
              <a:rPr lang="en-GB"/>
              <a:t>Necati Canpolat, Intel</a:t>
            </a:r>
            <a:endParaRPr lang="en-GB" dirty="0"/>
          </a:p>
        </p:txBody>
      </p:sp>
      <p:sp>
        <p:nvSpPr>
          <p:cNvPr id="3" name="Slide Number Placeholder 2">
            <a:extLst>
              <a:ext uri="{FF2B5EF4-FFF2-40B4-BE49-F238E27FC236}">
                <a16:creationId xmlns:a16="http://schemas.microsoft.com/office/drawing/2014/main" id="{DD7D1F7F-76E9-4316-B600-A5EC018F842C}"/>
              </a:ext>
            </a:extLst>
          </p:cNvPr>
          <p:cNvSpPr>
            <a:spLocks noGrp="1"/>
          </p:cNvSpPr>
          <p:nvPr>
            <p:ph type="sldNum" idx="12"/>
          </p:nvPr>
        </p:nvSpPr>
        <p:spPr/>
        <p:txBody>
          <a:bodyPr/>
          <a:lstStyle/>
          <a:p>
            <a:r>
              <a:rPr lang="en-GB"/>
              <a:t>Slide </a:t>
            </a:r>
            <a:fld id="{440F5867-744E-4AA6-B0ED-4C44D2DFBB7B}" type="slidenum">
              <a:rPr lang="en-GB" smtClean="0"/>
              <a:pPr/>
              <a:t>129</a:t>
            </a:fld>
            <a:endParaRPr lang="en-GB" dirty="0"/>
          </a:p>
        </p:txBody>
      </p:sp>
      <p:sp>
        <p:nvSpPr>
          <p:cNvPr id="4" name="Date Placeholder 3">
            <a:extLst>
              <a:ext uri="{FF2B5EF4-FFF2-40B4-BE49-F238E27FC236}">
                <a16:creationId xmlns:a16="http://schemas.microsoft.com/office/drawing/2014/main" id="{CB5FA72E-DE67-4E88-A3C3-8F450A3992CA}"/>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66652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Publication process</a:t>
            </a:r>
          </a:p>
        </p:txBody>
      </p:sp>
      <p:sp>
        <p:nvSpPr>
          <p:cNvPr id="9218" name="Rectangle 2"/>
          <p:cNvSpPr>
            <a:spLocks noGrp="1" noChangeArrowheads="1"/>
          </p:cNvSpPr>
          <p:nvPr>
            <p:ph idx="1"/>
          </p:nvPr>
        </p:nvSpPr>
        <p:spPr>
          <a:xfrm>
            <a:off x="906102" y="1815978"/>
            <a:ext cx="10361084" cy="4113213"/>
          </a:xfrm>
          <a:ln/>
        </p:spPr>
        <p:txBody>
          <a:bodyPr/>
          <a:lstStyle/>
          <a:p>
            <a:r>
              <a:rPr lang="en-US" sz="2000" dirty="0"/>
              <a:t>Publication editor creates a marked-up PDF with editorial changes highlighted</a:t>
            </a:r>
          </a:p>
          <a:p>
            <a:r>
              <a:rPr lang="en-US" sz="2000" dirty="0"/>
              <a:t>802.11 WG technical editor forms a review committee, which includes:</a:t>
            </a:r>
          </a:p>
          <a:p>
            <a:r>
              <a:rPr lang="en-US" sz="2000" dirty="0"/>
              <a:t>	- TG editor(s) +WG editor(s) + TG chair + others. </a:t>
            </a:r>
          </a:p>
          <a:p>
            <a:r>
              <a:rPr lang="en-US" sz="2000" dirty="0"/>
              <a:t>Each member of the committee should review each change proposed by the publication editor</a:t>
            </a:r>
          </a:p>
          <a:p>
            <a:r>
              <a:rPr lang="en-US" sz="2000" dirty="0"/>
              <a:t>Pay particular attention to</a:t>
            </a:r>
          </a:p>
          <a:p>
            <a:pPr lvl="1"/>
            <a:r>
              <a:rPr lang="en-US" sz="1800" dirty="0"/>
              <a:t>Reconstructed sentences</a:t>
            </a:r>
          </a:p>
          <a:p>
            <a:pPr lvl="1"/>
            <a:r>
              <a:rPr lang="en-US" sz="1800" dirty="0"/>
              <a:t>Tables with number changes </a:t>
            </a:r>
          </a:p>
          <a:p>
            <a:pPr lvl="1"/>
            <a:r>
              <a:rPr lang="en-US" sz="1800" dirty="0"/>
              <a:t>	- for example, the order in the Beacon frame body table should not be changed</a:t>
            </a:r>
          </a:p>
          <a:p>
            <a:pPr lvl="1"/>
            <a:r>
              <a:rPr lang="en-US" sz="1800" dirty="0"/>
              <a:t>ANA assignments</a:t>
            </a:r>
          </a:p>
          <a:p>
            <a:r>
              <a:rPr lang="en-US" sz="2000" dirty="0"/>
              <a:t>The review process is complete when all publication changes have been reviewed</a:t>
            </a:r>
          </a:p>
        </p:txBody>
      </p:sp>
      <p:sp>
        <p:nvSpPr>
          <p:cNvPr id="3" name="Footer Placeholder 2">
            <a:extLst>
              <a:ext uri="{FF2B5EF4-FFF2-40B4-BE49-F238E27FC236}">
                <a16:creationId xmlns:a16="http://schemas.microsoft.com/office/drawing/2014/main" id="{FA195576-C6B1-4345-B02E-D571BBD1D027}"/>
              </a:ext>
            </a:extLst>
          </p:cNvPr>
          <p:cNvSpPr>
            <a:spLocks noGrp="1"/>
          </p:cNvSpPr>
          <p:nvPr>
            <p:ph type="ftr" idx="14"/>
          </p:nvPr>
        </p:nvSpPr>
        <p:spPr/>
        <p:txBody>
          <a:bodyPr/>
          <a:lstStyle/>
          <a:p>
            <a:r>
              <a:rPr lang="en-GB" dirty="0"/>
              <a:t>Emily Qi, Self</a:t>
            </a:r>
          </a:p>
        </p:txBody>
      </p:sp>
      <p:sp>
        <p:nvSpPr>
          <p:cNvPr id="7" name="Slide Number Placeholder 6">
            <a:extLst>
              <a:ext uri="{FF2B5EF4-FFF2-40B4-BE49-F238E27FC236}">
                <a16:creationId xmlns:a16="http://schemas.microsoft.com/office/drawing/2014/main" id="{D13AEE80-E108-434A-9C39-860D1F5B8B5A}"/>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8" name="Date Placeholder 7">
            <a:extLst>
              <a:ext uri="{FF2B5EF4-FFF2-40B4-BE49-F238E27FC236}">
                <a16:creationId xmlns:a16="http://schemas.microsoft.com/office/drawing/2014/main" id="{017769D2-4C6D-48C4-801E-352E9AB592A1}"/>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3771479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3BB69-0E83-7D95-2882-F787E5D96851}"/>
              </a:ext>
            </a:extLst>
          </p:cNvPr>
          <p:cNvSpPr>
            <a:spLocks noGrp="1"/>
          </p:cNvSpPr>
          <p:nvPr>
            <p:ph type="title"/>
          </p:nvPr>
        </p:nvSpPr>
        <p:spPr>
          <a:xfrm>
            <a:off x="2213933" y="3068960"/>
            <a:ext cx="7772400" cy="1066800"/>
          </a:xfrm>
        </p:spPr>
        <p:txBody>
          <a:bodyPr/>
          <a:lstStyle/>
          <a:p>
            <a:r>
              <a:rPr lang="en-US"/>
              <a:t>Backup</a:t>
            </a:r>
            <a:endParaRPr lang="en-US" dirty="0"/>
          </a:p>
        </p:txBody>
      </p:sp>
      <p:sp>
        <p:nvSpPr>
          <p:cNvPr id="3" name="Footer Placeholder 2">
            <a:extLst>
              <a:ext uri="{FF2B5EF4-FFF2-40B4-BE49-F238E27FC236}">
                <a16:creationId xmlns:a16="http://schemas.microsoft.com/office/drawing/2014/main" id="{21E3B4CD-B889-46CF-9B27-F4334A431AED}"/>
              </a:ext>
            </a:extLst>
          </p:cNvPr>
          <p:cNvSpPr>
            <a:spLocks noGrp="1"/>
          </p:cNvSpPr>
          <p:nvPr>
            <p:ph type="ftr" idx="14"/>
          </p:nvPr>
        </p:nvSpPr>
        <p:spPr/>
        <p:txBody>
          <a:bodyPr/>
          <a:lstStyle/>
          <a:p>
            <a:r>
              <a:rPr lang="en-GB"/>
              <a:t>Necati Canpolat, Intel</a:t>
            </a:r>
            <a:endParaRPr lang="en-GB" dirty="0"/>
          </a:p>
        </p:txBody>
      </p:sp>
      <p:sp>
        <p:nvSpPr>
          <p:cNvPr id="7" name="Slide Number Placeholder 6">
            <a:extLst>
              <a:ext uri="{FF2B5EF4-FFF2-40B4-BE49-F238E27FC236}">
                <a16:creationId xmlns:a16="http://schemas.microsoft.com/office/drawing/2014/main" id="{9E8D17FD-10D8-4C9D-8DAC-3CDD16FA3106}"/>
              </a:ext>
            </a:extLst>
          </p:cNvPr>
          <p:cNvSpPr>
            <a:spLocks noGrp="1"/>
          </p:cNvSpPr>
          <p:nvPr>
            <p:ph type="sldNum" idx="12"/>
          </p:nvPr>
        </p:nvSpPr>
        <p:spPr/>
        <p:txBody>
          <a:bodyPr/>
          <a:lstStyle/>
          <a:p>
            <a:r>
              <a:rPr lang="en-GB"/>
              <a:t>Slide </a:t>
            </a:r>
            <a:fld id="{440F5867-744E-4AA6-B0ED-4C44D2DFBB7B}" type="slidenum">
              <a:rPr lang="en-GB" smtClean="0"/>
              <a:pPr/>
              <a:t>130</a:t>
            </a:fld>
            <a:endParaRPr lang="en-GB" dirty="0"/>
          </a:p>
        </p:txBody>
      </p:sp>
      <p:sp>
        <p:nvSpPr>
          <p:cNvPr id="8" name="Date Placeholder 7">
            <a:extLst>
              <a:ext uri="{FF2B5EF4-FFF2-40B4-BE49-F238E27FC236}">
                <a16:creationId xmlns:a16="http://schemas.microsoft.com/office/drawing/2014/main" id="{78698CF9-C036-4D71-A63C-BA15BB1FA42D}"/>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368191958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B4B05-602E-FAD4-0BC7-6E96137E9647}"/>
              </a:ext>
            </a:extLst>
          </p:cNvPr>
          <p:cNvSpPr>
            <a:spLocks noGrp="1"/>
          </p:cNvSpPr>
          <p:nvPr>
            <p:ph type="title"/>
          </p:nvPr>
        </p:nvSpPr>
        <p:spPr>
          <a:xfrm>
            <a:off x="1931608" y="685800"/>
            <a:ext cx="8050593" cy="1066800"/>
          </a:xfrm>
        </p:spPr>
        <p:txBody>
          <a:bodyPr/>
          <a:lstStyle/>
          <a:p>
            <a:pPr algn="l"/>
            <a:r>
              <a:rPr lang="en-US" sz="2800" dirty="0"/>
              <a:t>WBA ORGANIZATION</a:t>
            </a:r>
          </a:p>
        </p:txBody>
      </p:sp>
      <p:grpSp>
        <p:nvGrpSpPr>
          <p:cNvPr id="7" name="Group 6">
            <a:extLst>
              <a:ext uri="{FF2B5EF4-FFF2-40B4-BE49-F238E27FC236}">
                <a16:creationId xmlns:a16="http://schemas.microsoft.com/office/drawing/2014/main" id="{E4F4F210-067F-1311-7747-BB3026F85977}"/>
              </a:ext>
            </a:extLst>
          </p:cNvPr>
          <p:cNvGrpSpPr/>
          <p:nvPr/>
        </p:nvGrpSpPr>
        <p:grpSpPr>
          <a:xfrm>
            <a:off x="1529104" y="2060849"/>
            <a:ext cx="9137306" cy="962339"/>
            <a:chOff x="3178" y="992275"/>
            <a:chExt cx="9137306" cy="962339"/>
          </a:xfrm>
        </p:grpSpPr>
        <p:sp>
          <p:nvSpPr>
            <p:cNvPr id="38" name="Rounded Rectangle 2">
              <a:extLst>
                <a:ext uri="{FF2B5EF4-FFF2-40B4-BE49-F238E27FC236}">
                  <a16:creationId xmlns:a16="http://schemas.microsoft.com/office/drawing/2014/main" id="{CAEC41A9-32A5-C46D-0B9F-6447B9A806A6}"/>
                </a:ext>
              </a:extLst>
            </p:cNvPr>
            <p:cNvSpPr/>
            <p:nvPr/>
          </p:nvSpPr>
          <p:spPr>
            <a:xfrm>
              <a:off x="405681" y="992275"/>
              <a:ext cx="8360917" cy="962339"/>
            </a:xfrm>
            <a:prstGeom prst="roundRect">
              <a:avLst/>
            </a:prstGeom>
            <a:solidFill>
              <a:srgbClr val="042C57"/>
            </a:solidFill>
            <a:ln>
              <a:noFill/>
            </a:ln>
            <a:effectLst>
              <a:outerShdw blurRad="141261" dist="38100" dir="5400000" algn="t" rotWithShape="0">
                <a:prstClr val="black">
                  <a:alpha val="25000"/>
                </a:prstClr>
              </a:outerShdw>
              <a:softEdge rad="0"/>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400" eaLnBrk="1" hangingPunct="1">
                <a:buClrTx/>
                <a:buSzTx/>
                <a:defRPr/>
              </a:pPr>
              <a:endParaRPr lang="en-US" sz="1050" dirty="0">
                <a:solidFill>
                  <a:srgbClr val="FFFFFF"/>
                </a:solidFill>
                <a:latin typeface="Calibri"/>
              </a:endParaRPr>
            </a:p>
          </p:txBody>
        </p:sp>
        <p:sp>
          <p:nvSpPr>
            <p:cNvPr id="39" name="Rectangle 38">
              <a:extLst>
                <a:ext uri="{FF2B5EF4-FFF2-40B4-BE49-F238E27FC236}">
                  <a16:creationId xmlns:a16="http://schemas.microsoft.com/office/drawing/2014/main" id="{3621C54F-F4FE-7E3E-EF5B-67B3141051CF}"/>
                </a:ext>
              </a:extLst>
            </p:cNvPr>
            <p:cNvSpPr/>
            <p:nvPr/>
          </p:nvSpPr>
          <p:spPr>
            <a:xfrm>
              <a:off x="3178" y="1113040"/>
              <a:ext cx="9137306" cy="769275"/>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t"/>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685800" eaLnBrk="1" hangingPunct="1">
                <a:lnSpc>
                  <a:spcPct val="120000"/>
                </a:lnSpc>
                <a:buClrTx/>
                <a:buSzTx/>
                <a:defRPr/>
              </a:pPr>
              <a:r>
                <a:rPr lang="en-US" dirty="0">
                  <a:solidFill>
                    <a:srgbClr val="FFFFFF"/>
                  </a:solidFill>
                  <a:latin typeface="Asap" panose="020F0504030202060203" pitchFamily="34" charset="77"/>
                  <a:cs typeface="Arial" panose="020B0604020202020204" pitchFamily="34" charset="0"/>
                  <a:sym typeface="Asap" panose="02000506040000020004" pitchFamily="2" charset="0"/>
                </a:rPr>
                <a:t>WBA IS A NONPROFIT ASSOCIATION WITH THE VISION TO ACCELERATE THE DEVELOPMENT OF</a:t>
              </a:r>
            </a:p>
            <a:p>
              <a:pPr algn="ctr" defTabSz="685800" eaLnBrk="1" hangingPunct="1">
                <a:lnSpc>
                  <a:spcPct val="120000"/>
                </a:lnSpc>
                <a:buClrTx/>
                <a:buSzTx/>
                <a:defRPr/>
              </a:pPr>
              <a:r>
                <a:rPr lang="en-US" sz="2000" dirty="0">
                  <a:solidFill>
                    <a:srgbClr val="FFFFFF"/>
                  </a:solidFill>
                  <a:latin typeface="Asap" panose="020F0504030202060203" pitchFamily="34" charset="77"/>
                  <a:cs typeface="Arial" panose="020B0604020202020204" pitchFamily="34" charset="0"/>
                  <a:sym typeface="Asap" panose="02000506040000020004" pitchFamily="2" charset="0"/>
                </a:rPr>
                <a:t> </a:t>
              </a:r>
              <a:r>
                <a:rPr lang="en-US" sz="2000" b="1" i="1" dirty="0">
                  <a:solidFill>
                    <a:srgbClr val="8DC234"/>
                  </a:solidFill>
                  <a:latin typeface="Asap" panose="020F0504030202060203" pitchFamily="34" charset="77"/>
                  <a:cs typeface="Arial" panose="020B0604020202020204" pitchFamily="34" charset="0"/>
                  <a:sym typeface="Asap" panose="02000506040000020004" pitchFamily="2" charset="0"/>
                </a:rPr>
                <a:t>“SEAMLESS AND INTEROPERABLE WI-FI SERVICES”</a:t>
              </a:r>
            </a:p>
          </p:txBody>
        </p:sp>
      </p:grpSp>
      <p:grpSp>
        <p:nvGrpSpPr>
          <p:cNvPr id="8" name="Group 7">
            <a:extLst>
              <a:ext uri="{FF2B5EF4-FFF2-40B4-BE49-F238E27FC236}">
                <a16:creationId xmlns:a16="http://schemas.microsoft.com/office/drawing/2014/main" id="{08520075-F98E-AE45-D328-03D73BC639F2}"/>
              </a:ext>
            </a:extLst>
          </p:cNvPr>
          <p:cNvGrpSpPr/>
          <p:nvPr/>
        </p:nvGrpSpPr>
        <p:grpSpPr>
          <a:xfrm>
            <a:off x="2029150" y="4340948"/>
            <a:ext cx="8137212" cy="382058"/>
            <a:chOff x="70616" y="3989557"/>
            <a:chExt cx="9002768" cy="422698"/>
          </a:xfrm>
        </p:grpSpPr>
        <p:pic>
          <p:nvPicPr>
            <p:cNvPr id="32" name="Picture 31">
              <a:extLst>
                <a:ext uri="{FF2B5EF4-FFF2-40B4-BE49-F238E27FC236}">
                  <a16:creationId xmlns:a16="http://schemas.microsoft.com/office/drawing/2014/main" id="{7F4EBD28-05BB-2605-8564-506CAD15506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616" y="3989557"/>
              <a:ext cx="1227449" cy="422698"/>
            </a:xfrm>
            <a:prstGeom prst="rect">
              <a:avLst/>
            </a:prstGeom>
          </p:spPr>
        </p:pic>
        <p:pic>
          <p:nvPicPr>
            <p:cNvPr id="33" name="Picture 32">
              <a:extLst>
                <a:ext uri="{FF2B5EF4-FFF2-40B4-BE49-F238E27FC236}">
                  <a16:creationId xmlns:a16="http://schemas.microsoft.com/office/drawing/2014/main" id="{1122B2B2-E7EA-625B-98C2-E3472F073A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4739" y="4000813"/>
              <a:ext cx="1003692" cy="400186"/>
            </a:xfrm>
            <a:prstGeom prst="rect">
              <a:avLst/>
            </a:prstGeom>
          </p:spPr>
        </p:pic>
        <p:pic>
          <p:nvPicPr>
            <p:cNvPr id="34" name="Picture 33">
              <a:extLst>
                <a:ext uri="{FF2B5EF4-FFF2-40B4-BE49-F238E27FC236}">
                  <a16:creationId xmlns:a16="http://schemas.microsoft.com/office/drawing/2014/main" id="{9BC629B9-7037-8944-AAA2-4AE323571A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68352" y="4053879"/>
              <a:ext cx="1444388" cy="294055"/>
            </a:xfrm>
            <a:prstGeom prst="rect">
              <a:avLst/>
            </a:prstGeom>
          </p:spPr>
        </p:pic>
        <p:pic>
          <p:nvPicPr>
            <p:cNvPr id="35" name="Picture 34" descr="A close up of a sign&#10;&#10;Description automatically generated">
              <a:extLst>
                <a:ext uri="{FF2B5EF4-FFF2-40B4-BE49-F238E27FC236}">
                  <a16:creationId xmlns:a16="http://schemas.microsoft.com/office/drawing/2014/main" id="{49AB6C21-CBB5-5D4C-21E0-F183E34F1D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38719" y="4053423"/>
              <a:ext cx="1647874" cy="294965"/>
            </a:xfrm>
            <a:prstGeom prst="rect">
              <a:avLst/>
            </a:prstGeom>
          </p:spPr>
        </p:pic>
        <p:pic>
          <p:nvPicPr>
            <p:cNvPr id="36" name="Picture 35" descr="A close up of a logo&#10;&#10;Description automatically generated">
              <a:extLst>
                <a:ext uri="{FF2B5EF4-FFF2-40B4-BE49-F238E27FC236}">
                  <a16:creationId xmlns:a16="http://schemas.microsoft.com/office/drawing/2014/main" id="{ECB60011-B8E2-B644-4AA5-2AF4136D01F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7378" t="20965" r="6354" b="10482"/>
            <a:stretch/>
          </p:blipFill>
          <p:spPr>
            <a:xfrm>
              <a:off x="3083027" y="4045620"/>
              <a:ext cx="1511424" cy="366635"/>
            </a:xfrm>
            <a:prstGeom prst="rect">
              <a:avLst/>
            </a:prstGeom>
          </p:spPr>
        </p:pic>
        <p:pic>
          <p:nvPicPr>
            <p:cNvPr id="37" name="Picture 36" descr="A picture containing text&#10;&#10;Description automatically generated">
              <a:extLst>
                <a:ext uri="{FF2B5EF4-FFF2-40B4-BE49-F238E27FC236}">
                  <a16:creationId xmlns:a16="http://schemas.microsoft.com/office/drawing/2014/main" id="{7EBA3652-15D3-F1A2-DCAD-9444D49480BA}"/>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756879" y="3995107"/>
              <a:ext cx="1316505" cy="411597"/>
            </a:xfrm>
            <a:prstGeom prst="rect">
              <a:avLst/>
            </a:prstGeom>
          </p:spPr>
        </p:pic>
      </p:grpSp>
      <p:grpSp>
        <p:nvGrpSpPr>
          <p:cNvPr id="9" name="Group 8">
            <a:extLst>
              <a:ext uri="{FF2B5EF4-FFF2-40B4-BE49-F238E27FC236}">
                <a16:creationId xmlns:a16="http://schemas.microsoft.com/office/drawing/2014/main" id="{182A7F87-C2D7-111A-5B9D-00194E5C096C}"/>
              </a:ext>
            </a:extLst>
          </p:cNvPr>
          <p:cNvGrpSpPr/>
          <p:nvPr/>
        </p:nvGrpSpPr>
        <p:grpSpPr>
          <a:xfrm>
            <a:off x="1522244" y="4994960"/>
            <a:ext cx="9147513" cy="512764"/>
            <a:chOff x="-3514" y="3060149"/>
            <a:chExt cx="9147513" cy="512764"/>
          </a:xfrm>
        </p:grpSpPr>
        <p:sp>
          <p:nvSpPr>
            <p:cNvPr id="20" name="Rectangle: Rounded Corners 19">
              <a:extLst>
                <a:ext uri="{FF2B5EF4-FFF2-40B4-BE49-F238E27FC236}">
                  <a16:creationId xmlns:a16="http://schemas.microsoft.com/office/drawing/2014/main" id="{B069D160-9A4D-BB3E-84A1-4042E631969D}"/>
                </a:ext>
              </a:extLst>
            </p:cNvPr>
            <p:cNvSpPr/>
            <p:nvPr/>
          </p:nvSpPr>
          <p:spPr>
            <a:xfrm>
              <a:off x="-3514" y="3060149"/>
              <a:ext cx="9147513" cy="512764"/>
            </a:xfrm>
            <a:prstGeom prst="roundRect">
              <a:avLst>
                <a:gd name="adj" fmla="val 4702"/>
              </a:avLst>
            </a:prstGeom>
            <a:solidFill>
              <a:srgbClr val="8DC2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endParaRPr lang="en-US" dirty="0">
                <a:solidFill>
                  <a:srgbClr val="003D69"/>
                </a:solidFill>
                <a:latin typeface="Arial" panose="020B0604020202020204" pitchFamily="34" charset="0"/>
                <a:cs typeface="Arial" panose="020B0604020202020204" pitchFamily="34" charset="0"/>
                <a:sym typeface="Asap" panose="02000506040000020004" pitchFamily="2" charset="0"/>
              </a:endParaRPr>
            </a:p>
          </p:txBody>
        </p:sp>
        <p:sp>
          <p:nvSpPr>
            <p:cNvPr id="21" name="Rectangle 20">
              <a:extLst>
                <a:ext uri="{FF2B5EF4-FFF2-40B4-BE49-F238E27FC236}">
                  <a16:creationId xmlns:a16="http://schemas.microsoft.com/office/drawing/2014/main" id="{5FF6A2D0-69DE-555D-0A4E-3AA0B72763F0}"/>
                </a:ext>
              </a:extLst>
            </p:cNvPr>
            <p:cNvSpPr/>
            <p:nvPr/>
          </p:nvSpPr>
          <p:spPr>
            <a:xfrm>
              <a:off x="14540" y="3063502"/>
              <a:ext cx="1280472" cy="49674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lnSpc>
                  <a:spcPts val="1600"/>
                </a:lnSpc>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Established</a:t>
              </a:r>
            </a:p>
            <a:p>
              <a:pPr algn="ctr" defTabSz="914378" eaLnBrk="1" hangingPunct="1">
                <a:lnSpc>
                  <a:spcPts val="1600"/>
                </a:lnSpc>
                <a:buClrTx/>
                <a:buSzTx/>
                <a:defRPr/>
              </a:pPr>
              <a:r>
                <a:rPr lang="en-GB" sz="1500" b="1" dirty="0">
                  <a:solidFill>
                    <a:srgbClr val="FFFFFF"/>
                  </a:solidFill>
                  <a:latin typeface="Asap" panose="020F0504030202060203" pitchFamily="34" charset="77"/>
                  <a:cs typeface="Arial" panose="020B0604020202020204" pitchFamily="34" charset="0"/>
                  <a:sym typeface="Asap" panose="02000506040000020004" pitchFamily="2" charset="0"/>
                </a:rPr>
                <a:t>in 2003</a:t>
              </a:r>
            </a:p>
          </p:txBody>
        </p:sp>
        <p:sp>
          <p:nvSpPr>
            <p:cNvPr id="22" name="Rectangle 21">
              <a:extLst>
                <a:ext uri="{FF2B5EF4-FFF2-40B4-BE49-F238E27FC236}">
                  <a16:creationId xmlns:a16="http://schemas.microsoft.com/office/drawing/2014/main" id="{885D8C5E-EB56-7B0A-21A4-23C46B4874C7}"/>
                </a:ext>
              </a:extLst>
            </p:cNvPr>
            <p:cNvSpPr/>
            <p:nvPr/>
          </p:nvSpPr>
          <p:spPr>
            <a:xfrm>
              <a:off x="5592355" y="3079961"/>
              <a:ext cx="1323351" cy="47376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PROMOTION AND</a:t>
              </a:r>
            </a:p>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GO-TO-MARKET</a:t>
              </a:r>
            </a:p>
          </p:txBody>
        </p:sp>
        <p:sp>
          <p:nvSpPr>
            <p:cNvPr id="23" name="Rectangle 22">
              <a:extLst>
                <a:ext uri="{FF2B5EF4-FFF2-40B4-BE49-F238E27FC236}">
                  <a16:creationId xmlns:a16="http://schemas.microsoft.com/office/drawing/2014/main" id="{667AC910-F5A2-B17B-87A5-D737AA940F9D}"/>
                </a:ext>
              </a:extLst>
            </p:cNvPr>
            <p:cNvSpPr/>
            <p:nvPr/>
          </p:nvSpPr>
          <p:spPr>
            <a:xfrm>
              <a:off x="4435241" y="3079961"/>
              <a:ext cx="924323" cy="47376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3 ANNUAL</a:t>
              </a:r>
            </a:p>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EVENTS</a:t>
              </a:r>
            </a:p>
          </p:txBody>
        </p:sp>
        <p:sp>
          <p:nvSpPr>
            <p:cNvPr id="24" name="Rectangle 23">
              <a:extLst>
                <a:ext uri="{FF2B5EF4-FFF2-40B4-BE49-F238E27FC236}">
                  <a16:creationId xmlns:a16="http://schemas.microsoft.com/office/drawing/2014/main" id="{F5D6E0CB-AB71-827E-B176-89880A52D67F}"/>
                </a:ext>
              </a:extLst>
            </p:cNvPr>
            <p:cNvSpPr/>
            <p:nvPr/>
          </p:nvSpPr>
          <p:spPr>
            <a:xfrm>
              <a:off x="7148496" y="3079961"/>
              <a:ext cx="1794111" cy="47376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THOUGHT LEADERSHIP &amp;</a:t>
              </a:r>
            </a:p>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MARKET RESEARCH</a:t>
              </a:r>
            </a:p>
          </p:txBody>
        </p:sp>
        <p:sp>
          <p:nvSpPr>
            <p:cNvPr id="25" name="Rectangle 24">
              <a:extLst>
                <a:ext uri="{FF2B5EF4-FFF2-40B4-BE49-F238E27FC236}">
                  <a16:creationId xmlns:a16="http://schemas.microsoft.com/office/drawing/2014/main" id="{345A322E-A632-37F5-6E9A-1B31B2BC1D94}"/>
                </a:ext>
              </a:extLst>
            </p:cNvPr>
            <p:cNvSpPr/>
            <p:nvPr/>
          </p:nvSpPr>
          <p:spPr>
            <a:xfrm>
              <a:off x="3132894" y="3079961"/>
              <a:ext cx="1069556" cy="47376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PROJECTS &amp;</a:t>
              </a:r>
            </a:p>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PROGRAMS</a:t>
              </a:r>
            </a:p>
          </p:txBody>
        </p:sp>
        <p:sp>
          <p:nvSpPr>
            <p:cNvPr id="26" name="Rectangle 25">
              <a:extLst>
                <a:ext uri="{FF2B5EF4-FFF2-40B4-BE49-F238E27FC236}">
                  <a16:creationId xmlns:a16="http://schemas.microsoft.com/office/drawing/2014/main" id="{BCCCB175-A838-46B6-4DFA-54F560978A01}"/>
                </a:ext>
              </a:extLst>
            </p:cNvPr>
            <p:cNvSpPr/>
            <p:nvPr/>
          </p:nvSpPr>
          <p:spPr>
            <a:xfrm>
              <a:off x="1426813" y="3079961"/>
              <a:ext cx="1473290" cy="47376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+200 MEMBERSHIP</a:t>
              </a:r>
            </a:p>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COMMUNITY</a:t>
              </a:r>
            </a:p>
          </p:txBody>
        </p:sp>
        <p:cxnSp>
          <p:nvCxnSpPr>
            <p:cNvPr id="27" name="Straight Connector 26">
              <a:extLst>
                <a:ext uri="{FF2B5EF4-FFF2-40B4-BE49-F238E27FC236}">
                  <a16:creationId xmlns:a16="http://schemas.microsoft.com/office/drawing/2014/main" id="{A4A9EB91-B248-D27A-2DE4-2037394FC628}"/>
                </a:ext>
              </a:extLst>
            </p:cNvPr>
            <p:cNvCxnSpPr>
              <a:cxnSpLocks/>
            </p:cNvCxnSpPr>
            <p:nvPr/>
          </p:nvCxnSpPr>
          <p:spPr>
            <a:xfrm flipV="1">
              <a:off x="1295952" y="3075129"/>
              <a:ext cx="0" cy="485258"/>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4D81AF1-E19B-96D3-FB8D-590C7E951568}"/>
                </a:ext>
              </a:extLst>
            </p:cNvPr>
            <p:cNvCxnSpPr>
              <a:cxnSpLocks/>
            </p:cNvCxnSpPr>
            <p:nvPr/>
          </p:nvCxnSpPr>
          <p:spPr>
            <a:xfrm flipV="1">
              <a:off x="3003080" y="3145667"/>
              <a:ext cx="0" cy="334196"/>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6D9B980B-B024-FC98-3BC4-ED841A5C3F5E}"/>
                </a:ext>
              </a:extLst>
            </p:cNvPr>
            <p:cNvCxnSpPr>
              <a:cxnSpLocks/>
            </p:cNvCxnSpPr>
            <p:nvPr/>
          </p:nvCxnSpPr>
          <p:spPr>
            <a:xfrm flipV="1">
              <a:off x="4303242" y="3145667"/>
              <a:ext cx="0" cy="334196"/>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7EFEAF33-EFBA-4297-BFDF-60FC15D086F9}"/>
                </a:ext>
              </a:extLst>
            </p:cNvPr>
            <p:cNvCxnSpPr>
              <a:cxnSpLocks/>
            </p:cNvCxnSpPr>
            <p:nvPr/>
          </p:nvCxnSpPr>
          <p:spPr>
            <a:xfrm flipV="1">
              <a:off x="5479580" y="3145667"/>
              <a:ext cx="0" cy="334196"/>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ECCDDEBA-F990-3F5C-2A1B-8B7986E4C9D1}"/>
                </a:ext>
              </a:extLst>
            </p:cNvPr>
            <p:cNvCxnSpPr>
              <a:cxnSpLocks/>
            </p:cNvCxnSpPr>
            <p:nvPr/>
          </p:nvCxnSpPr>
          <p:spPr>
            <a:xfrm flipV="1">
              <a:off x="7075018" y="3145667"/>
              <a:ext cx="0" cy="334196"/>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grpSp>
      <p:grpSp>
        <p:nvGrpSpPr>
          <p:cNvPr id="10" name="Group 9">
            <a:extLst>
              <a:ext uri="{FF2B5EF4-FFF2-40B4-BE49-F238E27FC236}">
                <a16:creationId xmlns:a16="http://schemas.microsoft.com/office/drawing/2014/main" id="{8F3D508D-2883-5E92-D80B-88607B01FD8C}"/>
              </a:ext>
            </a:extLst>
          </p:cNvPr>
          <p:cNvGrpSpPr/>
          <p:nvPr/>
        </p:nvGrpSpPr>
        <p:grpSpPr>
          <a:xfrm>
            <a:off x="2204362" y="3222843"/>
            <a:ext cx="7786793" cy="817243"/>
            <a:chOff x="699417" y="2190428"/>
            <a:chExt cx="7786793" cy="817243"/>
          </a:xfrm>
        </p:grpSpPr>
        <p:grpSp>
          <p:nvGrpSpPr>
            <p:cNvPr id="11" name="Group 10">
              <a:extLst>
                <a:ext uri="{FF2B5EF4-FFF2-40B4-BE49-F238E27FC236}">
                  <a16:creationId xmlns:a16="http://schemas.microsoft.com/office/drawing/2014/main" id="{BB5B732A-D171-5E46-D45A-9F4EFBE9A333}"/>
                </a:ext>
              </a:extLst>
            </p:cNvPr>
            <p:cNvGrpSpPr/>
            <p:nvPr/>
          </p:nvGrpSpPr>
          <p:grpSpPr>
            <a:xfrm>
              <a:off x="699417" y="2190428"/>
              <a:ext cx="2378901" cy="817243"/>
              <a:chOff x="2209238" y="958994"/>
              <a:chExt cx="5031335" cy="1015920"/>
            </a:xfrm>
            <a:solidFill>
              <a:srgbClr val="003D69"/>
            </a:solidFill>
          </p:grpSpPr>
          <p:sp>
            <p:nvSpPr>
              <p:cNvPr id="18" name="Rounded Rectangle 25">
                <a:extLst>
                  <a:ext uri="{FF2B5EF4-FFF2-40B4-BE49-F238E27FC236}">
                    <a16:creationId xmlns:a16="http://schemas.microsoft.com/office/drawing/2014/main" id="{757E6D56-F0A0-0AAC-7EA0-5B5D2DC0B342}"/>
                  </a:ext>
                </a:extLst>
              </p:cNvPr>
              <p:cNvSpPr/>
              <p:nvPr/>
            </p:nvSpPr>
            <p:spPr>
              <a:xfrm>
                <a:off x="2209238" y="958994"/>
                <a:ext cx="5031335" cy="1015920"/>
              </a:xfrm>
              <a:prstGeom prst="roundRect">
                <a:avLst/>
              </a:prstGeom>
              <a:grp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91439" tIns="91439" rIns="91439" bIns="91439" numCol="1" spcCol="38100" rtlCol="0" anchor="ctr">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1828754" eaLnBrk="1">
                  <a:buClrTx/>
                  <a:buSzTx/>
                  <a:defRPr/>
                </a:pPr>
                <a:endParaRPr lang="en-US" sz="3600">
                  <a:solidFill>
                    <a:srgbClr val="242527"/>
                  </a:solidFill>
                  <a:latin typeface="Asap" pitchFamily="2" charset="77"/>
                  <a:cs typeface="+mj-cs"/>
                  <a:sym typeface="Calibri"/>
                </a:endParaRPr>
              </a:p>
            </p:txBody>
          </p:sp>
          <p:sp>
            <p:nvSpPr>
              <p:cNvPr id="19" name="TextBox 70">
                <a:extLst>
                  <a:ext uri="{FF2B5EF4-FFF2-40B4-BE49-F238E27FC236}">
                    <a16:creationId xmlns:a16="http://schemas.microsoft.com/office/drawing/2014/main" id="{3A43E859-E4F8-59B1-D976-EBCF89CE31D4}"/>
                  </a:ext>
                </a:extLst>
              </p:cNvPr>
              <p:cNvSpPr txBox="1"/>
              <p:nvPr/>
            </p:nvSpPr>
            <p:spPr>
              <a:xfrm>
                <a:off x="2353710" y="1102124"/>
                <a:ext cx="4742388" cy="650418"/>
              </a:xfrm>
              <a:prstGeom prst="rect">
                <a:avLst/>
              </a:prstGeom>
              <a:grpFill/>
            </p:spPr>
            <p:txBody>
              <a:bodyPr wrap="square" rtlCol="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algn="ctr" defTabSz="457189" eaLnBrk="1" hangingPunct="1">
                  <a:spcBef>
                    <a:spcPct val="20000"/>
                  </a:spcBef>
                  <a:buClr>
                    <a:srgbClr val="83B737"/>
                  </a:buClr>
                  <a:buSzTx/>
                  <a:defRPr/>
                </a:pPr>
                <a:r>
                  <a:rPr lang="en-US" b="1" dirty="0">
                    <a:solidFill>
                      <a:srgbClr val="FFFFFF"/>
                    </a:solidFill>
                    <a:latin typeface="Asap" pitchFamily="2" charset="77"/>
                    <a:cs typeface="Arial" panose="020B0604020202020204" pitchFamily="34" charset="0"/>
                    <a:sym typeface="Asap" panose="02000506040000020004" pitchFamily="2" charset="0"/>
                  </a:rPr>
                  <a:t>Seamless, Secure and Interoperable Wi-Fi</a:t>
                </a:r>
                <a:endParaRPr lang="en-US" dirty="0">
                  <a:solidFill>
                    <a:srgbClr val="FFFFFF"/>
                  </a:solidFill>
                  <a:latin typeface="Asap" pitchFamily="2" charset="77"/>
                  <a:cs typeface="+mj-cs"/>
                </a:endParaRPr>
              </a:p>
            </p:txBody>
          </p:sp>
        </p:grpSp>
        <p:grpSp>
          <p:nvGrpSpPr>
            <p:cNvPr id="12" name="Group 11">
              <a:extLst>
                <a:ext uri="{FF2B5EF4-FFF2-40B4-BE49-F238E27FC236}">
                  <a16:creationId xmlns:a16="http://schemas.microsoft.com/office/drawing/2014/main" id="{1BC3DD45-51E5-505B-3558-3BC84A97C224}"/>
                </a:ext>
              </a:extLst>
            </p:cNvPr>
            <p:cNvGrpSpPr/>
            <p:nvPr/>
          </p:nvGrpSpPr>
          <p:grpSpPr>
            <a:xfrm>
              <a:off x="3403363" y="2190428"/>
              <a:ext cx="2378901" cy="817243"/>
              <a:chOff x="2209238" y="958994"/>
              <a:chExt cx="5031335" cy="1015920"/>
            </a:xfrm>
            <a:solidFill>
              <a:srgbClr val="003D69"/>
            </a:solidFill>
          </p:grpSpPr>
          <p:sp>
            <p:nvSpPr>
              <p:cNvPr id="16" name="Rounded Rectangle 30">
                <a:extLst>
                  <a:ext uri="{FF2B5EF4-FFF2-40B4-BE49-F238E27FC236}">
                    <a16:creationId xmlns:a16="http://schemas.microsoft.com/office/drawing/2014/main" id="{B619890B-07F7-5171-E4DA-343E7F229639}"/>
                  </a:ext>
                </a:extLst>
              </p:cNvPr>
              <p:cNvSpPr/>
              <p:nvPr/>
            </p:nvSpPr>
            <p:spPr>
              <a:xfrm>
                <a:off x="2209238" y="958994"/>
                <a:ext cx="5031335" cy="1015920"/>
              </a:xfrm>
              <a:prstGeom prst="roundRect">
                <a:avLst/>
              </a:prstGeom>
              <a:grp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91439" tIns="91439" rIns="91439" bIns="91439" numCol="1" spcCol="38100" rtlCol="0" anchor="ctr">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1828754" eaLnBrk="1">
                  <a:buClrTx/>
                  <a:buSzTx/>
                  <a:defRPr/>
                </a:pPr>
                <a:endParaRPr lang="en-US" sz="3600">
                  <a:solidFill>
                    <a:srgbClr val="242527"/>
                  </a:solidFill>
                  <a:latin typeface="Asap" pitchFamily="2" charset="77"/>
                  <a:cs typeface="+mj-cs"/>
                  <a:sym typeface="Calibri"/>
                </a:endParaRPr>
              </a:p>
            </p:txBody>
          </p:sp>
          <p:sp>
            <p:nvSpPr>
              <p:cNvPr id="17" name="TextBox 66">
                <a:extLst>
                  <a:ext uri="{FF2B5EF4-FFF2-40B4-BE49-F238E27FC236}">
                    <a16:creationId xmlns:a16="http://schemas.microsoft.com/office/drawing/2014/main" id="{06DE50AA-99FA-5A05-C1BE-1BE85341A34D}"/>
                  </a:ext>
                </a:extLst>
              </p:cNvPr>
              <p:cNvSpPr txBox="1"/>
              <p:nvPr/>
            </p:nvSpPr>
            <p:spPr>
              <a:xfrm>
                <a:off x="2353710" y="997890"/>
                <a:ext cx="4742388" cy="918238"/>
              </a:xfrm>
              <a:prstGeom prst="rect">
                <a:avLst/>
              </a:prstGeom>
              <a:grpFill/>
            </p:spPr>
            <p:txBody>
              <a:bodyPr wrap="square" rtlCol="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algn="ctr" defTabSz="457189" eaLnBrk="1" hangingPunct="1">
                  <a:spcBef>
                    <a:spcPct val="20000"/>
                  </a:spcBef>
                  <a:buClr>
                    <a:srgbClr val="83B737"/>
                  </a:buClr>
                  <a:buSzTx/>
                  <a:defRPr/>
                </a:pPr>
                <a:r>
                  <a:rPr lang="en-US" b="1" dirty="0">
                    <a:solidFill>
                      <a:srgbClr val="FFFFFF"/>
                    </a:solidFill>
                    <a:latin typeface="Asap" pitchFamily="2" charset="77"/>
                    <a:cs typeface="Arial" panose="020B0604020202020204" pitchFamily="34" charset="0"/>
                    <a:sym typeface="Asap" panose="02000506040000020004" pitchFamily="2" charset="0"/>
                  </a:rPr>
                  <a:t>Convergence and Coexistence of Wireless Technologies</a:t>
                </a:r>
                <a:endParaRPr lang="en-US" dirty="0">
                  <a:solidFill>
                    <a:srgbClr val="FFFFFF"/>
                  </a:solidFill>
                  <a:latin typeface="Asap" pitchFamily="2" charset="77"/>
                  <a:cs typeface="+mj-cs"/>
                </a:endParaRPr>
              </a:p>
            </p:txBody>
          </p:sp>
        </p:grpSp>
        <p:grpSp>
          <p:nvGrpSpPr>
            <p:cNvPr id="13" name="Group 12">
              <a:extLst>
                <a:ext uri="{FF2B5EF4-FFF2-40B4-BE49-F238E27FC236}">
                  <a16:creationId xmlns:a16="http://schemas.microsoft.com/office/drawing/2014/main" id="{6D723D75-2BD5-4646-E5C1-B1772D731A46}"/>
                </a:ext>
              </a:extLst>
            </p:cNvPr>
            <p:cNvGrpSpPr/>
            <p:nvPr/>
          </p:nvGrpSpPr>
          <p:grpSpPr>
            <a:xfrm>
              <a:off x="6107309" y="2190428"/>
              <a:ext cx="2378901" cy="817243"/>
              <a:chOff x="2209238" y="958994"/>
              <a:chExt cx="5031335" cy="1015920"/>
            </a:xfrm>
            <a:solidFill>
              <a:srgbClr val="003D69"/>
            </a:solidFill>
          </p:grpSpPr>
          <p:sp>
            <p:nvSpPr>
              <p:cNvPr id="14" name="Rounded Rectangle 33">
                <a:extLst>
                  <a:ext uri="{FF2B5EF4-FFF2-40B4-BE49-F238E27FC236}">
                    <a16:creationId xmlns:a16="http://schemas.microsoft.com/office/drawing/2014/main" id="{D79855F0-D9AF-6CE0-3965-D0BF4F3A8552}"/>
                  </a:ext>
                </a:extLst>
              </p:cNvPr>
              <p:cNvSpPr/>
              <p:nvPr/>
            </p:nvSpPr>
            <p:spPr>
              <a:xfrm>
                <a:off x="2209238" y="958994"/>
                <a:ext cx="5031335" cy="1015920"/>
              </a:xfrm>
              <a:prstGeom prst="roundRect">
                <a:avLst/>
              </a:prstGeom>
              <a:grp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91439" tIns="91439" rIns="91439" bIns="91439" numCol="1" spcCol="38100" rtlCol="0" anchor="ctr">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1828754" eaLnBrk="1">
                  <a:buClrTx/>
                  <a:buSzTx/>
                  <a:defRPr/>
                </a:pPr>
                <a:endParaRPr lang="en-US" sz="3600">
                  <a:solidFill>
                    <a:srgbClr val="242527"/>
                  </a:solidFill>
                  <a:latin typeface="Asap" pitchFamily="2" charset="77"/>
                  <a:cs typeface="+mj-cs"/>
                  <a:sym typeface="Calibri"/>
                </a:endParaRPr>
              </a:p>
            </p:txBody>
          </p:sp>
          <p:sp>
            <p:nvSpPr>
              <p:cNvPr id="15" name="TextBox 64">
                <a:extLst>
                  <a:ext uri="{FF2B5EF4-FFF2-40B4-BE49-F238E27FC236}">
                    <a16:creationId xmlns:a16="http://schemas.microsoft.com/office/drawing/2014/main" id="{4591D3FD-427D-56D5-B626-EBAA205075D1}"/>
                  </a:ext>
                </a:extLst>
              </p:cNvPr>
              <p:cNvSpPr txBox="1"/>
              <p:nvPr/>
            </p:nvSpPr>
            <p:spPr>
              <a:xfrm>
                <a:off x="2353710" y="997890"/>
                <a:ext cx="4742388" cy="650418"/>
              </a:xfrm>
              <a:prstGeom prst="rect">
                <a:avLst/>
              </a:prstGeom>
              <a:grpFill/>
            </p:spPr>
            <p:txBody>
              <a:bodyPr wrap="square" rtlCol="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algn="ctr" defTabSz="457189" eaLnBrk="1" hangingPunct="1">
                  <a:spcBef>
                    <a:spcPct val="20000"/>
                  </a:spcBef>
                  <a:buClr>
                    <a:srgbClr val="83B737"/>
                  </a:buClr>
                  <a:buSzTx/>
                  <a:defRPr/>
                </a:pPr>
                <a:r>
                  <a:rPr lang="en-US" b="1" dirty="0">
                    <a:solidFill>
                      <a:srgbClr val="FFFFFF"/>
                    </a:solidFill>
                    <a:latin typeface="Asap" pitchFamily="2" charset="77"/>
                    <a:cs typeface="Arial" panose="020B0604020202020204" pitchFamily="34" charset="0"/>
                    <a:sym typeface="Asap" panose="02000506040000020004" pitchFamily="2" charset="0"/>
                  </a:rPr>
                  <a:t>Accelerate Next Generation Wi-Fi Networks</a:t>
                </a:r>
                <a:endParaRPr lang="en-US" dirty="0">
                  <a:solidFill>
                    <a:srgbClr val="FFFFFF"/>
                  </a:solidFill>
                  <a:latin typeface="Asap" pitchFamily="2" charset="77"/>
                  <a:cs typeface="+mj-cs"/>
                </a:endParaRPr>
              </a:p>
            </p:txBody>
          </p:sp>
        </p:grpSp>
      </p:grpSp>
      <p:sp>
        <p:nvSpPr>
          <p:cNvPr id="3" name="Footer Placeholder 2">
            <a:extLst>
              <a:ext uri="{FF2B5EF4-FFF2-40B4-BE49-F238E27FC236}">
                <a16:creationId xmlns:a16="http://schemas.microsoft.com/office/drawing/2014/main" id="{279FC92B-EDFB-4641-8853-03B0582F6CCE}"/>
              </a:ext>
            </a:extLst>
          </p:cNvPr>
          <p:cNvSpPr>
            <a:spLocks noGrp="1"/>
          </p:cNvSpPr>
          <p:nvPr>
            <p:ph type="ftr" idx="14"/>
          </p:nvPr>
        </p:nvSpPr>
        <p:spPr/>
        <p:txBody>
          <a:bodyPr/>
          <a:lstStyle/>
          <a:p>
            <a:r>
              <a:rPr lang="en-GB"/>
              <a:t>Necati Canpolat, Intel</a:t>
            </a:r>
            <a:endParaRPr lang="en-GB" dirty="0"/>
          </a:p>
        </p:txBody>
      </p:sp>
      <p:sp>
        <p:nvSpPr>
          <p:cNvPr id="40" name="Slide Number Placeholder 39">
            <a:extLst>
              <a:ext uri="{FF2B5EF4-FFF2-40B4-BE49-F238E27FC236}">
                <a16:creationId xmlns:a16="http://schemas.microsoft.com/office/drawing/2014/main" id="{ACD69E15-960F-4CBC-9E69-8C6B1FF50B02}"/>
              </a:ext>
            </a:extLst>
          </p:cNvPr>
          <p:cNvSpPr>
            <a:spLocks noGrp="1"/>
          </p:cNvSpPr>
          <p:nvPr>
            <p:ph type="sldNum" idx="12"/>
          </p:nvPr>
        </p:nvSpPr>
        <p:spPr/>
        <p:txBody>
          <a:bodyPr/>
          <a:lstStyle/>
          <a:p>
            <a:r>
              <a:rPr lang="en-GB"/>
              <a:t>Slide </a:t>
            </a:r>
            <a:fld id="{440F5867-744E-4AA6-B0ED-4C44D2DFBB7B}" type="slidenum">
              <a:rPr lang="en-GB" smtClean="0"/>
              <a:pPr/>
              <a:t>131</a:t>
            </a:fld>
            <a:endParaRPr lang="en-GB" dirty="0"/>
          </a:p>
        </p:txBody>
      </p:sp>
      <p:sp>
        <p:nvSpPr>
          <p:cNvPr id="41" name="Date Placeholder 40">
            <a:extLst>
              <a:ext uri="{FF2B5EF4-FFF2-40B4-BE49-F238E27FC236}">
                <a16:creationId xmlns:a16="http://schemas.microsoft.com/office/drawing/2014/main" id="{A162C969-2D6D-483A-9973-222B4C4E1936}"/>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323597222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DD8D6-629F-DF73-6661-A0D930FA2202}"/>
              </a:ext>
            </a:extLst>
          </p:cNvPr>
          <p:cNvSpPr>
            <a:spLocks noGrp="1"/>
          </p:cNvSpPr>
          <p:nvPr>
            <p:ph type="title"/>
          </p:nvPr>
        </p:nvSpPr>
        <p:spPr/>
        <p:txBody>
          <a:bodyPr/>
          <a:lstStyle/>
          <a:p>
            <a:pPr algn="l"/>
            <a:r>
              <a:rPr lang="en-US" dirty="0"/>
              <a:t>WBA Focus Areas</a:t>
            </a:r>
          </a:p>
        </p:txBody>
      </p:sp>
      <p:pic>
        <p:nvPicPr>
          <p:cNvPr id="7" name="Google Shape;322;p4" descr="A close up of a blue background&#10;&#10;Description automatically generated">
            <a:extLst>
              <a:ext uri="{FF2B5EF4-FFF2-40B4-BE49-F238E27FC236}">
                <a16:creationId xmlns:a16="http://schemas.microsoft.com/office/drawing/2014/main" id="{0C643627-72D6-6BCB-839B-C48FC85A444F}"/>
              </a:ext>
            </a:extLst>
          </p:cNvPr>
          <p:cNvPicPr preferRelativeResize="0"/>
          <p:nvPr/>
        </p:nvPicPr>
        <p:blipFill rotWithShape="1">
          <a:blip r:embed="rId2">
            <a:alphaModFix/>
          </a:blip>
          <a:srcRect/>
          <a:stretch/>
        </p:blipFill>
        <p:spPr>
          <a:xfrm>
            <a:off x="2063552" y="3105430"/>
            <a:ext cx="7848873" cy="2871699"/>
          </a:xfrm>
          <a:prstGeom prst="rect">
            <a:avLst/>
          </a:prstGeom>
          <a:blipFill rotWithShape="1">
            <a:blip r:embed="rId3">
              <a:alphaModFix/>
            </a:blip>
            <a:tile tx="0" ty="0" sx="100000" sy="100000" flip="none" algn="tl"/>
          </a:blipFill>
          <a:ln>
            <a:noFill/>
          </a:ln>
        </p:spPr>
      </p:pic>
      <p:sp>
        <p:nvSpPr>
          <p:cNvPr id="8" name="Google Shape;323;p4">
            <a:extLst>
              <a:ext uri="{FF2B5EF4-FFF2-40B4-BE49-F238E27FC236}">
                <a16:creationId xmlns:a16="http://schemas.microsoft.com/office/drawing/2014/main" id="{615636E2-50BB-DE42-CC3F-5172DEE6B923}"/>
              </a:ext>
            </a:extLst>
          </p:cNvPr>
          <p:cNvSpPr/>
          <p:nvPr/>
        </p:nvSpPr>
        <p:spPr>
          <a:xfrm>
            <a:off x="1951529" y="1975722"/>
            <a:ext cx="2461737" cy="442997"/>
          </a:xfrm>
          <a:prstGeom prst="rect">
            <a:avLst/>
          </a:prstGeom>
          <a:noFill/>
          <a:ln>
            <a:noFill/>
          </a:ln>
        </p:spPr>
        <p:txBody>
          <a:bodyPr spcFirstLastPara="1" wrap="square" lIns="91425" tIns="45675" rIns="91425" bIns="45675" anchor="ctr" anchorCtr="0">
            <a:no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914400" eaLnBrk="1" fontAlgn="auto" hangingPunct="1">
              <a:spcBef>
                <a:spcPts val="0"/>
              </a:spcBef>
              <a:spcAft>
                <a:spcPts val="0"/>
              </a:spcAft>
              <a:buSzTx/>
              <a:defRPr/>
            </a:pPr>
            <a:r>
              <a:rPr lang="en-US" sz="1600" kern="0">
                <a:solidFill>
                  <a:srgbClr val="003D69"/>
                </a:solidFill>
                <a:latin typeface="Asap"/>
                <a:ea typeface="Asap"/>
                <a:cs typeface="Asap"/>
                <a:sym typeface="Asap"/>
              </a:rPr>
              <a:t>WBA MEMBERS SOLVE</a:t>
            </a:r>
            <a:endParaRPr sz="2400" kern="0">
              <a:solidFill>
                <a:srgbClr val="003D69"/>
              </a:solidFill>
              <a:latin typeface="Asap"/>
              <a:ea typeface="Asap"/>
              <a:cs typeface="Asap"/>
              <a:sym typeface="Asap"/>
            </a:endParaRPr>
          </a:p>
          <a:p>
            <a:pPr defTabSz="914400" eaLnBrk="1" fontAlgn="auto" hangingPunct="1">
              <a:spcBef>
                <a:spcPts val="0"/>
              </a:spcBef>
              <a:spcAft>
                <a:spcPts val="0"/>
              </a:spcAft>
              <a:buSzTx/>
              <a:defRPr/>
            </a:pPr>
            <a:r>
              <a:rPr lang="en-US" sz="1600" b="1" kern="0">
                <a:solidFill>
                  <a:srgbClr val="003D69"/>
                </a:solidFill>
                <a:latin typeface="Asap"/>
                <a:ea typeface="Asap"/>
                <a:cs typeface="Asap"/>
                <a:sym typeface="Asap"/>
              </a:rPr>
              <a:t>REAL BUSINESS ISSUES</a:t>
            </a:r>
            <a:endParaRPr sz="1600" kern="0">
              <a:solidFill>
                <a:srgbClr val="003D69"/>
              </a:solidFill>
              <a:latin typeface="Asap"/>
              <a:ea typeface="Asap"/>
              <a:cs typeface="Asap"/>
              <a:sym typeface="Asap"/>
            </a:endParaRPr>
          </a:p>
        </p:txBody>
      </p:sp>
      <p:sp>
        <p:nvSpPr>
          <p:cNvPr id="9" name="Google Shape;324;p4">
            <a:extLst>
              <a:ext uri="{FF2B5EF4-FFF2-40B4-BE49-F238E27FC236}">
                <a16:creationId xmlns:a16="http://schemas.microsoft.com/office/drawing/2014/main" id="{5C2F654C-4EE3-59FB-8A94-85C8D402347E}"/>
              </a:ext>
            </a:extLst>
          </p:cNvPr>
          <p:cNvSpPr/>
          <p:nvPr/>
        </p:nvSpPr>
        <p:spPr>
          <a:xfrm>
            <a:off x="4596605" y="2130044"/>
            <a:ext cx="5099796" cy="576990"/>
          </a:xfrm>
          <a:prstGeom prst="rect">
            <a:avLst/>
          </a:prstGeom>
          <a:noFill/>
          <a:ln>
            <a:noFill/>
          </a:ln>
        </p:spPr>
        <p:txBody>
          <a:bodyPr spcFirstLastPara="1" wrap="square" lIns="91425" tIns="45675" rIns="91425" bIns="45675" anchor="t" anchorCtr="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914400" eaLnBrk="1" fontAlgn="auto" hangingPunct="1">
              <a:spcBef>
                <a:spcPts val="0"/>
              </a:spcBef>
              <a:spcAft>
                <a:spcPts val="0"/>
              </a:spcAft>
              <a:buSzTx/>
              <a:defRPr/>
            </a:pPr>
            <a:r>
              <a:rPr lang="en-US" sz="1050" kern="0" dirty="0">
                <a:solidFill>
                  <a:srgbClr val="003D69"/>
                </a:solidFill>
                <a:latin typeface="Asap"/>
                <a:ea typeface="Asap"/>
                <a:cs typeface="Asap"/>
                <a:sym typeface="Asap"/>
              </a:rPr>
              <a:t>WBA’s mission is to enable collaboration between service providers, technology companies and organizations to drive positive change and enable opportunities for growth. </a:t>
            </a:r>
            <a:endParaRPr kern="0" dirty="0">
              <a:solidFill>
                <a:srgbClr val="003D69"/>
              </a:solidFill>
              <a:latin typeface="Asap"/>
              <a:ea typeface="Asap"/>
              <a:cs typeface="Asap"/>
              <a:sym typeface="Asap"/>
            </a:endParaRPr>
          </a:p>
        </p:txBody>
      </p:sp>
      <p:sp>
        <p:nvSpPr>
          <p:cNvPr id="10" name="Google Shape;325;p4">
            <a:extLst>
              <a:ext uri="{FF2B5EF4-FFF2-40B4-BE49-F238E27FC236}">
                <a16:creationId xmlns:a16="http://schemas.microsoft.com/office/drawing/2014/main" id="{F6AF89E7-15EC-A40B-B53A-9DD70C87B778}"/>
              </a:ext>
            </a:extLst>
          </p:cNvPr>
          <p:cNvSpPr/>
          <p:nvPr/>
        </p:nvSpPr>
        <p:spPr>
          <a:xfrm>
            <a:off x="4596604" y="1845448"/>
            <a:ext cx="5374296" cy="369279"/>
          </a:xfrm>
          <a:prstGeom prst="rect">
            <a:avLst/>
          </a:prstGeom>
          <a:noFill/>
          <a:ln>
            <a:noFill/>
          </a:ln>
        </p:spPr>
        <p:txBody>
          <a:bodyPr spcFirstLastPara="1" wrap="square" lIns="91425" tIns="45675" rIns="91425" bIns="45675" anchor="t" anchorCtr="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914400" eaLnBrk="1" fontAlgn="auto" hangingPunct="1">
              <a:spcBef>
                <a:spcPts val="0"/>
              </a:spcBef>
              <a:spcAft>
                <a:spcPts val="0"/>
              </a:spcAft>
              <a:buSzTx/>
              <a:defRPr/>
            </a:pPr>
            <a:r>
              <a:rPr lang="en-US" sz="1800" b="1" kern="0" dirty="0">
                <a:solidFill>
                  <a:srgbClr val="003D69"/>
                </a:solidFill>
                <a:latin typeface="Asap"/>
                <a:ea typeface="Asap"/>
                <a:cs typeface="Asap"/>
                <a:sym typeface="Asap"/>
              </a:rPr>
              <a:t>Fosters success for its members</a:t>
            </a:r>
            <a:endParaRPr kern="0" dirty="0">
              <a:solidFill>
                <a:srgbClr val="003D69"/>
              </a:solidFill>
              <a:latin typeface="Asap"/>
              <a:ea typeface="Asap"/>
              <a:cs typeface="Asap"/>
              <a:sym typeface="Asap"/>
            </a:endParaRPr>
          </a:p>
        </p:txBody>
      </p:sp>
      <p:sp>
        <p:nvSpPr>
          <p:cNvPr id="11" name="Google Shape;326;p4">
            <a:extLst>
              <a:ext uri="{FF2B5EF4-FFF2-40B4-BE49-F238E27FC236}">
                <a16:creationId xmlns:a16="http://schemas.microsoft.com/office/drawing/2014/main" id="{EB069EAC-7E2A-FDF7-514B-3629885EEE78}"/>
              </a:ext>
            </a:extLst>
          </p:cNvPr>
          <p:cNvSpPr txBox="1"/>
          <p:nvPr/>
        </p:nvSpPr>
        <p:spPr>
          <a:xfrm>
            <a:off x="2266634" y="3309422"/>
            <a:ext cx="7704210" cy="2409745"/>
          </a:xfrm>
          <a:prstGeom prst="rect">
            <a:avLst/>
          </a:prstGeom>
          <a:noFill/>
          <a:ln>
            <a:noFill/>
          </a:ln>
        </p:spPr>
        <p:txBody>
          <a:bodyPr spcFirstLastPara="1" wrap="square" lIns="0" tIns="9000" rIns="0" bIns="0" anchor="t" anchorCtr="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marL="9524" defTabSz="914400" eaLnBrk="1" fontAlgn="auto" hangingPunct="1">
              <a:spcBef>
                <a:spcPts val="600"/>
              </a:spcBef>
              <a:spcAft>
                <a:spcPts val="600"/>
              </a:spcAft>
              <a:buSzTx/>
              <a:defRPr/>
            </a:pPr>
            <a:r>
              <a:rPr lang="en-US" sz="1600" b="1" u="sng" kern="0" dirty="0">
                <a:solidFill>
                  <a:srgbClr val="FFFFFF"/>
                </a:solidFill>
                <a:latin typeface="Asap"/>
                <a:ea typeface="Asap"/>
                <a:cs typeface="Asap"/>
                <a:sym typeface="Asap"/>
              </a:rPr>
              <a:t>Standards &amp; Specifications </a:t>
            </a:r>
            <a:r>
              <a:rPr lang="en-US" b="1" kern="0" dirty="0">
                <a:solidFill>
                  <a:srgbClr val="FFFFFF"/>
                </a:solidFill>
                <a:latin typeface="Asap"/>
                <a:ea typeface="Asap"/>
                <a:cs typeface="Asap"/>
                <a:sym typeface="Asap"/>
              </a:rPr>
              <a:t>- </a:t>
            </a:r>
            <a:r>
              <a:rPr lang="en-US" kern="0" dirty="0">
                <a:solidFill>
                  <a:srgbClr val="FFFFFF"/>
                </a:solidFill>
                <a:latin typeface="Asap"/>
                <a:ea typeface="Asap"/>
                <a:cs typeface="Asap"/>
                <a:sym typeface="Asap"/>
              </a:rPr>
              <a:t>Setting the scene, requirements and creating specifications</a:t>
            </a:r>
            <a:endParaRPr lang="en-US" sz="1600" kern="0" dirty="0">
              <a:latin typeface="Asap"/>
              <a:ea typeface="Asap"/>
              <a:cs typeface="Asap"/>
              <a:sym typeface="Asap"/>
            </a:endParaRPr>
          </a:p>
          <a:p>
            <a:pPr marL="9524" defTabSz="914400" eaLnBrk="1" fontAlgn="auto" hangingPunct="1">
              <a:spcBef>
                <a:spcPts val="600"/>
              </a:spcBef>
              <a:spcAft>
                <a:spcPts val="600"/>
              </a:spcAft>
              <a:buSzTx/>
              <a:defRPr/>
            </a:pPr>
            <a:r>
              <a:rPr lang="en-US" sz="1600" b="1" u="sng" kern="0" dirty="0">
                <a:solidFill>
                  <a:srgbClr val="FFFFFF"/>
                </a:solidFill>
                <a:latin typeface="Asap"/>
                <a:ea typeface="Asap"/>
                <a:cs typeface="Asap"/>
                <a:sym typeface="Asap"/>
              </a:rPr>
              <a:t>Testing &amp; Interoperability </a:t>
            </a:r>
            <a:r>
              <a:rPr lang="en-US" b="1" kern="0" dirty="0">
                <a:solidFill>
                  <a:srgbClr val="FFFFFF"/>
                </a:solidFill>
                <a:latin typeface="Asap"/>
                <a:ea typeface="Asap"/>
                <a:cs typeface="Asap"/>
                <a:sym typeface="Asap"/>
              </a:rPr>
              <a:t>- </a:t>
            </a:r>
            <a:r>
              <a:rPr lang="en-US" kern="0" dirty="0">
                <a:solidFill>
                  <a:srgbClr val="FFFFFF"/>
                </a:solidFill>
                <a:latin typeface="Asap"/>
                <a:ea typeface="Asap"/>
                <a:cs typeface="Asap"/>
                <a:sym typeface="Asap"/>
              </a:rPr>
              <a:t>Creating test plans to showcase the technology capabilities</a:t>
            </a:r>
            <a:endParaRPr sz="1600" kern="0" dirty="0">
              <a:latin typeface="Asap"/>
              <a:ea typeface="Asap"/>
              <a:cs typeface="Asap"/>
              <a:sym typeface="Asap"/>
            </a:endParaRPr>
          </a:p>
          <a:p>
            <a:pPr marL="9524" defTabSz="914400" eaLnBrk="1" fontAlgn="auto" hangingPunct="1">
              <a:spcBef>
                <a:spcPts val="600"/>
              </a:spcBef>
              <a:spcAft>
                <a:spcPts val="600"/>
              </a:spcAft>
              <a:buSzTx/>
              <a:defRPr/>
            </a:pPr>
            <a:r>
              <a:rPr lang="en-US" sz="1600" b="1" u="sng" kern="0" dirty="0">
                <a:solidFill>
                  <a:srgbClr val="FFFFFF"/>
                </a:solidFill>
                <a:latin typeface="Asap"/>
                <a:ea typeface="Asap"/>
                <a:cs typeface="Asap"/>
                <a:sym typeface="Asap"/>
              </a:rPr>
              <a:t>End-to-End Trials </a:t>
            </a:r>
            <a:r>
              <a:rPr lang="en-US" b="1" kern="0" dirty="0">
                <a:solidFill>
                  <a:srgbClr val="FFFFFF"/>
                </a:solidFill>
                <a:latin typeface="Asap"/>
                <a:ea typeface="Asap"/>
                <a:cs typeface="Asap"/>
                <a:sym typeface="Asap"/>
              </a:rPr>
              <a:t>- </a:t>
            </a:r>
            <a:r>
              <a:rPr lang="en-US" kern="0" dirty="0">
                <a:solidFill>
                  <a:srgbClr val="FFFFFF"/>
                </a:solidFill>
                <a:latin typeface="Asap"/>
                <a:ea typeface="Asap"/>
                <a:cs typeface="Asap"/>
                <a:sym typeface="Asap"/>
              </a:rPr>
              <a:t>Running field trials/ proof of concept on real-world environment</a:t>
            </a:r>
            <a:endParaRPr sz="1600" kern="0" dirty="0">
              <a:latin typeface="Asap"/>
              <a:ea typeface="Asap"/>
              <a:cs typeface="Asap"/>
              <a:sym typeface="Asap"/>
            </a:endParaRPr>
          </a:p>
          <a:p>
            <a:pPr marL="9524" eaLnBrk="1" fontAlgn="auto" hangingPunct="1">
              <a:spcBef>
                <a:spcPts val="600"/>
              </a:spcBef>
              <a:spcAft>
                <a:spcPts val="600"/>
              </a:spcAft>
              <a:defRPr/>
            </a:pPr>
            <a:r>
              <a:rPr lang="en-US" sz="1600" b="1" u="sng" kern="0" dirty="0">
                <a:solidFill>
                  <a:srgbClr val="FFFFFF"/>
                </a:solidFill>
                <a:latin typeface="Asap"/>
                <a:ea typeface="Asap"/>
                <a:cs typeface="Asap"/>
                <a:sym typeface="Asap"/>
              </a:rPr>
              <a:t>Guidelines &amp; Best Practices </a:t>
            </a:r>
            <a:r>
              <a:rPr lang="en-US" kern="0" dirty="0">
                <a:solidFill>
                  <a:srgbClr val="FFFFFF"/>
                </a:solidFill>
                <a:latin typeface="Asap"/>
                <a:ea typeface="+mj-ea"/>
                <a:cs typeface="+mj-cs"/>
                <a:sym typeface="Asap"/>
              </a:rPr>
              <a:t>– Accelerate deployments of services and technologies</a:t>
            </a:r>
            <a:endParaRPr lang="en-US" sz="1600" kern="0" dirty="0">
              <a:solidFill>
                <a:srgbClr val="FFFFFF"/>
              </a:solidFill>
              <a:latin typeface="Asap"/>
              <a:ea typeface="+mj-ea"/>
              <a:cs typeface="+mj-cs"/>
              <a:sym typeface="Asap"/>
            </a:endParaRPr>
          </a:p>
          <a:p>
            <a:pPr marL="9524" defTabSz="914400" eaLnBrk="1" fontAlgn="auto" hangingPunct="1">
              <a:spcBef>
                <a:spcPts val="600"/>
              </a:spcBef>
              <a:spcAft>
                <a:spcPts val="600"/>
              </a:spcAft>
              <a:buSzTx/>
              <a:defRPr/>
            </a:pPr>
            <a:r>
              <a:rPr lang="en-US" b="1" u="sng" kern="0" dirty="0">
                <a:solidFill>
                  <a:srgbClr val="FFFFFF"/>
                </a:solidFill>
                <a:latin typeface="Asap"/>
                <a:ea typeface="Asap"/>
                <a:cs typeface="Asap"/>
                <a:sym typeface="Asap"/>
              </a:rPr>
              <a:t>C</a:t>
            </a:r>
            <a:r>
              <a:rPr lang="en-US" sz="1600" b="1" u="sng" kern="0" dirty="0">
                <a:solidFill>
                  <a:srgbClr val="FFFFFF"/>
                </a:solidFill>
                <a:latin typeface="Asap"/>
                <a:ea typeface="Asap"/>
                <a:cs typeface="Asap"/>
                <a:sym typeface="Asap"/>
              </a:rPr>
              <a:t>ertification &amp; Plug Fests</a:t>
            </a:r>
            <a:r>
              <a:rPr lang="en-US" sz="1600" b="1" kern="0" dirty="0">
                <a:solidFill>
                  <a:srgbClr val="FFFFFF"/>
                </a:solidFill>
                <a:latin typeface="Asap"/>
                <a:ea typeface="Asap"/>
                <a:cs typeface="Asap"/>
                <a:sym typeface="Asap"/>
              </a:rPr>
              <a:t> </a:t>
            </a:r>
            <a:r>
              <a:rPr lang="en-US" b="1" kern="0" dirty="0">
                <a:solidFill>
                  <a:srgbClr val="FFFFFF"/>
                </a:solidFill>
                <a:latin typeface="Asap"/>
                <a:ea typeface="Asap"/>
                <a:cs typeface="Asap"/>
                <a:sym typeface="Asap"/>
              </a:rPr>
              <a:t>- </a:t>
            </a:r>
            <a:r>
              <a:rPr lang="en-US" kern="0" dirty="0">
                <a:solidFill>
                  <a:srgbClr val="FFFFFF"/>
                </a:solidFill>
                <a:latin typeface="Asap"/>
                <a:ea typeface="Asap"/>
                <a:cs typeface="Asap"/>
                <a:sym typeface="Asap"/>
              </a:rPr>
              <a:t>Addressing gaps and helping the industry to maximizing biz opportunities</a:t>
            </a:r>
            <a:endParaRPr lang="en-US" sz="1600" kern="0" dirty="0">
              <a:solidFill>
                <a:srgbClr val="FFFFFF"/>
              </a:solidFill>
              <a:latin typeface="Asap"/>
              <a:ea typeface="Asap"/>
              <a:cs typeface="Asap"/>
              <a:sym typeface="Asap"/>
            </a:endParaRPr>
          </a:p>
          <a:p>
            <a:pPr marL="9524" defTabSz="914400" eaLnBrk="1" fontAlgn="auto" hangingPunct="1">
              <a:spcBef>
                <a:spcPts val="600"/>
              </a:spcBef>
              <a:spcAft>
                <a:spcPts val="600"/>
              </a:spcAft>
              <a:buSzTx/>
              <a:defRPr/>
            </a:pPr>
            <a:r>
              <a:rPr lang="en-US" sz="1600" b="1" u="sng" kern="0" dirty="0">
                <a:solidFill>
                  <a:srgbClr val="FFFFFF"/>
                </a:solidFill>
                <a:latin typeface="Asap"/>
                <a:ea typeface="+mj-ea"/>
                <a:cs typeface="+mj-cs"/>
                <a:sym typeface="Asap"/>
              </a:rPr>
              <a:t>Think Thank &amp; Advocacy </a:t>
            </a:r>
            <a:r>
              <a:rPr lang="en-US" kern="0" dirty="0">
                <a:solidFill>
                  <a:srgbClr val="FFFFFF"/>
                </a:solidFill>
                <a:latin typeface="Asap"/>
                <a:ea typeface="Asap"/>
                <a:cs typeface="Asap"/>
                <a:sym typeface="Asap"/>
              </a:rPr>
              <a:t>– Industry leaders roundtables and targeted verticals analysis   </a:t>
            </a:r>
            <a:endParaRPr sz="1600" kern="0" dirty="0">
              <a:latin typeface="Asap"/>
              <a:ea typeface="Asap"/>
              <a:cs typeface="Asap"/>
              <a:sym typeface="Asap"/>
            </a:endParaRPr>
          </a:p>
        </p:txBody>
      </p:sp>
      <p:cxnSp>
        <p:nvCxnSpPr>
          <p:cNvPr id="13" name="Google Shape;329;p4">
            <a:extLst>
              <a:ext uri="{FF2B5EF4-FFF2-40B4-BE49-F238E27FC236}">
                <a16:creationId xmlns:a16="http://schemas.microsoft.com/office/drawing/2014/main" id="{DA6FB345-2AD5-A624-5C67-3238E0650E21}"/>
              </a:ext>
            </a:extLst>
          </p:cNvPr>
          <p:cNvCxnSpPr/>
          <p:nvPr/>
        </p:nvCxnSpPr>
        <p:spPr>
          <a:xfrm>
            <a:off x="4413265" y="1845448"/>
            <a:ext cx="0" cy="700043"/>
          </a:xfrm>
          <a:prstGeom prst="straightConnector1">
            <a:avLst/>
          </a:prstGeom>
          <a:noFill/>
          <a:ln w="9525" cap="flat" cmpd="sng">
            <a:solidFill>
              <a:srgbClr val="BFBFBF"/>
            </a:solidFill>
            <a:prstDash val="solid"/>
            <a:miter lim="800000"/>
            <a:headEnd type="none" w="sm" len="sm"/>
            <a:tailEnd type="none" w="sm" len="sm"/>
          </a:ln>
        </p:spPr>
      </p:cxnSp>
      <p:sp>
        <p:nvSpPr>
          <p:cNvPr id="3" name="Footer Placeholder 2">
            <a:extLst>
              <a:ext uri="{FF2B5EF4-FFF2-40B4-BE49-F238E27FC236}">
                <a16:creationId xmlns:a16="http://schemas.microsoft.com/office/drawing/2014/main" id="{E9DD1891-ACC5-44AB-A0FA-9C2A7B18A3FC}"/>
              </a:ext>
            </a:extLst>
          </p:cNvPr>
          <p:cNvSpPr>
            <a:spLocks noGrp="1"/>
          </p:cNvSpPr>
          <p:nvPr>
            <p:ph type="ftr" idx="14"/>
          </p:nvPr>
        </p:nvSpPr>
        <p:spPr/>
        <p:txBody>
          <a:bodyPr/>
          <a:lstStyle/>
          <a:p>
            <a:r>
              <a:rPr lang="en-GB"/>
              <a:t>Necati Canpolat, Intel</a:t>
            </a:r>
            <a:endParaRPr lang="en-GB" dirty="0"/>
          </a:p>
        </p:txBody>
      </p:sp>
      <p:sp>
        <p:nvSpPr>
          <p:cNvPr id="12" name="Slide Number Placeholder 11">
            <a:extLst>
              <a:ext uri="{FF2B5EF4-FFF2-40B4-BE49-F238E27FC236}">
                <a16:creationId xmlns:a16="http://schemas.microsoft.com/office/drawing/2014/main" id="{E1D18FB3-14C1-4BE2-913A-F0E7ABAB4159}"/>
              </a:ext>
            </a:extLst>
          </p:cNvPr>
          <p:cNvSpPr>
            <a:spLocks noGrp="1"/>
          </p:cNvSpPr>
          <p:nvPr>
            <p:ph type="sldNum" idx="12"/>
          </p:nvPr>
        </p:nvSpPr>
        <p:spPr/>
        <p:txBody>
          <a:bodyPr/>
          <a:lstStyle/>
          <a:p>
            <a:r>
              <a:rPr lang="en-GB"/>
              <a:t>Slide </a:t>
            </a:r>
            <a:fld id="{440F5867-744E-4AA6-B0ED-4C44D2DFBB7B}" type="slidenum">
              <a:rPr lang="en-GB" smtClean="0"/>
              <a:pPr/>
              <a:t>132</a:t>
            </a:fld>
            <a:endParaRPr lang="en-GB" dirty="0"/>
          </a:p>
        </p:txBody>
      </p:sp>
      <p:sp>
        <p:nvSpPr>
          <p:cNvPr id="14" name="Date Placeholder 13">
            <a:extLst>
              <a:ext uri="{FF2B5EF4-FFF2-40B4-BE49-F238E27FC236}">
                <a16:creationId xmlns:a16="http://schemas.microsoft.com/office/drawing/2014/main" id="{5B16D64B-92BD-49F6-BAA6-7962E4425558}"/>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151704075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noFill/>
        </p:spPr>
        <p:txBody>
          <a:bodyPr/>
          <a:lstStyle/>
          <a:p>
            <a:r>
              <a:rPr lang="en-US" dirty="0"/>
              <a:t>IEEE 802.11-IETF Liaison Report</a:t>
            </a:r>
          </a:p>
        </p:txBody>
      </p:sp>
      <p:sp>
        <p:nvSpPr>
          <p:cNvPr id="2054" name="Rectangle 6"/>
          <p:cNvSpPr>
            <a:spLocks noGrp="1" noChangeArrowheads="1"/>
          </p:cNvSpPr>
          <p:nvPr>
            <p:ph type="body" idx="1"/>
          </p:nvPr>
        </p:nvSpPr>
        <p:spPr>
          <a:xfrm>
            <a:off x="2209800" y="1524000"/>
            <a:ext cx="7772400" cy="381000"/>
          </a:xfrm>
          <a:noFill/>
        </p:spPr>
        <p:txBody>
          <a:bodyPr/>
          <a:lstStyle/>
          <a:p>
            <a:pPr algn="ctr">
              <a:lnSpc>
                <a:spcPct val="90000"/>
              </a:lnSpc>
              <a:buFontTx/>
              <a:buNone/>
            </a:pPr>
            <a:r>
              <a:rPr lang="en-US" sz="2000" dirty="0"/>
              <a:t>Date:</a:t>
            </a:r>
            <a:r>
              <a:rPr lang="en-US" sz="2000" b="0" dirty="0"/>
              <a:t> 2024-11-13</a:t>
            </a:r>
          </a:p>
        </p:txBody>
      </p:sp>
      <p:sp>
        <p:nvSpPr>
          <p:cNvPr id="2056" name="Rectangle 12"/>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graphicFrame>
        <p:nvGraphicFramePr>
          <p:cNvPr id="2055" name="Object 11"/>
          <p:cNvGraphicFramePr>
            <a:graphicFrameLocks noChangeAspect="1"/>
          </p:cNvGraphicFramePr>
          <p:nvPr>
            <p:extLst>
              <p:ext uri="{D42A27DB-BD31-4B8C-83A1-F6EECF244321}">
                <p14:modId xmlns:p14="http://schemas.microsoft.com/office/powerpoint/2010/main" val="2821472224"/>
              </p:ext>
            </p:extLst>
          </p:nvPr>
        </p:nvGraphicFramePr>
        <p:xfrm>
          <a:off x="2371726" y="2520951"/>
          <a:ext cx="7191375" cy="925513"/>
        </p:xfrm>
        <a:graphic>
          <a:graphicData uri="http://schemas.openxmlformats.org/presentationml/2006/ole">
            <mc:AlternateContent xmlns:mc="http://schemas.openxmlformats.org/markup-compatibility/2006">
              <mc:Choice xmlns:v="urn:schemas-microsoft-com:vml" Requires="v">
                <p:oleObj name="Document" r:id="rId3" imgW="8255000" imgH="1066800" progId="Word.Document.8">
                  <p:embed/>
                </p:oleObj>
              </mc:Choice>
              <mc:Fallback>
                <p:oleObj name="Document" r:id="rId3" imgW="8255000" imgH="1066800" progId="Word.Document.8">
                  <p:embed/>
                  <p:pic>
                    <p:nvPicPr>
                      <p:cNvPr id="2055" name="Object 11"/>
                      <p:cNvPicPr>
                        <a:picLocks noChangeAspect="1" noChangeArrowheads="1"/>
                      </p:cNvPicPr>
                      <p:nvPr/>
                    </p:nvPicPr>
                    <p:blipFill>
                      <a:blip r:embed="rId4"/>
                      <a:srcRect/>
                      <a:stretch>
                        <a:fillRect/>
                      </a:stretch>
                    </p:blipFill>
                    <p:spPr bwMode="auto">
                      <a:xfrm>
                        <a:off x="2371726" y="2520951"/>
                        <a:ext cx="7191375" cy="925513"/>
                      </a:xfrm>
                      <a:prstGeom prst="rect">
                        <a:avLst/>
                      </a:prstGeom>
                      <a:noFill/>
                      <a:ln>
                        <a:noFill/>
                      </a:ln>
                      <a:effectLst/>
                    </p:spPr>
                  </p:pic>
                </p:oleObj>
              </mc:Fallback>
            </mc:AlternateContent>
          </a:graphicData>
        </a:graphic>
      </p:graphicFrame>
      <p:sp>
        <p:nvSpPr>
          <p:cNvPr id="2" name="Footer Placeholder 1">
            <a:extLst>
              <a:ext uri="{FF2B5EF4-FFF2-40B4-BE49-F238E27FC236}">
                <a16:creationId xmlns:a16="http://schemas.microsoft.com/office/drawing/2014/main" id="{7EDB4A27-6B82-4861-B786-1A33D421020D}"/>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B53A59B6-90F1-4639-AE49-A7A414F90247}"/>
              </a:ext>
            </a:extLst>
          </p:cNvPr>
          <p:cNvSpPr>
            <a:spLocks noGrp="1"/>
          </p:cNvSpPr>
          <p:nvPr>
            <p:ph type="sldNum" idx="12"/>
          </p:nvPr>
        </p:nvSpPr>
        <p:spPr/>
        <p:txBody>
          <a:bodyPr/>
          <a:lstStyle/>
          <a:p>
            <a:r>
              <a:rPr lang="en-GB"/>
              <a:t>Slide </a:t>
            </a:r>
            <a:fld id="{440F5867-744E-4AA6-B0ED-4C44D2DFBB7B}" type="slidenum">
              <a:rPr lang="en-GB" smtClean="0"/>
              <a:pPr/>
              <a:t>133</a:t>
            </a:fld>
            <a:endParaRPr lang="en-GB" dirty="0"/>
          </a:p>
        </p:txBody>
      </p:sp>
      <p:sp>
        <p:nvSpPr>
          <p:cNvPr id="4" name="Date Placeholder 3">
            <a:extLst>
              <a:ext uri="{FF2B5EF4-FFF2-40B4-BE49-F238E27FC236}">
                <a16:creationId xmlns:a16="http://schemas.microsoft.com/office/drawing/2014/main" id="{4191A0A2-D209-44D0-9332-C36ACC0924AB}"/>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143021518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 Meetings</a:t>
            </a:r>
          </a:p>
        </p:txBody>
      </p:sp>
      <p:sp>
        <p:nvSpPr>
          <p:cNvPr id="20486" name="Rectangle 3"/>
          <p:cNvSpPr>
            <a:spLocks noGrp="1" noChangeArrowheads="1"/>
          </p:cNvSpPr>
          <p:nvPr>
            <p:ph idx="1"/>
          </p:nvPr>
        </p:nvSpPr>
        <p:spPr>
          <a:noFill/>
        </p:spPr>
        <p:txBody>
          <a:bodyPr/>
          <a:lstStyle/>
          <a:p>
            <a:r>
              <a:rPr lang="en-US" dirty="0"/>
              <a:t>Upcoming Meetings:</a:t>
            </a:r>
          </a:p>
          <a:p>
            <a:pPr lvl="1"/>
            <a:r>
              <a:rPr lang="en-US" dirty="0"/>
              <a:t>March 15-21, 2025 – Bangkok, TH</a:t>
            </a:r>
          </a:p>
          <a:p>
            <a:pPr lvl="1"/>
            <a:r>
              <a:rPr lang="en-US" dirty="0"/>
              <a:t>July 19-25, 2025 – Madrid, ES</a:t>
            </a:r>
          </a:p>
          <a:p>
            <a:r>
              <a:rPr lang="en-US" dirty="0"/>
              <a:t>IETF meeting fee waivers</a:t>
            </a:r>
          </a:p>
          <a:p>
            <a:r>
              <a:rPr lang="en-US" dirty="0">
                <a:hlinkClick r:id="rId3"/>
              </a:rPr>
              <a:t>http://www.ietf.org</a:t>
            </a:r>
            <a:endParaRPr lang="en-US" dirty="0"/>
          </a:p>
          <a:p>
            <a:pPr lvl="1"/>
            <a:r>
              <a:rPr lang="en-US" dirty="0"/>
              <a:t>Newcomer training: </a:t>
            </a:r>
            <a:r>
              <a:rPr lang="en-US" u="sng" dirty="0">
                <a:hlinkClick r:id="rId4"/>
              </a:rPr>
              <a:t>https://www.ietf.org/about/participate/get-started/</a:t>
            </a:r>
            <a:r>
              <a:rPr lang="en-US" dirty="0"/>
              <a:t> </a:t>
            </a:r>
          </a:p>
          <a:p>
            <a:pPr lvl="1"/>
            <a:r>
              <a:rPr lang="en-US" sz="1800" dirty="0"/>
              <a:t>April 2016: Wireless Tutorial (Donald Eastlake), 802.11 &amp; 802.15 tutorials (Dorothy Stanley, Charlie Perkins), see </a:t>
            </a:r>
            <a:r>
              <a:rPr lang="en-US" sz="1800" dirty="0">
                <a:hlinkClick r:id="rId5"/>
              </a:rPr>
              <a:t>11-16/500</a:t>
            </a:r>
            <a:r>
              <a:rPr lang="en-US" sz="1800" dirty="0"/>
              <a:t>, September 2016: Pat Thaler &amp; Juan Carlos – 802.1E (Privacy Considerations) and 802.c (Local MAC address usage) </a:t>
            </a:r>
            <a:r>
              <a:rPr lang="en-US" dirty="0">
                <a:hlinkClick r:id="rId6"/>
              </a:rPr>
              <a:t>https://datatracker.ietf.org/group/edu/materials/</a:t>
            </a:r>
            <a:endParaRPr lang="en-US" dirty="0"/>
          </a:p>
        </p:txBody>
      </p:sp>
      <p:sp>
        <p:nvSpPr>
          <p:cNvPr id="2" name="Footer Placeholder 1">
            <a:extLst>
              <a:ext uri="{FF2B5EF4-FFF2-40B4-BE49-F238E27FC236}">
                <a16:creationId xmlns:a16="http://schemas.microsoft.com/office/drawing/2014/main" id="{9B2F1C61-D69D-4764-9796-32D372D098D0}"/>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FC3E2976-D6D1-4A93-BD91-95A72671B302}"/>
              </a:ext>
            </a:extLst>
          </p:cNvPr>
          <p:cNvSpPr>
            <a:spLocks noGrp="1"/>
          </p:cNvSpPr>
          <p:nvPr>
            <p:ph type="sldNum" idx="12"/>
          </p:nvPr>
        </p:nvSpPr>
        <p:spPr/>
        <p:txBody>
          <a:bodyPr/>
          <a:lstStyle/>
          <a:p>
            <a:r>
              <a:rPr lang="en-GB"/>
              <a:t>Slide </a:t>
            </a:r>
            <a:fld id="{440F5867-744E-4AA6-B0ED-4C44D2DFBB7B}" type="slidenum">
              <a:rPr lang="en-GB" smtClean="0"/>
              <a:pPr/>
              <a:t>134</a:t>
            </a:fld>
            <a:endParaRPr lang="en-GB" dirty="0"/>
          </a:p>
        </p:txBody>
      </p:sp>
      <p:sp>
        <p:nvSpPr>
          <p:cNvPr id="4" name="Date Placeholder 3">
            <a:extLst>
              <a:ext uri="{FF2B5EF4-FFF2-40B4-BE49-F238E27FC236}">
                <a16:creationId xmlns:a16="http://schemas.microsoft.com/office/drawing/2014/main" id="{83AFA114-8950-4314-B4B5-73F6198440DE}"/>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245790327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IEEE 802 Liaison Activity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r>
              <a:rPr lang="en-US" sz="2000" dirty="0"/>
              <a:t>Joint meetings, agenda and presentations</a:t>
            </a:r>
          </a:p>
          <a:p>
            <a:pPr lvl="1">
              <a:lnSpc>
                <a:spcPct val="80000"/>
              </a:lnSpc>
              <a:defRPr/>
            </a:pPr>
            <a:r>
              <a:rPr lang="en-US" sz="1600" dirty="0">
                <a:hlinkClick r:id="rId3"/>
              </a:rPr>
              <a:t>http://www.iab.org/activities/joint-activities/iab-ieee-coordination/</a:t>
            </a:r>
            <a:endParaRPr lang="en-US" sz="1600" dirty="0"/>
          </a:p>
          <a:p>
            <a:pPr lvl="1">
              <a:lnSpc>
                <a:spcPct val="80000"/>
              </a:lnSpc>
              <a:defRPr/>
            </a:pPr>
            <a:r>
              <a:rPr lang="en-US" sz="1600" dirty="0"/>
              <a:t>Proceedings: </a:t>
            </a:r>
            <a:r>
              <a:rPr lang="en-US" sz="1600" dirty="0">
                <a:hlinkClick r:id="rId4"/>
              </a:rPr>
              <a:t>https://datatracker.ietf.org/iabasg/ietfieee/meetings/</a:t>
            </a:r>
            <a:endParaRPr lang="en-US" sz="1600" dirty="0"/>
          </a:p>
          <a:p>
            <a:pPr lvl="1">
              <a:lnSpc>
                <a:spcPct val="80000"/>
              </a:lnSpc>
              <a:defRPr/>
            </a:pPr>
            <a:r>
              <a:rPr lang="en-US" sz="1600" dirty="0"/>
              <a:t>Coordination topics include: Capability Discovery, Data Center Bridging, use of Local Address in virtualization and IoT, MAC address randomization, DETNET/TSN/RAW, YANG models, pervasive monitoring</a:t>
            </a:r>
          </a:p>
          <a:p>
            <a:pPr lvl="1">
              <a:lnSpc>
                <a:spcPct val="80000"/>
              </a:lnSpc>
              <a:defRPr/>
            </a:pPr>
            <a:r>
              <a:rPr lang="en-US" sz="1600" dirty="0"/>
              <a:t>IETF-IEEE 802 coordination teleconferences: October 23, 2024</a:t>
            </a:r>
          </a:p>
        </p:txBody>
      </p:sp>
      <p:sp>
        <p:nvSpPr>
          <p:cNvPr id="2" name="Footer Placeholder 1">
            <a:extLst>
              <a:ext uri="{FF2B5EF4-FFF2-40B4-BE49-F238E27FC236}">
                <a16:creationId xmlns:a16="http://schemas.microsoft.com/office/drawing/2014/main" id="{FE51AC22-1F03-457F-A7FD-36CD20CD2AA2}"/>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E2ADBD06-5621-4459-A082-09B51FB9A6AD}"/>
              </a:ext>
            </a:extLst>
          </p:cNvPr>
          <p:cNvSpPr>
            <a:spLocks noGrp="1"/>
          </p:cNvSpPr>
          <p:nvPr>
            <p:ph type="sldNum" idx="12"/>
          </p:nvPr>
        </p:nvSpPr>
        <p:spPr/>
        <p:txBody>
          <a:bodyPr/>
          <a:lstStyle/>
          <a:p>
            <a:r>
              <a:rPr lang="en-GB"/>
              <a:t>Slide </a:t>
            </a:r>
            <a:fld id="{440F5867-744E-4AA6-B0ED-4C44D2DFBB7B}" type="slidenum">
              <a:rPr lang="en-GB" smtClean="0"/>
              <a:pPr/>
              <a:t>135</a:t>
            </a:fld>
            <a:endParaRPr lang="en-GB" dirty="0"/>
          </a:p>
        </p:txBody>
      </p:sp>
      <p:sp>
        <p:nvSpPr>
          <p:cNvPr id="4" name="Date Placeholder 3">
            <a:extLst>
              <a:ext uri="{FF2B5EF4-FFF2-40B4-BE49-F238E27FC236}">
                <a16:creationId xmlns:a16="http://schemas.microsoft.com/office/drawing/2014/main" id="{6B9E271B-91E8-47E1-BF55-048DD04507A5}"/>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352698964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protocol use with 802.11 technology</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endParaRPr lang="en-US" b="0" dirty="0">
              <a:solidFill>
                <a:srgbClr val="000000"/>
              </a:solidFill>
              <a:ea typeface="Arial Unicode MS" pitchFamily="34" charset="-128"/>
              <a:cs typeface="Arial Unicode MS" pitchFamily="34" charset="-128"/>
            </a:endParaRPr>
          </a:p>
          <a:p>
            <a:pPr>
              <a:lnSpc>
                <a:spcPct val="80000"/>
              </a:lnSpc>
              <a:spcBef>
                <a:spcPts val="0"/>
              </a:spcBef>
              <a:spcAft>
                <a:spcPts val="600"/>
              </a:spcAft>
              <a:defRPr/>
            </a:pPr>
            <a:r>
              <a:rPr lang="en-US" b="0" dirty="0">
                <a:solidFill>
                  <a:srgbClr val="000000"/>
                </a:solidFill>
                <a:ea typeface="Arial Unicode MS" pitchFamily="34" charset="-128"/>
                <a:cs typeface="Arial Unicode MS" pitchFamily="34" charset="-128"/>
              </a:rPr>
              <a:t>There were no RFCs issued in the last two months that mention IEEE 802.11.</a:t>
            </a:r>
          </a:p>
          <a:p>
            <a:pPr>
              <a:lnSpc>
                <a:spcPct val="80000"/>
              </a:lnSpc>
              <a:defRPr/>
            </a:pPr>
            <a:r>
              <a:rPr lang="en-US" b="0" dirty="0">
                <a:solidFill>
                  <a:srgbClr val="000000"/>
                </a:solidFill>
                <a:ea typeface="Arial Unicode MS" pitchFamily="34" charset="-128"/>
                <a:cs typeface="Arial Unicode MS" pitchFamily="34" charset="-128"/>
              </a:rPr>
              <a:t>RFC-to-be-9672 (RFC 8110 to IEEE) is in the RFC Editor’s queue awaiting the assignment by IEEE of IEEE 802.11-2024’s DOI.</a:t>
            </a:r>
          </a:p>
        </p:txBody>
      </p:sp>
      <p:sp>
        <p:nvSpPr>
          <p:cNvPr id="2" name="Footer Placeholder 1">
            <a:extLst>
              <a:ext uri="{FF2B5EF4-FFF2-40B4-BE49-F238E27FC236}">
                <a16:creationId xmlns:a16="http://schemas.microsoft.com/office/drawing/2014/main" id="{C60ABF0C-27CA-4932-983A-03D20962A3E7}"/>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E485FE14-AFF0-4802-8084-7A57F8C041E7}"/>
              </a:ext>
            </a:extLst>
          </p:cNvPr>
          <p:cNvSpPr>
            <a:spLocks noGrp="1"/>
          </p:cNvSpPr>
          <p:nvPr>
            <p:ph type="sldNum" idx="12"/>
          </p:nvPr>
        </p:nvSpPr>
        <p:spPr/>
        <p:txBody>
          <a:bodyPr/>
          <a:lstStyle/>
          <a:p>
            <a:r>
              <a:rPr lang="en-GB"/>
              <a:t>Slide </a:t>
            </a:r>
            <a:fld id="{440F5867-744E-4AA6-B0ED-4C44D2DFBB7B}" type="slidenum">
              <a:rPr lang="en-GB" smtClean="0"/>
              <a:pPr/>
              <a:t>136</a:t>
            </a:fld>
            <a:endParaRPr lang="en-GB" dirty="0"/>
          </a:p>
        </p:txBody>
      </p:sp>
      <p:sp>
        <p:nvSpPr>
          <p:cNvPr id="4" name="Date Placeholder 3">
            <a:extLst>
              <a:ext uri="{FF2B5EF4-FFF2-40B4-BE49-F238E27FC236}">
                <a16:creationId xmlns:a16="http://schemas.microsoft.com/office/drawing/2014/main" id="{56C580E2-5E95-4A05-8FB1-33C52FCA51D0}"/>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248312698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BOFs at IETF 121 November 2-8, 2024</a:t>
            </a:r>
          </a:p>
        </p:txBody>
      </p:sp>
      <p:sp>
        <p:nvSpPr>
          <p:cNvPr id="20486" name="Rectangle 3"/>
          <p:cNvSpPr>
            <a:spLocks noGrp="1" noChangeArrowheads="1"/>
          </p:cNvSpPr>
          <p:nvPr>
            <p:ph idx="1"/>
          </p:nvPr>
        </p:nvSpPr>
        <p:spPr>
          <a:xfrm>
            <a:off x="2209799" y="1600200"/>
            <a:ext cx="7772400" cy="4114800"/>
          </a:xfrm>
          <a:noFill/>
        </p:spPr>
        <p:txBody>
          <a:bodyPr/>
          <a:lstStyle/>
          <a:p>
            <a:endParaRPr lang="en-US" sz="2000" dirty="0"/>
          </a:p>
          <a:p>
            <a:r>
              <a:rPr lang="en-US" sz="2000" dirty="0"/>
              <a:t>See </a:t>
            </a:r>
            <a:r>
              <a:rPr lang="en-US" sz="2000" dirty="0">
                <a:hlinkClick r:id="rId3"/>
              </a:rPr>
              <a:t>https://datatracker.ietf.org/wg/bofs/</a:t>
            </a:r>
            <a:endParaRPr lang="en-US" sz="2000" dirty="0"/>
          </a:p>
        </p:txBody>
      </p:sp>
      <p:graphicFrame>
        <p:nvGraphicFramePr>
          <p:cNvPr id="2" name="Table 1"/>
          <p:cNvGraphicFramePr>
            <a:graphicFrameLocks noGrp="1"/>
          </p:cNvGraphicFramePr>
          <p:nvPr>
            <p:extLst>
              <p:ext uri="{D42A27DB-BD31-4B8C-83A1-F6EECF244321}">
                <p14:modId xmlns:p14="http://schemas.microsoft.com/office/powerpoint/2010/main" val="2256551096"/>
              </p:ext>
            </p:extLst>
          </p:nvPr>
        </p:nvGraphicFramePr>
        <p:xfrm>
          <a:off x="2607221" y="2574504"/>
          <a:ext cx="6977557" cy="3140496"/>
        </p:xfrm>
        <a:graphic>
          <a:graphicData uri="http://schemas.openxmlformats.org/drawingml/2006/table">
            <a:tbl>
              <a:tblPr>
                <a:tableStyleId>{3C2FFA5D-87B4-456A-9821-1D502468CF0F}</a:tableStyleId>
              </a:tblPr>
              <a:tblGrid>
                <a:gridCol w="1524000">
                  <a:extLst>
                    <a:ext uri="{9D8B030D-6E8A-4147-A177-3AD203B41FA5}">
                      <a16:colId xmlns:a16="http://schemas.microsoft.com/office/drawing/2014/main" val="20000"/>
                    </a:ext>
                  </a:extLst>
                </a:gridCol>
                <a:gridCol w="5453557">
                  <a:extLst>
                    <a:ext uri="{9D8B030D-6E8A-4147-A177-3AD203B41FA5}">
                      <a16:colId xmlns:a16="http://schemas.microsoft.com/office/drawing/2014/main" val="20001"/>
                    </a:ext>
                  </a:extLst>
                </a:gridCol>
              </a:tblGrid>
              <a:tr h="523416">
                <a:tc>
                  <a:txBody>
                    <a:bodyPr/>
                    <a:lstStyle/>
                    <a:p>
                      <a:r>
                        <a:rPr lang="en-US" dirty="0" err="1">
                          <a:hlinkClick r:id="rId4"/>
                        </a:rPr>
                        <a:t>alldispatch</a:t>
                      </a:r>
                      <a:endParaRPr lang="en-US" dirty="0"/>
                    </a:p>
                  </a:txBody>
                  <a:tcPr anchor="ctr"/>
                </a:tc>
                <a:tc>
                  <a:txBody>
                    <a:bodyPr/>
                    <a:lstStyle/>
                    <a:p>
                      <a:r>
                        <a:rPr lang="en-US" dirty="0"/>
                        <a:t>IETF-Wide "Dispatch" Session</a:t>
                      </a:r>
                    </a:p>
                  </a:txBody>
                  <a:tcPr anchor="ctr"/>
                </a:tc>
                <a:extLst>
                  <a:ext uri="{0D108BD9-81ED-4DB2-BD59-A6C34878D82A}">
                    <a16:rowId xmlns:a16="http://schemas.microsoft.com/office/drawing/2014/main" val="1613112944"/>
                  </a:ext>
                </a:extLst>
              </a:tr>
              <a:tr h="523416">
                <a:tc>
                  <a:txBody>
                    <a:bodyPr/>
                    <a:lstStyle/>
                    <a:p>
                      <a:r>
                        <a:rPr lang="en-US" dirty="0">
                          <a:hlinkClick r:id="rId5"/>
                        </a:rPr>
                        <a:t>diem</a:t>
                      </a:r>
                      <a:endParaRPr lang="en-US" dirty="0"/>
                    </a:p>
                  </a:txBody>
                  <a:tcPr anchor="ctr"/>
                </a:tc>
                <a:tc>
                  <a:txBody>
                    <a:bodyPr/>
                    <a:lstStyle/>
                    <a:p>
                      <a:r>
                        <a:rPr lang="en-US" dirty="0"/>
                        <a:t>Digital Emblems</a:t>
                      </a:r>
                    </a:p>
                  </a:txBody>
                  <a:tcPr anchor="ctr"/>
                </a:tc>
                <a:extLst>
                  <a:ext uri="{0D108BD9-81ED-4DB2-BD59-A6C34878D82A}">
                    <a16:rowId xmlns:a16="http://schemas.microsoft.com/office/drawing/2014/main" val="2569548810"/>
                  </a:ext>
                </a:extLst>
              </a:tr>
              <a:tr h="523416">
                <a:tc>
                  <a:txBody>
                    <a:bodyPr/>
                    <a:lstStyle/>
                    <a:p>
                      <a:r>
                        <a:rPr lang="en-US" dirty="0">
                          <a:hlinkClick r:id="rId6"/>
                        </a:rPr>
                        <a:t>nasr</a:t>
                      </a:r>
                      <a:endParaRPr lang="en-US" dirty="0"/>
                    </a:p>
                  </a:txBody>
                  <a:tcPr anchor="ctr"/>
                </a:tc>
                <a:tc>
                  <a:txBody>
                    <a:bodyPr/>
                    <a:lstStyle/>
                    <a:p>
                      <a:r>
                        <a:rPr lang="en-US" dirty="0"/>
                        <a:t>Network Attestation for Secure Routing</a:t>
                      </a:r>
                    </a:p>
                  </a:txBody>
                  <a:tcPr anchor="ctr"/>
                </a:tc>
                <a:extLst>
                  <a:ext uri="{0D108BD9-81ED-4DB2-BD59-A6C34878D82A}">
                    <a16:rowId xmlns:a16="http://schemas.microsoft.com/office/drawing/2014/main" val="343337399"/>
                  </a:ext>
                </a:extLst>
              </a:tr>
              <a:tr h="523416">
                <a:tc>
                  <a:txBody>
                    <a:bodyPr/>
                    <a:lstStyle/>
                    <a:p>
                      <a:r>
                        <a:rPr lang="en-US" dirty="0">
                          <a:hlinkClick r:id="rId7"/>
                        </a:rPr>
                        <a:t>hpwan</a:t>
                      </a:r>
                      <a:endParaRPr lang="en-US" dirty="0"/>
                    </a:p>
                  </a:txBody>
                  <a:tcPr anchor="ctr"/>
                </a:tc>
                <a:tc>
                  <a:txBody>
                    <a:bodyPr/>
                    <a:lstStyle/>
                    <a:p>
                      <a:r>
                        <a:rPr lang="en-US" dirty="0"/>
                        <a:t>High Performance Wide Area Network</a:t>
                      </a:r>
                    </a:p>
                  </a:txBody>
                  <a:tcPr anchor="ctr"/>
                </a:tc>
                <a:extLst>
                  <a:ext uri="{0D108BD9-81ED-4DB2-BD59-A6C34878D82A}">
                    <a16:rowId xmlns:a16="http://schemas.microsoft.com/office/drawing/2014/main" val="3624949388"/>
                  </a:ext>
                </a:extLst>
              </a:tr>
              <a:tr h="523416">
                <a:tc>
                  <a:txBody>
                    <a:bodyPr/>
                    <a:lstStyle/>
                    <a:p>
                      <a:r>
                        <a:rPr lang="en-US" dirty="0">
                          <a:hlinkClick r:id="rId8"/>
                        </a:rPr>
                        <a:t>rpp</a:t>
                      </a:r>
                      <a:endParaRPr lang="en-US" dirty="0"/>
                    </a:p>
                  </a:txBody>
                  <a:tcPr anchor="ctr"/>
                </a:tc>
                <a:tc>
                  <a:txBody>
                    <a:bodyPr/>
                    <a:lstStyle/>
                    <a:p>
                      <a:r>
                        <a:rPr lang="en-US" dirty="0"/>
                        <a:t>RESTful Provisioning Protocol</a:t>
                      </a:r>
                    </a:p>
                  </a:txBody>
                  <a:tcPr anchor="ctr"/>
                </a:tc>
                <a:extLst>
                  <a:ext uri="{0D108BD9-81ED-4DB2-BD59-A6C34878D82A}">
                    <a16:rowId xmlns:a16="http://schemas.microsoft.com/office/drawing/2014/main" val="2482951840"/>
                  </a:ext>
                </a:extLst>
              </a:tr>
              <a:tr h="523416">
                <a:tc>
                  <a:txBody>
                    <a:bodyPr/>
                    <a:lstStyle/>
                    <a:p>
                      <a:r>
                        <a:rPr lang="en-US" dirty="0" err="1">
                          <a:hlinkClick r:id="rId9"/>
                        </a:rPr>
                        <a:t>deepspace</a:t>
                      </a:r>
                      <a:endParaRPr lang="en-US" dirty="0"/>
                    </a:p>
                  </a:txBody>
                  <a:tcPr anchor="ctr"/>
                </a:tc>
                <a:tc>
                  <a:txBody>
                    <a:bodyPr/>
                    <a:lstStyle/>
                    <a:p>
                      <a:r>
                        <a:rPr lang="en-US" dirty="0"/>
                        <a:t>Deep Space</a:t>
                      </a:r>
                    </a:p>
                  </a:txBody>
                  <a:tcPr anchor="ctr"/>
                </a:tc>
                <a:extLst>
                  <a:ext uri="{0D108BD9-81ED-4DB2-BD59-A6C34878D82A}">
                    <a16:rowId xmlns:a16="http://schemas.microsoft.com/office/drawing/2014/main" val="1654486431"/>
                  </a:ext>
                </a:extLst>
              </a:tr>
            </a:tbl>
          </a:graphicData>
        </a:graphic>
      </p:graphicFrame>
      <p:sp>
        <p:nvSpPr>
          <p:cNvPr id="3" name="Footer Placeholder 2">
            <a:extLst>
              <a:ext uri="{FF2B5EF4-FFF2-40B4-BE49-F238E27FC236}">
                <a16:creationId xmlns:a16="http://schemas.microsoft.com/office/drawing/2014/main" id="{58D6FD0A-602B-4836-B352-647E322DFC7A}"/>
              </a:ext>
            </a:extLst>
          </p:cNvPr>
          <p:cNvSpPr>
            <a:spLocks noGrp="1"/>
          </p:cNvSpPr>
          <p:nvPr>
            <p:ph type="ftr" idx="14"/>
          </p:nvPr>
        </p:nvSpPr>
        <p:spPr/>
        <p:txBody>
          <a:bodyPr/>
          <a:lstStyle/>
          <a:p>
            <a:r>
              <a:rPr lang="en-GB"/>
              <a:t>Peter Yee, NSA-CSD</a:t>
            </a:r>
            <a:endParaRPr lang="en-GB" dirty="0"/>
          </a:p>
        </p:txBody>
      </p:sp>
      <p:sp>
        <p:nvSpPr>
          <p:cNvPr id="4" name="Slide Number Placeholder 3">
            <a:extLst>
              <a:ext uri="{FF2B5EF4-FFF2-40B4-BE49-F238E27FC236}">
                <a16:creationId xmlns:a16="http://schemas.microsoft.com/office/drawing/2014/main" id="{1F2BC969-909B-48A6-A2CB-BE55A933C09F}"/>
              </a:ext>
            </a:extLst>
          </p:cNvPr>
          <p:cNvSpPr>
            <a:spLocks noGrp="1"/>
          </p:cNvSpPr>
          <p:nvPr>
            <p:ph type="sldNum" idx="12"/>
          </p:nvPr>
        </p:nvSpPr>
        <p:spPr/>
        <p:txBody>
          <a:bodyPr/>
          <a:lstStyle/>
          <a:p>
            <a:r>
              <a:rPr lang="en-GB"/>
              <a:t>Slide </a:t>
            </a:r>
            <a:fld id="{440F5867-744E-4AA6-B0ED-4C44D2DFBB7B}" type="slidenum">
              <a:rPr lang="en-GB" smtClean="0"/>
              <a:pPr/>
              <a:t>137</a:t>
            </a:fld>
            <a:endParaRPr lang="en-GB" dirty="0"/>
          </a:p>
        </p:txBody>
      </p:sp>
      <p:sp>
        <p:nvSpPr>
          <p:cNvPr id="5" name="Date Placeholder 4">
            <a:extLst>
              <a:ext uri="{FF2B5EF4-FFF2-40B4-BE49-F238E27FC236}">
                <a16:creationId xmlns:a16="http://schemas.microsoft.com/office/drawing/2014/main" id="{2A07DC88-EFEA-480B-9ABB-943EF0080893}"/>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111745882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IETF/IRTF groups being (re-)chartered</a:t>
            </a:r>
          </a:p>
        </p:txBody>
      </p:sp>
      <p:sp>
        <p:nvSpPr>
          <p:cNvPr id="20486" name="Rectangle 3"/>
          <p:cNvSpPr>
            <a:spLocks noGrp="1" noChangeArrowheads="1"/>
          </p:cNvSpPr>
          <p:nvPr>
            <p:ph idx="1"/>
          </p:nvPr>
        </p:nvSpPr>
        <p:spPr>
          <a:xfrm>
            <a:off x="2209800" y="1524000"/>
            <a:ext cx="7772400" cy="4572000"/>
          </a:xfrm>
          <a:noFill/>
        </p:spPr>
        <p:txBody>
          <a:bodyPr/>
          <a:lstStyle/>
          <a:p>
            <a:r>
              <a:rPr lang="en-US" sz="2000" dirty="0"/>
              <a:t>See </a:t>
            </a:r>
            <a:r>
              <a:rPr lang="en-US" sz="2000" dirty="0">
                <a:hlinkClick r:id="rId3"/>
              </a:rPr>
              <a:t>https://datatracker.ietf.org/group/chartering/</a:t>
            </a:r>
            <a:r>
              <a:rPr lang="en-US" sz="2000" dirty="0"/>
              <a:t> </a:t>
            </a:r>
          </a:p>
        </p:txBody>
      </p:sp>
      <p:graphicFrame>
        <p:nvGraphicFramePr>
          <p:cNvPr id="2" name="Table 1"/>
          <p:cNvGraphicFramePr>
            <a:graphicFrameLocks noGrp="1"/>
          </p:cNvGraphicFramePr>
          <p:nvPr>
            <p:extLst>
              <p:ext uri="{D42A27DB-BD31-4B8C-83A1-F6EECF244321}">
                <p14:modId xmlns:p14="http://schemas.microsoft.com/office/powerpoint/2010/main" val="1015925551"/>
              </p:ext>
            </p:extLst>
          </p:nvPr>
        </p:nvGraphicFramePr>
        <p:xfrm>
          <a:off x="2514600" y="1983626"/>
          <a:ext cx="6977558" cy="3476298"/>
        </p:xfrm>
        <a:graphic>
          <a:graphicData uri="http://schemas.openxmlformats.org/drawingml/2006/table">
            <a:tbl>
              <a:tblPr>
                <a:tableStyleId>{3C2FFA5D-87B4-456A-9821-1D502468CF0F}</a:tableStyleId>
              </a:tblPr>
              <a:tblGrid>
                <a:gridCol w="987575">
                  <a:extLst>
                    <a:ext uri="{9D8B030D-6E8A-4147-A177-3AD203B41FA5}">
                      <a16:colId xmlns:a16="http://schemas.microsoft.com/office/drawing/2014/main" val="20000"/>
                    </a:ext>
                  </a:extLst>
                </a:gridCol>
                <a:gridCol w="5989983">
                  <a:extLst>
                    <a:ext uri="{9D8B030D-6E8A-4147-A177-3AD203B41FA5}">
                      <a16:colId xmlns:a16="http://schemas.microsoft.com/office/drawing/2014/main" val="20001"/>
                    </a:ext>
                  </a:extLst>
                </a:gridCol>
              </a:tblGrid>
              <a:tr h="496614">
                <a:tc>
                  <a:txBody>
                    <a:bodyPr/>
                    <a:lstStyle/>
                    <a:p>
                      <a:r>
                        <a:rPr lang="en-US" dirty="0">
                          <a:hlinkClick r:id="rId4"/>
                        </a:rPr>
                        <a:t>hrpc</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Human Rights Protocol Considerations</a:t>
                      </a:r>
                      <a:endParaRPr lang="en-US" sz="1800" b="0" dirty="0"/>
                    </a:p>
                  </a:txBody>
                  <a:tcPr marL="70945" marR="70945" marT="35472" marB="35472" anchor="ctr"/>
                </a:tc>
                <a:extLst>
                  <a:ext uri="{0D108BD9-81ED-4DB2-BD59-A6C34878D82A}">
                    <a16:rowId xmlns:a16="http://schemas.microsoft.com/office/drawing/2014/main" val="2898437168"/>
                  </a:ext>
                </a:extLst>
              </a:tr>
              <a:tr h="496614">
                <a:tc>
                  <a:txBody>
                    <a:bodyPr/>
                    <a:lstStyle/>
                    <a:p>
                      <a:r>
                        <a:rPr lang="en-US" dirty="0">
                          <a:hlinkClick r:id="rId6"/>
                        </a:rPr>
                        <a:t>ccamp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7"/>
                        </a:rPr>
                        <a:t>Common Control and Measurement Plane</a:t>
                      </a:r>
                      <a:endParaRPr lang="en-US" sz="1800" b="0" dirty="0"/>
                    </a:p>
                  </a:txBody>
                  <a:tcPr marL="70945" marR="70945" marT="35472" marB="35472" anchor="ctr"/>
                </a:tc>
                <a:extLst>
                  <a:ext uri="{0D108BD9-81ED-4DB2-BD59-A6C34878D82A}">
                    <a16:rowId xmlns:a16="http://schemas.microsoft.com/office/drawing/2014/main" val="2926338756"/>
                  </a:ext>
                </a:extLst>
              </a:tr>
              <a:tr h="496614">
                <a:tc>
                  <a:txBody>
                    <a:bodyPr/>
                    <a:lstStyle/>
                    <a:p>
                      <a:r>
                        <a:rPr lang="en-US" dirty="0">
                          <a:hlinkClick r:id="rId8"/>
                        </a:rPr>
                        <a:t>ianabis</a:t>
                      </a:r>
                      <a:endParaRPr lang="en-US" dirty="0"/>
                    </a:p>
                  </a:txBody>
                  <a:tcPr anchor="ctr"/>
                </a:tc>
                <a:tc>
                  <a:txBody>
                    <a:bodyPr/>
                    <a:lstStyle/>
                    <a:p>
                      <a:r>
                        <a:rPr lang="en-US" dirty="0">
                          <a:hlinkClick r:id="rId9"/>
                        </a:rPr>
                        <a:t>Update to IANA Considerations</a:t>
                      </a:r>
                      <a:endParaRPr lang="en-US" dirty="0"/>
                    </a:p>
                  </a:txBody>
                  <a:tcPr anchor="ctr"/>
                </a:tc>
                <a:extLst>
                  <a:ext uri="{0D108BD9-81ED-4DB2-BD59-A6C34878D82A}">
                    <a16:rowId xmlns:a16="http://schemas.microsoft.com/office/drawing/2014/main" val="1578617353"/>
                  </a:ext>
                </a:extLst>
              </a:tr>
              <a:tr h="496614">
                <a:tc>
                  <a:txBody>
                    <a:bodyPr/>
                    <a:lstStyle/>
                    <a:p>
                      <a:r>
                        <a:rPr lang="en-US" dirty="0">
                          <a:hlinkClick r:id="rId10"/>
                        </a:rPr>
                        <a:t>modpod</a:t>
                      </a:r>
                      <a:endParaRPr lang="en-US" dirty="0"/>
                    </a:p>
                  </a:txBody>
                  <a:tcPr anchor="ctr"/>
                </a:tc>
                <a:tc>
                  <a:txBody>
                    <a:bodyPr/>
                    <a:lstStyle/>
                    <a:p>
                      <a:r>
                        <a:rPr lang="en-US" dirty="0">
                          <a:hlinkClick r:id="rId11"/>
                        </a:rPr>
                        <a:t>MODeration PrOceDures</a:t>
                      </a:r>
                      <a:endParaRPr lang="en-US" dirty="0"/>
                    </a:p>
                  </a:txBody>
                  <a:tcPr anchor="ctr"/>
                </a:tc>
                <a:extLst>
                  <a:ext uri="{0D108BD9-81ED-4DB2-BD59-A6C34878D82A}">
                    <a16:rowId xmlns:a16="http://schemas.microsoft.com/office/drawing/2014/main" val="836692395"/>
                  </a:ext>
                </a:extLst>
              </a:tr>
              <a:tr h="496614">
                <a:tc>
                  <a:txBody>
                    <a:bodyPr/>
                    <a:lstStyle/>
                    <a:p>
                      <a:r>
                        <a:rPr lang="en-US" dirty="0" err="1">
                          <a:hlinkClick r:id="rId12"/>
                        </a:rPr>
                        <a:t>opsawg</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3"/>
                        </a:rPr>
                        <a:t>Operations and Management Area Working Group</a:t>
                      </a:r>
                      <a:endParaRPr lang="en-US" sz="1800" b="0" dirty="0"/>
                    </a:p>
                  </a:txBody>
                  <a:tcPr marL="70945" marR="70945" marT="35472" marB="35472" anchor="ctr"/>
                </a:tc>
                <a:extLst>
                  <a:ext uri="{0D108BD9-81ED-4DB2-BD59-A6C34878D82A}">
                    <a16:rowId xmlns:a16="http://schemas.microsoft.com/office/drawing/2014/main" val="2801851504"/>
                  </a:ext>
                </a:extLst>
              </a:tr>
              <a:tr h="496614">
                <a:tc>
                  <a:txBody>
                    <a:bodyPr/>
                    <a:lstStyle/>
                    <a:p>
                      <a:r>
                        <a:rPr lang="en-US" dirty="0">
                          <a:hlinkClick r:id="rId14"/>
                        </a:rPr>
                        <a:t>roll</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5"/>
                        </a:rPr>
                        <a:t>Routing Over Low power and Lossy networks</a:t>
                      </a:r>
                      <a:endParaRPr lang="en-US" sz="1800" b="0" dirty="0"/>
                    </a:p>
                  </a:txBody>
                  <a:tcPr marL="70945" marR="70945" marT="35472" marB="35472" anchor="ctr"/>
                </a:tc>
                <a:extLst>
                  <a:ext uri="{0D108BD9-81ED-4DB2-BD59-A6C34878D82A}">
                    <a16:rowId xmlns:a16="http://schemas.microsoft.com/office/drawing/2014/main" val="487080040"/>
                  </a:ext>
                </a:extLst>
              </a:tr>
              <a:tr h="496614">
                <a:tc>
                  <a:txBody>
                    <a:bodyPr/>
                    <a:lstStyle/>
                    <a:p>
                      <a:r>
                        <a:rPr lang="en-US" dirty="0">
                          <a:hlinkClick r:id="rId16"/>
                        </a:rPr>
                        <a:t>spring</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7"/>
                        </a:rPr>
                        <a:t>Source Packet Routing in Networking</a:t>
                      </a:r>
                      <a:endParaRPr lang="en-US" sz="1800" b="0" dirty="0"/>
                    </a:p>
                  </a:txBody>
                  <a:tcPr marL="70945" marR="70945" marT="35472" marB="35472" anchor="ctr"/>
                </a:tc>
                <a:extLst>
                  <a:ext uri="{0D108BD9-81ED-4DB2-BD59-A6C34878D82A}">
                    <a16:rowId xmlns:a16="http://schemas.microsoft.com/office/drawing/2014/main" val="4120773362"/>
                  </a:ext>
                </a:extLst>
              </a:tr>
            </a:tbl>
          </a:graphicData>
        </a:graphic>
      </p:graphicFrame>
      <p:sp>
        <p:nvSpPr>
          <p:cNvPr id="3" name="Footer Placeholder 2">
            <a:extLst>
              <a:ext uri="{FF2B5EF4-FFF2-40B4-BE49-F238E27FC236}">
                <a16:creationId xmlns:a16="http://schemas.microsoft.com/office/drawing/2014/main" id="{459F51CA-4EB3-43C3-888D-A78C19F5DDDD}"/>
              </a:ext>
            </a:extLst>
          </p:cNvPr>
          <p:cNvSpPr>
            <a:spLocks noGrp="1"/>
          </p:cNvSpPr>
          <p:nvPr>
            <p:ph type="ftr" idx="14"/>
          </p:nvPr>
        </p:nvSpPr>
        <p:spPr/>
        <p:txBody>
          <a:bodyPr/>
          <a:lstStyle/>
          <a:p>
            <a:r>
              <a:rPr lang="en-GB"/>
              <a:t>Peter Yee, NSA-CSD</a:t>
            </a:r>
            <a:endParaRPr lang="en-GB" dirty="0"/>
          </a:p>
        </p:txBody>
      </p:sp>
      <p:sp>
        <p:nvSpPr>
          <p:cNvPr id="4" name="Slide Number Placeholder 3">
            <a:extLst>
              <a:ext uri="{FF2B5EF4-FFF2-40B4-BE49-F238E27FC236}">
                <a16:creationId xmlns:a16="http://schemas.microsoft.com/office/drawing/2014/main" id="{93183836-8059-4298-95A1-1ECC7070811E}"/>
              </a:ext>
            </a:extLst>
          </p:cNvPr>
          <p:cNvSpPr>
            <a:spLocks noGrp="1"/>
          </p:cNvSpPr>
          <p:nvPr>
            <p:ph type="sldNum" idx="12"/>
          </p:nvPr>
        </p:nvSpPr>
        <p:spPr/>
        <p:txBody>
          <a:bodyPr/>
          <a:lstStyle/>
          <a:p>
            <a:r>
              <a:rPr lang="en-GB"/>
              <a:t>Slide </a:t>
            </a:r>
            <a:fld id="{440F5867-744E-4AA6-B0ED-4C44D2DFBB7B}" type="slidenum">
              <a:rPr lang="en-GB" smtClean="0"/>
              <a:pPr/>
              <a:t>138</a:t>
            </a:fld>
            <a:endParaRPr lang="en-GB" dirty="0"/>
          </a:p>
        </p:txBody>
      </p:sp>
      <p:sp>
        <p:nvSpPr>
          <p:cNvPr id="5" name="Date Placeholder 4">
            <a:extLst>
              <a:ext uri="{FF2B5EF4-FFF2-40B4-BE49-F238E27FC236}">
                <a16:creationId xmlns:a16="http://schemas.microsoft.com/office/drawing/2014/main" id="{F4AAC918-F325-4728-9CDF-00B94763BEAB}"/>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257631697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YANG Model Catalog</a:t>
            </a:r>
          </a:p>
        </p:txBody>
      </p:sp>
      <p:sp>
        <p:nvSpPr>
          <p:cNvPr id="113667" name="Rectangle 3"/>
          <p:cNvSpPr>
            <a:spLocks noGrp="1" noChangeArrowheads="1"/>
          </p:cNvSpPr>
          <p:nvPr>
            <p:ph idx="1"/>
          </p:nvPr>
        </p:nvSpPr>
        <p:spPr>
          <a:xfrm>
            <a:off x="2209800" y="1752600"/>
            <a:ext cx="8077200" cy="4648200"/>
          </a:xfrm>
        </p:spPr>
        <p:txBody>
          <a:bodyPr/>
          <a:lstStyle/>
          <a:p>
            <a:pPr marL="0" indent="0">
              <a:lnSpc>
                <a:spcPct val="80000"/>
              </a:lnSpc>
              <a:defRPr/>
            </a:pPr>
            <a:endParaRPr lang="en-US" sz="900" dirty="0"/>
          </a:p>
          <a:p>
            <a:pPr>
              <a:lnSpc>
                <a:spcPct val="80000"/>
              </a:lnSpc>
            </a:pPr>
            <a:r>
              <a:rPr lang="en-US" dirty="0"/>
              <a:t>YANG catalog development</a:t>
            </a:r>
          </a:p>
          <a:p>
            <a:pPr lvl="1">
              <a:lnSpc>
                <a:spcPct val="80000"/>
              </a:lnSpc>
            </a:pPr>
            <a:r>
              <a:rPr lang="en-US" dirty="0"/>
              <a:t>A YANG model catalog and registry that allows users to find models relevant to their use cases from the large and growing number of YANG modules being published.</a:t>
            </a:r>
          </a:p>
          <a:p>
            <a:pPr lvl="1">
              <a:lnSpc>
                <a:spcPct val="80000"/>
              </a:lnSpc>
            </a:pPr>
            <a:r>
              <a:rPr lang="en-US" dirty="0"/>
              <a:t>YANG Catalog was developed through a collaboration between the IETF and the Broadband Forum, and contains many data models, including from other Standards Development Organizations (SDOs) such as the IEEE, as well as some vendor-specific data models. Interest and participation from other SDOs, equipment vendors, open source projects and network operators is encouraged.</a:t>
            </a:r>
          </a:p>
          <a:p>
            <a:pPr>
              <a:lnSpc>
                <a:spcPct val="80000"/>
              </a:lnSpc>
            </a:pPr>
            <a:r>
              <a:rPr lang="en-US" dirty="0"/>
              <a:t>See </a:t>
            </a:r>
            <a:r>
              <a:rPr lang="en-US" dirty="0">
                <a:hlinkClick r:id="rId3"/>
              </a:rPr>
              <a:t>https://www.ietf.org/blog/yang-catalog-latest-developments-ietf-100-hackathon/</a:t>
            </a:r>
            <a:endParaRPr lang="en-US" dirty="0"/>
          </a:p>
          <a:p>
            <a:pPr>
              <a:lnSpc>
                <a:spcPct val="80000"/>
              </a:lnSpc>
            </a:pPr>
            <a:endParaRPr lang="en-US" dirty="0"/>
          </a:p>
          <a:p>
            <a:pPr>
              <a:lnSpc>
                <a:spcPct val="80000"/>
              </a:lnSpc>
            </a:pPr>
            <a:r>
              <a:rPr lang="en-US" dirty="0"/>
              <a:t>See </a:t>
            </a:r>
            <a:r>
              <a:rPr lang="en-US" dirty="0">
                <a:hlinkClick r:id="rId4"/>
              </a:rPr>
              <a:t>https://yangcatalog.org/</a:t>
            </a:r>
            <a:r>
              <a:rPr lang="en-US" dirty="0"/>
              <a:t> and </a:t>
            </a:r>
            <a:r>
              <a:rPr lang="en-US" dirty="0">
                <a:hlinkClick r:id="rId5"/>
              </a:rPr>
              <a:t>https://1.ieee802.org/yangsters/</a:t>
            </a:r>
            <a:r>
              <a:rPr lang="en-US" dirty="0"/>
              <a:t> </a:t>
            </a:r>
          </a:p>
          <a:p>
            <a:pPr>
              <a:lnSpc>
                <a:spcPct val="80000"/>
              </a:lnSpc>
            </a:pPr>
            <a:endParaRPr lang="en-US" dirty="0"/>
          </a:p>
          <a:p>
            <a:pPr marL="0" indent="0"/>
            <a:endParaRPr lang="en-US" sz="1800" dirty="0"/>
          </a:p>
          <a:p>
            <a:pPr marL="0" indent="0">
              <a:lnSpc>
                <a:spcPct val="80000"/>
              </a:lnSpc>
              <a:defRPr/>
            </a:pPr>
            <a:endParaRPr lang="en-US" sz="1800" dirty="0"/>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8BFEDA0C-352D-408B-829F-61DC56A3B511}"/>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C82083D2-8681-43B7-A0A3-F1F85F66F125}"/>
              </a:ext>
            </a:extLst>
          </p:cNvPr>
          <p:cNvSpPr>
            <a:spLocks noGrp="1"/>
          </p:cNvSpPr>
          <p:nvPr>
            <p:ph type="sldNum" idx="12"/>
          </p:nvPr>
        </p:nvSpPr>
        <p:spPr/>
        <p:txBody>
          <a:bodyPr/>
          <a:lstStyle/>
          <a:p>
            <a:r>
              <a:rPr lang="en-GB"/>
              <a:t>Slide </a:t>
            </a:r>
            <a:fld id="{440F5867-744E-4AA6-B0ED-4C44D2DFBB7B}" type="slidenum">
              <a:rPr lang="en-GB" smtClean="0"/>
              <a:pPr/>
              <a:t>139</a:t>
            </a:fld>
            <a:endParaRPr lang="en-GB" dirty="0"/>
          </a:p>
        </p:txBody>
      </p:sp>
      <p:sp>
        <p:nvSpPr>
          <p:cNvPr id="4" name="Date Placeholder 3">
            <a:extLst>
              <a:ext uri="{FF2B5EF4-FFF2-40B4-BE49-F238E27FC236}">
                <a16:creationId xmlns:a16="http://schemas.microsoft.com/office/drawing/2014/main" id="{472FCFE8-7884-46F3-95AD-CD443FF6EE5A}"/>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2780683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533399"/>
          </a:xfrm>
        </p:spPr>
        <p:txBody>
          <a:bodyPr/>
          <a:lstStyle/>
          <a:p>
            <a:r>
              <a:rPr lang="en-GB" dirty="0"/>
              <a:t>Publication Review Committees</a:t>
            </a:r>
          </a:p>
        </p:txBody>
      </p:sp>
      <p:sp>
        <p:nvSpPr>
          <p:cNvPr id="9218" name="Rectangle 2"/>
          <p:cNvSpPr>
            <a:spLocks noGrp="1" noChangeArrowheads="1"/>
          </p:cNvSpPr>
          <p:nvPr>
            <p:ph idx="1"/>
          </p:nvPr>
        </p:nvSpPr>
        <p:spPr>
          <a:xfrm>
            <a:off x="761999" y="1611297"/>
            <a:ext cx="5085693" cy="4127622"/>
          </a:xfrm>
          <a:ln/>
        </p:spPr>
        <p:txBody>
          <a:bodyPr/>
          <a:lstStyle/>
          <a:p>
            <a:r>
              <a:rPr lang="en-US" dirty="0" err="1"/>
              <a:t>REVme</a:t>
            </a:r>
            <a:r>
              <a:rPr lang="en-US" dirty="0"/>
              <a:t> Review Committee</a:t>
            </a:r>
          </a:p>
          <a:p>
            <a:pPr>
              <a:buFont typeface="Courier New" panose="02070309020205020404" pitchFamily="49" charset="0"/>
              <a:buChar char="o"/>
            </a:pPr>
            <a:r>
              <a:rPr lang="en-US" sz="1600" b="0" dirty="0"/>
              <a:t>Emily Qi (lead): </a:t>
            </a:r>
            <a:r>
              <a:rPr lang="en-US" sz="1600" b="0" dirty="0">
                <a:hlinkClick r:id="rId3"/>
              </a:rPr>
              <a:t>emily.h.qi@</a:t>
            </a:r>
            <a:r>
              <a:rPr lang="en-US" sz="1600" dirty="0">
                <a:hlinkClick r:id="rId3"/>
              </a:rPr>
              <a:t>gmail</a:t>
            </a:r>
            <a:r>
              <a:rPr lang="en-US" sz="1600" b="0" dirty="0">
                <a:hlinkClick r:id="rId3"/>
              </a:rPr>
              <a:t>.com</a:t>
            </a:r>
            <a:endParaRPr lang="en-US" sz="1600" b="1" dirty="0"/>
          </a:p>
          <a:p>
            <a:pPr>
              <a:buFont typeface="Courier New" panose="02070309020205020404" pitchFamily="49" charset="0"/>
              <a:buChar char="o"/>
            </a:pPr>
            <a:r>
              <a:rPr lang="en-US" sz="1600" b="0" dirty="0"/>
              <a:t>Edward Au: </a:t>
            </a:r>
            <a:r>
              <a:rPr lang="en-US" sz="1600" u="sng" dirty="0">
                <a:hlinkClick r:id="rId4"/>
              </a:rPr>
              <a:t>edward.ks.au@gmail.com</a:t>
            </a:r>
            <a:r>
              <a:rPr lang="en-US" sz="1600" u="sng" dirty="0"/>
              <a:t> </a:t>
            </a:r>
            <a:endParaRPr lang="en-US" sz="1600" b="0" dirty="0"/>
          </a:p>
          <a:p>
            <a:pPr>
              <a:buFont typeface="Courier New" panose="02070309020205020404" pitchFamily="49" charset="0"/>
              <a:buChar char="o"/>
            </a:pPr>
            <a:r>
              <a:rPr lang="en-US" sz="1600" b="0" dirty="0"/>
              <a:t>Mike Montemurro: </a:t>
            </a:r>
            <a:r>
              <a:rPr lang="en-US" sz="1600" b="0" dirty="0">
                <a:hlinkClick r:id="rId5"/>
              </a:rPr>
              <a:t>montemurro.michael@gmail.com</a:t>
            </a:r>
            <a:endParaRPr lang="en-US" sz="1600" b="0" dirty="0"/>
          </a:p>
          <a:p>
            <a:pPr>
              <a:buFont typeface="Courier New" panose="02070309020205020404" pitchFamily="49" charset="0"/>
              <a:buChar char="o"/>
            </a:pPr>
            <a:r>
              <a:rPr lang="en-US" sz="1600" b="0" dirty="0"/>
              <a:t>Robert Stacey: </a:t>
            </a:r>
            <a:r>
              <a:rPr lang="en-US" sz="1600" dirty="0">
                <a:hlinkClick r:id="rId6"/>
              </a:rPr>
              <a:t>robert.stacey@intel.com</a:t>
            </a:r>
            <a:endParaRPr lang="en-US" sz="1600" b="0" dirty="0"/>
          </a:p>
          <a:p>
            <a:pPr>
              <a:buFont typeface="Courier New" panose="02070309020205020404" pitchFamily="49" charset="0"/>
              <a:buChar char="o"/>
            </a:pPr>
            <a:r>
              <a:rPr lang="en-US" sz="1600" b="0" dirty="0"/>
              <a:t>Carol Ansley: </a:t>
            </a:r>
            <a:r>
              <a:rPr lang="en-US" sz="1600" dirty="0">
                <a:hlinkClick r:id="rId7"/>
              </a:rPr>
              <a:t>carol@ansley.com</a:t>
            </a:r>
            <a:endParaRPr lang="en-US" sz="1600" dirty="0"/>
          </a:p>
          <a:p>
            <a:pPr>
              <a:buFont typeface="Courier New" panose="02070309020205020404" pitchFamily="49" charset="0"/>
              <a:buChar char="o"/>
            </a:pPr>
            <a:r>
              <a:rPr lang="en-US" sz="1600" b="0" dirty="0"/>
              <a:t>Po-kai Huang: </a:t>
            </a:r>
            <a:r>
              <a:rPr lang="en-US" sz="1600" dirty="0">
                <a:hlinkClick r:id="rId8"/>
              </a:rPr>
              <a:t>po-kai.huang@intel.com</a:t>
            </a:r>
            <a:r>
              <a:rPr lang="en-US" sz="1600" dirty="0"/>
              <a:t> </a:t>
            </a:r>
            <a:endParaRPr lang="en-US" sz="1600" b="0" dirty="0"/>
          </a:p>
          <a:p>
            <a:pPr>
              <a:buFont typeface="Courier New" panose="02070309020205020404" pitchFamily="49" charset="0"/>
              <a:buChar char="o"/>
            </a:pPr>
            <a:r>
              <a:rPr lang="en-US" sz="1600" b="0" dirty="0"/>
              <a:t>?</a:t>
            </a:r>
            <a:endParaRPr lang="en-US" sz="2000" dirty="0"/>
          </a:p>
          <a:p>
            <a:endParaRPr lang="en-US" sz="2000" dirty="0"/>
          </a:p>
        </p:txBody>
      </p:sp>
      <p:sp>
        <p:nvSpPr>
          <p:cNvPr id="3" name="Rectangle 2">
            <a:extLst>
              <a:ext uri="{FF2B5EF4-FFF2-40B4-BE49-F238E27FC236}">
                <a16:creationId xmlns:a16="http://schemas.microsoft.com/office/drawing/2014/main" id="{BAD40958-3657-7C69-751E-96368A8BDCED}"/>
              </a:ext>
            </a:extLst>
          </p:cNvPr>
          <p:cNvSpPr txBox="1">
            <a:spLocks noChangeArrowheads="1"/>
          </p:cNvSpPr>
          <p:nvPr/>
        </p:nvSpPr>
        <p:spPr bwMode="auto">
          <a:xfrm>
            <a:off x="6344308" y="1600200"/>
            <a:ext cx="5029200" cy="4875214"/>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lang="en-US" kern="0" dirty="0"/>
              <a:t>11bh Review Committee</a:t>
            </a:r>
          </a:p>
          <a:p>
            <a:pPr>
              <a:buFont typeface="Courier New" panose="02070309020205020404" pitchFamily="49" charset="0"/>
              <a:buChar char="o"/>
            </a:pPr>
            <a:r>
              <a:rPr lang="en-US" sz="1600" b="0" kern="0" dirty="0"/>
              <a:t>Carol Ansley (lead); </a:t>
            </a:r>
          </a:p>
          <a:p>
            <a:pPr>
              <a:buFont typeface="Courier New" panose="02070309020205020404" pitchFamily="49" charset="0"/>
              <a:buChar char="o"/>
            </a:pPr>
            <a:r>
              <a:rPr lang="en-US" sz="1600" b="0" kern="0" dirty="0"/>
              <a:t>Mark Hamilton: </a:t>
            </a:r>
            <a:r>
              <a:rPr lang="en-US" sz="1600" b="0" kern="0" dirty="0">
                <a:hlinkClick r:id="rId9"/>
              </a:rPr>
              <a:t>mark.hamilton2152@gmail.com</a:t>
            </a:r>
            <a:endParaRPr lang="en-US" sz="1600" b="0" kern="0" dirty="0"/>
          </a:p>
          <a:p>
            <a:pPr>
              <a:buFont typeface="Courier New" panose="02070309020205020404" pitchFamily="49" charset="0"/>
              <a:buChar char="o"/>
            </a:pPr>
            <a:r>
              <a:rPr lang="en-US" sz="1600" b="0" kern="0" dirty="0"/>
              <a:t>Emily Qi; </a:t>
            </a:r>
          </a:p>
          <a:p>
            <a:pPr>
              <a:buFont typeface="Courier New" panose="02070309020205020404" pitchFamily="49" charset="0"/>
              <a:buChar char="o"/>
            </a:pPr>
            <a:r>
              <a:rPr lang="en-US" sz="1600" b="0" kern="0" dirty="0"/>
              <a:t>Robert Stacey;</a:t>
            </a:r>
          </a:p>
          <a:p>
            <a:pPr>
              <a:buFont typeface="Courier New" panose="02070309020205020404" pitchFamily="49" charset="0"/>
              <a:buChar char="o"/>
            </a:pPr>
            <a:r>
              <a:rPr lang="en-US" sz="1600" b="0" kern="0" dirty="0"/>
              <a:t>?</a:t>
            </a:r>
          </a:p>
          <a:p>
            <a:pPr marL="0" indent="0"/>
            <a:endParaRPr lang="en-US" sz="1600" b="0" kern="0" dirty="0"/>
          </a:p>
          <a:p>
            <a:r>
              <a:rPr lang="en-US" kern="0" dirty="0"/>
              <a:t>11be Review Committee</a:t>
            </a:r>
          </a:p>
          <a:p>
            <a:pPr>
              <a:buFont typeface="Courier New" panose="02070309020205020404" pitchFamily="49" charset="0"/>
              <a:buChar char="o"/>
            </a:pPr>
            <a:r>
              <a:rPr lang="en-US" sz="1600" b="0" kern="0" dirty="0"/>
              <a:t>Edward Au (lead);</a:t>
            </a:r>
          </a:p>
          <a:p>
            <a:pPr>
              <a:buFont typeface="Courier New" panose="02070309020205020404" pitchFamily="49" charset="0"/>
              <a:buChar char="o"/>
            </a:pPr>
            <a:r>
              <a:rPr lang="en-US" sz="1600" b="0" kern="0" dirty="0"/>
              <a:t>Alfred Asterjadhi: </a:t>
            </a:r>
            <a:r>
              <a:rPr lang="en-US" sz="1600" b="0" kern="0" dirty="0">
                <a:hlinkClick r:id="rId10"/>
              </a:rPr>
              <a:t>aasterja@qti.qualcomm.com</a:t>
            </a:r>
            <a:endParaRPr lang="en-US" sz="1600" b="0" kern="0" dirty="0"/>
          </a:p>
          <a:p>
            <a:pPr>
              <a:buFont typeface="Courier New" panose="02070309020205020404" pitchFamily="49" charset="0"/>
              <a:buChar char="o"/>
            </a:pPr>
            <a:r>
              <a:rPr lang="en-US" sz="1600" b="0" kern="0" dirty="0"/>
              <a:t>Emily Qi; </a:t>
            </a:r>
          </a:p>
          <a:p>
            <a:pPr>
              <a:buFont typeface="Courier New" panose="02070309020205020404" pitchFamily="49" charset="0"/>
              <a:buChar char="o"/>
            </a:pPr>
            <a:r>
              <a:rPr lang="en-US" sz="1600" b="0" kern="0" dirty="0"/>
              <a:t>Robert Stacey; </a:t>
            </a:r>
          </a:p>
          <a:p>
            <a:pPr>
              <a:buFont typeface="Courier New" panose="02070309020205020404" pitchFamily="49" charset="0"/>
              <a:buChar char="o"/>
            </a:pPr>
            <a:r>
              <a:rPr lang="en-US" sz="1600" b="0" kern="0" dirty="0"/>
              <a:t>Carol Ansley </a:t>
            </a:r>
          </a:p>
          <a:p>
            <a:pPr>
              <a:buFont typeface="Courier New" panose="02070309020205020404" pitchFamily="49" charset="0"/>
              <a:buChar char="o"/>
            </a:pPr>
            <a:r>
              <a:rPr lang="en-US" sz="1600" b="0" kern="0" dirty="0"/>
              <a:t>?</a:t>
            </a:r>
          </a:p>
          <a:p>
            <a:endParaRPr lang="en-US" sz="2000" kern="0" dirty="0"/>
          </a:p>
        </p:txBody>
      </p:sp>
      <p:sp>
        <p:nvSpPr>
          <p:cNvPr id="7" name="Footer Placeholder 6">
            <a:extLst>
              <a:ext uri="{FF2B5EF4-FFF2-40B4-BE49-F238E27FC236}">
                <a16:creationId xmlns:a16="http://schemas.microsoft.com/office/drawing/2014/main" id="{9077E4B7-C6F3-4791-A664-77712B718625}"/>
              </a:ext>
            </a:extLst>
          </p:cNvPr>
          <p:cNvSpPr>
            <a:spLocks noGrp="1"/>
          </p:cNvSpPr>
          <p:nvPr>
            <p:ph type="ftr" idx="14"/>
          </p:nvPr>
        </p:nvSpPr>
        <p:spPr/>
        <p:txBody>
          <a:bodyPr/>
          <a:lstStyle/>
          <a:p>
            <a:r>
              <a:rPr lang="en-GB" dirty="0"/>
              <a:t>Emily Qi, Self</a:t>
            </a:r>
          </a:p>
        </p:txBody>
      </p:sp>
      <p:sp>
        <p:nvSpPr>
          <p:cNvPr id="8" name="Slide Number Placeholder 7">
            <a:extLst>
              <a:ext uri="{FF2B5EF4-FFF2-40B4-BE49-F238E27FC236}">
                <a16:creationId xmlns:a16="http://schemas.microsoft.com/office/drawing/2014/main" id="{EF7C6A95-43A6-48A0-8AD7-B6FF11C212C6}"/>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9" name="Date Placeholder 8">
            <a:extLst>
              <a:ext uri="{FF2B5EF4-FFF2-40B4-BE49-F238E27FC236}">
                <a16:creationId xmlns:a16="http://schemas.microsoft.com/office/drawing/2014/main" id="{5755A716-619D-45F2-8A80-E59A303CCE6E}"/>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12842648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a:t>
            </a:r>
          </a:p>
        </p:txBody>
      </p:sp>
      <p:sp>
        <p:nvSpPr>
          <p:cNvPr id="113667" name="Rectangle 3"/>
          <p:cNvSpPr>
            <a:spLocks noGrp="1" noChangeArrowheads="1"/>
          </p:cNvSpPr>
          <p:nvPr>
            <p:ph idx="1"/>
          </p:nvPr>
        </p:nvSpPr>
        <p:spPr/>
        <p:txBody>
          <a:bodyPr/>
          <a:lstStyle/>
          <a:p>
            <a:pPr>
              <a:lnSpc>
                <a:spcPct val="80000"/>
              </a:lnSpc>
            </a:pPr>
            <a:r>
              <a:rPr lang="en-GB" sz="1800" dirty="0">
                <a:ea typeface="Arial Unicode MS" pitchFamily="34" charset="-128"/>
                <a:cs typeface="Arial Unicode MS" pitchFamily="34" charset="-128"/>
              </a:rPr>
              <a:t>6LO</a:t>
            </a:r>
          </a:p>
          <a:p>
            <a:pPr lvl="1">
              <a:lnSpc>
                <a:spcPct val="80000"/>
              </a:lnSpc>
            </a:pPr>
            <a:r>
              <a:rPr lang="en-GB" sz="1400" dirty="0">
                <a:ea typeface="Arial Unicode MS" pitchFamily="34" charset="-128"/>
                <a:cs typeface="Arial Unicode MS" pitchFamily="34" charset="-128"/>
              </a:rPr>
              <a:t>Working Group website: </a:t>
            </a:r>
            <a:r>
              <a:rPr lang="en-GB" sz="1400" dirty="0">
                <a:hlinkClick r:id="rId3"/>
              </a:rPr>
              <a:t>http://datatracker.ietf.org/wg/6lo/</a:t>
            </a:r>
            <a:r>
              <a:rPr lang="en-GB" sz="1400" dirty="0"/>
              <a:t> </a:t>
            </a:r>
          </a:p>
          <a:p>
            <a:pPr lvl="1">
              <a:lnSpc>
                <a:spcPct val="80000"/>
              </a:lnSpc>
            </a:pPr>
            <a:r>
              <a:rPr lang="en-US" sz="1400" dirty="0"/>
              <a:t>Focus: IPv6 over Networks of Resource-constrained Nodes</a:t>
            </a:r>
          </a:p>
          <a:p>
            <a:pPr marL="457200" lvl="1" indent="0">
              <a:lnSpc>
                <a:spcPct val="80000"/>
              </a:lnSpc>
            </a:pPr>
            <a:endParaRPr lang="en-US" sz="1400" dirty="0"/>
          </a:p>
          <a:p>
            <a:pPr>
              <a:lnSpc>
                <a:spcPct val="80000"/>
              </a:lnSpc>
            </a:pPr>
            <a:r>
              <a:rPr lang="en-US" sz="1800" dirty="0"/>
              <a:t>Updates</a:t>
            </a:r>
          </a:p>
          <a:p>
            <a:pPr lvl="1">
              <a:lnSpc>
                <a:spcPct val="80000"/>
              </a:lnSpc>
              <a:spcAft>
                <a:spcPts val="600"/>
              </a:spcAft>
            </a:pPr>
            <a:r>
              <a:rPr lang="en-US" sz="1400" dirty="0"/>
              <a:t>Revised: IPv6 Neighbor Discovery Prefix Registration: </a:t>
            </a:r>
            <a:r>
              <a:rPr lang="en-US" sz="1400" dirty="0">
                <a:hlinkClick r:id="rId4"/>
              </a:rPr>
              <a:t>https://datatracker.ietf.org/doc/draft-ietf-6lo-prefix-registration/</a:t>
            </a:r>
            <a:r>
              <a:rPr lang="en-US" sz="1400" dirty="0"/>
              <a:t> (November 2024)</a:t>
            </a:r>
          </a:p>
          <a:p>
            <a:pPr lvl="1">
              <a:lnSpc>
                <a:spcPct val="80000"/>
              </a:lnSpc>
              <a:spcAft>
                <a:spcPts val="600"/>
              </a:spcAft>
            </a:pPr>
            <a:r>
              <a:rPr lang="en-US" sz="1400" dirty="0"/>
              <a:t>Revised: Transmission of IPv6 Packets over Short-Range Optical Wireless Communications: </a:t>
            </a:r>
            <a:r>
              <a:rPr lang="en-US" sz="1400" dirty="0">
                <a:hlinkClick r:id="rId5"/>
              </a:rPr>
              <a:t>https://datatracker.ietf.org/doc/draft-ietf-6lo-owc/</a:t>
            </a:r>
            <a:r>
              <a:rPr lang="en-US" sz="1400" dirty="0"/>
              <a:t> (October 2024)</a:t>
            </a:r>
          </a:p>
          <a:p>
            <a:pPr lvl="1">
              <a:lnSpc>
                <a:spcPct val="80000"/>
              </a:lnSpc>
              <a:spcAft>
                <a:spcPts val="600"/>
              </a:spcAft>
            </a:pPr>
            <a:r>
              <a:rPr lang="en-US" sz="1400" dirty="0"/>
              <a:t>Revised: Transmission of SCHC-compressed packets over IEEE 802.15.4 networks: </a:t>
            </a:r>
            <a:r>
              <a:rPr lang="en-US" sz="1400" dirty="0">
                <a:hlinkClick r:id="rId6"/>
              </a:rPr>
              <a:t>https://datatracker.ietf.org/doc/draft-ietf-6lo-schc-15dot4/</a:t>
            </a:r>
            <a:r>
              <a:rPr lang="en-US" sz="1400" dirty="0"/>
              <a:t> (October 2024)</a:t>
            </a:r>
          </a:p>
        </p:txBody>
      </p:sp>
      <p:sp>
        <p:nvSpPr>
          <p:cNvPr id="2" name="Footer Placeholder 1">
            <a:extLst>
              <a:ext uri="{FF2B5EF4-FFF2-40B4-BE49-F238E27FC236}">
                <a16:creationId xmlns:a16="http://schemas.microsoft.com/office/drawing/2014/main" id="{E428B935-9897-4CC7-9114-D32D10AC8035}"/>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182D73C5-943E-442E-B1C4-594000C352FF}"/>
              </a:ext>
            </a:extLst>
          </p:cNvPr>
          <p:cNvSpPr>
            <a:spLocks noGrp="1"/>
          </p:cNvSpPr>
          <p:nvPr>
            <p:ph type="sldNum" idx="12"/>
          </p:nvPr>
        </p:nvSpPr>
        <p:spPr/>
        <p:txBody>
          <a:bodyPr/>
          <a:lstStyle/>
          <a:p>
            <a:r>
              <a:rPr lang="en-GB"/>
              <a:t>Slide </a:t>
            </a:r>
            <a:fld id="{440F5867-744E-4AA6-B0ED-4C44D2DFBB7B}" type="slidenum">
              <a:rPr lang="en-GB" smtClean="0"/>
              <a:pPr/>
              <a:t>140</a:t>
            </a:fld>
            <a:endParaRPr lang="en-GB" dirty="0"/>
          </a:p>
        </p:txBody>
      </p:sp>
      <p:sp>
        <p:nvSpPr>
          <p:cNvPr id="4" name="Date Placeholder 3">
            <a:extLst>
              <a:ext uri="{FF2B5EF4-FFF2-40B4-BE49-F238E27FC236}">
                <a16:creationId xmlns:a16="http://schemas.microsoft.com/office/drawing/2014/main" id="{2C59110D-47C5-4F9F-B16A-8E60592A68E0}"/>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223246423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 (cont.)</a:t>
            </a:r>
          </a:p>
        </p:txBody>
      </p:sp>
      <p:sp>
        <p:nvSpPr>
          <p:cNvPr id="113667" name="Rectangle 3"/>
          <p:cNvSpPr>
            <a:spLocks noGrp="1" noChangeArrowheads="1"/>
          </p:cNvSpPr>
          <p:nvPr>
            <p:ph idx="1"/>
          </p:nvPr>
        </p:nvSpPr>
        <p:spPr/>
        <p:txBody>
          <a:bodyPr/>
          <a:lstStyle/>
          <a:p>
            <a:pPr>
              <a:lnSpc>
                <a:spcPct val="80000"/>
              </a:lnSpc>
            </a:pPr>
            <a:r>
              <a:rPr lang="en-US" sz="1800" dirty="0"/>
              <a:t>ROLL: </a:t>
            </a:r>
            <a:r>
              <a:rPr lang="en-GB" sz="1800" dirty="0">
                <a:ea typeface="Arial Unicode MS" pitchFamily="34" charset="-128"/>
                <a:cs typeface="Arial Unicode MS" pitchFamily="34" charset="-128"/>
              </a:rPr>
              <a:t>Working Group website: </a:t>
            </a:r>
            <a:r>
              <a:rPr lang="en-GB" sz="1800" b="0" dirty="0">
                <a:hlinkClick r:id="rId3"/>
              </a:rPr>
              <a:t>http://datatracker.ietf.org/wg/roll/</a:t>
            </a:r>
            <a:r>
              <a:rPr lang="en-GB" sz="1800" dirty="0"/>
              <a:t> </a:t>
            </a:r>
          </a:p>
          <a:p>
            <a:pPr lvl="1"/>
            <a:r>
              <a:rPr lang="en-US" sz="1400" dirty="0"/>
              <a:t>Focus: Routing over Low Power and Lossy Networks</a:t>
            </a:r>
          </a:p>
          <a:p>
            <a:pPr marL="457200" lvl="1" indent="0"/>
            <a:endParaRPr lang="en-GB" sz="1800" dirty="0">
              <a:ea typeface="Arial Unicode MS" pitchFamily="34" charset="-128"/>
              <a:cs typeface="Arial Unicode MS" pitchFamily="34" charset="-128"/>
            </a:endParaRPr>
          </a:p>
          <a:p>
            <a:r>
              <a:rPr lang="en-GB" sz="1800" dirty="0">
                <a:ea typeface="Arial Unicode MS" pitchFamily="34" charset="-128"/>
                <a:cs typeface="Arial Unicode MS" pitchFamily="34" charset="-128"/>
              </a:rPr>
              <a:t>CORE: (</a:t>
            </a:r>
            <a:r>
              <a:rPr lang="en-US" sz="1800" dirty="0"/>
              <a:t>Constrained </a:t>
            </a:r>
            <a:r>
              <a:rPr lang="en-US" sz="1800" dirty="0" err="1"/>
              <a:t>RESTful</a:t>
            </a:r>
            <a:r>
              <a:rPr lang="en-US" sz="1800" dirty="0"/>
              <a:t> Environments) </a:t>
            </a:r>
            <a:r>
              <a:rPr lang="en-GB" sz="1800" dirty="0">
                <a:ea typeface="Arial Unicode MS" pitchFamily="34" charset="-128"/>
                <a:cs typeface="Arial Unicode MS" pitchFamily="34" charset="-128"/>
              </a:rPr>
              <a:t>Working Group website: </a:t>
            </a:r>
            <a:r>
              <a:rPr lang="en-GB" sz="1800" b="0" dirty="0">
                <a:hlinkClick r:id="rId4"/>
              </a:rPr>
              <a:t>http://datatracker.ietf.org/wg/core/</a:t>
            </a:r>
            <a:r>
              <a:rPr lang="en-GB" sz="1800" b="0" dirty="0"/>
              <a:t> </a:t>
            </a:r>
            <a:endParaRPr lang="en-GB" sz="1800" dirty="0"/>
          </a:p>
          <a:p>
            <a:pPr lvl="1"/>
            <a:r>
              <a:rPr lang="en-US" sz="1400" dirty="0"/>
              <a:t>Focus: framework for resource-oriented applications intended to run on constrained IP networks. </a:t>
            </a:r>
          </a:p>
          <a:p>
            <a:pPr lvl="1"/>
            <a:endParaRPr lang="en-US" sz="1400" dirty="0"/>
          </a:p>
          <a:p>
            <a:r>
              <a:rPr lang="en-US" sz="1800" dirty="0"/>
              <a:t>IoT Directorate:</a:t>
            </a:r>
          </a:p>
          <a:p>
            <a:pPr lvl="1"/>
            <a:r>
              <a:rPr lang="en-US" sz="1400" dirty="0"/>
              <a:t>Reviews IETF drafts that are IoT related</a:t>
            </a:r>
          </a:p>
          <a:p>
            <a:pPr lvl="1"/>
            <a:r>
              <a:rPr lang="en-US" sz="1400" dirty="0"/>
              <a:t>See: </a:t>
            </a:r>
            <a:r>
              <a:rPr lang="en-US" sz="1400" dirty="0">
                <a:hlinkClick r:id="rId5"/>
              </a:rPr>
              <a:t>https://datatracker.ietf.org/group/iotdir/about/</a:t>
            </a:r>
            <a:endParaRPr lang="en-US" sz="1400" dirty="0"/>
          </a:p>
          <a:p>
            <a:pPr marL="0" indent="0"/>
            <a:endParaRPr lang="en-US" sz="1400" dirty="0"/>
          </a:p>
          <a:p>
            <a:endParaRPr lang="en-US" sz="1400" dirty="0"/>
          </a:p>
          <a:p>
            <a:pPr marL="0" indent="0">
              <a:lnSpc>
                <a:spcPct val="80000"/>
              </a:lnSpc>
              <a:defRPr/>
            </a:pPr>
            <a:endParaRPr lang="en-US" sz="1400" dirty="0"/>
          </a:p>
          <a:p>
            <a:pPr marL="457200" lvl="1" indent="0">
              <a:lnSpc>
                <a:spcPct val="80000"/>
              </a:lnSpc>
              <a:defRPr/>
            </a:pPr>
            <a:endParaRPr lang="en-US" sz="1400" dirty="0"/>
          </a:p>
          <a:p>
            <a:pPr>
              <a:lnSpc>
                <a:spcPct val="80000"/>
              </a:lnSpc>
              <a:defRPr/>
            </a:pPr>
            <a:endParaRPr lang="en-US" sz="1400" dirty="0"/>
          </a:p>
          <a:p>
            <a:pPr lvl="1">
              <a:lnSpc>
                <a:spcPct val="80000"/>
              </a:lnSpc>
              <a:defRPr/>
            </a:pPr>
            <a:endParaRPr lang="en-US" sz="1400" u="sng"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9FC29352-896A-4914-8EDC-1050A6EF7350}"/>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516883B5-9D66-45B9-BFC9-08B4702203C8}"/>
              </a:ext>
            </a:extLst>
          </p:cNvPr>
          <p:cNvSpPr>
            <a:spLocks noGrp="1"/>
          </p:cNvSpPr>
          <p:nvPr>
            <p:ph type="sldNum" idx="12"/>
          </p:nvPr>
        </p:nvSpPr>
        <p:spPr/>
        <p:txBody>
          <a:bodyPr/>
          <a:lstStyle/>
          <a:p>
            <a:r>
              <a:rPr lang="en-GB"/>
              <a:t>Slide </a:t>
            </a:r>
            <a:fld id="{440F5867-744E-4AA6-B0ED-4C44D2DFBB7B}" type="slidenum">
              <a:rPr lang="en-GB" smtClean="0"/>
              <a:pPr/>
              <a:t>141</a:t>
            </a:fld>
            <a:endParaRPr lang="en-GB" dirty="0"/>
          </a:p>
        </p:txBody>
      </p:sp>
      <p:sp>
        <p:nvSpPr>
          <p:cNvPr id="4" name="Date Placeholder 3">
            <a:extLst>
              <a:ext uri="{FF2B5EF4-FFF2-40B4-BE49-F238E27FC236}">
                <a16:creationId xmlns:a16="http://schemas.microsoft.com/office/drawing/2014/main" id="{BE8AC896-CB39-476B-A11A-734E61F5D0C8}"/>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190815394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MADINAS WG</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http://datatracker.ietf.org/wg/madinas/</a:t>
            </a:r>
            <a:r>
              <a:rPr lang="en-US" sz="1800" dirty="0"/>
              <a:t> </a:t>
            </a:r>
          </a:p>
          <a:p>
            <a:pPr>
              <a:lnSpc>
                <a:spcPct val="80000"/>
              </a:lnSpc>
            </a:pPr>
            <a:endParaRPr lang="en-US" sz="1800" dirty="0"/>
          </a:p>
          <a:p>
            <a:r>
              <a:rPr lang="en-US" sz="1800" dirty="0"/>
              <a:t>MAC Address Device Identification for Network and Application Services</a:t>
            </a:r>
          </a:p>
          <a:p>
            <a:pPr lvl="1">
              <a:lnSpc>
                <a:spcPct val="80000"/>
              </a:lnSpc>
            </a:pPr>
            <a:r>
              <a:rPr lang="en-US" sz="1400" dirty="0"/>
              <a:t>This is the IETF’s equivalent of IEEE 802.11bh – how to deal with the implications of the deployment of random and changing MAC addresses. </a:t>
            </a:r>
            <a:endParaRPr lang="en-US" sz="1800" dirty="0"/>
          </a:p>
          <a:p>
            <a:pPr>
              <a:lnSpc>
                <a:spcPct val="80000"/>
              </a:lnSpc>
              <a:spcBef>
                <a:spcPts val="1200"/>
              </a:spcBef>
              <a:spcAft>
                <a:spcPts val="600"/>
              </a:spcAft>
            </a:pPr>
            <a:r>
              <a:rPr lang="en-US" sz="1800" dirty="0"/>
              <a:t>Updates</a:t>
            </a:r>
          </a:p>
          <a:p>
            <a:pPr lvl="1">
              <a:lnSpc>
                <a:spcPct val="80000"/>
              </a:lnSpc>
              <a:spcAft>
                <a:spcPts val="600"/>
              </a:spcAft>
            </a:pPr>
            <a:r>
              <a:rPr lang="en-US" sz="1400" dirty="0"/>
              <a:t>Submitted for publication and in AD evaluation: Randomized and Changing MAC Address Use Cases and Requirements: </a:t>
            </a:r>
            <a:r>
              <a:rPr lang="en-US" sz="1400" dirty="0">
                <a:hlinkClick r:id="rId4"/>
              </a:rPr>
              <a:t>https://datatracker.ietf.org/doc/draft-ietf-madinas-use-cases/</a:t>
            </a:r>
            <a:r>
              <a:rPr lang="en-US" sz="1400" dirty="0"/>
              <a:t> (November 13, 2024!)</a:t>
            </a:r>
          </a:p>
          <a:p>
            <a:pPr lvl="1">
              <a:lnSpc>
                <a:spcPct val="80000"/>
              </a:lnSpc>
              <a:spcAft>
                <a:spcPts val="600"/>
              </a:spcAft>
            </a:pPr>
            <a:endParaRPr lang="en-US" sz="1400" dirty="0"/>
          </a:p>
        </p:txBody>
      </p:sp>
      <p:sp>
        <p:nvSpPr>
          <p:cNvPr id="2" name="Footer Placeholder 1">
            <a:extLst>
              <a:ext uri="{FF2B5EF4-FFF2-40B4-BE49-F238E27FC236}">
                <a16:creationId xmlns:a16="http://schemas.microsoft.com/office/drawing/2014/main" id="{68F01B30-1BE4-4E30-8B00-33ED15BAD97E}"/>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ED49775C-A6D2-4D2F-80BF-662E3B4344D7}"/>
              </a:ext>
            </a:extLst>
          </p:cNvPr>
          <p:cNvSpPr>
            <a:spLocks noGrp="1"/>
          </p:cNvSpPr>
          <p:nvPr>
            <p:ph type="sldNum" idx="12"/>
          </p:nvPr>
        </p:nvSpPr>
        <p:spPr/>
        <p:txBody>
          <a:bodyPr/>
          <a:lstStyle/>
          <a:p>
            <a:r>
              <a:rPr lang="en-GB"/>
              <a:t>Slide </a:t>
            </a:r>
            <a:fld id="{440F5867-744E-4AA6-B0ED-4C44D2DFBB7B}" type="slidenum">
              <a:rPr lang="en-GB" smtClean="0"/>
              <a:pPr/>
              <a:t>142</a:t>
            </a:fld>
            <a:endParaRPr lang="en-GB" dirty="0"/>
          </a:p>
        </p:txBody>
      </p:sp>
      <p:sp>
        <p:nvSpPr>
          <p:cNvPr id="4" name="Date Placeholder 3">
            <a:extLst>
              <a:ext uri="{FF2B5EF4-FFF2-40B4-BE49-F238E27FC236}">
                <a16:creationId xmlns:a16="http://schemas.microsoft.com/office/drawing/2014/main" id="{2E937163-E70F-4948-BEF1-8675B3A35B10}"/>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406355959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EAP Method Update (EMU)</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http://datatracker.ietf.org/wg/emu/</a:t>
            </a:r>
            <a:r>
              <a:rPr lang="en-US" sz="1800" dirty="0"/>
              <a:t> </a:t>
            </a:r>
          </a:p>
          <a:p>
            <a:pPr lvl="1">
              <a:lnSpc>
                <a:spcPct val="80000"/>
              </a:lnSpc>
            </a:pPr>
            <a:r>
              <a:rPr lang="en-US" sz="1400" dirty="0"/>
              <a:t>This working group has been chartered to provide updates to some commonly used Extensible Authentication Protocol methods including of EAP-TLS, EAP-AKA, EAP-AKA’ (for 5G), EAP-SIM, etc.</a:t>
            </a:r>
          </a:p>
          <a:p>
            <a:pPr lvl="1">
              <a:lnSpc>
                <a:spcPct val="80000"/>
              </a:lnSpc>
            </a:pPr>
            <a:r>
              <a:rPr lang="en-US" sz="1400" dirty="0"/>
              <a:t>The group should document any recently gained new knowledge on vulnerabilities or the possible implications of pervasive surveillance or other new concerns. </a:t>
            </a:r>
            <a:endParaRPr lang="en-US" sz="1800" dirty="0"/>
          </a:p>
          <a:p>
            <a:pPr>
              <a:lnSpc>
                <a:spcPct val="80000"/>
              </a:lnSpc>
              <a:spcAft>
                <a:spcPts val="600"/>
              </a:spcAft>
            </a:pPr>
            <a:r>
              <a:rPr lang="en-US" sz="1800" dirty="0"/>
              <a:t>Updates</a:t>
            </a:r>
            <a:endParaRPr lang="en-US" sz="1600" dirty="0"/>
          </a:p>
          <a:p>
            <a:pPr lvl="1">
              <a:lnSpc>
                <a:spcPct val="80000"/>
              </a:lnSpc>
              <a:spcAft>
                <a:spcPts val="600"/>
              </a:spcAft>
            </a:pPr>
            <a:r>
              <a:rPr lang="en-US" sz="1400" dirty="0"/>
              <a:t>Completed WGLC: The </a:t>
            </a:r>
            <a:r>
              <a:rPr lang="en-US" sz="1400" dirty="0" err="1"/>
              <a:t>eap.arpa</a:t>
            </a:r>
            <a:r>
              <a:rPr lang="en-US" sz="1400" dirty="0"/>
              <a:t> domain and EAP provisioning: </a:t>
            </a:r>
            <a:r>
              <a:rPr lang="en-US" sz="1400" dirty="0">
                <a:hlinkClick r:id="rId4"/>
              </a:rPr>
              <a:t>https://datatracker.ietf.org/doc/draft-ietf-emu-eap-arpa/</a:t>
            </a:r>
            <a:r>
              <a:rPr lang="en-US" sz="1400" dirty="0"/>
              <a:t> (November 2024)</a:t>
            </a:r>
          </a:p>
          <a:p>
            <a:pPr lvl="1">
              <a:lnSpc>
                <a:spcPct val="80000"/>
              </a:lnSpc>
              <a:spcAft>
                <a:spcPts val="600"/>
              </a:spcAft>
            </a:pPr>
            <a:r>
              <a:rPr lang="en-US" sz="1400" dirty="0"/>
              <a:t>Revised: Bootstrapped TLS Authentication with Proof of Knowledge: </a:t>
            </a:r>
            <a:r>
              <a:rPr lang="en-US" sz="1400" dirty="0">
                <a:hlinkClick r:id="rId5"/>
              </a:rPr>
              <a:t>https://datatracker.ietf.org/doc/draft-ietf-emu-bootstrapped-tls/</a:t>
            </a:r>
            <a:r>
              <a:rPr lang="en-US" sz="1400" dirty="0"/>
              <a:t> (October 2024)</a:t>
            </a:r>
          </a:p>
          <a:p>
            <a:pPr lvl="1">
              <a:lnSpc>
                <a:spcPct val="80000"/>
              </a:lnSpc>
              <a:spcAft>
                <a:spcPts val="600"/>
              </a:spcAft>
            </a:pPr>
            <a:r>
              <a:rPr lang="en-US" sz="1400" dirty="0"/>
              <a:t>Revised: Using the Extensible Authentication Protocol (EAP) with Ephemeral Diffie-Hellman over COSE (EDHOC): </a:t>
            </a:r>
            <a:r>
              <a:rPr lang="en-US" sz="1400" dirty="0">
                <a:hlinkClick r:id="rId6"/>
              </a:rPr>
              <a:t>https://datatracker.ietf.org/doc/draft-ietf-emu-eap-edhoc/</a:t>
            </a:r>
            <a:r>
              <a:rPr lang="en-US" sz="1400" dirty="0"/>
              <a:t> (October 2024)</a:t>
            </a:r>
          </a:p>
          <a:p>
            <a:pPr lvl="1">
              <a:lnSpc>
                <a:spcPct val="80000"/>
              </a:lnSpc>
              <a:spcAft>
                <a:spcPts val="600"/>
              </a:spcAft>
            </a:pPr>
            <a:r>
              <a:rPr lang="en-US" sz="1400" dirty="0"/>
              <a:t>In RFC Editor’s queue and waiting on other document: Tunnel Extensible Authentication Protocol (TEAP) Version 1: </a:t>
            </a:r>
            <a:r>
              <a:rPr lang="en-US" sz="1400" dirty="0">
                <a:hlinkClick r:id="rId7"/>
              </a:rPr>
              <a:t>https://datatracker.ietf.org/doc/draft-ietf-emu-rfc7170bis/</a:t>
            </a:r>
            <a:r>
              <a:rPr lang="en-US" sz="1400" dirty="0"/>
              <a:t> (June 2024)</a:t>
            </a:r>
          </a:p>
        </p:txBody>
      </p:sp>
      <p:sp>
        <p:nvSpPr>
          <p:cNvPr id="2" name="Footer Placeholder 1">
            <a:extLst>
              <a:ext uri="{FF2B5EF4-FFF2-40B4-BE49-F238E27FC236}">
                <a16:creationId xmlns:a16="http://schemas.microsoft.com/office/drawing/2014/main" id="{10C99E54-DD41-4DB4-92EA-E639702FC5E9}"/>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8D02C241-FD74-48F6-8F05-14D57CE273BD}"/>
              </a:ext>
            </a:extLst>
          </p:cNvPr>
          <p:cNvSpPr>
            <a:spLocks noGrp="1"/>
          </p:cNvSpPr>
          <p:nvPr>
            <p:ph type="sldNum" idx="12"/>
          </p:nvPr>
        </p:nvSpPr>
        <p:spPr/>
        <p:txBody>
          <a:bodyPr/>
          <a:lstStyle/>
          <a:p>
            <a:r>
              <a:rPr lang="en-GB"/>
              <a:t>Slide </a:t>
            </a:r>
            <a:fld id="{440F5867-744E-4AA6-B0ED-4C44D2DFBB7B}" type="slidenum">
              <a:rPr lang="en-GB" smtClean="0"/>
              <a:pPr/>
              <a:t>143</a:t>
            </a:fld>
            <a:endParaRPr lang="en-GB" dirty="0"/>
          </a:p>
        </p:txBody>
      </p:sp>
      <p:sp>
        <p:nvSpPr>
          <p:cNvPr id="4" name="Date Placeholder 3">
            <a:extLst>
              <a:ext uri="{FF2B5EF4-FFF2-40B4-BE49-F238E27FC236}">
                <a16:creationId xmlns:a16="http://schemas.microsoft.com/office/drawing/2014/main" id="{3B7D6572-4A34-401C-B40A-4806F2205755}"/>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12621043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Operations Area Working Group</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http://datatracker.ietf.org/wg/opsawg/</a:t>
            </a:r>
            <a:endParaRPr lang="en-US" sz="2000" dirty="0"/>
          </a:p>
          <a:p>
            <a:pPr marL="457200" lvl="1" indent="0">
              <a:lnSpc>
                <a:spcPct val="80000"/>
              </a:lnSpc>
              <a:defRPr/>
            </a:pPr>
            <a:endParaRPr lang="en-US" sz="1400" dirty="0"/>
          </a:p>
          <a:p>
            <a:pPr>
              <a:lnSpc>
                <a:spcPct val="80000"/>
              </a:lnSpc>
              <a:defRPr/>
            </a:pPr>
            <a:r>
              <a:rPr lang="en-US" sz="1800" dirty="0"/>
              <a:t>Updates</a:t>
            </a:r>
            <a:endParaRPr lang="en-US" sz="1400" dirty="0"/>
          </a:p>
          <a:p>
            <a:pPr lvl="1">
              <a:lnSpc>
                <a:spcPct val="80000"/>
              </a:lnSpc>
              <a:spcAft>
                <a:spcPts val="600"/>
              </a:spcAft>
              <a:defRPr/>
            </a:pPr>
            <a:r>
              <a:rPr lang="en-US" sz="1400" dirty="0"/>
              <a:t>Revised: Guidelines for Characterizing "OAM”: </a:t>
            </a:r>
            <a:r>
              <a:rPr lang="en-US" sz="1400" dirty="0">
                <a:hlinkClick r:id="rId4"/>
              </a:rPr>
              <a:t>https://datatracker.ietf.org/doc/draft-ietf-opsawg-oam-characterization/</a:t>
            </a:r>
            <a:r>
              <a:rPr lang="en-US" sz="1400" dirty="0"/>
              <a:t> (November 2024)</a:t>
            </a:r>
          </a:p>
          <a:p>
            <a:pPr lvl="1">
              <a:lnSpc>
                <a:spcPct val="80000"/>
              </a:lnSpc>
              <a:spcAft>
                <a:spcPts val="600"/>
              </a:spcAft>
              <a:defRPr/>
            </a:pPr>
            <a:r>
              <a:rPr lang="en-US" sz="1400" dirty="0"/>
              <a:t>Revised: YANG Data Models for Bearers and 'Attachment Circuits'-as-a-Service (</a:t>
            </a:r>
            <a:r>
              <a:rPr lang="en-US" sz="1400" dirty="0" err="1"/>
              <a:t>ACaaS</a:t>
            </a:r>
            <a:r>
              <a:rPr lang="en-US" sz="1400" dirty="0"/>
              <a:t>): </a:t>
            </a:r>
            <a:r>
              <a:rPr lang="en-US" sz="1400" dirty="0">
                <a:hlinkClick r:id="rId5"/>
              </a:rPr>
              <a:t>https://datatracker.ietf.org/doc/draft-ietf-opsawg-teas-attachment-circuit/</a:t>
            </a:r>
            <a:r>
              <a:rPr lang="en-US" sz="1400" dirty="0"/>
              <a:t> (November 2024)</a:t>
            </a:r>
          </a:p>
          <a:p>
            <a:pPr lvl="1">
              <a:lnSpc>
                <a:spcPct val="80000"/>
              </a:lnSpc>
              <a:spcAft>
                <a:spcPts val="600"/>
              </a:spcAft>
              <a:defRPr/>
            </a:pPr>
            <a:r>
              <a:rPr lang="en-US" sz="1400" dirty="0"/>
              <a:t>Revised: An Information Model for Packet Discard Reporting: </a:t>
            </a:r>
            <a:r>
              <a:rPr lang="en-US" sz="1400" dirty="0">
                <a:hlinkClick r:id="rId6"/>
              </a:rPr>
              <a:t>https://datatracker.ietf.org/doc/draft-ietf-opsawg-discardmodel/</a:t>
            </a:r>
            <a:r>
              <a:rPr lang="en-US" sz="1400" dirty="0"/>
              <a:t> (October 2024)</a:t>
            </a:r>
          </a:p>
          <a:p>
            <a:pPr lvl="1">
              <a:lnSpc>
                <a:spcPct val="80000"/>
              </a:lnSpc>
              <a:defRPr/>
            </a:pPr>
            <a:endParaRPr lang="en-US" sz="1800" dirty="0"/>
          </a:p>
          <a:p>
            <a:pPr>
              <a:lnSpc>
                <a:spcPct val="80000"/>
              </a:lnSpc>
              <a:defRPr/>
            </a:pPr>
            <a:r>
              <a:rPr lang="en-US" sz="1800" dirty="0"/>
              <a:t>Background</a:t>
            </a:r>
            <a:endParaRPr lang="en-US" sz="1600" dirty="0"/>
          </a:p>
          <a:p>
            <a:pPr lvl="1">
              <a:lnSpc>
                <a:spcPct val="80000"/>
              </a:lnSpc>
              <a:spcAft>
                <a:spcPts val="600"/>
              </a:spcAft>
              <a:defRPr/>
            </a:pPr>
            <a:r>
              <a:rPr lang="en-US" sz="1400" dirty="0"/>
              <a:t>Of interest: RFC 6632, An Overview of the IETF Network Management Protocols, see </a:t>
            </a:r>
            <a:r>
              <a:rPr lang="en-US" sz="1400" dirty="0">
                <a:hlinkClick r:id="rId7"/>
              </a:rPr>
              <a:t>https://tools.ietf.org/html/rfc6632</a:t>
            </a:r>
            <a:r>
              <a:rPr lang="en-US" sz="1400" dirty="0"/>
              <a:t> </a:t>
            </a:r>
          </a:p>
          <a:p>
            <a:pPr lvl="1">
              <a:lnSpc>
                <a:spcPct val="80000"/>
              </a:lnSpc>
              <a:spcAft>
                <a:spcPts val="600"/>
              </a:spcAft>
              <a:defRPr/>
            </a:pPr>
            <a:r>
              <a:rPr lang="en-US" sz="1400" dirty="0"/>
              <a:t>Automated network management, including YANG data models, see </a:t>
            </a:r>
            <a:r>
              <a:rPr lang="en-US" sz="1400" dirty="0">
                <a:hlinkClick r:id="rId8"/>
              </a:rPr>
              <a:t>https://www.ietf.org/topics/netmgmt/</a:t>
            </a:r>
            <a:r>
              <a:rPr lang="en-US" sz="1400" dirty="0"/>
              <a:t> </a:t>
            </a:r>
          </a:p>
          <a:p>
            <a:pPr lvl="1">
              <a:lnSpc>
                <a:spcPct val="80000"/>
              </a:lnSpc>
              <a:defRPr/>
            </a:pPr>
            <a:endParaRPr lang="en-US" sz="1600" dirty="0"/>
          </a:p>
          <a:p>
            <a:pPr marL="457200" lvl="1" indent="0">
              <a:lnSpc>
                <a:spcPct val="80000"/>
              </a:lnSpc>
              <a:defRPr/>
            </a:pPr>
            <a:endParaRPr lang="en-US" sz="18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D52E52A4-140A-4124-B716-AC583AA718EC}"/>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D6852D3B-0C7E-404E-902D-0492DDA439CA}"/>
              </a:ext>
            </a:extLst>
          </p:cNvPr>
          <p:cNvSpPr>
            <a:spLocks noGrp="1"/>
          </p:cNvSpPr>
          <p:nvPr>
            <p:ph type="sldNum" idx="12"/>
          </p:nvPr>
        </p:nvSpPr>
        <p:spPr/>
        <p:txBody>
          <a:bodyPr/>
          <a:lstStyle/>
          <a:p>
            <a:r>
              <a:rPr lang="en-GB"/>
              <a:t>Slide </a:t>
            </a:r>
            <a:fld id="{440F5867-744E-4AA6-B0ED-4C44D2DFBB7B}" type="slidenum">
              <a:rPr lang="en-GB" smtClean="0"/>
              <a:pPr/>
              <a:t>144</a:t>
            </a:fld>
            <a:endParaRPr lang="en-GB" dirty="0"/>
          </a:p>
        </p:txBody>
      </p:sp>
      <p:sp>
        <p:nvSpPr>
          <p:cNvPr id="4" name="Date Placeholder 3">
            <a:extLst>
              <a:ext uri="{FF2B5EF4-FFF2-40B4-BE49-F238E27FC236}">
                <a16:creationId xmlns:a16="http://schemas.microsoft.com/office/drawing/2014/main" id="{DCEB2D55-F3E7-4DB5-A8EC-BEFC7D32F3E6}"/>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39409859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Internet Area Working Group </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https://datatracker.ietf.org/wg/intarea/</a:t>
            </a:r>
            <a:endParaRPr lang="en-US" sz="2000" dirty="0"/>
          </a:p>
          <a:p>
            <a:pPr>
              <a:lnSpc>
                <a:spcPct val="80000"/>
              </a:lnSpc>
              <a:defRPr/>
            </a:pPr>
            <a:endParaRPr lang="en-US" sz="1400" dirty="0"/>
          </a:p>
          <a:p>
            <a:pPr>
              <a:lnSpc>
                <a:spcPct val="80000"/>
              </a:lnSpc>
              <a:defRPr/>
            </a:pPr>
            <a:r>
              <a:rPr lang="en-US" sz="1800" dirty="0"/>
              <a:t>Updates</a:t>
            </a:r>
          </a:p>
          <a:p>
            <a:pPr lvl="1">
              <a:lnSpc>
                <a:spcPct val="80000"/>
              </a:lnSpc>
              <a:defRPr/>
            </a:pPr>
            <a:r>
              <a:rPr lang="en-US" sz="1400" dirty="0"/>
              <a:t>Nothing terribly relevant at the moment</a:t>
            </a:r>
          </a:p>
        </p:txBody>
      </p:sp>
      <p:sp>
        <p:nvSpPr>
          <p:cNvPr id="2" name="Footer Placeholder 1">
            <a:extLst>
              <a:ext uri="{FF2B5EF4-FFF2-40B4-BE49-F238E27FC236}">
                <a16:creationId xmlns:a16="http://schemas.microsoft.com/office/drawing/2014/main" id="{7DB12677-0CA0-4D5A-9031-0B108A26A3F0}"/>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6A1C4634-8910-43EF-A94E-11C8FE09C50E}"/>
              </a:ext>
            </a:extLst>
          </p:cNvPr>
          <p:cNvSpPr>
            <a:spLocks noGrp="1"/>
          </p:cNvSpPr>
          <p:nvPr>
            <p:ph type="sldNum" idx="12"/>
          </p:nvPr>
        </p:nvSpPr>
        <p:spPr/>
        <p:txBody>
          <a:bodyPr/>
          <a:lstStyle/>
          <a:p>
            <a:r>
              <a:rPr lang="en-GB"/>
              <a:t>Slide </a:t>
            </a:r>
            <a:fld id="{440F5867-744E-4AA6-B0ED-4C44D2DFBB7B}" type="slidenum">
              <a:rPr lang="en-GB" smtClean="0"/>
              <a:pPr/>
              <a:t>145</a:t>
            </a:fld>
            <a:endParaRPr lang="en-GB" dirty="0"/>
          </a:p>
        </p:txBody>
      </p:sp>
      <p:sp>
        <p:nvSpPr>
          <p:cNvPr id="4" name="Date Placeholder 3">
            <a:extLst>
              <a:ext uri="{FF2B5EF4-FFF2-40B4-BE49-F238E27FC236}">
                <a16:creationId xmlns:a16="http://schemas.microsoft.com/office/drawing/2014/main" id="{B47B28A9-A96A-4CA2-8A07-793FA77E6818}"/>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246904396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Transport Layer Security (TLS)</a:t>
            </a:r>
          </a:p>
        </p:txBody>
      </p:sp>
      <p:sp>
        <p:nvSpPr>
          <p:cNvPr id="113667" name="Rectangle 3"/>
          <p:cNvSpPr>
            <a:spLocks noGrp="1" noChangeArrowheads="1"/>
          </p:cNvSpPr>
          <p:nvPr>
            <p:ph idx="1"/>
          </p:nvPr>
        </p:nvSpPr>
        <p:spPr/>
        <p:txBody>
          <a:bodyPr/>
          <a:lstStyle/>
          <a:p>
            <a:pPr>
              <a:lnSpc>
                <a:spcPct val="80000"/>
              </a:lnSpc>
              <a:defRPr/>
            </a:pPr>
            <a:r>
              <a:rPr lang="en-US" sz="2000" dirty="0"/>
              <a:t>See: </a:t>
            </a:r>
            <a:r>
              <a:rPr lang="en-US" sz="2000" dirty="0">
                <a:hlinkClick r:id="rId3"/>
              </a:rPr>
              <a:t>http://datatracker.ietf.org/wg/tls/</a:t>
            </a:r>
            <a:r>
              <a:rPr lang="en-US" sz="2000" dirty="0"/>
              <a:t> </a:t>
            </a:r>
          </a:p>
          <a:p>
            <a:pPr>
              <a:lnSpc>
                <a:spcPct val="80000"/>
              </a:lnSpc>
              <a:defRPr/>
            </a:pPr>
            <a:endParaRPr lang="en-US" sz="1400" dirty="0"/>
          </a:p>
          <a:p>
            <a:pPr>
              <a:lnSpc>
                <a:spcPct val="80000"/>
              </a:lnSpc>
              <a:defRPr/>
            </a:pPr>
            <a:r>
              <a:rPr lang="en-US" sz="1800" dirty="0"/>
              <a:t>Updates</a:t>
            </a:r>
          </a:p>
          <a:p>
            <a:pPr lvl="1">
              <a:lnSpc>
                <a:spcPct val="80000"/>
              </a:lnSpc>
              <a:spcAft>
                <a:spcPts val="600"/>
              </a:spcAft>
              <a:defRPr/>
            </a:pPr>
            <a:r>
              <a:rPr lang="en-US" sz="1400" dirty="0"/>
              <a:t>Revised: IANA Registry Updates for TLS and DTLS: </a:t>
            </a:r>
            <a:r>
              <a:rPr lang="en-US" sz="1400" dirty="0">
                <a:hlinkClick r:id="rId4"/>
              </a:rPr>
              <a:t>https://datatracker.ietf.org/doc/draft-ietf-tls-rfc8447bis/</a:t>
            </a:r>
            <a:r>
              <a:rPr lang="en-US" sz="1400" dirty="0"/>
              <a:t> (November 2024)</a:t>
            </a:r>
          </a:p>
          <a:p>
            <a:pPr lvl="1">
              <a:lnSpc>
                <a:spcPct val="80000"/>
              </a:lnSpc>
              <a:spcAft>
                <a:spcPts val="600"/>
              </a:spcAft>
              <a:defRPr/>
            </a:pPr>
            <a:r>
              <a:rPr lang="en-US" sz="1400" dirty="0"/>
              <a:t>Revised: Hybrid key exchange in TLS 1.3: </a:t>
            </a:r>
            <a:r>
              <a:rPr lang="en-US" sz="1400" dirty="0">
                <a:hlinkClick r:id="rId5"/>
              </a:rPr>
              <a:t>https://datatracker.ietf.org/doc/draft-ietf-tls-hybrid-design/</a:t>
            </a:r>
            <a:r>
              <a:rPr lang="en-US" sz="1400" dirty="0"/>
              <a:t> (October 2024)</a:t>
            </a:r>
          </a:p>
        </p:txBody>
      </p:sp>
      <p:sp>
        <p:nvSpPr>
          <p:cNvPr id="2" name="Footer Placeholder 1">
            <a:extLst>
              <a:ext uri="{FF2B5EF4-FFF2-40B4-BE49-F238E27FC236}">
                <a16:creationId xmlns:a16="http://schemas.microsoft.com/office/drawing/2014/main" id="{0C7BF0D8-9929-493A-BBEA-487CBCB5EC21}"/>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DDF85E78-E831-496A-B846-811FC82B057D}"/>
              </a:ext>
            </a:extLst>
          </p:cNvPr>
          <p:cNvSpPr>
            <a:spLocks noGrp="1"/>
          </p:cNvSpPr>
          <p:nvPr>
            <p:ph type="sldNum" idx="12"/>
          </p:nvPr>
        </p:nvSpPr>
        <p:spPr/>
        <p:txBody>
          <a:bodyPr/>
          <a:lstStyle/>
          <a:p>
            <a:r>
              <a:rPr lang="en-GB"/>
              <a:t>Slide </a:t>
            </a:r>
            <a:fld id="{440F5867-744E-4AA6-B0ED-4C44D2DFBB7B}" type="slidenum">
              <a:rPr lang="en-GB" smtClean="0"/>
              <a:pPr/>
              <a:t>146</a:t>
            </a:fld>
            <a:endParaRPr lang="en-GB" dirty="0"/>
          </a:p>
        </p:txBody>
      </p:sp>
      <p:sp>
        <p:nvSpPr>
          <p:cNvPr id="4" name="Date Placeholder 3">
            <a:extLst>
              <a:ext uri="{FF2B5EF4-FFF2-40B4-BE49-F238E27FC236}">
                <a16:creationId xmlns:a16="http://schemas.microsoft.com/office/drawing/2014/main" id="{1463A2D5-DF07-4001-9FFB-C99883B0C2C5}"/>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82587097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Deterministic Networking (DETNET)</a:t>
            </a:r>
          </a:p>
        </p:txBody>
      </p:sp>
      <p:sp>
        <p:nvSpPr>
          <p:cNvPr id="113667" name="Rectangle 3"/>
          <p:cNvSpPr>
            <a:spLocks noGrp="1" noChangeArrowheads="1"/>
          </p:cNvSpPr>
          <p:nvPr>
            <p:ph idx="1"/>
          </p:nvPr>
        </p:nvSpPr>
        <p:spPr>
          <a:xfrm>
            <a:off x="1905000" y="1371600"/>
            <a:ext cx="8610600" cy="50292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DETNET: </a:t>
            </a:r>
            <a:r>
              <a:rPr lang="en-US" sz="2000" dirty="0">
                <a:ea typeface="Arial Unicode MS" pitchFamily="34" charset="-128"/>
                <a:cs typeface="Arial Unicode MS" pitchFamily="34" charset="-128"/>
                <a:hlinkClick r:id="rId3"/>
              </a:rPr>
              <a:t>https://datatracker.ietf.org/wg/detnet/</a:t>
            </a:r>
            <a:r>
              <a:rPr lang="en-US" sz="2000" dirty="0">
                <a:ea typeface="Arial Unicode MS" pitchFamily="34" charset="-128"/>
                <a:cs typeface="Arial Unicode MS" pitchFamily="34" charset="-128"/>
              </a:rPr>
              <a:t> </a:t>
            </a:r>
          </a:p>
          <a:p>
            <a:pPr lvl="1"/>
            <a:r>
              <a:rPr lang="en-US" sz="1400" dirty="0"/>
              <a:t>The Deterministic Networking (</a:t>
            </a:r>
            <a:r>
              <a:rPr lang="en-US" sz="1400" dirty="0" err="1"/>
              <a:t>DetNet</a:t>
            </a:r>
            <a:r>
              <a:rPr lang="en-US" sz="1400" dirty="0"/>
              <a:t>) Working Group focuses on deterministic data paths that operate over Layer 2 bridged and Layer 3 routed segments, where such paths can provide bounds on latency, loss, and packet delay variation (jitter), and high reliability. </a:t>
            </a:r>
          </a:p>
          <a:p>
            <a:pPr lvl="1"/>
            <a:r>
              <a:rPr lang="en-US" sz="1400" dirty="0"/>
              <a:t>The IEEE 802.11be activities seem like they may fit in with </a:t>
            </a:r>
            <a:r>
              <a:rPr lang="en-US" sz="1400" dirty="0" err="1"/>
              <a:t>DetNet</a:t>
            </a:r>
            <a:r>
              <a:rPr lang="en-US" sz="1400" dirty="0"/>
              <a:t> and there was a joint IEEE-IETF </a:t>
            </a:r>
            <a:r>
              <a:rPr lang="en-US" sz="1400" dirty="0" err="1"/>
              <a:t>DetNet</a:t>
            </a:r>
            <a:r>
              <a:rPr lang="en-US" sz="1400" dirty="0"/>
              <a:t> discussion in Bangkok (November 2018).</a:t>
            </a:r>
          </a:p>
          <a:p>
            <a:pPr lvl="1"/>
            <a:r>
              <a:rPr lang="en-US" sz="1400" dirty="0"/>
              <a:t>Addresses Layer 3 aspects in support of applications requiring deterministic networking. </a:t>
            </a:r>
          </a:p>
          <a:p>
            <a:pPr lvl="1"/>
            <a:r>
              <a:rPr lang="en-US" sz="1400" dirty="0"/>
              <a:t>The Working Group collaborates with IEEE 802.1 Time Sensitive Networking (TSN), which is responsible for Layer 2 operations, to define a common architecture for both Layer 2 and Layer 3. </a:t>
            </a:r>
          </a:p>
          <a:p>
            <a:pPr lvl="1"/>
            <a:r>
              <a:rPr lang="en-US" sz="1400" dirty="0"/>
              <a:t>Example applications for deterministic networks include professional and home audio/video, multimedia in transportation, engine control systems, and other general industrial and vehicular applications being considered by the IEEE 802.1 TSN Task Group.</a:t>
            </a:r>
          </a:p>
          <a:p>
            <a:r>
              <a:rPr lang="en-US" sz="1800" dirty="0"/>
              <a:t>Updates:</a:t>
            </a:r>
          </a:p>
          <a:p>
            <a:pPr lvl="1"/>
            <a:r>
              <a:rPr lang="en-US" sz="1400" dirty="0"/>
              <a:t>In WGLC: Reliable and Available Wireless Architecture: </a:t>
            </a:r>
            <a:r>
              <a:rPr lang="en-US" sz="1400" dirty="0">
                <a:hlinkClick r:id="rId4"/>
              </a:rPr>
              <a:t>https://datatracker.ietf.org/doc/draft-ietf-raw-architecture/</a:t>
            </a:r>
            <a:r>
              <a:rPr lang="en-US" sz="1400" dirty="0"/>
              <a:t> (October 2024)</a:t>
            </a:r>
          </a:p>
          <a:p>
            <a:pPr lvl="1"/>
            <a:r>
              <a:rPr lang="en-US" sz="1400" dirty="0"/>
              <a:t>Waiting for AD Go-ahead: Reliable and Available Wireless Technologies: </a:t>
            </a:r>
            <a:r>
              <a:rPr lang="en-US" sz="1400" dirty="0">
                <a:hlinkClick r:id="rId5"/>
              </a:rPr>
              <a:t>https://datatracker.ietf.org/doc/draft-ietf-raw-technologies/</a:t>
            </a:r>
            <a:r>
              <a:rPr lang="en-US" sz="1400" dirty="0"/>
              <a:t> (October 2024)</a:t>
            </a:r>
          </a:p>
        </p:txBody>
      </p:sp>
      <p:sp>
        <p:nvSpPr>
          <p:cNvPr id="2" name="Footer Placeholder 1">
            <a:extLst>
              <a:ext uri="{FF2B5EF4-FFF2-40B4-BE49-F238E27FC236}">
                <a16:creationId xmlns:a16="http://schemas.microsoft.com/office/drawing/2014/main" id="{AB12A281-BA18-4628-B028-BFD56AA0ED2F}"/>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93593DDC-9E66-4F8E-ABD2-E9B43D1AD94B}"/>
              </a:ext>
            </a:extLst>
          </p:cNvPr>
          <p:cNvSpPr>
            <a:spLocks noGrp="1"/>
          </p:cNvSpPr>
          <p:nvPr>
            <p:ph type="sldNum" idx="12"/>
          </p:nvPr>
        </p:nvSpPr>
        <p:spPr/>
        <p:txBody>
          <a:bodyPr/>
          <a:lstStyle/>
          <a:p>
            <a:r>
              <a:rPr lang="en-GB"/>
              <a:t>Slide </a:t>
            </a:r>
            <a:fld id="{440F5867-744E-4AA6-B0ED-4C44D2DFBB7B}" type="slidenum">
              <a:rPr lang="en-GB" smtClean="0"/>
              <a:pPr/>
              <a:t>147</a:t>
            </a:fld>
            <a:endParaRPr lang="en-GB" dirty="0"/>
          </a:p>
        </p:txBody>
      </p:sp>
      <p:sp>
        <p:nvSpPr>
          <p:cNvPr id="4" name="Date Placeholder 3">
            <a:extLst>
              <a:ext uri="{FF2B5EF4-FFF2-40B4-BE49-F238E27FC236}">
                <a16:creationId xmlns:a16="http://schemas.microsoft.com/office/drawing/2014/main" id="{5E34B2FF-6A29-4320-B18D-AA291D18129C}"/>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23981633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Autonomic Networking Integrated Model and Approach (ANIMA)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ANIMA: </a:t>
            </a:r>
            <a:r>
              <a:rPr lang="en-US" sz="2000" dirty="0">
                <a:ea typeface="Arial Unicode MS" pitchFamily="34" charset="-128"/>
                <a:cs typeface="Arial Unicode MS" pitchFamily="34" charset="-128"/>
                <a:hlinkClick r:id="rId3"/>
              </a:rPr>
              <a:t>https://datatracker.ietf.org/group/anima/</a:t>
            </a:r>
            <a:endParaRPr lang="en-US" sz="2000" dirty="0">
              <a:ea typeface="Arial Unicode MS" pitchFamily="34" charset="-128"/>
              <a:cs typeface="Arial Unicode MS" pitchFamily="34" charset="-128"/>
            </a:endParaRPr>
          </a:p>
          <a:p>
            <a:pPr>
              <a:lnSpc>
                <a:spcPct val="80000"/>
              </a:lnSpc>
            </a:pPr>
            <a:endParaRPr lang="en-US" sz="2000" dirty="0">
              <a:ea typeface="Arial Unicode MS" pitchFamily="34" charset="-128"/>
              <a:cs typeface="Arial Unicode MS" pitchFamily="34" charset="-128"/>
            </a:endParaRPr>
          </a:p>
          <a:p>
            <a:pPr lvl="1">
              <a:lnSpc>
                <a:spcPct val="80000"/>
              </a:lnSpc>
            </a:pPr>
            <a:r>
              <a:rPr lang="en-US" sz="1400" dirty="0">
                <a:ea typeface="Arial Unicode MS" pitchFamily="34" charset="-128"/>
                <a:cs typeface="Arial Unicode MS" pitchFamily="34" charset="-128"/>
              </a:rPr>
              <a:t>ANIMA designs protocols to allow network operations (</a:t>
            </a:r>
            <a:r>
              <a:rPr lang="en-US" sz="1400" i="1" dirty="0">
                <a:ea typeface="Arial Unicode MS" pitchFamily="34" charset="-128"/>
                <a:cs typeface="Arial Unicode MS" pitchFamily="34" charset="-128"/>
              </a:rPr>
              <a:t>e.g.</a:t>
            </a:r>
            <a:r>
              <a:rPr lang="en-US" sz="1400" dirty="0">
                <a:ea typeface="Arial Unicode MS" pitchFamily="34" charset="-128"/>
                <a:cs typeface="Arial Unicode MS" pitchFamily="34" charset="-128"/>
              </a:rPr>
              <a:t>, on-boarding) to be carried out without requiring low-level management of individual devices</a:t>
            </a:r>
            <a:endParaRPr lang="en-US" sz="1400" dirty="0"/>
          </a:p>
          <a:p>
            <a:r>
              <a:rPr lang="en-US" sz="1800" dirty="0"/>
              <a:t>Updates:</a:t>
            </a:r>
          </a:p>
          <a:p>
            <a:pPr lvl="1">
              <a:lnSpc>
                <a:spcPct val="80000"/>
              </a:lnSpc>
              <a:spcAft>
                <a:spcPts val="600"/>
              </a:spcAft>
              <a:defRPr/>
            </a:pPr>
            <a:r>
              <a:rPr lang="en-US" sz="1400" dirty="0"/>
              <a:t>Revised: Discovery for BRSKI variations: </a:t>
            </a:r>
            <a:r>
              <a:rPr lang="en-US" sz="1400" dirty="0">
                <a:hlinkClick r:id="rId4"/>
              </a:rPr>
              <a:t>https://datatracker.ietf.org/doc/draft-ietf-anima-brski-discovery/</a:t>
            </a:r>
            <a:r>
              <a:rPr lang="en-US" sz="1400" dirty="0"/>
              <a:t> (October 2024)</a:t>
            </a:r>
          </a:p>
          <a:p>
            <a:pPr lvl="1">
              <a:lnSpc>
                <a:spcPct val="80000"/>
              </a:lnSpc>
              <a:spcAft>
                <a:spcPts val="600"/>
              </a:spcAft>
              <a:defRPr/>
            </a:pPr>
            <a:r>
              <a:rPr lang="en-US" sz="1400" dirty="0"/>
              <a:t>In Expert Review: BRSKI Cloud Registrar: </a:t>
            </a:r>
            <a:r>
              <a:rPr lang="en-US" sz="1400" dirty="0">
                <a:hlinkClick r:id="rId5"/>
              </a:rPr>
              <a:t>https://datatracker.ietf.org/doc/draft-ietf-anima-brski-cloud/</a:t>
            </a:r>
            <a:r>
              <a:rPr lang="en-US" sz="1400" dirty="0"/>
              <a:t> (October 2024)</a:t>
            </a: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5D863931-D07A-476D-8C6B-BC41B62863F7}"/>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B744546A-0C96-4F54-AD2C-8837C1B7FD82}"/>
              </a:ext>
            </a:extLst>
          </p:cNvPr>
          <p:cNvSpPr>
            <a:spLocks noGrp="1"/>
          </p:cNvSpPr>
          <p:nvPr>
            <p:ph type="sldNum" idx="12"/>
          </p:nvPr>
        </p:nvSpPr>
        <p:spPr/>
        <p:txBody>
          <a:bodyPr/>
          <a:lstStyle/>
          <a:p>
            <a:r>
              <a:rPr lang="en-GB"/>
              <a:t>Slide </a:t>
            </a:r>
            <a:fld id="{440F5867-744E-4AA6-B0ED-4C44D2DFBB7B}" type="slidenum">
              <a:rPr lang="en-GB" smtClean="0"/>
              <a:pPr/>
              <a:t>148</a:t>
            </a:fld>
            <a:endParaRPr lang="en-GB" dirty="0"/>
          </a:p>
        </p:txBody>
      </p:sp>
      <p:sp>
        <p:nvSpPr>
          <p:cNvPr id="4" name="Date Placeholder 3">
            <a:extLst>
              <a:ext uri="{FF2B5EF4-FFF2-40B4-BE49-F238E27FC236}">
                <a16:creationId xmlns:a16="http://schemas.microsoft.com/office/drawing/2014/main" id="{FFBE2B39-6CA1-4DF3-A55D-651385AA1CBF}"/>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426027379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References</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marL="457200" lvl="1" indent="0">
              <a:lnSpc>
                <a:spcPct val="80000"/>
              </a:lnSpc>
              <a:defRPr/>
            </a:pPr>
            <a:endParaRPr lang="en-US" sz="1200" dirty="0"/>
          </a:p>
          <a:p>
            <a:pPr>
              <a:lnSpc>
                <a:spcPct val="80000"/>
              </a:lnSpc>
              <a:defRPr/>
            </a:pPr>
            <a:r>
              <a:rPr lang="en-US" sz="2000" dirty="0"/>
              <a:t>RFC 7241, “The IEEE 802/IETF Relationship” (RFC 4441 update)</a:t>
            </a:r>
          </a:p>
          <a:p>
            <a:pPr lvl="1">
              <a:lnSpc>
                <a:spcPct val="80000"/>
              </a:lnSpc>
              <a:defRPr/>
            </a:pPr>
            <a:r>
              <a:rPr lang="en-US" sz="1600" dirty="0">
                <a:hlinkClick r:id="rId3"/>
              </a:rPr>
              <a:t>https://datatracker.ietf.org/doc/rfc7241/</a:t>
            </a:r>
            <a:r>
              <a:rPr lang="en-US" sz="1600" dirty="0"/>
              <a:t> </a:t>
            </a:r>
          </a:p>
          <a:p>
            <a:pPr>
              <a:lnSpc>
                <a:spcPct val="80000"/>
              </a:lnSpc>
              <a:spcBef>
                <a:spcPts val="1200"/>
              </a:spcBef>
              <a:defRPr/>
            </a:pPr>
            <a:r>
              <a:rPr lang="en-US" sz="2000" dirty="0"/>
              <a:t>IEEE 802 Liaisons list is available </a:t>
            </a:r>
          </a:p>
          <a:p>
            <a:pPr lvl="1">
              <a:lnSpc>
                <a:spcPct val="80000"/>
              </a:lnSpc>
              <a:defRPr/>
            </a:pPr>
            <a:r>
              <a:rPr lang="en-US" sz="1600" u="sng" dirty="0">
                <a:hlinkClick r:id="rId4"/>
              </a:rPr>
              <a:t>http://ieee-sa.centraldesktop.com/802liaisondb/FrontPage</a:t>
            </a:r>
            <a:endParaRPr lang="en-US" sz="1600" u="sng" dirty="0"/>
          </a:p>
          <a:p>
            <a:pPr lvl="1">
              <a:lnSpc>
                <a:spcPct val="80000"/>
              </a:lnSpc>
              <a:defRPr/>
            </a:pPr>
            <a:endParaRPr lang="en-US" sz="1600" u="sng" dirty="0"/>
          </a:p>
          <a:p>
            <a:pPr marL="0" indent="0">
              <a:lnSpc>
                <a:spcPct val="80000"/>
              </a:lnSpc>
              <a:defRPr/>
            </a:pPr>
            <a:endParaRPr lang="en-US" sz="2200" dirty="0"/>
          </a:p>
        </p:txBody>
      </p:sp>
      <p:sp>
        <p:nvSpPr>
          <p:cNvPr id="2" name="Footer Placeholder 1">
            <a:extLst>
              <a:ext uri="{FF2B5EF4-FFF2-40B4-BE49-F238E27FC236}">
                <a16:creationId xmlns:a16="http://schemas.microsoft.com/office/drawing/2014/main" id="{2831C87A-79ED-4C1D-BC74-28BED085441F}"/>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AF2A5CE3-289A-4FE8-AB29-6A3803502602}"/>
              </a:ext>
            </a:extLst>
          </p:cNvPr>
          <p:cNvSpPr>
            <a:spLocks noGrp="1"/>
          </p:cNvSpPr>
          <p:nvPr>
            <p:ph type="sldNum" idx="12"/>
          </p:nvPr>
        </p:nvSpPr>
        <p:spPr/>
        <p:txBody>
          <a:bodyPr/>
          <a:lstStyle/>
          <a:p>
            <a:r>
              <a:rPr lang="en-GB"/>
              <a:t>Slide </a:t>
            </a:r>
            <a:fld id="{440F5867-744E-4AA6-B0ED-4C44D2DFBB7B}" type="slidenum">
              <a:rPr lang="en-GB" smtClean="0"/>
              <a:pPr/>
              <a:t>149</a:t>
            </a:fld>
            <a:endParaRPr lang="en-GB" dirty="0"/>
          </a:p>
        </p:txBody>
      </p:sp>
      <p:sp>
        <p:nvSpPr>
          <p:cNvPr id="4" name="Date Placeholder 3">
            <a:extLst>
              <a:ext uri="{FF2B5EF4-FFF2-40B4-BE49-F238E27FC236}">
                <a16:creationId xmlns:a16="http://schemas.microsoft.com/office/drawing/2014/main" id="{B74BDA05-C227-4F14-87F1-1E16D44E2B24}"/>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1084748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802.11 Style Guide</a:t>
            </a:r>
          </a:p>
        </p:txBody>
      </p:sp>
      <p:sp>
        <p:nvSpPr>
          <p:cNvPr id="9218" name="Rectangle 2"/>
          <p:cNvSpPr>
            <a:spLocks noGrp="1" noChangeArrowheads="1"/>
          </p:cNvSpPr>
          <p:nvPr>
            <p:ph idx="1"/>
          </p:nvPr>
        </p:nvSpPr>
        <p:spPr>
          <a:xfrm>
            <a:off x="876796" y="1600200"/>
            <a:ext cx="10361084" cy="4875214"/>
          </a:xfrm>
          <a:ln/>
        </p:spPr>
        <p:txBody>
          <a:bodyPr/>
          <a:lstStyle/>
          <a:p>
            <a:r>
              <a:rPr lang="en-GB" sz="2000" dirty="0"/>
              <a:t>See </a:t>
            </a:r>
            <a:r>
              <a:rPr lang="en-GB" sz="2000" dirty="0">
                <a:hlinkClick r:id="rId3"/>
              </a:rPr>
              <a:t>https://mentor.ieee.org/802.11/dcn/09/11-09-1034-21-0000-802-11-editorial-style-guide.docx</a:t>
            </a:r>
            <a:endParaRPr lang="en-GB" sz="2000" dirty="0"/>
          </a:p>
          <a:p>
            <a:r>
              <a:rPr lang="en-US" sz="2000" dirty="0"/>
              <a:t>We update 802.11 Style Guide based on IEEE Standards Style Manual and consistency changes in final publication of the 802.11 standard</a:t>
            </a:r>
            <a:endParaRPr lang="en-GB" sz="2000" dirty="0"/>
          </a:p>
          <a:p>
            <a:r>
              <a:rPr lang="en-US" sz="2000" b="0" dirty="0"/>
              <a:t>Editor’s responsibility includes checking the </a:t>
            </a:r>
            <a:r>
              <a:rPr lang="en-US" sz="2000" dirty="0">
                <a:solidFill>
                  <a:srgbClr val="FF0000"/>
                </a:solidFill>
              </a:rPr>
              <a:t>2021</a:t>
            </a:r>
            <a:r>
              <a:rPr lang="en-US" sz="2000" dirty="0"/>
              <a:t> IEEE Standards Style Manual </a:t>
            </a:r>
            <a:r>
              <a:rPr lang="en-US" sz="2000" b="0" dirty="0"/>
              <a:t>when creating or updating drafts. Policy (inclusive terms), key words and pronouns (e.g., he, she) were revised.	</a:t>
            </a:r>
          </a:p>
          <a:p>
            <a:r>
              <a:rPr lang="en-US" sz="2000" b="0" dirty="0"/>
              <a:t> 	</a:t>
            </a:r>
            <a:r>
              <a:rPr lang="en-US" sz="1600" u="sng" dirty="0">
                <a:solidFill>
                  <a:srgbClr val="0000FF"/>
                </a:solidFill>
                <a:effectLst/>
                <a:latin typeface="Arial" panose="020B0604020202020204" pitchFamily="34" charset="0"/>
                <a:ea typeface="Times New Roman" panose="02020603050405020304" pitchFamily="18" charset="0"/>
                <a:hlinkClick r:id="rId4"/>
              </a:rPr>
              <a:t>https://mentor.ieee.org/myproject/Public/mytools/draft/styleman.pdf</a:t>
            </a:r>
            <a:endParaRPr lang="en-US" sz="2000" b="0" dirty="0"/>
          </a:p>
          <a:p>
            <a:r>
              <a:rPr lang="en-US" sz="2000" b="0" dirty="0"/>
              <a:t>Submissions with draft text should conform to both the WG11 Style Guide and IEEE Standards Style Manual</a:t>
            </a:r>
          </a:p>
          <a:p>
            <a:r>
              <a:rPr lang="en-US" sz="2000" b="0" dirty="0"/>
              <a:t>Note that the 802.11 Style Guide evolves with our practice</a:t>
            </a:r>
          </a:p>
        </p:txBody>
      </p:sp>
      <p:sp>
        <p:nvSpPr>
          <p:cNvPr id="3" name="Footer Placeholder 2">
            <a:extLst>
              <a:ext uri="{FF2B5EF4-FFF2-40B4-BE49-F238E27FC236}">
                <a16:creationId xmlns:a16="http://schemas.microsoft.com/office/drawing/2014/main" id="{02CCDCB7-C9C8-4B3A-93A0-39D93C6F38A0}"/>
              </a:ext>
            </a:extLst>
          </p:cNvPr>
          <p:cNvSpPr>
            <a:spLocks noGrp="1"/>
          </p:cNvSpPr>
          <p:nvPr>
            <p:ph type="ftr" idx="14"/>
          </p:nvPr>
        </p:nvSpPr>
        <p:spPr/>
        <p:txBody>
          <a:bodyPr/>
          <a:lstStyle/>
          <a:p>
            <a:r>
              <a:rPr lang="en-GB" dirty="0"/>
              <a:t>Emily Qi, Self</a:t>
            </a:r>
          </a:p>
        </p:txBody>
      </p:sp>
      <p:sp>
        <p:nvSpPr>
          <p:cNvPr id="7" name="Slide Number Placeholder 6">
            <a:extLst>
              <a:ext uri="{FF2B5EF4-FFF2-40B4-BE49-F238E27FC236}">
                <a16:creationId xmlns:a16="http://schemas.microsoft.com/office/drawing/2014/main" id="{13EFB6E5-E9C3-46E9-8605-BCF049F6704C}"/>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8" name="Date Placeholder 7">
            <a:extLst>
              <a:ext uri="{FF2B5EF4-FFF2-40B4-BE49-F238E27FC236}">
                <a16:creationId xmlns:a16="http://schemas.microsoft.com/office/drawing/2014/main" id="{5DF86881-13F9-43A4-9F37-8DEDB2EBDE67}"/>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26473896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B302-E13F-FB4D-BBBC-6CD727AB68F5}"/>
              </a:ext>
            </a:extLst>
          </p:cNvPr>
          <p:cNvSpPr>
            <a:spLocks noGrp="1"/>
          </p:cNvSpPr>
          <p:nvPr>
            <p:ph type="title"/>
          </p:nvPr>
        </p:nvSpPr>
        <p:spPr>
          <a:xfrm>
            <a:off x="914401" y="685801"/>
            <a:ext cx="10361084" cy="609599"/>
          </a:xfrm>
        </p:spPr>
        <p:txBody>
          <a:bodyPr/>
          <a:lstStyle/>
          <a:p>
            <a:r>
              <a:rPr lang="en-US" dirty="0"/>
              <a:t>ANA managed number space</a:t>
            </a:r>
          </a:p>
        </p:txBody>
      </p:sp>
      <p:sp>
        <p:nvSpPr>
          <p:cNvPr id="3" name="Content Placeholder 2">
            <a:extLst>
              <a:ext uri="{FF2B5EF4-FFF2-40B4-BE49-F238E27FC236}">
                <a16:creationId xmlns:a16="http://schemas.microsoft.com/office/drawing/2014/main" id="{2F3715E9-9131-AA1E-58EC-301175C17C35}"/>
              </a:ext>
            </a:extLst>
          </p:cNvPr>
          <p:cNvSpPr>
            <a:spLocks noGrp="1"/>
          </p:cNvSpPr>
          <p:nvPr>
            <p:ph idx="1"/>
          </p:nvPr>
        </p:nvSpPr>
        <p:spPr>
          <a:xfrm>
            <a:off x="379943" y="1463675"/>
            <a:ext cx="11429999" cy="3930649"/>
          </a:xfrm>
        </p:spPr>
        <p:txBody>
          <a:bodyPr numCol="2"/>
          <a:lstStyle/>
          <a:p>
            <a:r>
              <a:rPr lang="en-US" sz="1400" dirty="0"/>
              <a:t>Protocol Version subfield: 9.2.4.1.2</a:t>
            </a:r>
          </a:p>
          <a:p>
            <a:r>
              <a:rPr lang="en-US" sz="1400" dirty="0"/>
              <a:t>Frame types and subtypes: 9.2.4.1.3, Tables 9-1 and 9-2</a:t>
            </a:r>
          </a:p>
          <a:p>
            <a:r>
              <a:rPr lang="en-US" sz="1400" dirty="0"/>
              <a:t>Element ID and Element ID extension: Table 9-128</a:t>
            </a:r>
          </a:p>
          <a:p>
            <a:r>
              <a:rPr lang="en-US" sz="1400" dirty="0"/>
              <a:t>Capability Information field: 9.4.1.4</a:t>
            </a:r>
          </a:p>
          <a:p>
            <a:r>
              <a:rPr lang="en-US" sz="1400" dirty="0"/>
              <a:t>Extended Capabilities: 9.4.2.25, Table 9-190</a:t>
            </a:r>
          </a:p>
          <a:p>
            <a:r>
              <a:rPr lang="en-US" sz="1400" dirty="0"/>
              <a:t>Reason codes: 9.4.1.7, Table 9-77</a:t>
            </a:r>
          </a:p>
          <a:p>
            <a:r>
              <a:rPr lang="en-US" sz="1400" dirty="0"/>
              <a:t>Status codes: 9.4.1.9, Table 9-78</a:t>
            </a:r>
          </a:p>
          <a:p>
            <a:r>
              <a:rPr lang="en-US" sz="1400" dirty="0"/>
              <a:t>Action frame categories: 9.4.1.11, Table 9-79</a:t>
            </a:r>
          </a:p>
          <a:p>
            <a:r>
              <a:rPr lang="en-US" sz="1400" dirty="0"/>
              <a:t>Authentication algorithm: 9.4.1.1</a:t>
            </a:r>
          </a:p>
          <a:p>
            <a:r>
              <a:rPr lang="en-US" sz="1400" dirty="0"/>
              <a:t>RSNE: 9.4.2.23</a:t>
            </a:r>
          </a:p>
          <a:p>
            <a:r>
              <a:rPr lang="en-US" sz="1400" dirty="0"/>
              <a:t>	Cypher suites: Table 9-186</a:t>
            </a:r>
          </a:p>
          <a:p>
            <a:r>
              <a:rPr lang="en-US" sz="1400" dirty="0"/>
              <a:t>	AKM suites: Table 9-188</a:t>
            </a:r>
          </a:p>
          <a:p>
            <a:r>
              <a:rPr lang="en-US" sz="1400" dirty="0"/>
              <a:t>	RSN Capabilities: Figure 9-345</a:t>
            </a:r>
          </a:p>
          <a:p>
            <a:r>
              <a:rPr lang="en-US" sz="1400" dirty="0"/>
              <a:t>RSNXE Capabilities: 9.4.2.240, Table 9-365</a:t>
            </a:r>
          </a:p>
          <a:p>
            <a:r>
              <a:rPr lang="en-US" sz="1400" dirty="0"/>
              <a:t>ANQP-element (Info ID): 9.4.5.1, Table 9-412</a:t>
            </a:r>
          </a:p>
          <a:p>
            <a:r>
              <a:rPr lang="en-US" sz="1400" dirty="0"/>
              <a:t>Neighbor Report </a:t>
            </a:r>
            <a:r>
              <a:rPr lang="en-US" sz="1400" dirty="0" err="1"/>
              <a:t>subelements</a:t>
            </a:r>
            <a:r>
              <a:rPr lang="en-US" sz="1400" dirty="0"/>
              <a:t>: 9.4.2.35, Table 9-210</a:t>
            </a:r>
          </a:p>
          <a:p>
            <a:r>
              <a:rPr lang="en-US" sz="1400" dirty="0"/>
              <a:t>FTE </a:t>
            </a:r>
            <a:r>
              <a:rPr lang="en-US" sz="1400" dirty="0" err="1"/>
              <a:t>subelements</a:t>
            </a:r>
            <a:r>
              <a:rPr lang="en-US" sz="1400" dirty="0"/>
              <a:t>: 9.4.2.46, Table 9-219</a:t>
            </a:r>
          </a:p>
          <a:p>
            <a:r>
              <a:rPr lang="en-US" sz="1400" dirty="0"/>
              <a:t>Public Action frames: 9.6.7.1, Table 9-450</a:t>
            </a:r>
          </a:p>
          <a:p>
            <a:r>
              <a:rPr lang="en-US" sz="1400" dirty="0"/>
              <a:t>WMN-Notification Types: 9.6.13.29, Table 9-516</a:t>
            </a:r>
          </a:p>
          <a:p>
            <a:r>
              <a:rPr lang="en-US" sz="1400" dirty="0"/>
              <a:t>Mesh Configuration Active Path: 9.4.2.96.2, Table 9-277</a:t>
            </a:r>
          </a:p>
          <a:p>
            <a:r>
              <a:rPr lang="en-US" sz="1400" dirty="0"/>
              <a:t>TLV encodings: 9.4.4</a:t>
            </a:r>
          </a:p>
          <a:p>
            <a:r>
              <a:rPr lang="en-US" sz="1400" u="sng" dirty="0"/>
              <a:t>KDE Selector Data Type: 12.7.2 </a:t>
            </a:r>
          </a:p>
          <a:p>
            <a:r>
              <a:rPr lang="en-US" sz="1400" dirty="0"/>
              <a:t>Operating classes: Annex E</a:t>
            </a:r>
          </a:p>
          <a:p>
            <a:r>
              <a:rPr lang="en-US" sz="1400" dirty="0"/>
              <a:t>	global, USA, Europe, Japan</a:t>
            </a:r>
          </a:p>
          <a:p>
            <a:r>
              <a:rPr lang="en-US" sz="1400" dirty="0"/>
              <a:t>MIB objects: Annex C</a:t>
            </a:r>
          </a:p>
          <a:p>
            <a:r>
              <a:rPr lang="en-US" sz="1400" dirty="0"/>
              <a:t>	ieee802dot11, dot11smt, dot11phy, dot11mac, dot11StationConfigEntry, dot11OperationEntry, dot11Compliances, dot11Groups</a:t>
            </a:r>
          </a:p>
        </p:txBody>
      </p:sp>
      <p:sp>
        <p:nvSpPr>
          <p:cNvPr id="7" name="Footer Placeholder 6">
            <a:extLst>
              <a:ext uri="{FF2B5EF4-FFF2-40B4-BE49-F238E27FC236}">
                <a16:creationId xmlns:a16="http://schemas.microsoft.com/office/drawing/2014/main" id="{F855D4F4-499C-45D3-8FD9-4EB4E6100F6A}"/>
              </a:ext>
            </a:extLst>
          </p:cNvPr>
          <p:cNvSpPr>
            <a:spLocks noGrp="1"/>
          </p:cNvSpPr>
          <p:nvPr>
            <p:ph type="ftr" idx="14"/>
          </p:nvPr>
        </p:nvSpPr>
        <p:spPr/>
        <p:txBody>
          <a:bodyPr/>
          <a:lstStyle/>
          <a:p>
            <a:r>
              <a:rPr lang="en-GB" dirty="0"/>
              <a:t>Emily Qi, Self</a:t>
            </a:r>
          </a:p>
        </p:txBody>
      </p:sp>
      <p:sp>
        <p:nvSpPr>
          <p:cNvPr id="8" name="Slide Number Placeholder 7">
            <a:extLst>
              <a:ext uri="{FF2B5EF4-FFF2-40B4-BE49-F238E27FC236}">
                <a16:creationId xmlns:a16="http://schemas.microsoft.com/office/drawing/2014/main" id="{4076FAD4-D263-40AF-9677-9864AC3ED192}"/>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9" name="Date Placeholder 8">
            <a:extLst>
              <a:ext uri="{FF2B5EF4-FFF2-40B4-BE49-F238E27FC236}">
                <a16:creationId xmlns:a16="http://schemas.microsoft.com/office/drawing/2014/main" id="{BA5A83B5-0971-4DEA-9833-AC644AC9B1B3}"/>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120432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a:t>November 2024 AIML SC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2024-11-14</a:t>
            </a:r>
          </a:p>
        </p:txBody>
      </p:sp>
      <p:graphicFrame>
        <p:nvGraphicFramePr>
          <p:cNvPr id="1026" name="Object 11"/>
          <p:cNvGraphicFramePr>
            <a:graphicFrameLocks noChangeAspect="1"/>
          </p:cNvGraphicFramePr>
          <p:nvPr>
            <p:extLst>
              <p:ext uri="{D42A27DB-BD31-4B8C-83A1-F6EECF244321}">
                <p14:modId xmlns:p14="http://schemas.microsoft.com/office/powerpoint/2010/main" val="2620055521"/>
              </p:ext>
            </p:extLst>
          </p:nvPr>
        </p:nvGraphicFramePr>
        <p:xfrm>
          <a:off x="2063750" y="2357438"/>
          <a:ext cx="8505825" cy="1516062"/>
        </p:xfrm>
        <a:graphic>
          <a:graphicData uri="http://schemas.openxmlformats.org/presentationml/2006/ole">
            <mc:AlternateContent xmlns:mc="http://schemas.openxmlformats.org/markup-compatibility/2006">
              <mc:Choice xmlns:v="urn:schemas-microsoft-com:vml" Requires="v">
                <p:oleObj name="Document" r:id="rId3" imgW="8550720" imgH="1531112" progId="Word.Document.8">
                  <p:embed/>
                </p:oleObj>
              </mc:Choice>
              <mc:Fallback>
                <p:oleObj name="Document" r:id="rId3" imgW="8550720" imgH="1531112" progId="Word.Document.8">
                  <p:embed/>
                  <p:pic>
                    <p:nvPicPr>
                      <p:cNvPr id="1026" name="Object 11"/>
                      <p:cNvPicPr>
                        <a:picLocks noChangeAspect="1" noChangeArrowheads="1"/>
                      </p:cNvPicPr>
                      <p:nvPr/>
                    </p:nvPicPr>
                    <p:blipFill>
                      <a:blip r:embed="rId4"/>
                      <a:srcRect/>
                      <a:stretch>
                        <a:fillRect/>
                      </a:stretch>
                    </p:blipFill>
                    <p:spPr bwMode="auto">
                      <a:xfrm>
                        <a:off x="2063750" y="2357438"/>
                        <a:ext cx="8505825" cy="15160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Authors:</a:t>
            </a:r>
          </a:p>
        </p:txBody>
      </p:sp>
      <p:sp>
        <p:nvSpPr>
          <p:cNvPr id="3" name="Footer Placeholder 2">
            <a:extLst>
              <a:ext uri="{FF2B5EF4-FFF2-40B4-BE49-F238E27FC236}">
                <a16:creationId xmlns:a16="http://schemas.microsoft.com/office/drawing/2014/main" id="{093F5F00-4B6E-4B14-9FAC-CFEBFBCDA673}"/>
              </a:ext>
            </a:extLst>
          </p:cNvPr>
          <p:cNvSpPr>
            <a:spLocks noGrp="1"/>
          </p:cNvSpPr>
          <p:nvPr>
            <p:ph type="ftr" idx="14"/>
          </p:nvPr>
        </p:nvSpPr>
        <p:spPr/>
        <p:txBody>
          <a:bodyPr/>
          <a:lstStyle/>
          <a:p>
            <a:r>
              <a:rPr lang="en-GB"/>
              <a:t>Xiaofei Wang, InterDigital</a:t>
            </a:r>
            <a:endParaRPr lang="en-GB" dirty="0"/>
          </a:p>
        </p:txBody>
      </p:sp>
      <p:sp>
        <p:nvSpPr>
          <p:cNvPr id="4" name="Slide Number Placeholder 3">
            <a:extLst>
              <a:ext uri="{FF2B5EF4-FFF2-40B4-BE49-F238E27FC236}">
                <a16:creationId xmlns:a16="http://schemas.microsoft.com/office/drawing/2014/main" id="{B3A0DBD2-72FD-4097-A422-ECF1EAFC18CD}"/>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5" name="Date Placeholder 4">
            <a:extLst>
              <a:ext uri="{FF2B5EF4-FFF2-40B4-BE49-F238E27FC236}">
                <a16:creationId xmlns:a16="http://schemas.microsoft.com/office/drawing/2014/main" id="{7A21E7C2-9841-411B-A4CD-70AECD7B5E3F}"/>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2287345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04240" y="1524000"/>
            <a:ext cx="10363200" cy="4114800"/>
          </a:xfrm>
        </p:spPr>
        <p:txBody>
          <a:bodyPr/>
          <a:lstStyle/>
          <a:p>
            <a:pPr marL="342900" lvl="1" indent="-342900">
              <a:lnSpc>
                <a:spcPct val="90000"/>
              </a:lnSpc>
              <a:buChar char="•"/>
            </a:pPr>
            <a:r>
              <a:rPr lang="en-US" sz="2400" b="1" dirty="0">
                <a:ea typeface="+mn-ea"/>
                <a:cs typeface="+mn-cs"/>
              </a:rPr>
              <a:t>1 Meeting Slot</a:t>
            </a:r>
          </a:p>
          <a:p>
            <a:pPr marL="685800" lvl="2" indent="-342900">
              <a:lnSpc>
                <a:spcPct val="90000"/>
              </a:lnSpc>
            </a:pPr>
            <a:r>
              <a:rPr lang="en-US" sz="2000" dirty="0"/>
              <a:t>Wednesday AM 1</a:t>
            </a:r>
          </a:p>
          <a:p>
            <a:pPr marL="685800" lvl="2" indent="-342900">
              <a:lnSpc>
                <a:spcPct val="90000"/>
              </a:lnSpc>
            </a:pPr>
            <a:r>
              <a:rPr lang="en-US" sz="2000" b="1" i="1" dirty="0"/>
              <a:t>Agenda:</a:t>
            </a:r>
            <a:r>
              <a:rPr lang="en-US" sz="2000" dirty="0"/>
              <a:t> 11-24/1648r0</a:t>
            </a:r>
          </a:p>
          <a:p>
            <a:pPr marL="685800" lvl="2" indent="-342900">
              <a:lnSpc>
                <a:spcPct val="90000"/>
              </a:lnSpc>
            </a:pPr>
            <a:r>
              <a:rPr lang="en-US" sz="2000" b="1" i="1" dirty="0"/>
              <a:t>SP and Motion Booklet</a:t>
            </a:r>
            <a:r>
              <a:rPr lang="en-US" sz="2000" dirty="0"/>
              <a:t>: 11-24/765r2</a:t>
            </a:r>
          </a:p>
          <a:p>
            <a:pPr marL="685800" lvl="2" indent="-342900">
              <a:lnSpc>
                <a:spcPct val="90000"/>
              </a:lnSpc>
            </a:pPr>
            <a:endParaRPr lang="en-US" sz="2000" dirty="0"/>
          </a:p>
          <a:p>
            <a:pPr marL="685800" lvl="2" indent="-342900">
              <a:lnSpc>
                <a:spcPct val="90000"/>
              </a:lnSpc>
            </a:pPr>
            <a:endParaRPr lang="en-US" sz="900" dirty="0"/>
          </a:p>
          <a:p>
            <a:pPr marL="342900" lvl="1" indent="-342900">
              <a:lnSpc>
                <a:spcPct val="90000"/>
              </a:lnSpc>
              <a:buChar char="•"/>
            </a:pPr>
            <a:r>
              <a:rPr lang="en-US" sz="2400" b="1" dirty="0">
                <a:ea typeface="+mn-ea"/>
                <a:cs typeface="+mn-cs"/>
              </a:rPr>
              <a:t>Achievements </a:t>
            </a:r>
            <a:endParaRPr lang="en-US" sz="2000" dirty="0"/>
          </a:p>
          <a:p>
            <a:pPr marL="685800" lvl="2" indent="-342900">
              <a:lnSpc>
                <a:spcPct val="90000"/>
              </a:lnSpc>
            </a:pPr>
            <a:r>
              <a:rPr lang="en-US" sz="2000" dirty="0"/>
              <a:t>Two technical presentations</a:t>
            </a:r>
          </a:p>
          <a:p>
            <a:pPr marL="685800" lvl="2" indent="-342900">
              <a:lnSpc>
                <a:spcPct val="90000"/>
              </a:lnSpc>
            </a:pPr>
            <a:endParaRPr lang="en-US" dirty="0"/>
          </a:p>
          <a:p>
            <a:pPr marL="685800" lvl="2" indent="-342900">
              <a:lnSpc>
                <a:spcPct val="90000"/>
              </a:lnSpc>
            </a:pPr>
            <a:r>
              <a:rPr lang="en-US" sz="2000" dirty="0"/>
              <a:t>Approved minutes of AIML SC for July 2024 Plenary: 11-24/1325r0</a:t>
            </a:r>
          </a:p>
          <a:p>
            <a:pPr marL="685800" lvl="2" indent="-342900">
              <a:lnSpc>
                <a:spcPct val="90000"/>
              </a:lnSpc>
            </a:pPr>
            <a:endParaRPr lang="en-US" sz="2000" dirty="0"/>
          </a:p>
          <a:p>
            <a:pPr marL="685800" lvl="2" indent="-342900">
              <a:lnSpc>
                <a:spcPct val="90000"/>
              </a:lnSpc>
            </a:pPr>
            <a:r>
              <a:rPr lang="en-US" sz="2000" dirty="0"/>
              <a:t>Approved the AIML SC 1</a:t>
            </a:r>
            <a:r>
              <a:rPr lang="en-US" sz="2000" baseline="30000" dirty="0"/>
              <a:t>st</a:t>
            </a:r>
            <a:r>
              <a:rPr lang="en-US" sz="2000" dirty="0"/>
              <a:t> Technical Report Draft Outline </a:t>
            </a:r>
          </a:p>
          <a:p>
            <a:pPr marL="342900" lvl="2" indent="0">
              <a:lnSpc>
                <a:spcPct val="90000"/>
              </a:lnSpc>
              <a:buNone/>
            </a:pPr>
            <a:endParaRPr lang="en-US" sz="2000" dirty="0"/>
          </a:p>
          <a:p>
            <a:pPr marL="685800" lvl="3" indent="0">
              <a:lnSpc>
                <a:spcPct val="90000"/>
              </a:lnSpc>
              <a:buNone/>
            </a:pPr>
            <a:endParaRPr lang="en-US" sz="1800" dirty="0"/>
          </a:p>
          <a:p>
            <a:pPr marL="342900" lvl="2" indent="0">
              <a:lnSpc>
                <a:spcPct val="90000"/>
              </a:lnSpc>
              <a:buNone/>
            </a:pPr>
            <a:endParaRPr lang="en-US" sz="900" dirty="0"/>
          </a:p>
          <a:p>
            <a:pPr marL="342900" lvl="1" indent="-342900">
              <a:lnSpc>
                <a:spcPct val="90000"/>
              </a:lnSpc>
              <a:buChar char="•"/>
            </a:pPr>
            <a:endParaRPr lang="en-US" dirty="0"/>
          </a:p>
          <a:p>
            <a:pPr marL="457200" lvl="1" indent="0">
              <a:lnSpc>
                <a:spcPct val="90000"/>
              </a:lnSpc>
              <a:buNone/>
            </a:pPr>
            <a:endParaRPr lang="en-US" dirty="0"/>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DCD23AD5-4B02-42C0-A9FA-13834DF17AA6}"/>
              </a:ext>
            </a:extLst>
          </p:cNvPr>
          <p:cNvSpPr>
            <a:spLocks noGrp="1"/>
          </p:cNvSpPr>
          <p:nvPr>
            <p:ph type="ftr" sz="quarter" idx="11"/>
          </p:nvPr>
        </p:nvSpPr>
        <p:spPr/>
        <p:txBody>
          <a:bodyPr/>
          <a:lstStyle/>
          <a:p>
            <a:pPr>
              <a:defRPr/>
            </a:pPr>
            <a:r>
              <a:rPr lang="en-US"/>
              <a:t>Xiaofei Wang, InterDigital</a:t>
            </a:r>
            <a:endParaRPr lang="en-US" dirty="0"/>
          </a:p>
        </p:txBody>
      </p:sp>
      <p:sp>
        <p:nvSpPr>
          <p:cNvPr id="4" name="Slide Number Placeholder 3">
            <a:extLst>
              <a:ext uri="{FF2B5EF4-FFF2-40B4-BE49-F238E27FC236}">
                <a16:creationId xmlns:a16="http://schemas.microsoft.com/office/drawing/2014/main" id="{220871D2-D34F-4064-86E2-52D4377F81C9}"/>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18</a:t>
            </a:fld>
            <a:endParaRPr lang="en-US" dirty="0"/>
          </a:p>
        </p:txBody>
      </p:sp>
      <p:sp>
        <p:nvSpPr>
          <p:cNvPr id="5" name="Date Placeholder 4">
            <a:extLst>
              <a:ext uri="{FF2B5EF4-FFF2-40B4-BE49-F238E27FC236}">
                <a16:creationId xmlns:a16="http://schemas.microsoft.com/office/drawing/2014/main" id="{DE420C3F-F92D-4F08-937B-BCEDFE3ADB50}"/>
              </a:ext>
            </a:extLst>
          </p:cNvPr>
          <p:cNvSpPr>
            <a:spLocks noGrp="1"/>
          </p:cNvSpPr>
          <p:nvPr>
            <p:ph type="dt" sz="half" idx="10"/>
          </p:nvPr>
        </p:nvSpPr>
        <p:spPr/>
        <p:txBody>
          <a:bodyPr/>
          <a:lstStyle/>
          <a:p>
            <a:pPr>
              <a:defRPr/>
            </a:pPr>
            <a:r>
              <a:rPr lang="en-US"/>
              <a:t>November 2024</a:t>
            </a:r>
            <a:endParaRPr lang="en-US" dirty="0"/>
          </a:p>
        </p:txBody>
      </p:sp>
    </p:spTree>
    <p:extLst>
      <p:ext uri="{BB962C8B-B14F-4D97-AF65-F5344CB8AC3E}">
        <p14:creationId xmlns:p14="http://schemas.microsoft.com/office/powerpoint/2010/main" val="2860478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p:txBody>
          <a:bodyPr/>
          <a:lstStyle/>
          <a:p>
            <a:pPr>
              <a:lnSpc>
                <a:spcPct val="90000"/>
              </a:lnSpc>
            </a:pPr>
            <a:r>
              <a:rPr lang="en-US" kern="0" dirty="0"/>
              <a:t>No teleconference planned</a:t>
            </a:r>
          </a:p>
          <a:p>
            <a:pPr>
              <a:lnSpc>
                <a:spcPct val="90000"/>
              </a:lnSpc>
            </a:pPr>
            <a:endParaRPr lang="en-US" dirty="0"/>
          </a:p>
          <a:p>
            <a:pPr>
              <a:lnSpc>
                <a:spcPct val="90000"/>
              </a:lnSpc>
            </a:pPr>
            <a:r>
              <a:rPr lang="en-US" dirty="0"/>
              <a:t>T</a:t>
            </a:r>
            <a:r>
              <a:rPr lang="en-US" kern="0" dirty="0"/>
              <a:t>echnical presentations</a:t>
            </a:r>
          </a:p>
          <a:p>
            <a:pPr lvl="1">
              <a:lnSpc>
                <a:spcPct val="90000"/>
              </a:lnSpc>
            </a:pPr>
            <a:r>
              <a:rPr lang="en-US" dirty="0"/>
              <a:t>Additional results, exploration and feasibility for existing use cases</a:t>
            </a:r>
          </a:p>
          <a:p>
            <a:pPr lvl="1">
              <a:lnSpc>
                <a:spcPct val="90000"/>
              </a:lnSpc>
            </a:pPr>
            <a:endParaRPr lang="en-US" dirty="0"/>
          </a:p>
          <a:p>
            <a:pPr lvl="1">
              <a:lnSpc>
                <a:spcPct val="90000"/>
              </a:lnSpc>
            </a:pPr>
            <a:r>
              <a:rPr lang="en-US" dirty="0"/>
              <a:t>Additional AIML use cases</a:t>
            </a:r>
          </a:p>
          <a:p>
            <a:pPr lvl="1">
              <a:lnSpc>
                <a:spcPct val="90000"/>
              </a:lnSpc>
            </a:pPr>
            <a:endParaRPr lang="en-US" dirty="0"/>
          </a:p>
          <a:p>
            <a:pPr lvl="1">
              <a:lnSpc>
                <a:spcPct val="90000"/>
              </a:lnSpc>
            </a:pPr>
            <a:r>
              <a:rPr lang="en-US" dirty="0"/>
              <a:t>Technical report drafts</a:t>
            </a:r>
          </a:p>
          <a:p>
            <a:pPr>
              <a:lnSpc>
                <a:spcPct val="90000"/>
              </a:lnSpc>
            </a:pPr>
            <a:endParaRPr lang="en-US" dirty="0"/>
          </a:p>
          <a:p>
            <a:pPr marL="457200" lvl="1" indent="0">
              <a:lnSpc>
                <a:spcPct val="90000"/>
              </a:lnSpc>
              <a:buNone/>
            </a:pPr>
            <a:endParaRPr lang="en-US" kern="0" dirty="0"/>
          </a:p>
        </p:txBody>
      </p:sp>
      <p:sp>
        <p:nvSpPr>
          <p:cNvPr id="5125" name="Rectangle 2"/>
          <p:cNvSpPr>
            <a:spLocks noGrp="1" noChangeArrowheads="1"/>
          </p:cNvSpPr>
          <p:nvPr>
            <p:ph type="title"/>
          </p:nvPr>
        </p:nvSpPr>
        <p:spPr/>
        <p:txBody>
          <a:bodyPr/>
          <a:lstStyle/>
          <a:p>
            <a:r>
              <a:rPr lang="en-US" dirty="0"/>
              <a:t>Plans </a:t>
            </a:r>
            <a:r>
              <a:rPr lang="en-US"/>
              <a:t>for January 2025</a:t>
            </a:r>
            <a:endParaRPr lang="en-US" dirty="0"/>
          </a:p>
        </p:txBody>
      </p:sp>
      <p:sp>
        <p:nvSpPr>
          <p:cNvPr id="3" name="Footer Placeholder 2">
            <a:extLst>
              <a:ext uri="{FF2B5EF4-FFF2-40B4-BE49-F238E27FC236}">
                <a16:creationId xmlns:a16="http://schemas.microsoft.com/office/drawing/2014/main" id="{78D1CC44-3769-4E75-B6D3-3D9061808955}"/>
              </a:ext>
            </a:extLst>
          </p:cNvPr>
          <p:cNvSpPr>
            <a:spLocks noGrp="1"/>
          </p:cNvSpPr>
          <p:nvPr>
            <p:ph type="ftr" sz="quarter" idx="11"/>
          </p:nvPr>
        </p:nvSpPr>
        <p:spPr/>
        <p:txBody>
          <a:bodyPr/>
          <a:lstStyle/>
          <a:p>
            <a:pPr>
              <a:defRPr/>
            </a:pPr>
            <a:r>
              <a:rPr lang="en-US"/>
              <a:t>Xiaofei Wang, InterDigital</a:t>
            </a:r>
            <a:endParaRPr lang="en-US" dirty="0"/>
          </a:p>
        </p:txBody>
      </p:sp>
      <p:sp>
        <p:nvSpPr>
          <p:cNvPr id="5" name="Slide Number Placeholder 4">
            <a:extLst>
              <a:ext uri="{FF2B5EF4-FFF2-40B4-BE49-F238E27FC236}">
                <a16:creationId xmlns:a16="http://schemas.microsoft.com/office/drawing/2014/main" id="{113AD6BB-F690-4321-A739-4E5953A55846}"/>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19</a:t>
            </a:fld>
            <a:endParaRPr lang="en-US" dirty="0"/>
          </a:p>
        </p:txBody>
      </p:sp>
      <p:sp>
        <p:nvSpPr>
          <p:cNvPr id="6" name="Date Placeholder 5">
            <a:extLst>
              <a:ext uri="{FF2B5EF4-FFF2-40B4-BE49-F238E27FC236}">
                <a16:creationId xmlns:a16="http://schemas.microsoft.com/office/drawing/2014/main" id="{CFA5FC63-338B-447D-84D6-411B04CF74B4}"/>
              </a:ext>
            </a:extLst>
          </p:cNvPr>
          <p:cNvSpPr>
            <a:spLocks noGrp="1"/>
          </p:cNvSpPr>
          <p:nvPr>
            <p:ph type="dt" sz="half" idx="10"/>
          </p:nvPr>
        </p:nvSpPr>
        <p:spPr/>
        <p:txBody>
          <a:bodyPr/>
          <a:lstStyle/>
          <a:p>
            <a:pPr>
              <a:defRPr/>
            </a:pPr>
            <a:r>
              <a:rPr lang="en-US"/>
              <a:t>November 2024</a:t>
            </a:r>
            <a:endParaRPr lang="en-US" dirty="0"/>
          </a:p>
        </p:txBody>
      </p:sp>
    </p:spTree>
    <p:extLst>
      <p:ext uri="{BB962C8B-B14F-4D97-AF65-F5344CB8AC3E}">
        <p14:creationId xmlns:p14="http://schemas.microsoft.com/office/powerpoint/2010/main" val="1097944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t>This document is a digest of the closing reports of all 802.11 sub-groups for presentation at the November 2024 closing plenary meeting. Liaison reports (including liaison reports from the opening plenary) are also included.</a:t>
            </a:r>
            <a:endParaRPr lang="en-GB" dirty="0"/>
          </a:p>
        </p:txBody>
      </p:sp>
      <p:sp>
        <p:nvSpPr>
          <p:cNvPr id="2" name="Footer Placeholder 1">
            <a:extLst>
              <a:ext uri="{FF2B5EF4-FFF2-40B4-BE49-F238E27FC236}">
                <a16:creationId xmlns:a16="http://schemas.microsoft.com/office/drawing/2014/main" id="{87C1A763-4C1B-4FC5-B783-E184B34E593A}"/>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8599D405-690A-4455-B4B3-238135335681}"/>
              </a:ext>
            </a:extLst>
          </p:cNvPr>
          <p:cNvSpPr>
            <a:spLocks noGrp="1"/>
          </p:cNvSpPr>
          <p:nvPr>
            <p:ph type="sldNum" idx="12"/>
          </p:nvPr>
        </p:nvSpPr>
        <p:spPr/>
        <p:txBody>
          <a:bodyPr/>
          <a:lstStyle/>
          <a:p>
            <a:r>
              <a:rPr lang="en-GB"/>
              <a:t>Slide </a:t>
            </a:r>
            <a:fld id="{440F5867-744E-4AA6-B0ED-4C44D2DFBB7B}" type="slidenum">
              <a:rPr lang="en-GB" smtClean="0"/>
              <a:pPr/>
              <a:t>2</a:t>
            </a:fld>
            <a:endParaRPr lang="en-GB" dirty="0"/>
          </a:p>
        </p:txBody>
      </p:sp>
      <p:sp>
        <p:nvSpPr>
          <p:cNvPr id="7" name="Date Placeholder 6">
            <a:extLst>
              <a:ext uri="{FF2B5EF4-FFF2-40B4-BE49-F238E27FC236}">
                <a16:creationId xmlns:a16="http://schemas.microsoft.com/office/drawing/2014/main" id="{638AF770-89C3-4BE2-9E0C-34342F6CC659}"/>
              </a:ext>
            </a:extLst>
          </p:cNvPr>
          <p:cNvSpPr>
            <a:spLocks noGrp="1"/>
          </p:cNvSpPr>
          <p:nvPr>
            <p:ph type="dt" idx="15"/>
          </p:nvPr>
        </p:nvSpPr>
        <p:spPr/>
        <p:txBody>
          <a:bodyPr/>
          <a:lstStyle/>
          <a:p>
            <a:r>
              <a:rPr lang="en-US"/>
              <a:t>November 2024</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a:t>ARC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2024-11-14</a:t>
            </a:r>
          </a:p>
        </p:txBody>
      </p:sp>
      <p:graphicFrame>
        <p:nvGraphicFramePr>
          <p:cNvPr id="1026" name="Object 11"/>
          <p:cNvGraphicFramePr>
            <a:graphicFrameLocks noChangeAspect="1"/>
          </p:cNvGraphicFramePr>
          <p:nvPr>
            <p:extLst>
              <p:ext uri="{D42A27DB-BD31-4B8C-83A1-F6EECF244321}">
                <p14:modId xmlns:p14="http://schemas.microsoft.com/office/powerpoint/2010/main" val="3305098018"/>
              </p:ext>
            </p:extLst>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name="Document" r:id="rId3" imgW="8267030" imgH="2874253" progId="Word.Document.8">
                  <p:embed/>
                </p:oleObj>
              </mc:Choice>
              <mc:Fallback>
                <p:oleObj name="Document" r:id="rId3" imgW="8267030" imgH="2874253" progId="Word.Document.8">
                  <p:embed/>
                  <p:pic>
                    <p:nvPicPr>
                      <p:cNvPr id="1026" name="Object 11"/>
                      <p:cNvPicPr>
                        <a:picLocks noChangeAspect="1" noChangeArrowheads="1"/>
                      </p:cNvPicPr>
                      <p:nvPr/>
                    </p:nvPicPr>
                    <p:blipFill>
                      <a:blip r:embed="rId4"/>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Footer Placeholder 1">
            <a:extLst>
              <a:ext uri="{FF2B5EF4-FFF2-40B4-BE49-F238E27FC236}">
                <a16:creationId xmlns:a16="http://schemas.microsoft.com/office/drawing/2014/main" id="{B88C8DBE-45B3-4163-8364-6C140D3EBD2D}"/>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96E599DB-DCD1-4D55-A957-751F033FC2EC}"/>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4" name="Date Placeholder 3">
            <a:extLst>
              <a:ext uri="{FF2B5EF4-FFF2-40B4-BE49-F238E27FC236}">
                <a16:creationId xmlns:a16="http://schemas.microsoft.com/office/drawing/2014/main" id="{9F8D2E54-7BD3-48C9-916D-A5DA8337B3C3}"/>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1009982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- 1</a:t>
            </a:r>
          </a:p>
        </p:txBody>
      </p:sp>
      <p:sp>
        <p:nvSpPr>
          <p:cNvPr id="15366" name="Rectangle 3"/>
          <p:cNvSpPr>
            <a:spLocks noGrp="1" noChangeArrowheads="1"/>
          </p:cNvSpPr>
          <p:nvPr>
            <p:ph type="body" idx="1"/>
          </p:nvPr>
        </p:nvSpPr>
        <p:spPr>
          <a:xfrm>
            <a:off x="1905000" y="1447800"/>
            <a:ext cx="8458200" cy="5029200"/>
          </a:xfrm>
        </p:spPr>
        <p:txBody>
          <a:bodyPr/>
          <a:lstStyle/>
          <a:p>
            <a:pPr>
              <a:spcBef>
                <a:spcPts val="0"/>
              </a:spcBef>
            </a:pPr>
            <a:r>
              <a:rPr lang="en-US" sz="2800" dirty="0"/>
              <a:t>Agenda is here: </a:t>
            </a:r>
            <a:r>
              <a:rPr lang="en-US" sz="2800" dirty="0">
                <a:hlinkClick r:id="rId3"/>
              </a:rPr>
              <a:t>11-24/1728r6</a:t>
            </a:r>
            <a:r>
              <a:rPr lang="en-US" sz="2800" dirty="0"/>
              <a:t> </a:t>
            </a:r>
          </a:p>
          <a:p>
            <a:pPr>
              <a:spcBef>
                <a:spcPts val="0"/>
              </a:spcBef>
            </a:pPr>
            <a:endParaRPr lang="en-US" sz="2800" dirty="0"/>
          </a:p>
          <a:p>
            <a:pPr>
              <a:spcBef>
                <a:spcPts val="0"/>
              </a:spcBef>
            </a:pPr>
            <a:r>
              <a:rPr lang="en-US" sz="2800" dirty="0"/>
              <a:t>IEEE Std 802 revision: </a:t>
            </a:r>
          </a:p>
          <a:p>
            <a:pPr lvl="1">
              <a:lnSpc>
                <a:spcPct val="90000"/>
              </a:lnSpc>
              <a:spcBef>
                <a:spcPts val="300"/>
              </a:spcBef>
              <a:defRPr/>
            </a:pPr>
            <a:r>
              <a:rPr lang="en-US" sz="2400" dirty="0">
                <a:ea typeface="Calibri" panose="020F0502020204030204" pitchFamily="34" charset="0"/>
              </a:rPr>
              <a:t>Received a report on the P802REV activities</a:t>
            </a:r>
          </a:p>
          <a:p>
            <a:pPr lvl="2">
              <a:lnSpc>
                <a:spcPct val="90000"/>
              </a:lnSpc>
              <a:spcBef>
                <a:spcPts val="300"/>
              </a:spcBef>
              <a:defRPr/>
            </a:pPr>
            <a:r>
              <a:rPr lang="en-US" sz="2200" dirty="0">
                <a:ea typeface="Calibri" panose="020F0502020204030204" pitchFamily="34" charset="0"/>
              </a:rPr>
              <a:t>SA recirculation is completed (assuming the LMSC approves).</a:t>
            </a:r>
          </a:p>
          <a:p>
            <a:pPr lvl="2">
              <a:lnSpc>
                <a:spcPct val="90000"/>
              </a:lnSpc>
              <a:spcBef>
                <a:spcPts val="300"/>
              </a:spcBef>
              <a:defRPr/>
            </a:pPr>
            <a:r>
              <a:rPr lang="en-US" sz="2200" dirty="0">
                <a:ea typeface="Calibri" panose="020F0502020204030204" pitchFamily="34" charset="0"/>
              </a:rPr>
              <a:t>Moving to publication editor.</a:t>
            </a:r>
          </a:p>
          <a:p>
            <a:pPr lvl="1">
              <a:lnSpc>
                <a:spcPct val="90000"/>
              </a:lnSpc>
              <a:spcBef>
                <a:spcPts val="300"/>
              </a:spcBef>
              <a:defRPr/>
            </a:pPr>
            <a:r>
              <a:rPr lang="en-US" sz="2400" dirty="0">
                <a:ea typeface="Calibri" panose="020F0502020204030204" pitchFamily="34" charset="0"/>
              </a:rPr>
              <a:t>There are at least two items that impact 802.11, and are planned to be discussed at future ARC meetings:</a:t>
            </a:r>
          </a:p>
          <a:p>
            <a:pPr lvl="2">
              <a:lnSpc>
                <a:spcPct val="90000"/>
              </a:lnSpc>
              <a:spcBef>
                <a:spcPts val="300"/>
              </a:spcBef>
              <a:defRPr/>
            </a:pPr>
            <a:r>
              <a:rPr lang="en-US" sz="2200" dirty="0">
                <a:ea typeface="Calibri" panose="020F0502020204030204" pitchFamily="34" charset="0"/>
              </a:rPr>
              <a:t>Change of terminology and removal of EPD and LPD terms</a:t>
            </a:r>
          </a:p>
          <a:p>
            <a:pPr lvl="2">
              <a:lnSpc>
                <a:spcPct val="90000"/>
              </a:lnSpc>
              <a:spcBef>
                <a:spcPts val="300"/>
              </a:spcBef>
              <a:defRPr/>
            </a:pPr>
            <a:r>
              <a:rPr lang="en-US" sz="2200" dirty="0">
                <a:ea typeface="Calibri" panose="020F0502020204030204" pitchFamily="34" charset="0"/>
              </a:rPr>
              <a:t>MAC address bit and octet ordering description</a:t>
            </a:r>
          </a:p>
          <a:p>
            <a:pPr lvl="1">
              <a:lnSpc>
                <a:spcPct val="90000"/>
              </a:lnSpc>
              <a:spcBef>
                <a:spcPts val="300"/>
              </a:spcBef>
              <a:defRPr/>
            </a:pPr>
            <a:endParaRPr lang="en-US" sz="2400" dirty="0">
              <a:ea typeface="Calibri" panose="020F0502020204030204" pitchFamily="34" charset="0"/>
            </a:endParaRPr>
          </a:p>
          <a:p>
            <a:pPr lvl="1">
              <a:lnSpc>
                <a:spcPct val="90000"/>
              </a:lnSpc>
              <a:spcBef>
                <a:spcPts val="300"/>
              </a:spcBef>
              <a:defRPr/>
            </a:pPr>
            <a:endParaRPr lang="en-US" sz="2200" dirty="0">
              <a:ea typeface="Calibri" panose="020F0502020204030204" pitchFamily="34" charset="0"/>
            </a:endParaRPr>
          </a:p>
        </p:txBody>
      </p:sp>
      <p:sp>
        <p:nvSpPr>
          <p:cNvPr id="2" name="Footer Placeholder 1">
            <a:extLst>
              <a:ext uri="{FF2B5EF4-FFF2-40B4-BE49-F238E27FC236}">
                <a16:creationId xmlns:a16="http://schemas.microsoft.com/office/drawing/2014/main" id="{DF85C266-BCA3-4291-8F35-770DC50F3B5F}"/>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A9029563-89A1-409E-8CC7-FDAE62B739A8}"/>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4" name="Date Placeholder 3">
            <a:extLst>
              <a:ext uri="{FF2B5EF4-FFF2-40B4-BE49-F238E27FC236}">
                <a16:creationId xmlns:a16="http://schemas.microsoft.com/office/drawing/2014/main" id="{8A9BC3BA-1799-4CE8-A0AF-97CE94B7CFD3}"/>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281557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- 2</a:t>
            </a:r>
          </a:p>
        </p:txBody>
      </p:sp>
      <p:sp>
        <p:nvSpPr>
          <p:cNvPr id="15366" name="Rectangle 3"/>
          <p:cNvSpPr>
            <a:spLocks noGrp="1" noChangeArrowheads="1"/>
          </p:cNvSpPr>
          <p:nvPr>
            <p:ph type="body" idx="1"/>
          </p:nvPr>
        </p:nvSpPr>
        <p:spPr>
          <a:xfrm>
            <a:off x="1905000" y="1295400"/>
            <a:ext cx="8458200" cy="5181600"/>
          </a:xfrm>
        </p:spPr>
        <p:txBody>
          <a:bodyPr/>
          <a:lstStyle/>
          <a:p>
            <a:pPr>
              <a:lnSpc>
                <a:spcPct val="90000"/>
              </a:lnSpc>
              <a:spcBef>
                <a:spcPts val="300"/>
              </a:spcBef>
              <a:defRPr/>
            </a:pPr>
            <a:r>
              <a:rPr lang="en-US" sz="2600" dirty="0">
                <a:ea typeface="Calibri" panose="020F0502020204030204" pitchFamily="34" charset="0"/>
              </a:rPr>
              <a:t>Annex G:</a:t>
            </a:r>
          </a:p>
          <a:p>
            <a:pPr lvl="1">
              <a:lnSpc>
                <a:spcPct val="90000"/>
              </a:lnSpc>
              <a:spcBef>
                <a:spcPts val="300"/>
              </a:spcBef>
              <a:defRPr/>
            </a:pPr>
            <a:r>
              <a:rPr lang="en-US" sz="2400" dirty="0">
                <a:ea typeface="Calibri" panose="020F0502020204030204" pitchFamily="34" charset="0"/>
              </a:rPr>
              <a:t>Progressed the proposal for Annex G replacement: </a:t>
            </a:r>
            <a:r>
              <a:rPr lang="en-US" sz="2400" dirty="0">
                <a:ea typeface="Calibri" panose="020F0502020204030204" pitchFamily="34" charset="0"/>
                <a:hlinkClick r:id="rId3"/>
              </a:rPr>
              <a:t>11-23/0880r4</a:t>
            </a:r>
            <a:r>
              <a:rPr lang="en-US" sz="2400" dirty="0">
                <a:ea typeface="Calibri" panose="020F0502020204030204" pitchFamily="34" charset="0"/>
              </a:rPr>
              <a:t>.  Consensus that this is useful work, and in the right direction. Will continue discussion in January.</a:t>
            </a:r>
          </a:p>
          <a:p>
            <a:pPr>
              <a:lnSpc>
                <a:spcPct val="90000"/>
              </a:lnSpc>
              <a:spcBef>
                <a:spcPts val="300"/>
              </a:spcBef>
              <a:defRPr/>
            </a:pPr>
            <a:endParaRPr lang="en-US" sz="2600" dirty="0">
              <a:ea typeface="Calibri" panose="020F0502020204030204" pitchFamily="34" charset="0"/>
            </a:endParaRPr>
          </a:p>
          <a:p>
            <a:pPr>
              <a:lnSpc>
                <a:spcPct val="90000"/>
              </a:lnSpc>
              <a:spcBef>
                <a:spcPts val="0"/>
              </a:spcBef>
              <a:defRPr/>
            </a:pPr>
            <a:r>
              <a:rPr lang="en-US" sz="2600" dirty="0">
                <a:ea typeface="Calibri" panose="020F0502020204030204" pitchFamily="34" charset="0"/>
              </a:rPr>
              <a:t>WBA L4S presentation</a:t>
            </a:r>
          </a:p>
          <a:p>
            <a:pPr lvl="1">
              <a:lnSpc>
                <a:spcPct val="90000"/>
              </a:lnSpc>
              <a:spcBef>
                <a:spcPts val="0"/>
              </a:spcBef>
              <a:defRPr/>
            </a:pPr>
            <a:r>
              <a:rPr lang="en-US" sz="2200" dirty="0"/>
              <a:t>Incoming liaison letter: </a:t>
            </a:r>
            <a:r>
              <a:rPr lang="en-US" sz="2200" dirty="0">
                <a:hlinkClick r:id="rId4"/>
              </a:rPr>
              <a:t>11-24/1569r0</a:t>
            </a:r>
            <a:endParaRPr lang="en-US" sz="2200" dirty="0">
              <a:ea typeface="Calibri" panose="020F0502020204030204" pitchFamily="34" charset="0"/>
            </a:endParaRPr>
          </a:p>
          <a:p>
            <a:pPr lvl="1">
              <a:lnSpc>
                <a:spcPct val="90000"/>
              </a:lnSpc>
              <a:spcBef>
                <a:spcPts val="300"/>
              </a:spcBef>
              <a:buFont typeface="Arial" pitchFamily="34" charset="0"/>
              <a:buChar char="–"/>
              <a:defRPr/>
            </a:pPr>
            <a:r>
              <a:rPr lang="en-US" sz="2200" dirty="0"/>
              <a:t>Proposed (interim) response: </a:t>
            </a:r>
            <a:r>
              <a:rPr lang="en-US" sz="2200" dirty="0">
                <a:hlinkClick r:id="rId5"/>
              </a:rPr>
              <a:t>11-24/1933r1</a:t>
            </a:r>
            <a:r>
              <a:rPr lang="en-US" sz="2200" dirty="0"/>
              <a:t> </a:t>
            </a:r>
          </a:p>
          <a:p>
            <a:pPr lvl="1">
              <a:lnSpc>
                <a:spcPct val="90000"/>
              </a:lnSpc>
              <a:spcBef>
                <a:spcPts val="300"/>
              </a:spcBef>
              <a:buFont typeface="Arial" pitchFamily="34" charset="0"/>
              <a:buChar char="–"/>
              <a:defRPr/>
            </a:pPr>
            <a:r>
              <a:rPr lang="en-US" sz="2200" dirty="0"/>
              <a:t>Plan to continue discussion in January</a:t>
            </a:r>
          </a:p>
          <a:p>
            <a:pPr>
              <a:lnSpc>
                <a:spcPct val="90000"/>
              </a:lnSpc>
              <a:spcBef>
                <a:spcPts val="300"/>
              </a:spcBef>
              <a:defRPr/>
            </a:pPr>
            <a:endParaRPr lang="en-US" sz="2600" dirty="0">
              <a:ea typeface="Calibri" panose="020F0502020204030204" pitchFamily="34" charset="0"/>
            </a:endParaRPr>
          </a:p>
        </p:txBody>
      </p:sp>
      <p:sp>
        <p:nvSpPr>
          <p:cNvPr id="2" name="Footer Placeholder 1">
            <a:extLst>
              <a:ext uri="{FF2B5EF4-FFF2-40B4-BE49-F238E27FC236}">
                <a16:creationId xmlns:a16="http://schemas.microsoft.com/office/drawing/2014/main" id="{D36BBC63-3E12-4AB2-8397-5E19913A2F28}"/>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72075CB0-A9D7-4998-8927-3F0C4EBCEA53}"/>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4" name="Date Placeholder 3">
            <a:extLst>
              <a:ext uri="{FF2B5EF4-FFF2-40B4-BE49-F238E27FC236}">
                <a16:creationId xmlns:a16="http://schemas.microsoft.com/office/drawing/2014/main" id="{6E26B9AA-062E-4617-9C04-0E0A2AE7343F}"/>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3752161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381000"/>
          </a:xfrm>
        </p:spPr>
        <p:txBody>
          <a:bodyPr/>
          <a:lstStyle/>
          <a:p>
            <a:r>
              <a:rPr lang="en-US" dirty="0"/>
              <a:t>Future activities</a:t>
            </a:r>
          </a:p>
        </p:txBody>
      </p:sp>
      <p:sp>
        <p:nvSpPr>
          <p:cNvPr id="7" name="Rectangle 3">
            <a:extLst>
              <a:ext uri="{FF2B5EF4-FFF2-40B4-BE49-F238E27FC236}">
                <a16:creationId xmlns:a16="http://schemas.microsoft.com/office/drawing/2014/main" id="{81351754-4384-4741-98EB-67ED3215A0D9}"/>
              </a:ext>
            </a:extLst>
          </p:cNvPr>
          <p:cNvSpPr txBox="1">
            <a:spLocks noChangeArrowheads="1"/>
          </p:cNvSpPr>
          <p:nvPr/>
        </p:nvSpPr>
        <p:spPr bwMode="auto">
          <a:xfrm>
            <a:off x="1752600" y="1066800"/>
            <a:ext cx="8686800" cy="5410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2" indent="0">
              <a:spcBef>
                <a:spcPts val="300"/>
              </a:spcBef>
              <a:spcAft>
                <a:spcPts val="0"/>
              </a:spcAft>
              <a:buNone/>
              <a:defRPr/>
            </a:pPr>
            <a:r>
              <a:rPr lang="en-US" altLang="en-US" sz="2000" b="1" kern="0" dirty="0"/>
              <a:t>Will start working on these alignment topics, once IEEE Std 802 is known to be stable (final SA ballot complete and/or wait for publication):</a:t>
            </a:r>
          </a:p>
          <a:p>
            <a:pPr marL="685800" lvl="2" indent="-342900">
              <a:lnSpc>
                <a:spcPct val="90000"/>
              </a:lnSpc>
              <a:buFont typeface="Arial" pitchFamily="34" charset="0"/>
              <a:buChar char="•"/>
              <a:defRPr/>
            </a:pPr>
            <a:r>
              <a:rPr lang="en-US" sz="2000" b="1" dirty="0"/>
              <a:t>Related to IEEE Std 802 updates:</a:t>
            </a:r>
          </a:p>
          <a:p>
            <a:pPr marL="1143000" lvl="3" indent="-342900">
              <a:lnSpc>
                <a:spcPct val="90000"/>
              </a:lnSpc>
              <a:buFont typeface="Arial" pitchFamily="34" charset="0"/>
              <a:buChar char="•"/>
              <a:defRPr/>
            </a:pPr>
            <a:r>
              <a:rPr lang="en-US" sz="2000" b="1" u="sng" kern="0" dirty="0"/>
              <a:t>EPD and LPD terms are going away</a:t>
            </a:r>
            <a:r>
              <a:rPr lang="en-US" sz="2000" b="1" kern="0" dirty="0"/>
              <a:t> – we need to update 802.11 to align</a:t>
            </a:r>
          </a:p>
          <a:p>
            <a:pPr marL="1143000" lvl="3" indent="-342900">
              <a:lnSpc>
                <a:spcPct val="90000"/>
              </a:lnSpc>
              <a:buFont typeface="Arial" pitchFamily="34" charset="0"/>
              <a:buChar char="•"/>
              <a:defRPr/>
            </a:pPr>
            <a:r>
              <a:rPr lang="en-US" sz="2000" b="1" u="sng" dirty="0">
                <a:latin typeface="Times New Roman" panose="02020603050405020304" pitchFamily="18" charset="0"/>
              </a:rPr>
              <a:t>Review MAC address ordering discussion</a:t>
            </a:r>
            <a:r>
              <a:rPr lang="en-US" sz="2000" b="1" dirty="0">
                <a:latin typeface="Times New Roman" panose="02020603050405020304" pitchFamily="18" charset="0"/>
              </a:rPr>
              <a:t>, and 802.11 assumptions</a:t>
            </a:r>
          </a:p>
          <a:p>
            <a:pPr marL="1143000" lvl="3" indent="-342900">
              <a:lnSpc>
                <a:spcPct val="90000"/>
              </a:lnSpc>
              <a:buFont typeface="Arial" pitchFamily="34" charset="0"/>
              <a:buChar char="•"/>
              <a:defRPr/>
            </a:pPr>
            <a:r>
              <a:rPr lang="en-US" sz="2000" b="1" dirty="0"/>
              <a:t>802.1AC mapping from ISS to 802.11 MAC SAP interface</a:t>
            </a:r>
          </a:p>
          <a:p>
            <a:pPr marL="1143000" lvl="3" indent="-342900">
              <a:lnSpc>
                <a:spcPct val="90000"/>
              </a:lnSpc>
              <a:buFont typeface="Arial" pitchFamily="34" charset="0"/>
              <a:buChar char="•"/>
              <a:defRPr/>
            </a:pPr>
            <a:r>
              <a:rPr lang="en-US" sz="2000" b="1" dirty="0"/>
              <a:t>Consider any changes to remove 802.2/LLC terms?</a:t>
            </a:r>
          </a:p>
          <a:p>
            <a:pPr marL="1143000" lvl="3" indent="-342900">
              <a:lnSpc>
                <a:spcPct val="90000"/>
              </a:lnSpc>
              <a:buFont typeface="Arial" pitchFamily="34" charset="0"/>
              <a:buChar char="•"/>
              <a:defRPr/>
            </a:pPr>
            <a:r>
              <a:rPr lang="en-US" sz="2000" b="1" kern="0" dirty="0"/>
              <a:t>802.11’s “Portal”, and mapping to/usage of IEEE Std 802 terminology</a:t>
            </a:r>
          </a:p>
          <a:p>
            <a:pPr marL="1143000" lvl="3" indent="-342900">
              <a:lnSpc>
                <a:spcPct val="90000"/>
              </a:lnSpc>
              <a:buFont typeface="Arial" pitchFamily="34" charset="0"/>
              <a:buChar char="•"/>
              <a:defRPr/>
            </a:pPr>
            <a:r>
              <a:rPr lang="en-US" sz="2000" b="1" dirty="0"/>
              <a:t>Access Domains: “802 Access Domains”?  In 802.11, an ESS?  TGbe implications?</a:t>
            </a:r>
          </a:p>
          <a:p>
            <a:pPr marL="1143000" lvl="3" indent="-342900">
              <a:lnSpc>
                <a:spcPct val="90000"/>
              </a:lnSpc>
              <a:buFont typeface="Arial" pitchFamily="34" charset="0"/>
              <a:buChar char="•"/>
              <a:defRPr/>
            </a:pPr>
            <a:r>
              <a:rPr lang="en-US" sz="2000" b="1" dirty="0"/>
              <a:t>Is the DS a bridge (small ‘b’)?</a:t>
            </a:r>
          </a:p>
          <a:p>
            <a:pPr marL="1143000" lvl="3" indent="-342900">
              <a:lnSpc>
                <a:spcPct val="90000"/>
              </a:lnSpc>
              <a:buFont typeface="Arial" pitchFamily="34" charset="0"/>
              <a:buChar char="•"/>
              <a:defRPr/>
            </a:pPr>
            <a:r>
              <a:rPr lang="en-US" sz="2000" b="1" dirty="0"/>
              <a:t>Consider adding something about VLANs (just informational?) into 802.11?  Relationship (if we talk about it) to security domains (e.g. Authenticator relationship)?  VLAN-aware STAs?  What about GLK/non-GLK STAs?  (</a:t>
            </a:r>
            <a:r>
              <a:rPr lang="en-US" sz="2000" b="1" dirty="0" err="1"/>
              <a:t>cf</a:t>
            </a:r>
            <a:r>
              <a:rPr lang="en-US" sz="2000" b="1" dirty="0"/>
              <a:t> 11-08/0114r0)</a:t>
            </a:r>
          </a:p>
          <a:p>
            <a:pPr marL="342900" lvl="1" indent="-342900" eaLnBrk="1" hangingPunct="1">
              <a:lnSpc>
                <a:spcPct val="90000"/>
              </a:lnSpc>
              <a:spcBef>
                <a:spcPts val="300"/>
              </a:spcBef>
              <a:buFont typeface="Arial" pitchFamily="34" charset="0"/>
              <a:buChar char="•"/>
              <a:defRPr/>
            </a:pPr>
            <a:endParaRPr lang="en-US" sz="1800" kern="0" dirty="0"/>
          </a:p>
        </p:txBody>
      </p:sp>
      <p:sp>
        <p:nvSpPr>
          <p:cNvPr id="2" name="Footer Placeholder 1">
            <a:extLst>
              <a:ext uri="{FF2B5EF4-FFF2-40B4-BE49-F238E27FC236}">
                <a16:creationId xmlns:a16="http://schemas.microsoft.com/office/drawing/2014/main" id="{24D76A03-724F-47B2-ADBF-60CBBAE6E4C5}"/>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7B1F8F57-A049-42EF-A3FF-795FC9B2F46F}"/>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4" name="Date Placeholder 3">
            <a:extLst>
              <a:ext uri="{FF2B5EF4-FFF2-40B4-BE49-F238E27FC236}">
                <a16:creationId xmlns:a16="http://schemas.microsoft.com/office/drawing/2014/main" id="{9586A9D4-FFE1-4195-84EB-BABD6FE094A5}"/>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3575098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Pending activities</a:t>
            </a:r>
          </a:p>
        </p:txBody>
      </p:sp>
      <p:sp>
        <p:nvSpPr>
          <p:cNvPr id="7" name="Rectangle 3">
            <a:extLst>
              <a:ext uri="{FF2B5EF4-FFF2-40B4-BE49-F238E27FC236}">
                <a16:creationId xmlns:a16="http://schemas.microsoft.com/office/drawing/2014/main" id="{81351754-4384-4741-98EB-67ED3215A0D9}"/>
              </a:ext>
            </a:extLst>
          </p:cNvPr>
          <p:cNvSpPr txBox="1">
            <a:spLocks noChangeArrowheads="1"/>
          </p:cNvSpPr>
          <p:nvPr/>
        </p:nvSpPr>
        <p:spPr bwMode="auto">
          <a:xfrm>
            <a:off x="1981200" y="1371600"/>
            <a:ext cx="8229600" cy="51054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2" indent="0">
              <a:spcBef>
                <a:spcPts val="300"/>
              </a:spcBef>
              <a:spcAft>
                <a:spcPts val="0"/>
              </a:spcAft>
              <a:buNone/>
              <a:defRPr/>
            </a:pPr>
            <a:r>
              <a:rPr lang="en-US" sz="2000" b="1" dirty="0"/>
              <a:t>MLME-RESET, versus MLME-JOIN, MLME-START, </a:t>
            </a:r>
            <a:r>
              <a:rPr lang="en-US" sz="2000" b="1" kern="0" dirty="0"/>
              <a:t>MLME-SCAN and MLME-END</a:t>
            </a:r>
          </a:p>
          <a:p>
            <a:pPr marL="1143000" lvl="3" indent="-342900">
              <a:lnSpc>
                <a:spcPct val="90000"/>
              </a:lnSpc>
              <a:spcBef>
                <a:spcPts val="300"/>
              </a:spcBef>
              <a:spcAft>
                <a:spcPts val="0"/>
              </a:spcAft>
              <a:buFont typeface="Arial" pitchFamily="34" charset="0"/>
              <a:buChar char="•"/>
              <a:defRPr/>
            </a:pPr>
            <a:r>
              <a:rPr lang="en-US" sz="2000" b="1" kern="0" dirty="0"/>
              <a:t>One aspect is how MAC address is set/controlled – related to IEEE 1609/</a:t>
            </a:r>
            <a:r>
              <a:rPr lang="en-US" sz="2000" b="1" kern="0" dirty="0" err="1"/>
              <a:t>TGbd</a:t>
            </a:r>
            <a:r>
              <a:rPr lang="en-US" sz="2000" b="1" kern="0" dirty="0"/>
              <a:t>  activities</a:t>
            </a:r>
          </a:p>
          <a:p>
            <a:pPr marL="342900" lvl="1" indent="-342900" eaLnBrk="1" hangingPunct="1">
              <a:lnSpc>
                <a:spcPct val="90000"/>
              </a:lnSpc>
              <a:spcBef>
                <a:spcPts val="300"/>
              </a:spcBef>
              <a:buFont typeface="Arial" pitchFamily="34" charset="0"/>
              <a:buChar char="•"/>
              <a:defRPr/>
            </a:pPr>
            <a:endParaRPr lang="en-US" sz="1800" kern="0" dirty="0"/>
          </a:p>
        </p:txBody>
      </p:sp>
      <p:sp>
        <p:nvSpPr>
          <p:cNvPr id="2" name="Footer Placeholder 1">
            <a:extLst>
              <a:ext uri="{FF2B5EF4-FFF2-40B4-BE49-F238E27FC236}">
                <a16:creationId xmlns:a16="http://schemas.microsoft.com/office/drawing/2014/main" id="{8356DCFB-0797-40DB-81CA-E67F10CC25A9}"/>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31CD9F5E-6903-4233-8BFB-6F7D94C1C310}"/>
              </a:ext>
            </a:extLst>
          </p:cNvPr>
          <p:cNvSpPr>
            <a:spLocks noGrp="1"/>
          </p:cNvSpPr>
          <p:nvPr>
            <p:ph type="sldNum" idx="12"/>
          </p:nvPr>
        </p:nvSpPr>
        <p:spPr/>
        <p:txBody>
          <a:bodyPr/>
          <a:lstStyle/>
          <a:p>
            <a:r>
              <a:rPr lang="en-GB"/>
              <a:t>Slide </a:t>
            </a:r>
            <a:fld id="{440F5867-744E-4AA6-B0ED-4C44D2DFBB7B}" type="slidenum">
              <a:rPr lang="en-GB" smtClean="0"/>
              <a:pPr/>
              <a:t>24</a:t>
            </a:fld>
            <a:endParaRPr lang="en-GB" dirty="0"/>
          </a:p>
        </p:txBody>
      </p:sp>
      <p:sp>
        <p:nvSpPr>
          <p:cNvPr id="4" name="Date Placeholder 3">
            <a:extLst>
              <a:ext uri="{FF2B5EF4-FFF2-40B4-BE49-F238E27FC236}">
                <a16:creationId xmlns:a16="http://schemas.microsoft.com/office/drawing/2014/main" id="{C1EAE1CA-B7EB-4C5E-ACA5-B81EA7905EDA}"/>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2206702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09800" y="685800"/>
            <a:ext cx="7772400" cy="605118"/>
          </a:xfrm>
        </p:spPr>
        <p:txBody>
          <a:bodyPr/>
          <a:lstStyle/>
          <a:p>
            <a:r>
              <a:rPr lang="en-US" dirty="0"/>
              <a:t>Plans</a:t>
            </a:r>
          </a:p>
        </p:txBody>
      </p:sp>
      <p:sp>
        <p:nvSpPr>
          <p:cNvPr id="17414" name="Rectangle 3"/>
          <p:cNvSpPr>
            <a:spLocks noGrp="1" noChangeArrowheads="1"/>
          </p:cNvSpPr>
          <p:nvPr>
            <p:ph type="body" idx="1"/>
          </p:nvPr>
        </p:nvSpPr>
        <p:spPr>
          <a:xfrm>
            <a:off x="2057400" y="1371600"/>
            <a:ext cx="7924800" cy="4572000"/>
          </a:xfrm>
          <a:ln>
            <a:solidFill>
              <a:schemeClr val="bg1"/>
            </a:solidFill>
          </a:ln>
        </p:spPr>
        <p:txBody>
          <a:bodyPr/>
          <a:lstStyle/>
          <a:p>
            <a:pPr>
              <a:lnSpc>
                <a:spcPct val="90000"/>
              </a:lnSpc>
            </a:pPr>
            <a:r>
              <a:rPr lang="en-US" dirty="0"/>
              <a:t>Next session/teleconference topics:</a:t>
            </a:r>
            <a:endParaRPr lang="en-US" sz="1800" dirty="0"/>
          </a:p>
          <a:p>
            <a:pPr marL="684213">
              <a:lnSpc>
                <a:spcPct val="90000"/>
              </a:lnSpc>
            </a:pPr>
            <a:r>
              <a:rPr lang="en-US" dirty="0"/>
              <a:t>Start progress on EPD/LPD clean-up, MAC address bit/octet ordering, other “Future activities” on slide 5</a:t>
            </a:r>
          </a:p>
          <a:p>
            <a:pPr marL="684213">
              <a:lnSpc>
                <a:spcPct val="90000"/>
              </a:lnSpc>
            </a:pPr>
            <a:r>
              <a:rPr lang="en-US" dirty="0"/>
              <a:t>Annex G replacement phase 2, continued</a:t>
            </a:r>
          </a:p>
          <a:p>
            <a:pPr marL="684213">
              <a:lnSpc>
                <a:spcPct val="90000"/>
              </a:lnSpc>
            </a:pPr>
            <a:r>
              <a:rPr lang="en-US" dirty="0"/>
              <a:t>L4S technical work, and WBA L4S liaison response coordination, continued</a:t>
            </a:r>
          </a:p>
          <a:p>
            <a:pPr marL="684213">
              <a:lnSpc>
                <a:spcPct val="90000"/>
              </a:lnSpc>
            </a:pPr>
            <a:r>
              <a:rPr lang="en-US" dirty="0"/>
              <a:t>MLME clean-up</a:t>
            </a:r>
          </a:p>
          <a:p>
            <a:pPr>
              <a:lnSpc>
                <a:spcPct val="90000"/>
              </a:lnSpc>
            </a:pPr>
            <a:r>
              <a:rPr lang="en-US" dirty="0"/>
              <a:t>Teleconference – None</a:t>
            </a:r>
          </a:p>
          <a:p>
            <a:pPr>
              <a:lnSpc>
                <a:spcPct val="90000"/>
              </a:lnSpc>
            </a:pPr>
            <a:r>
              <a:rPr lang="en-US" dirty="0"/>
              <a:t>Three meeting slots requested in January</a:t>
            </a:r>
          </a:p>
          <a:p>
            <a:pPr marL="684213">
              <a:lnSpc>
                <a:spcPct val="90000"/>
              </a:lnSpc>
            </a:pPr>
            <a:endParaRPr lang="en-US" dirty="0"/>
          </a:p>
        </p:txBody>
      </p:sp>
      <p:sp>
        <p:nvSpPr>
          <p:cNvPr id="2" name="Footer Placeholder 1">
            <a:extLst>
              <a:ext uri="{FF2B5EF4-FFF2-40B4-BE49-F238E27FC236}">
                <a16:creationId xmlns:a16="http://schemas.microsoft.com/office/drawing/2014/main" id="{9D017044-9142-4565-B17A-5A17E61543D3}"/>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AFE8A66C-E36F-472F-BB6B-2EF0B7A8D019}"/>
              </a:ext>
            </a:extLst>
          </p:cNvPr>
          <p:cNvSpPr>
            <a:spLocks noGrp="1"/>
          </p:cNvSpPr>
          <p:nvPr>
            <p:ph type="sldNum" idx="12"/>
          </p:nvPr>
        </p:nvSpPr>
        <p:spPr/>
        <p:txBody>
          <a:bodyPr/>
          <a:lstStyle/>
          <a:p>
            <a:r>
              <a:rPr lang="en-GB"/>
              <a:t>Slide </a:t>
            </a:r>
            <a:fld id="{440F5867-744E-4AA6-B0ED-4C44D2DFBB7B}" type="slidenum">
              <a:rPr lang="en-GB" smtClean="0"/>
              <a:pPr/>
              <a:t>25</a:t>
            </a:fld>
            <a:endParaRPr lang="en-GB" dirty="0"/>
          </a:p>
        </p:txBody>
      </p:sp>
      <p:sp>
        <p:nvSpPr>
          <p:cNvPr id="4" name="Date Placeholder 3">
            <a:extLst>
              <a:ext uri="{FF2B5EF4-FFF2-40B4-BE49-F238E27FC236}">
                <a16:creationId xmlns:a16="http://schemas.microsoft.com/office/drawing/2014/main" id="{8D45136A-0C03-4AE3-8240-D097E6733F9A}"/>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8402221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err="1"/>
              <a:t>Coex</a:t>
            </a:r>
            <a:r>
              <a:rPr lang="en-GB" dirty="0"/>
              <a:t> SC Closing Report</a:t>
            </a:r>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sz="2000" dirty="0"/>
              <a:t>Date:</a:t>
            </a:r>
            <a:r>
              <a:rPr lang="en-GB" sz="2000" b="0" dirty="0"/>
              <a:t> 2024-11-14</a:t>
            </a:r>
          </a:p>
        </p:txBody>
      </p:sp>
      <p:graphicFrame>
        <p:nvGraphicFramePr>
          <p:cNvPr id="3075" name="Object 3"/>
          <p:cNvGraphicFramePr>
            <a:graphicFrameLocks noChangeAspect="1"/>
          </p:cNvGraphicFramePr>
          <p:nvPr>
            <p:extLst>
              <p:ext uri="{D42A27DB-BD31-4B8C-83A1-F6EECF244321}">
                <p14:modId xmlns:p14="http://schemas.microsoft.com/office/powerpoint/2010/main" val="1216912886"/>
              </p:ext>
            </p:extLst>
          </p:nvPr>
        </p:nvGraphicFramePr>
        <p:xfrm>
          <a:off x="2032000" y="2276872"/>
          <a:ext cx="8128000" cy="2463800"/>
        </p:xfrm>
        <a:graphic>
          <a:graphicData uri="http://schemas.openxmlformats.org/presentationml/2006/ole">
            <mc:AlternateContent xmlns:mc="http://schemas.openxmlformats.org/markup-compatibility/2006">
              <mc:Choice xmlns:v="urn:schemas-microsoft-com:vml" Requires="v">
                <p:oleObj name="Document" r:id="rId3" imgW="8255000" imgH="2514600" progId="Word.Document.8">
                  <p:embed/>
                </p:oleObj>
              </mc:Choice>
              <mc:Fallback>
                <p:oleObj name="Document" r:id="rId3" imgW="8255000" imgH="2514600" progId="Word.Document.8">
                  <p:embed/>
                  <p:pic>
                    <p:nvPicPr>
                      <p:cNvPr id="3075" name="Object 3"/>
                      <p:cNvPicPr>
                        <a:picLocks noChangeAspect="1" noChangeArrowheads="1"/>
                      </p:cNvPicPr>
                      <p:nvPr/>
                    </p:nvPicPr>
                    <p:blipFill>
                      <a:blip r:embed="rId4"/>
                      <a:srcRect/>
                      <a:stretch>
                        <a:fillRect/>
                      </a:stretch>
                    </p:blipFill>
                    <p:spPr bwMode="auto">
                      <a:xfrm>
                        <a:off x="2032000" y="2276872"/>
                        <a:ext cx="8128000" cy="2463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891" algn="l"/>
                <a:tab pos="1257269" algn="l"/>
                <a:tab pos="2171646" algn="l"/>
                <a:tab pos="3086023" algn="l"/>
                <a:tab pos="4000400" algn="l"/>
                <a:tab pos="4914777" algn="l"/>
                <a:tab pos="5829154" algn="l"/>
                <a:tab pos="6743531" algn="l"/>
                <a:tab pos="7657909" algn="l"/>
                <a:tab pos="8572286" algn="l"/>
                <a:tab pos="9486663" algn="l"/>
                <a:tab pos="10401040" algn="l"/>
              </a:tabLst>
            </a:pPr>
            <a:r>
              <a:rPr lang="en-GB" sz="2000">
                <a:solidFill>
                  <a:srgbClr val="000000"/>
                </a:solidFill>
              </a:rPr>
              <a:t>Authors:</a:t>
            </a:r>
          </a:p>
        </p:txBody>
      </p:sp>
      <p:sp>
        <p:nvSpPr>
          <p:cNvPr id="2" name="Footer Placeholder 1">
            <a:extLst>
              <a:ext uri="{FF2B5EF4-FFF2-40B4-BE49-F238E27FC236}">
                <a16:creationId xmlns:a16="http://schemas.microsoft.com/office/drawing/2014/main" id="{80A9B878-BF28-47A0-ACE6-BF63652629C0}"/>
              </a:ext>
            </a:extLst>
          </p:cNvPr>
          <p:cNvSpPr>
            <a:spLocks noGrp="1"/>
          </p:cNvSpPr>
          <p:nvPr>
            <p:ph type="ftr" idx="14"/>
          </p:nvPr>
        </p:nvSpPr>
        <p:spPr/>
        <p:txBody>
          <a:bodyPr/>
          <a:lstStyle/>
          <a:p>
            <a:r>
              <a:rPr lang="en-GB"/>
              <a:t>Marc Emmelmann, Self</a:t>
            </a:r>
            <a:endParaRPr lang="en-GB" dirty="0"/>
          </a:p>
        </p:txBody>
      </p:sp>
      <p:sp>
        <p:nvSpPr>
          <p:cNvPr id="3" name="Slide Number Placeholder 2">
            <a:extLst>
              <a:ext uri="{FF2B5EF4-FFF2-40B4-BE49-F238E27FC236}">
                <a16:creationId xmlns:a16="http://schemas.microsoft.com/office/drawing/2014/main" id="{4F9C9271-CAC0-427E-98F0-A5A2F51BE380}"/>
              </a:ext>
            </a:extLst>
          </p:cNvPr>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sp>
        <p:nvSpPr>
          <p:cNvPr id="4" name="Date Placeholder 3">
            <a:extLst>
              <a:ext uri="{FF2B5EF4-FFF2-40B4-BE49-F238E27FC236}">
                <a16:creationId xmlns:a16="http://schemas.microsoft.com/office/drawing/2014/main" id="{DDD844B1-0796-4CCE-ABD4-E43AB4E29307}"/>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40062999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46F1A-D660-5288-C5CB-CCDBBEEA4F4B}"/>
              </a:ext>
            </a:extLst>
          </p:cNvPr>
          <p:cNvSpPr>
            <a:spLocks noGrp="1"/>
          </p:cNvSpPr>
          <p:nvPr>
            <p:ph type="title"/>
          </p:nvPr>
        </p:nvSpPr>
        <p:spPr/>
        <p:txBody>
          <a:bodyPr/>
          <a:lstStyle/>
          <a:p>
            <a:r>
              <a:rPr lang="en-US" dirty="0" err="1"/>
              <a:t>Coex</a:t>
            </a:r>
            <a:r>
              <a:rPr lang="en-US" dirty="0"/>
              <a:t> SC’s week at a glance</a:t>
            </a:r>
          </a:p>
        </p:txBody>
      </p:sp>
      <p:sp>
        <p:nvSpPr>
          <p:cNvPr id="3" name="Content Placeholder 2">
            <a:extLst>
              <a:ext uri="{FF2B5EF4-FFF2-40B4-BE49-F238E27FC236}">
                <a16:creationId xmlns:a16="http://schemas.microsoft.com/office/drawing/2014/main" id="{19932AE5-FEF0-17E5-3639-85AAE468CBED}"/>
              </a:ext>
            </a:extLst>
          </p:cNvPr>
          <p:cNvSpPr>
            <a:spLocks noGrp="1"/>
          </p:cNvSpPr>
          <p:nvPr>
            <p:ph idx="1"/>
          </p:nvPr>
        </p:nvSpPr>
        <p:spPr/>
        <p:txBody>
          <a:bodyPr/>
          <a:lstStyle/>
          <a:p>
            <a:r>
              <a:rPr lang="en-US" dirty="0" err="1"/>
              <a:t>Coex</a:t>
            </a:r>
            <a:r>
              <a:rPr lang="en-US" dirty="0"/>
              <a:t> SC met twice this week</a:t>
            </a:r>
          </a:p>
          <a:p>
            <a:endParaRPr lang="en-US" dirty="0"/>
          </a:p>
          <a:p>
            <a:r>
              <a:rPr lang="en-US" dirty="0"/>
              <a:t>Technical discussion topics</a:t>
            </a:r>
          </a:p>
          <a:p>
            <a:pPr marL="380990" indent="-380990">
              <a:buFont typeface="Arial" panose="020B0604020202020204" pitchFamily="34" charset="0"/>
              <a:buChar char="•"/>
            </a:pPr>
            <a:r>
              <a:rPr lang="en-US" dirty="0"/>
              <a:t>ETSI BRAN Update</a:t>
            </a:r>
          </a:p>
          <a:p>
            <a:pPr marL="380990" indent="-380990">
              <a:buFont typeface="Arial" panose="020B0604020202020204" pitchFamily="34" charset="0"/>
              <a:buChar char="•"/>
            </a:pPr>
            <a:r>
              <a:rPr lang="en-US" dirty="0"/>
              <a:t>Bluetooth SIG Update</a:t>
            </a:r>
          </a:p>
          <a:p>
            <a:pPr marL="380990" indent="-380990">
              <a:buFont typeface="Arial" panose="020B0604020202020204" pitchFamily="34" charset="0"/>
              <a:buChar char="•"/>
            </a:pPr>
            <a:r>
              <a:rPr lang="en-US" dirty="0"/>
              <a:t>Simulation results NB operation in 40 MHz / ACL</a:t>
            </a:r>
          </a:p>
          <a:p>
            <a:pPr marL="0" indent="0"/>
            <a:endParaRPr lang="en-US" dirty="0"/>
          </a:p>
        </p:txBody>
      </p:sp>
      <p:sp>
        <p:nvSpPr>
          <p:cNvPr id="7" name="Footer Placeholder 6">
            <a:extLst>
              <a:ext uri="{FF2B5EF4-FFF2-40B4-BE49-F238E27FC236}">
                <a16:creationId xmlns:a16="http://schemas.microsoft.com/office/drawing/2014/main" id="{6473BA1A-F57C-48F5-BE39-161A0D5783B8}"/>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31A49498-A73C-4E05-8D66-8B3C86F6BDE7}"/>
              </a:ext>
            </a:extLst>
          </p:cNvPr>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
        <p:nvSpPr>
          <p:cNvPr id="9" name="Date Placeholder 8">
            <a:extLst>
              <a:ext uri="{FF2B5EF4-FFF2-40B4-BE49-F238E27FC236}">
                <a16:creationId xmlns:a16="http://schemas.microsoft.com/office/drawing/2014/main" id="{9447C776-FF3D-49EB-B286-417C1BF2951D}"/>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14431205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503C-F210-AB51-C361-A20C3CC6DB57}"/>
              </a:ext>
            </a:extLst>
          </p:cNvPr>
          <p:cNvSpPr>
            <a:spLocks noGrp="1"/>
          </p:cNvSpPr>
          <p:nvPr>
            <p:ph type="title"/>
          </p:nvPr>
        </p:nvSpPr>
        <p:spPr/>
        <p:txBody>
          <a:bodyPr/>
          <a:lstStyle/>
          <a:p>
            <a:r>
              <a:rPr lang="en-US" dirty="0"/>
              <a:t>ETSI BRAN Update to 802.11 (1/2)</a:t>
            </a:r>
          </a:p>
        </p:txBody>
      </p:sp>
      <p:sp>
        <p:nvSpPr>
          <p:cNvPr id="3" name="Content Placeholder 2">
            <a:extLst>
              <a:ext uri="{FF2B5EF4-FFF2-40B4-BE49-F238E27FC236}">
                <a16:creationId xmlns:a16="http://schemas.microsoft.com/office/drawing/2014/main" id="{C3CBFE3F-7C38-9B1F-2604-A2C100C95452}"/>
              </a:ext>
            </a:extLst>
          </p:cNvPr>
          <p:cNvSpPr>
            <a:spLocks noGrp="1"/>
          </p:cNvSpPr>
          <p:nvPr>
            <p:ph idx="1"/>
          </p:nvPr>
        </p:nvSpPr>
        <p:spPr>
          <a:xfrm>
            <a:off x="914402" y="1620043"/>
            <a:ext cx="10361084" cy="4113213"/>
          </a:xfrm>
          <a:noFill/>
          <a:ln w="9525">
            <a:noFill/>
            <a:round/>
            <a:headEnd/>
            <a:tailEnd/>
          </a:ln>
          <a:effectLst/>
        </p:spPr>
        <p:txBody>
          <a:bodyPr vert="horz" wrap="square" lIns="122880" tIns="61440" rIns="122880" bIns="61440" numCol="1" anchor="t" anchorCtr="0" compatLnSpc="1">
            <a:prstTxWarp prst="textNoShape">
              <a:avLst/>
            </a:prstTxWarp>
          </a:bodyPr>
          <a:lstStyle/>
          <a:p>
            <a:pPr marL="0" indent="0"/>
            <a:r>
              <a:rPr lang="en-US" dirty="0">
                <a:latin typeface="Helvetica" pitchFamily="2" charset="0"/>
              </a:rPr>
              <a:t>EN 303 687 (Wireless Access System/Radio Local Area Network (WAS/RLAN) in the license-exempt 6 GHz band)</a:t>
            </a:r>
          </a:p>
          <a:p>
            <a:pPr marL="380990" indent="-380990">
              <a:buFont typeface="Arial" panose="020B0604020202020204" pitchFamily="34" charset="0"/>
              <a:buChar char="•"/>
            </a:pPr>
            <a:r>
              <a:rPr lang="en-US" b="0" dirty="0">
                <a:latin typeface="Helvetica" pitchFamily="2" charset="0"/>
              </a:rPr>
              <a:t>Version 1.1.1 published </a:t>
            </a:r>
          </a:p>
          <a:p>
            <a:pPr marL="380990" indent="-380990">
              <a:buFont typeface="Arial" panose="020B0604020202020204" pitchFamily="34" charset="0"/>
              <a:buChar char="•"/>
            </a:pPr>
            <a:r>
              <a:rPr lang="en-US" b="0" dirty="0">
                <a:latin typeface="Helvetica" pitchFamily="2" charset="0"/>
              </a:rPr>
              <a:t>Publication in OJEU still on hold:</a:t>
            </a:r>
          </a:p>
          <a:p>
            <a:pPr marL="781031" lvl="1" indent="-380990">
              <a:buFont typeface="Arial" panose="020B0604020202020204" pitchFamily="34" charset="0"/>
              <a:buChar char="•"/>
            </a:pPr>
            <a:r>
              <a:rPr lang="en-US" b="0" dirty="0">
                <a:latin typeface="Helvetica" pitchFamily="2" charset="0"/>
              </a:rPr>
              <a:t>Open question on potential lack of technology neutrality</a:t>
            </a:r>
          </a:p>
          <a:p>
            <a:pPr marL="781031" lvl="1" indent="-380990">
              <a:buFont typeface="Arial" panose="020B0604020202020204" pitchFamily="34" charset="0"/>
              <a:buChar char="•"/>
            </a:pPr>
            <a:r>
              <a:rPr lang="en-US" b="0" dirty="0">
                <a:latin typeface="Helvetica" pitchFamily="2" charset="0"/>
              </a:rPr>
              <a:t>Request for clarification arrived after BRAN #125</a:t>
            </a:r>
            <a:endParaRPr lang="en-US" dirty="0">
              <a:latin typeface="Helvetica" pitchFamily="2" charset="0"/>
            </a:endParaRPr>
          </a:p>
          <a:p>
            <a:pPr marL="781031" lvl="1" indent="-380990">
              <a:buFont typeface="Arial" panose="020B0604020202020204" pitchFamily="34" charset="0"/>
              <a:buChar char="•"/>
            </a:pPr>
            <a:r>
              <a:rPr lang="en-US" dirty="0"/>
              <a:t>ETSI’s response to the EC is available from </a:t>
            </a:r>
            <a:r>
              <a:rPr lang="en-US" dirty="0">
                <a:hlinkClick r:id="rId2"/>
              </a:rPr>
              <a:t>BRAN(24)127006r1</a:t>
            </a:r>
            <a:endParaRPr lang="en-US" dirty="0"/>
          </a:p>
          <a:p>
            <a:pPr marL="380990" indent="-380990">
              <a:buFont typeface="Arial" panose="020B0604020202020204" pitchFamily="34" charset="0"/>
              <a:buChar char="•"/>
            </a:pPr>
            <a:r>
              <a:rPr lang="en-US" b="0" dirty="0">
                <a:latin typeface="Helvetica" pitchFamily="2" charset="0"/>
              </a:rPr>
              <a:t>discuss proposals related to requirements for NB FH operation</a:t>
            </a:r>
          </a:p>
          <a:p>
            <a:pPr marL="380990" indent="-380990">
              <a:buFont typeface="Arial" panose="020B0604020202020204" pitchFamily="34" charset="0"/>
              <a:buChar char="•"/>
            </a:pPr>
            <a:r>
              <a:rPr lang="en-US" b="0" dirty="0">
                <a:latin typeface="Helvetica" pitchFamily="2" charset="0"/>
              </a:rPr>
              <a:t>contribution discusses the inclusion of Client-to-Client (C2C)</a:t>
            </a:r>
          </a:p>
        </p:txBody>
      </p:sp>
      <p:sp>
        <p:nvSpPr>
          <p:cNvPr id="7" name="Footer Placeholder 6">
            <a:extLst>
              <a:ext uri="{FF2B5EF4-FFF2-40B4-BE49-F238E27FC236}">
                <a16:creationId xmlns:a16="http://schemas.microsoft.com/office/drawing/2014/main" id="{D8D503B2-3618-4E35-99B4-82B52BEC666B}"/>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8AD57B26-A8ED-4220-B6B3-A3012A6D6F51}"/>
              </a:ext>
            </a:extLst>
          </p:cNvPr>
          <p:cNvSpPr>
            <a:spLocks noGrp="1"/>
          </p:cNvSpPr>
          <p:nvPr>
            <p:ph type="sldNum" idx="12"/>
          </p:nvPr>
        </p:nvSpPr>
        <p:spPr/>
        <p:txBody>
          <a:bodyPr/>
          <a:lstStyle/>
          <a:p>
            <a:r>
              <a:rPr lang="en-GB"/>
              <a:t>Slide </a:t>
            </a:r>
            <a:fld id="{440F5867-744E-4AA6-B0ED-4C44D2DFBB7B}" type="slidenum">
              <a:rPr lang="en-GB" smtClean="0"/>
              <a:pPr/>
              <a:t>28</a:t>
            </a:fld>
            <a:endParaRPr lang="en-GB" dirty="0"/>
          </a:p>
        </p:txBody>
      </p:sp>
      <p:sp>
        <p:nvSpPr>
          <p:cNvPr id="9" name="Date Placeholder 8">
            <a:extLst>
              <a:ext uri="{FF2B5EF4-FFF2-40B4-BE49-F238E27FC236}">
                <a16:creationId xmlns:a16="http://schemas.microsoft.com/office/drawing/2014/main" id="{B58E4D21-B80A-4128-BFC1-99FABF2A9C7B}"/>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27950288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503C-F210-AB51-C361-A20C3CC6DB57}"/>
              </a:ext>
            </a:extLst>
          </p:cNvPr>
          <p:cNvSpPr>
            <a:spLocks noGrp="1"/>
          </p:cNvSpPr>
          <p:nvPr>
            <p:ph type="title"/>
          </p:nvPr>
        </p:nvSpPr>
        <p:spPr/>
        <p:txBody>
          <a:bodyPr/>
          <a:lstStyle/>
          <a:p>
            <a:r>
              <a:rPr lang="en-US" dirty="0"/>
              <a:t>ETST BRAN Update to 802.11 (2/2)</a:t>
            </a:r>
          </a:p>
        </p:txBody>
      </p:sp>
      <p:sp>
        <p:nvSpPr>
          <p:cNvPr id="3" name="Content Placeholder 2">
            <a:extLst>
              <a:ext uri="{FF2B5EF4-FFF2-40B4-BE49-F238E27FC236}">
                <a16:creationId xmlns:a16="http://schemas.microsoft.com/office/drawing/2014/main" id="{C3CBFE3F-7C38-9B1F-2604-A2C100C95452}"/>
              </a:ext>
            </a:extLst>
          </p:cNvPr>
          <p:cNvSpPr>
            <a:spLocks noGrp="1"/>
          </p:cNvSpPr>
          <p:nvPr>
            <p:ph idx="1"/>
          </p:nvPr>
        </p:nvSpPr>
        <p:spPr>
          <a:xfrm>
            <a:off x="914402" y="1908075"/>
            <a:ext cx="10361084" cy="4113213"/>
          </a:xfrm>
          <a:noFill/>
          <a:ln w="9525">
            <a:noFill/>
            <a:round/>
            <a:headEnd/>
            <a:tailEnd/>
          </a:ln>
          <a:effectLst/>
        </p:spPr>
        <p:txBody>
          <a:bodyPr vert="horz" wrap="square" lIns="122880" tIns="61440" rIns="122880" bIns="61440" numCol="1" anchor="t" anchorCtr="0" compatLnSpc="1">
            <a:prstTxWarp prst="textNoShape">
              <a:avLst/>
            </a:prstTxWarp>
          </a:bodyPr>
          <a:lstStyle/>
          <a:p>
            <a:pPr marL="0" indent="0"/>
            <a:r>
              <a:rPr lang="en-US" dirty="0">
                <a:latin typeface="Helvetica" pitchFamily="2" charset="0"/>
              </a:rPr>
              <a:t>EN 301 893 (Wireless Access System/Radio Local Area Network (WAS/RLAN) in the license-exempt 5 GHz band)</a:t>
            </a:r>
          </a:p>
          <a:p>
            <a:pPr marL="380990" indent="-380990">
              <a:buFont typeface="Arial" panose="020B0604020202020204" pitchFamily="34" charset="0"/>
              <a:buChar char="•"/>
            </a:pPr>
            <a:r>
              <a:rPr lang="en-US" b="0" dirty="0">
                <a:latin typeface="Helvetica" pitchFamily="2" charset="0"/>
              </a:rPr>
              <a:t>Normative reference to IEEE 802.11-2020 replaced by ISO/IEC/IEEE 8802-11:2022</a:t>
            </a:r>
          </a:p>
          <a:p>
            <a:pPr marL="380990" indent="-380990">
              <a:buFont typeface="Arial" panose="020B0604020202020204" pitchFamily="34" charset="0"/>
              <a:buChar char="•"/>
            </a:pPr>
            <a:r>
              <a:rPr lang="en-US" b="0" dirty="0">
                <a:latin typeface="Helvetica" pitchFamily="2" charset="0"/>
              </a:rPr>
              <a:t>Version 2.2.0f of the HS published</a:t>
            </a:r>
          </a:p>
          <a:p>
            <a:pPr marL="380990" indent="-380990">
              <a:buFont typeface="Arial" panose="020B0604020202020204" pitchFamily="34" charset="0"/>
              <a:buChar char="•"/>
            </a:pPr>
            <a:r>
              <a:rPr lang="en-US" b="0" dirty="0">
                <a:latin typeface="Helvetica" pitchFamily="2" charset="0"/>
              </a:rPr>
              <a:t>Final national voting (approval) ongoing until 2024‑11‑25 – so far, no comments</a:t>
            </a:r>
          </a:p>
        </p:txBody>
      </p:sp>
      <p:sp>
        <p:nvSpPr>
          <p:cNvPr id="7" name="Footer Placeholder 6">
            <a:extLst>
              <a:ext uri="{FF2B5EF4-FFF2-40B4-BE49-F238E27FC236}">
                <a16:creationId xmlns:a16="http://schemas.microsoft.com/office/drawing/2014/main" id="{E9A382A4-4135-4596-B257-3A421FADD0FB}"/>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41BEEBA6-2AD7-43C3-A65A-57B94F6154E4}"/>
              </a:ext>
            </a:extLst>
          </p:cNvPr>
          <p:cNvSpPr>
            <a:spLocks noGrp="1"/>
          </p:cNvSpPr>
          <p:nvPr>
            <p:ph type="sldNum" idx="12"/>
          </p:nvPr>
        </p:nvSpPr>
        <p:spPr/>
        <p:txBody>
          <a:bodyPr/>
          <a:lstStyle/>
          <a:p>
            <a:r>
              <a:rPr lang="en-GB"/>
              <a:t>Slide </a:t>
            </a:r>
            <a:fld id="{440F5867-744E-4AA6-B0ED-4C44D2DFBB7B}" type="slidenum">
              <a:rPr lang="en-GB" smtClean="0"/>
              <a:pPr/>
              <a:t>29</a:t>
            </a:fld>
            <a:endParaRPr lang="en-GB" dirty="0"/>
          </a:p>
        </p:txBody>
      </p:sp>
      <p:sp>
        <p:nvSpPr>
          <p:cNvPr id="9" name="Date Placeholder 8">
            <a:extLst>
              <a:ext uri="{FF2B5EF4-FFF2-40B4-BE49-F238E27FC236}">
                <a16:creationId xmlns:a16="http://schemas.microsoft.com/office/drawing/2014/main" id="{BEC89780-2755-4EF8-883D-C1DE9005BF6A}"/>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2774869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3BB69-0E83-7D95-2882-F787E5D96851}"/>
              </a:ext>
            </a:extLst>
          </p:cNvPr>
          <p:cNvSpPr>
            <a:spLocks noGrp="1"/>
          </p:cNvSpPr>
          <p:nvPr>
            <p:ph type="title"/>
          </p:nvPr>
        </p:nvSpPr>
        <p:spPr>
          <a:xfrm>
            <a:off x="2213933" y="3068960"/>
            <a:ext cx="7772400" cy="1066800"/>
          </a:xfrm>
        </p:spPr>
        <p:txBody>
          <a:bodyPr/>
          <a:lstStyle/>
          <a:p>
            <a:r>
              <a:rPr lang="en-GB" dirty="0"/>
              <a:t>A</a:t>
            </a:r>
            <a:r>
              <a:rPr lang="en-US" dirty="0" err="1"/>
              <a:t>ttendance</a:t>
            </a:r>
            <a:r>
              <a:rPr lang="en-US" dirty="0"/>
              <a:t> Data</a:t>
            </a:r>
          </a:p>
        </p:txBody>
      </p:sp>
      <p:sp>
        <p:nvSpPr>
          <p:cNvPr id="7" name="Slide Number Placeholder 6">
            <a:extLst>
              <a:ext uri="{FF2B5EF4-FFF2-40B4-BE49-F238E27FC236}">
                <a16:creationId xmlns:a16="http://schemas.microsoft.com/office/drawing/2014/main" id="{9E8D17FD-10D8-4C9D-8DAC-3CDD16FA3106}"/>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
        <p:nvSpPr>
          <p:cNvPr id="8" name="Date Placeholder 7">
            <a:extLst>
              <a:ext uri="{FF2B5EF4-FFF2-40B4-BE49-F238E27FC236}">
                <a16:creationId xmlns:a16="http://schemas.microsoft.com/office/drawing/2014/main" id="{78698CF9-C036-4D71-A63C-BA15BB1FA42D}"/>
              </a:ext>
            </a:extLst>
          </p:cNvPr>
          <p:cNvSpPr>
            <a:spLocks noGrp="1"/>
          </p:cNvSpPr>
          <p:nvPr>
            <p:ph type="dt" idx="15"/>
          </p:nvPr>
        </p:nvSpPr>
        <p:spPr/>
        <p:txBody>
          <a:bodyPr/>
          <a:lstStyle/>
          <a:p>
            <a:r>
              <a:rPr lang="en-US"/>
              <a:t>November 2024</a:t>
            </a:r>
            <a:endParaRPr lang="en-GB" dirty="0"/>
          </a:p>
        </p:txBody>
      </p:sp>
      <p:sp>
        <p:nvSpPr>
          <p:cNvPr id="6" name="Footer Placeholder 6">
            <a:extLst>
              <a:ext uri="{FF2B5EF4-FFF2-40B4-BE49-F238E27FC236}">
                <a16:creationId xmlns:a16="http://schemas.microsoft.com/office/drawing/2014/main" id="{7498CE40-39FD-4509-A3FA-0D3927A1762A}"/>
              </a:ext>
            </a:extLst>
          </p:cNvPr>
          <p:cNvSpPr>
            <a:spLocks noGrp="1"/>
          </p:cNvSpPr>
          <p:nvPr>
            <p:ph type="ftr" idx="14"/>
          </p:nvPr>
        </p:nvSpPr>
        <p:spPr>
          <a:xfrm>
            <a:off x="7143757" y="6475414"/>
            <a:ext cx="4246027" cy="180975"/>
          </a:xfrm>
        </p:spPr>
        <p:txBody>
          <a:bodyPr/>
          <a:lstStyle/>
          <a:p>
            <a:r>
              <a:rPr lang="en-GB" dirty="0"/>
              <a:t>Robert Stacey, Intel</a:t>
            </a:r>
          </a:p>
        </p:txBody>
      </p:sp>
    </p:spTree>
    <p:extLst>
      <p:ext uri="{BB962C8B-B14F-4D97-AF65-F5344CB8AC3E}">
        <p14:creationId xmlns:p14="http://schemas.microsoft.com/office/powerpoint/2010/main" val="38455372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E74FE-D25D-74B6-3FFA-C699263A0E79}"/>
              </a:ext>
            </a:extLst>
          </p:cNvPr>
          <p:cNvSpPr>
            <a:spLocks noGrp="1"/>
          </p:cNvSpPr>
          <p:nvPr>
            <p:ph type="title"/>
          </p:nvPr>
        </p:nvSpPr>
        <p:spPr/>
        <p:txBody>
          <a:bodyPr/>
          <a:lstStyle/>
          <a:p>
            <a:r>
              <a:rPr lang="en-US" dirty="0"/>
              <a:t>ETSI BRAN Other Items</a:t>
            </a:r>
          </a:p>
        </p:txBody>
      </p:sp>
      <p:sp>
        <p:nvSpPr>
          <p:cNvPr id="3" name="Content Placeholder 2">
            <a:extLst>
              <a:ext uri="{FF2B5EF4-FFF2-40B4-BE49-F238E27FC236}">
                <a16:creationId xmlns:a16="http://schemas.microsoft.com/office/drawing/2014/main" id="{BC01255B-F1F8-6903-B2A9-EF1CF45AC929}"/>
              </a:ext>
            </a:extLst>
          </p:cNvPr>
          <p:cNvSpPr>
            <a:spLocks noGrp="1"/>
          </p:cNvSpPr>
          <p:nvPr>
            <p:ph idx="1"/>
          </p:nvPr>
        </p:nvSpPr>
        <p:spPr/>
        <p:txBody>
          <a:bodyPr/>
          <a:lstStyle/>
          <a:p>
            <a:pPr marL="0" lvl="1" indent="0">
              <a:spcBef>
                <a:spcPts val="600"/>
              </a:spcBef>
            </a:pPr>
            <a:r>
              <a:rPr lang="en-US" sz="2400" b="1" dirty="0">
                <a:latin typeface="Helvetica" pitchFamily="2" charset="0"/>
                <a:cs typeface="+mn-cs"/>
              </a:rPr>
              <a:t>ETSI asks TC BRAN to review and decide about the </a:t>
            </a:r>
            <a:r>
              <a:rPr lang="en-US" sz="2400" b="1" dirty="0">
                <a:latin typeface="Helvetica" pitchFamily="2" charset="0"/>
                <a:cs typeface="+mn-cs"/>
                <a:hlinkClick r:id="rId2">
                  <a:extLst>
                    <a:ext uri="{A12FA001-AC4F-418D-AE19-62706E023703}">
                      <ahyp:hlinkClr xmlns:ahyp="http://schemas.microsoft.com/office/drawing/2018/hyperlinkcolor" val="tx"/>
                    </a:ext>
                  </a:extLst>
                </a:hlinkClick>
              </a:rPr>
              <a:t>status of standards older than five years</a:t>
            </a:r>
            <a:r>
              <a:rPr lang="en-US" sz="2400" b="1" dirty="0">
                <a:latin typeface="Helvetica" pitchFamily="2" charset="0"/>
                <a:cs typeface="+mn-cs"/>
              </a:rPr>
              <a:t> until the end of March 2025</a:t>
            </a:r>
          </a:p>
          <a:p>
            <a:pPr marL="380990" lvl="1" indent="-380990">
              <a:spcBef>
                <a:spcPts val="600"/>
              </a:spcBef>
              <a:buFont typeface="Arial" panose="020B0604020202020204" pitchFamily="34" charset="0"/>
              <a:buChar char="•"/>
            </a:pPr>
            <a:r>
              <a:rPr lang="en-US" sz="2400" dirty="0">
                <a:latin typeface="Helvetica" pitchFamily="2" charset="0"/>
                <a:cs typeface="+mn-cs"/>
              </a:rPr>
              <a:t>Among others, this relates to the family of HiperLAN standards</a:t>
            </a:r>
          </a:p>
          <a:p>
            <a:pPr marL="380990" lvl="1" indent="-380990">
              <a:spcBef>
                <a:spcPts val="600"/>
              </a:spcBef>
              <a:buFont typeface="Arial" panose="020B0604020202020204" pitchFamily="34" charset="0"/>
              <a:buChar char="•"/>
            </a:pPr>
            <a:r>
              <a:rPr lang="en-US" sz="2400" dirty="0">
                <a:latin typeface="Helvetica" pitchFamily="2" charset="0"/>
                <a:cs typeface="+mn-cs"/>
              </a:rPr>
              <a:t>This will be discussed at future meetings</a:t>
            </a:r>
          </a:p>
          <a:p>
            <a:endParaRPr lang="en-US" sz="2133" dirty="0"/>
          </a:p>
        </p:txBody>
      </p:sp>
      <p:sp>
        <p:nvSpPr>
          <p:cNvPr id="7" name="Footer Placeholder 6">
            <a:extLst>
              <a:ext uri="{FF2B5EF4-FFF2-40B4-BE49-F238E27FC236}">
                <a16:creationId xmlns:a16="http://schemas.microsoft.com/office/drawing/2014/main" id="{D6269BD4-7813-4D87-BB91-DC526CA480D3}"/>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301601BD-6A1F-4DE4-956E-AFB3CEA45A9A}"/>
              </a:ext>
            </a:extLst>
          </p:cNvPr>
          <p:cNvSpPr>
            <a:spLocks noGrp="1"/>
          </p:cNvSpPr>
          <p:nvPr>
            <p:ph type="sldNum" idx="12"/>
          </p:nvPr>
        </p:nvSpPr>
        <p:spPr/>
        <p:txBody>
          <a:bodyPr/>
          <a:lstStyle/>
          <a:p>
            <a:r>
              <a:rPr lang="en-GB"/>
              <a:t>Slide </a:t>
            </a:r>
            <a:fld id="{440F5867-744E-4AA6-B0ED-4C44D2DFBB7B}" type="slidenum">
              <a:rPr lang="en-GB" smtClean="0"/>
              <a:pPr/>
              <a:t>30</a:t>
            </a:fld>
            <a:endParaRPr lang="en-GB" dirty="0"/>
          </a:p>
        </p:txBody>
      </p:sp>
      <p:sp>
        <p:nvSpPr>
          <p:cNvPr id="9" name="Date Placeholder 8">
            <a:extLst>
              <a:ext uri="{FF2B5EF4-FFF2-40B4-BE49-F238E27FC236}">
                <a16:creationId xmlns:a16="http://schemas.microsoft.com/office/drawing/2014/main" id="{53A5F327-456B-4DD0-B5C8-ACC3FEAD115F}"/>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21545752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567B-2CFC-8223-6950-BF298979C3C7}"/>
              </a:ext>
            </a:extLst>
          </p:cNvPr>
          <p:cNvSpPr>
            <a:spLocks noGrp="1"/>
          </p:cNvSpPr>
          <p:nvPr>
            <p:ph type="title"/>
          </p:nvPr>
        </p:nvSpPr>
        <p:spPr/>
        <p:txBody>
          <a:bodyPr/>
          <a:lstStyle/>
          <a:p>
            <a:r>
              <a:rPr lang="en-US" dirty="0"/>
              <a:t>Update from Bluetooth SIG Work</a:t>
            </a:r>
          </a:p>
        </p:txBody>
      </p:sp>
      <p:sp>
        <p:nvSpPr>
          <p:cNvPr id="3" name="Content Placeholder 2">
            <a:extLst>
              <a:ext uri="{FF2B5EF4-FFF2-40B4-BE49-F238E27FC236}">
                <a16:creationId xmlns:a16="http://schemas.microsoft.com/office/drawing/2014/main" id="{0CBA3634-F82D-A682-0C6D-7A0026D646D3}"/>
              </a:ext>
            </a:extLst>
          </p:cNvPr>
          <p:cNvSpPr>
            <a:spLocks noGrp="1"/>
          </p:cNvSpPr>
          <p:nvPr>
            <p:ph idx="1"/>
          </p:nvPr>
        </p:nvSpPr>
        <p:spPr>
          <a:xfrm>
            <a:off x="914402" y="1908075"/>
            <a:ext cx="10361084" cy="4113213"/>
          </a:xfrm>
        </p:spPr>
        <p:txBody>
          <a:bodyPr/>
          <a:lstStyle/>
          <a:p>
            <a:pPr marL="0" lvl="1" indent="0">
              <a:spcBef>
                <a:spcPts val="600"/>
              </a:spcBef>
            </a:pPr>
            <a:r>
              <a:rPr lang="en-US" sz="2400" b="1" dirty="0">
                <a:latin typeface="Helvetica" pitchFamily="2" charset="0"/>
                <a:cs typeface="+mn-cs"/>
              </a:rPr>
              <a:t>Continued work on technical proposal for ETSI BRAN – to be agreed:</a:t>
            </a:r>
          </a:p>
          <a:p>
            <a:pPr marL="380990" lvl="1" indent="-380990">
              <a:spcBef>
                <a:spcPts val="600"/>
              </a:spcBef>
              <a:buFont typeface="Arial" panose="020B0604020202020204" pitchFamily="34" charset="0"/>
              <a:buChar char="•"/>
            </a:pPr>
            <a:r>
              <a:rPr lang="en-US" sz="2400" dirty="0">
                <a:latin typeface="Helvetica" pitchFamily="2" charset="0"/>
                <a:cs typeface="+mn-cs"/>
              </a:rPr>
              <a:t>LBT: nearly complete; some concern with “overlap” issues</a:t>
            </a:r>
          </a:p>
          <a:p>
            <a:pPr marL="380990" lvl="1" indent="-380990">
              <a:spcBef>
                <a:spcPts val="600"/>
              </a:spcBef>
              <a:buFont typeface="Arial" panose="020B0604020202020204" pitchFamily="34" charset="0"/>
              <a:buChar char="•"/>
            </a:pPr>
            <a:r>
              <a:rPr lang="en-US" sz="2400" dirty="0">
                <a:latin typeface="Helvetica" pitchFamily="2" charset="0"/>
                <a:cs typeface="+mn-cs"/>
              </a:rPr>
              <a:t>EDT: Ericsson and Meta EDT proposals are being discussed</a:t>
            </a:r>
          </a:p>
          <a:p>
            <a:pPr marL="380990" lvl="1" indent="-380990">
              <a:spcBef>
                <a:spcPts val="600"/>
              </a:spcBef>
              <a:buFont typeface="Arial" panose="020B0604020202020204" pitchFamily="34" charset="0"/>
              <a:buChar char="•"/>
            </a:pPr>
            <a:r>
              <a:rPr lang="en-US" sz="2400" dirty="0">
                <a:latin typeface="Helvetica" pitchFamily="2" charset="0"/>
                <a:cs typeface="+mn-cs"/>
              </a:rPr>
              <a:t>SCS: 5% duty cycle with no LBT at issue</a:t>
            </a:r>
          </a:p>
          <a:p>
            <a:pPr marL="380990" lvl="1" indent="-380990">
              <a:spcBef>
                <a:spcPts val="600"/>
              </a:spcBef>
              <a:buFont typeface="Arial" panose="020B0604020202020204" pitchFamily="34" charset="0"/>
              <a:buChar char="•"/>
            </a:pPr>
            <a:r>
              <a:rPr lang="en-US" sz="2400" dirty="0">
                <a:latin typeface="Helvetica" pitchFamily="2" charset="0"/>
                <a:cs typeface="+mn-cs"/>
              </a:rPr>
              <a:t>OOBE: scaled for 20 MHz channels or NBE channel width</a:t>
            </a:r>
          </a:p>
        </p:txBody>
      </p:sp>
      <p:sp>
        <p:nvSpPr>
          <p:cNvPr id="7" name="Footer Placeholder 6">
            <a:extLst>
              <a:ext uri="{FF2B5EF4-FFF2-40B4-BE49-F238E27FC236}">
                <a16:creationId xmlns:a16="http://schemas.microsoft.com/office/drawing/2014/main" id="{D25F5062-B917-4A17-A3EA-48DC87C979CA}"/>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8B564427-1BE8-44F4-9A58-49206A044966}"/>
              </a:ext>
            </a:extLst>
          </p:cNvPr>
          <p:cNvSpPr>
            <a:spLocks noGrp="1"/>
          </p:cNvSpPr>
          <p:nvPr>
            <p:ph type="sldNum" idx="12"/>
          </p:nvPr>
        </p:nvSpPr>
        <p:spPr/>
        <p:txBody>
          <a:bodyPr/>
          <a:lstStyle/>
          <a:p>
            <a:r>
              <a:rPr lang="en-GB"/>
              <a:t>Slide </a:t>
            </a:r>
            <a:fld id="{440F5867-744E-4AA6-B0ED-4C44D2DFBB7B}" type="slidenum">
              <a:rPr lang="en-GB" smtClean="0"/>
              <a:pPr/>
              <a:t>31</a:t>
            </a:fld>
            <a:endParaRPr lang="en-GB" dirty="0"/>
          </a:p>
        </p:txBody>
      </p:sp>
      <p:sp>
        <p:nvSpPr>
          <p:cNvPr id="9" name="Date Placeholder 8">
            <a:extLst>
              <a:ext uri="{FF2B5EF4-FFF2-40B4-BE49-F238E27FC236}">
                <a16:creationId xmlns:a16="http://schemas.microsoft.com/office/drawing/2014/main" id="{BBF295BF-A173-4524-B2CB-FFC0D3F2C874}"/>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3179045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0C1ED-9DD0-8DA0-2353-A0D2DF32EF99}"/>
              </a:ext>
            </a:extLst>
          </p:cNvPr>
          <p:cNvSpPr>
            <a:spLocks noGrp="1"/>
          </p:cNvSpPr>
          <p:nvPr>
            <p:ph type="title"/>
          </p:nvPr>
        </p:nvSpPr>
        <p:spPr/>
        <p:txBody>
          <a:bodyPr/>
          <a:lstStyle/>
          <a:p>
            <a:r>
              <a:rPr lang="en-US" dirty="0"/>
              <a:t>Technical Submissions</a:t>
            </a:r>
          </a:p>
        </p:txBody>
      </p:sp>
      <p:sp>
        <p:nvSpPr>
          <p:cNvPr id="3" name="Content Placeholder 2">
            <a:extLst>
              <a:ext uri="{FF2B5EF4-FFF2-40B4-BE49-F238E27FC236}">
                <a16:creationId xmlns:a16="http://schemas.microsoft.com/office/drawing/2014/main" id="{B9CDCE4C-1566-BC57-0534-9EB49DF8BFE1}"/>
              </a:ext>
            </a:extLst>
          </p:cNvPr>
          <p:cNvSpPr>
            <a:spLocks noGrp="1"/>
          </p:cNvSpPr>
          <p:nvPr>
            <p:ph idx="1"/>
          </p:nvPr>
        </p:nvSpPr>
        <p:spPr/>
        <p:txBody>
          <a:bodyPr/>
          <a:lstStyle/>
          <a:p>
            <a:r>
              <a:rPr lang="en-US" dirty="0"/>
              <a:t>Example NB operation in 40 MHz (11-24/1912)</a:t>
            </a:r>
          </a:p>
          <a:p>
            <a:pPr marL="380990" lvl="1" indent="-380990">
              <a:spcBef>
                <a:spcPts val="600"/>
              </a:spcBef>
              <a:buFont typeface="Arial" panose="020B0604020202020204" pitchFamily="34" charset="0"/>
              <a:buChar char="•"/>
            </a:pPr>
            <a:r>
              <a:rPr lang="en-US" sz="2400" dirty="0">
                <a:latin typeface="Helvetica" pitchFamily="2" charset="0"/>
                <a:cs typeface="+mn-cs"/>
              </a:rPr>
              <a:t>2 MHz narrowband (NB) operation in 40 MHz of spectrum</a:t>
            </a:r>
          </a:p>
          <a:p>
            <a:pPr marL="380990" lvl="1" indent="-380990">
              <a:spcBef>
                <a:spcPts val="600"/>
              </a:spcBef>
              <a:buFont typeface="Arial" panose="020B0604020202020204" pitchFamily="34" charset="0"/>
              <a:buChar char="•"/>
            </a:pPr>
            <a:r>
              <a:rPr lang="en-US" sz="2400" dirty="0">
                <a:latin typeface="Helvetica" pitchFamily="2" charset="0"/>
                <a:cs typeface="+mn-cs"/>
              </a:rPr>
              <a:t>comparing between LBT with secondary channel deferral (SCD) and no-LBT</a:t>
            </a:r>
          </a:p>
          <a:p>
            <a:pPr marL="0" lvl="1" indent="0">
              <a:spcBef>
                <a:spcPts val="600"/>
              </a:spcBef>
            </a:pPr>
            <a:r>
              <a:rPr lang="en-US" sz="2400" b="1" dirty="0">
                <a:cs typeface="+mn-cs"/>
              </a:rPr>
              <a:t>NB ACL simulations (11-24/1913)</a:t>
            </a:r>
          </a:p>
          <a:p>
            <a:pPr marL="380990" lvl="1" indent="-380990">
              <a:spcBef>
                <a:spcPts val="600"/>
              </a:spcBef>
              <a:buFont typeface="Arial" panose="020B0604020202020204" pitchFamily="34" charset="0"/>
              <a:buChar char="•"/>
            </a:pPr>
            <a:r>
              <a:rPr lang="en-US" sz="2400" dirty="0">
                <a:latin typeface="Helvetica" pitchFamily="2" charset="0"/>
                <a:cs typeface="+mn-cs"/>
              </a:rPr>
              <a:t>Simulation showing system performance when having 30% load on Wi-Fi and NB links carrying high duty cycle asynchronous traffic (ACL)</a:t>
            </a:r>
          </a:p>
          <a:p>
            <a:pPr marL="380990" lvl="1" indent="-380990">
              <a:spcBef>
                <a:spcPts val="600"/>
              </a:spcBef>
              <a:buFont typeface="Arial" panose="020B0604020202020204" pitchFamily="34" charset="0"/>
              <a:buChar char="•"/>
            </a:pPr>
            <a:r>
              <a:rPr lang="en-US" sz="2400" dirty="0">
                <a:latin typeface="Helvetica" pitchFamily="2" charset="0"/>
                <a:cs typeface="+mn-cs"/>
              </a:rPr>
              <a:t>each Wi-Fi network operates on a different 160 MHz channel</a:t>
            </a:r>
          </a:p>
          <a:p>
            <a:pPr marL="380990" lvl="1" indent="-380990">
              <a:spcBef>
                <a:spcPts val="600"/>
              </a:spcBef>
              <a:buFont typeface="Arial" panose="020B0604020202020204" pitchFamily="34" charset="0"/>
              <a:buChar char="•"/>
            </a:pPr>
            <a:r>
              <a:rPr lang="en-US" sz="2400" dirty="0">
                <a:latin typeface="Helvetica" pitchFamily="2" charset="0"/>
                <a:cs typeface="+mn-cs"/>
              </a:rPr>
              <a:t>Comparison of several </a:t>
            </a:r>
            <a:r>
              <a:rPr lang="en-US" sz="2400" dirty="0" err="1">
                <a:latin typeface="Helvetica" pitchFamily="2" charset="0"/>
                <a:cs typeface="+mn-cs"/>
              </a:rPr>
              <a:t>coex</a:t>
            </a:r>
            <a:r>
              <a:rPr lang="en-US" sz="2400" dirty="0">
                <a:latin typeface="Helvetica" pitchFamily="2" charset="0"/>
                <a:cs typeface="+mn-cs"/>
              </a:rPr>
              <a:t> mechanisms</a:t>
            </a:r>
            <a:endParaRPr lang="en-US" dirty="0">
              <a:latin typeface="Helvetica" pitchFamily="2" charset="0"/>
            </a:endParaRPr>
          </a:p>
        </p:txBody>
      </p:sp>
      <p:sp>
        <p:nvSpPr>
          <p:cNvPr id="7" name="Footer Placeholder 6">
            <a:extLst>
              <a:ext uri="{FF2B5EF4-FFF2-40B4-BE49-F238E27FC236}">
                <a16:creationId xmlns:a16="http://schemas.microsoft.com/office/drawing/2014/main" id="{C3FDD28C-5415-45F2-B380-A2012CD6BF5D}"/>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18949F0D-5D5C-48B3-8F16-DF9C972A75F0}"/>
              </a:ext>
            </a:extLst>
          </p:cNvPr>
          <p:cNvSpPr>
            <a:spLocks noGrp="1"/>
          </p:cNvSpPr>
          <p:nvPr>
            <p:ph type="sldNum" idx="12"/>
          </p:nvPr>
        </p:nvSpPr>
        <p:spPr/>
        <p:txBody>
          <a:bodyPr/>
          <a:lstStyle/>
          <a:p>
            <a:r>
              <a:rPr lang="en-GB"/>
              <a:t>Slide </a:t>
            </a:r>
            <a:fld id="{440F5867-744E-4AA6-B0ED-4C44D2DFBB7B}" type="slidenum">
              <a:rPr lang="en-GB" smtClean="0"/>
              <a:pPr/>
              <a:t>32</a:t>
            </a:fld>
            <a:endParaRPr lang="en-GB" dirty="0"/>
          </a:p>
        </p:txBody>
      </p:sp>
      <p:sp>
        <p:nvSpPr>
          <p:cNvPr id="9" name="Date Placeholder 8">
            <a:extLst>
              <a:ext uri="{FF2B5EF4-FFF2-40B4-BE49-F238E27FC236}">
                <a16:creationId xmlns:a16="http://schemas.microsoft.com/office/drawing/2014/main" id="{1205FFCE-1FDF-49DD-B9D7-28E042DC7992}"/>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29764701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E2914-F7B1-E00F-596D-DB7F4CCCC464}"/>
              </a:ext>
            </a:extLst>
          </p:cNvPr>
          <p:cNvSpPr>
            <a:spLocks noGrp="1"/>
          </p:cNvSpPr>
          <p:nvPr>
            <p:ph type="title"/>
          </p:nvPr>
        </p:nvSpPr>
        <p:spPr/>
        <p:txBody>
          <a:bodyPr/>
          <a:lstStyle/>
          <a:p>
            <a:r>
              <a:rPr lang="en-US" dirty="0" err="1"/>
              <a:t>Coex</a:t>
            </a:r>
            <a:r>
              <a:rPr lang="en-US" dirty="0"/>
              <a:t> SC – 15.4ab Joint Session</a:t>
            </a:r>
          </a:p>
        </p:txBody>
      </p:sp>
      <p:sp>
        <p:nvSpPr>
          <p:cNvPr id="3" name="Content Placeholder 2">
            <a:extLst>
              <a:ext uri="{FF2B5EF4-FFF2-40B4-BE49-F238E27FC236}">
                <a16:creationId xmlns:a16="http://schemas.microsoft.com/office/drawing/2014/main" id="{3EB68D7A-FD27-DCA5-ED42-8F2350DD6F42}"/>
              </a:ext>
            </a:extLst>
          </p:cNvPr>
          <p:cNvSpPr>
            <a:spLocks noGrp="1"/>
          </p:cNvSpPr>
          <p:nvPr>
            <p:ph idx="1"/>
          </p:nvPr>
        </p:nvSpPr>
        <p:spPr/>
        <p:txBody>
          <a:bodyPr/>
          <a:lstStyle/>
          <a:p>
            <a:r>
              <a:rPr lang="en-US" altLang="en-US" dirty="0">
                <a:latin typeface="Times New Roman" panose="02020603050405020304" pitchFamily="18" charset="0"/>
              </a:rPr>
              <a:t>Thoughts for Consideration in the Joint 802.11/802.15 </a:t>
            </a:r>
            <a:r>
              <a:rPr lang="en-US" altLang="en-US" dirty="0" err="1">
                <a:latin typeface="Times New Roman" panose="02020603050405020304" pitchFamily="18" charset="0"/>
              </a:rPr>
              <a:t>Coex</a:t>
            </a:r>
            <a:r>
              <a:rPr lang="en-US" altLang="en-US" dirty="0">
                <a:latin typeface="Times New Roman" panose="02020603050405020304" pitchFamily="18" charset="0"/>
              </a:rPr>
              <a:t> Forum (15-24/637 &amp; 11-24/1940)</a:t>
            </a:r>
          </a:p>
          <a:p>
            <a:pPr marL="380990" indent="-380990">
              <a:buFont typeface="Arial" panose="020B0604020202020204" pitchFamily="34" charset="0"/>
              <a:buChar char="•"/>
            </a:pPr>
            <a:r>
              <a:rPr lang="en-US" dirty="0">
                <a:latin typeface="Times New Roman" panose="02020603050405020304" pitchFamily="18" charset="0"/>
              </a:rPr>
              <a:t>Discussion </a:t>
            </a:r>
            <a:r>
              <a:rPr lang="en-US" b="1" dirty="0"/>
              <a:t>15.407 </a:t>
            </a:r>
            <a:r>
              <a:rPr lang="en-US" b="1" dirty="0">
                <a:latin typeface="Times New Roman" panose="02020603050405020304" pitchFamily="18" charset="0"/>
              </a:rPr>
              <a:t>and associated KD</a:t>
            </a:r>
            <a:r>
              <a:rPr lang="en-US" dirty="0">
                <a:latin typeface="Times New Roman" panose="02020603050405020304" pitchFamily="18" charset="0"/>
              </a:rPr>
              <a:t>B 987594 D02 </a:t>
            </a:r>
          </a:p>
          <a:p>
            <a:pPr marL="781031" lvl="1" indent="-380990">
              <a:buFont typeface="Arial" panose="020B0604020202020204" pitchFamily="34" charset="0"/>
              <a:buChar char="•"/>
            </a:pPr>
            <a:r>
              <a:rPr lang="en-US" dirty="0">
                <a:latin typeface="Times New Roman" panose="02020603050405020304" pitchFamily="18" charset="0"/>
              </a:rPr>
              <a:t>definition of ”contention-based protocol”</a:t>
            </a:r>
          </a:p>
          <a:p>
            <a:pPr marL="781031" lvl="1" indent="-380990">
              <a:buFont typeface="Arial" panose="020B0604020202020204" pitchFamily="34" charset="0"/>
              <a:buChar char="•"/>
            </a:pPr>
            <a:r>
              <a:rPr lang="en-US" dirty="0">
                <a:latin typeface="Times New Roman" panose="02020603050405020304" pitchFamily="18" charset="0"/>
              </a:rPr>
              <a:t>Test procedure to avoid co-channel interference with incumbent devices sharing the band</a:t>
            </a:r>
          </a:p>
          <a:p>
            <a:pPr marL="380990" indent="-380990">
              <a:buFont typeface="Arial" panose="020B0604020202020204" pitchFamily="34" charset="0"/>
              <a:buChar char="•"/>
            </a:pPr>
            <a:r>
              <a:rPr lang="en-US" dirty="0">
                <a:latin typeface="Times New Roman" panose="02020603050405020304" pitchFamily="18" charset="0"/>
              </a:rPr>
              <a:t>Controversial discussion if .15.4ab devices are already in the market</a:t>
            </a:r>
          </a:p>
          <a:p>
            <a:pPr marL="380990" indent="-380990">
              <a:buFont typeface="Arial" panose="020B0604020202020204" pitchFamily="34" charset="0"/>
              <a:buChar char="•"/>
            </a:pPr>
            <a:r>
              <a:rPr lang="en-US" dirty="0">
                <a:latin typeface="Times New Roman" panose="02020603050405020304" pitchFamily="18" charset="0"/>
              </a:rPr>
              <a:t>Proposes to keep existing joint discussions and additional (new) means for collaboration and addressing coexistence.</a:t>
            </a:r>
          </a:p>
          <a:p>
            <a:pPr marL="380990" indent="-380990">
              <a:buFont typeface="Arial" panose="020B0604020202020204" pitchFamily="34" charset="0"/>
              <a:buChar char="•"/>
            </a:pPr>
            <a:endParaRPr lang="en-US" dirty="0"/>
          </a:p>
        </p:txBody>
      </p:sp>
      <p:sp>
        <p:nvSpPr>
          <p:cNvPr id="7" name="Footer Placeholder 6">
            <a:extLst>
              <a:ext uri="{FF2B5EF4-FFF2-40B4-BE49-F238E27FC236}">
                <a16:creationId xmlns:a16="http://schemas.microsoft.com/office/drawing/2014/main" id="{43B8FDE3-C1A9-4B4A-9361-A0ABBD5D05C8}"/>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AD5A2193-5438-4CE7-9CDD-D37484D1F9FE}"/>
              </a:ext>
            </a:extLst>
          </p:cNvPr>
          <p:cNvSpPr>
            <a:spLocks noGrp="1"/>
          </p:cNvSpPr>
          <p:nvPr>
            <p:ph type="sldNum" idx="12"/>
          </p:nvPr>
        </p:nvSpPr>
        <p:spPr/>
        <p:txBody>
          <a:bodyPr/>
          <a:lstStyle/>
          <a:p>
            <a:r>
              <a:rPr lang="en-GB"/>
              <a:t>Slide </a:t>
            </a:r>
            <a:fld id="{440F5867-744E-4AA6-B0ED-4C44D2DFBB7B}" type="slidenum">
              <a:rPr lang="en-GB" smtClean="0"/>
              <a:pPr/>
              <a:t>33</a:t>
            </a:fld>
            <a:endParaRPr lang="en-GB" dirty="0"/>
          </a:p>
        </p:txBody>
      </p:sp>
      <p:sp>
        <p:nvSpPr>
          <p:cNvPr id="9" name="Date Placeholder 8">
            <a:extLst>
              <a:ext uri="{FF2B5EF4-FFF2-40B4-BE49-F238E27FC236}">
                <a16:creationId xmlns:a16="http://schemas.microsoft.com/office/drawing/2014/main" id="{98FEFEB4-0DEB-4328-954A-AE95D60AF118}"/>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22356725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AD243-3AA6-87D8-6191-370CAF77D1E4}"/>
              </a:ext>
            </a:extLst>
          </p:cNvPr>
          <p:cNvSpPr>
            <a:spLocks noGrp="1"/>
          </p:cNvSpPr>
          <p:nvPr>
            <p:ph type="title"/>
          </p:nvPr>
        </p:nvSpPr>
        <p:spPr/>
        <p:txBody>
          <a:bodyPr/>
          <a:lstStyle/>
          <a:p>
            <a:r>
              <a:rPr lang="en-US" dirty="0"/>
              <a:t>Plans for January</a:t>
            </a:r>
          </a:p>
        </p:txBody>
      </p:sp>
      <p:sp>
        <p:nvSpPr>
          <p:cNvPr id="3" name="Content Placeholder 2">
            <a:extLst>
              <a:ext uri="{FF2B5EF4-FFF2-40B4-BE49-F238E27FC236}">
                <a16:creationId xmlns:a16="http://schemas.microsoft.com/office/drawing/2014/main" id="{A67A459E-2387-4221-74BE-AFF3B6A1FED5}"/>
              </a:ext>
            </a:extLst>
          </p:cNvPr>
          <p:cNvSpPr>
            <a:spLocks noGrp="1"/>
          </p:cNvSpPr>
          <p:nvPr>
            <p:ph idx="1"/>
          </p:nvPr>
        </p:nvSpPr>
        <p:spPr>
          <a:xfrm>
            <a:off x="914294" y="1372394"/>
            <a:ext cx="10361084" cy="4113213"/>
          </a:xfrm>
        </p:spPr>
        <p:txBody>
          <a:bodyPr/>
          <a:lstStyle/>
          <a:p>
            <a:pPr marL="0" indent="0"/>
            <a:r>
              <a:rPr lang="en-US" sz="1867" dirty="0"/>
              <a:t>Two dot11 </a:t>
            </a:r>
            <a:r>
              <a:rPr lang="en-US" sz="1867" dirty="0" err="1"/>
              <a:t>Coex</a:t>
            </a:r>
            <a:r>
              <a:rPr lang="en-US" sz="1867" dirty="0"/>
              <a:t> (only) slots</a:t>
            </a:r>
          </a:p>
          <a:p>
            <a:pPr marL="380990" indent="-380990">
              <a:buFont typeface="Arial" panose="020B0604020202020204" pitchFamily="34" charset="0"/>
              <a:buChar char="•"/>
            </a:pPr>
            <a:r>
              <a:rPr lang="en-US" sz="1867" dirty="0"/>
              <a:t>Wednesday PM2</a:t>
            </a:r>
          </a:p>
          <a:p>
            <a:pPr marL="380990" indent="-380990">
              <a:buFont typeface="Arial" panose="020B0604020202020204" pitchFamily="34" charset="0"/>
              <a:buChar char="•"/>
            </a:pPr>
            <a:r>
              <a:rPr lang="en-US" sz="1867" dirty="0"/>
              <a:t>Thursday PM2</a:t>
            </a:r>
            <a:endParaRPr lang="en-US" sz="2267" dirty="0"/>
          </a:p>
          <a:p>
            <a:pPr marL="0" indent="0"/>
            <a:r>
              <a:rPr lang="en-US" sz="1867" dirty="0"/>
              <a:t>Topics:</a:t>
            </a:r>
          </a:p>
          <a:p>
            <a:pPr marL="380990" indent="-380990">
              <a:buFont typeface="Arial" panose="020B0604020202020204" pitchFamily="34" charset="0"/>
              <a:buChar char="•"/>
            </a:pPr>
            <a:r>
              <a:rPr lang="en-US" sz="1867" dirty="0"/>
              <a:t>Update on ETSI BRAN</a:t>
            </a:r>
          </a:p>
          <a:p>
            <a:pPr marL="380990" indent="-380990">
              <a:buFont typeface="Arial" panose="020B0604020202020204" pitchFamily="34" charset="0"/>
              <a:buChar char="•"/>
            </a:pPr>
            <a:r>
              <a:rPr lang="en-US" sz="1867" dirty="0"/>
              <a:t>Update on Bluetooth SIG</a:t>
            </a:r>
          </a:p>
          <a:p>
            <a:pPr marL="380990" indent="-380990">
              <a:buFont typeface="Arial" panose="020B0604020202020204" pitchFamily="34" charset="0"/>
              <a:buChar char="•"/>
            </a:pPr>
            <a:r>
              <a:rPr lang="en-US" sz="1867" dirty="0"/>
              <a:t>Technical submissions (tba)</a:t>
            </a:r>
          </a:p>
          <a:p>
            <a:pPr marL="0" indent="0"/>
            <a:endParaRPr lang="en-US" sz="1867" dirty="0"/>
          </a:p>
          <a:p>
            <a:pPr marL="0" indent="0"/>
            <a:r>
              <a:rPr lang="en-US" sz="1867" dirty="0"/>
              <a:t>Note: coexistence-related topics are welcome. Please contact the Chair</a:t>
            </a:r>
          </a:p>
        </p:txBody>
      </p:sp>
      <p:sp>
        <p:nvSpPr>
          <p:cNvPr id="7" name="Footer Placeholder 6">
            <a:extLst>
              <a:ext uri="{FF2B5EF4-FFF2-40B4-BE49-F238E27FC236}">
                <a16:creationId xmlns:a16="http://schemas.microsoft.com/office/drawing/2014/main" id="{55935B04-3AD0-47B8-BF33-E1E2843069EF}"/>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8A936B91-4C63-47B1-975A-5FE0E787239C}"/>
              </a:ext>
            </a:extLst>
          </p:cNvPr>
          <p:cNvSpPr>
            <a:spLocks noGrp="1"/>
          </p:cNvSpPr>
          <p:nvPr>
            <p:ph type="sldNum" idx="12"/>
          </p:nvPr>
        </p:nvSpPr>
        <p:spPr/>
        <p:txBody>
          <a:bodyPr/>
          <a:lstStyle/>
          <a:p>
            <a:r>
              <a:rPr lang="en-GB"/>
              <a:t>Slide </a:t>
            </a:r>
            <a:fld id="{440F5867-744E-4AA6-B0ED-4C44D2DFBB7B}" type="slidenum">
              <a:rPr lang="en-GB" smtClean="0"/>
              <a:pPr/>
              <a:t>34</a:t>
            </a:fld>
            <a:endParaRPr lang="en-GB" dirty="0"/>
          </a:p>
        </p:txBody>
      </p:sp>
      <p:sp>
        <p:nvSpPr>
          <p:cNvPr id="9" name="Date Placeholder 8">
            <a:extLst>
              <a:ext uri="{FF2B5EF4-FFF2-40B4-BE49-F238E27FC236}">
                <a16:creationId xmlns:a16="http://schemas.microsoft.com/office/drawing/2014/main" id="{D6138491-D109-4670-831F-CF37ECF883F9}"/>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35636047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D37C7-86CE-8D8E-8A8B-F6760BECE872}"/>
              </a:ext>
            </a:extLst>
          </p:cNvPr>
          <p:cNvSpPr>
            <a:spLocks noGrp="1"/>
          </p:cNvSpPr>
          <p:nvPr>
            <p:ph type="title"/>
          </p:nvPr>
        </p:nvSpPr>
        <p:spPr/>
        <p:txBody>
          <a:bodyPr/>
          <a:lstStyle/>
          <a:p>
            <a:r>
              <a:rPr lang="en-US" dirty="0"/>
              <a:t>Telcos</a:t>
            </a:r>
          </a:p>
        </p:txBody>
      </p:sp>
      <p:sp>
        <p:nvSpPr>
          <p:cNvPr id="3" name="Content Placeholder 2">
            <a:extLst>
              <a:ext uri="{FF2B5EF4-FFF2-40B4-BE49-F238E27FC236}">
                <a16:creationId xmlns:a16="http://schemas.microsoft.com/office/drawing/2014/main" id="{24AD3F1B-B9F4-63CB-5805-C0A4E3EB2624}"/>
              </a:ext>
            </a:extLst>
          </p:cNvPr>
          <p:cNvSpPr>
            <a:spLocks noGrp="1"/>
          </p:cNvSpPr>
          <p:nvPr>
            <p:ph idx="1"/>
          </p:nvPr>
        </p:nvSpPr>
        <p:spPr/>
        <p:txBody>
          <a:bodyPr/>
          <a:lstStyle/>
          <a:p>
            <a:r>
              <a:rPr lang="en-US" dirty="0"/>
              <a:t>No telco scheduled.</a:t>
            </a:r>
          </a:p>
          <a:p>
            <a:endParaRPr lang="en-US" dirty="0"/>
          </a:p>
          <a:p>
            <a:r>
              <a:rPr lang="en-US" dirty="0"/>
              <a:t>May be announced with 10-day notice. Member feeling the need for telco and have submissions ready for discussion are asked to approach the Chair.</a:t>
            </a:r>
          </a:p>
        </p:txBody>
      </p:sp>
      <p:sp>
        <p:nvSpPr>
          <p:cNvPr id="7" name="Footer Placeholder 6">
            <a:extLst>
              <a:ext uri="{FF2B5EF4-FFF2-40B4-BE49-F238E27FC236}">
                <a16:creationId xmlns:a16="http://schemas.microsoft.com/office/drawing/2014/main" id="{8EA3C015-F8FD-4963-87E2-2412502DFC0E}"/>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32A3CE12-8CBC-4B70-A0F7-8CA44BF12F7D}"/>
              </a:ext>
            </a:extLst>
          </p:cNvPr>
          <p:cNvSpPr>
            <a:spLocks noGrp="1"/>
          </p:cNvSpPr>
          <p:nvPr>
            <p:ph type="sldNum" idx="12"/>
          </p:nvPr>
        </p:nvSpPr>
        <p:spPr/>
        <p:txBody>
          <a:bodyPr/>
          <a:lstStyle/>
          <a:p>
            <a:r>
              <a:rPr lang="en-GB"/>
              <a:t>Slide </a:t>
            </a:r>
            <a:fld id="{440F5867-744E-4AA6-B0ED-4C44D2DFBB7B}" type="slidenum">
              <a:rPr lang="en-GB" smtClean="0"/>
              <a:pPr/>
              <a:t>35</a:t>
            </a:fld>
            <a:endParaRPr lang="en-GB" dirty="0"/>
          </a:p>
        </p:txBody>
      </p:sp>
      <p:sp>
        <p:nvSpPr>
          <p:cNvPr id="9" name="Date Placeholder 8">
            <a:extLst>
              <a:ext uri="{FF2B5EF4-FFF2-40B4-BE49-F238E27FC236}">
                <a16:creationId xmlns:a16="http://schemas.microsoft.com/office/drawing/2014/main" id="{B3CCEC7D-12C5-4CE2-9119-8E49237D5E18}"/>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13218081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a:t>References for this week</a:t>
            </a:r>
          </a:p>
        </p:txBody>
      </p:sp>
      <p:sp>
        <p:nvSpPr>
          <p:cNvPr id="11266" name="Rectangle 2"/>
          <p:cNvSpPr>
            <a:spLocks noGrp="1" noChangeArrowheads="1"/>
          </p:cNvSpPr>
          <p:nvPr>
            <p:ph type="body" idx="1"/>
          </p:nvPr>
        </p:nvSpPr>
        <p:spPr>
          <a:xfrm>
            <a:off x="840791" y="1981202"/>
            <a:ext cx="10631807" cy="4208463"/>
          </a:xfrm>
          <a:ln/>
        </p:spPr>
        <p:txBody>
          <a:bodyPr/>
          <a:lstStyle/>
          <a:p>
            <a:r>
              <a:rPr lang="en-US" dirty="0"/>
              <a:t>Agenda for this week:				11-24/1757</a:t>
            </a:r>
          </a:p>
          <a:p>
            <a:r>
              <a:rPr lang="en-US" dirty="0"/>
              <a:t>Snapshot Slide:						11-24/1758</a:t>
            </a:r>
          </a:p>
          <a:p>
            <a:r>
              <a:rPr lang="en-US" dirty="0"/>
              <a:t>Meeting / Chair’s Slide Deck:		11-24/1759</a:t>
            </a:r>
          </a:p>
          <a:p>
            <a:r>
              <a:rPr lang="en-US" dirty="0"/>
              <a:t>Closing report:						11-24/1760</a:t>
            </a:r>
          </a:p>
          <a:p>
            <a:r>
              <a:rPr lang="en-US" dirty="0"/>
              <a:t>Meeting minutes:					11-24/1784</a:t>
            </a:r>
          </a:p>
        </p:txBody>
      </p:sp>
      <p:sp>
        <p:nvSpPr>
          <p:cNvPr id="2" name="Footer Placeholder 1">
            <a:extLst>
              <a:ext uri="{FF2B5EF4-FFF2-40B4-BE49-F238E27FC236}">
                <a16:creationId xmlns:a16="http://schemas.microsoft.com/office/drawing/2014/main" id="{83A14187-556A-4875-9588-4587DE4AA0D5}"/>
              </a:ext>
            </a:extLst>
          </p:cNvPr>
          <p:cNvSpPr>
            <a:spLocks noGrp="1"/>
          </p:cNvSpPr>
          <p:nvPr>
            <p:ph type="ftr" idx="14"/>
          </p:nvPr>
        </p:nvSpPr>
        <p:spPr/>
        <p:txBody>
          <a:bodyPr/>
          <a:lstStyle/>
          <a:p>
            <a:r>
              <a:rPr lang="en-GB"/>
              <a:t>Marc Emmelmann, Self</a:t>
            </a:r>
            <a:endParaRPr lang="en-GB" dirty="0"/>
          </a:p>
        </p:txBody>
      </p:sp>
      <p:sp>
        <p:nvSpPr>
          <p:cNvPr id="3" name="Slide Number Placeholder 2">
            <a:extLst>
              <a:ext uri="{FF2B5EF4-FFF2-40B4-BE49-F238E27FC236}">
                <a16:creationId xmlns:a16="http://schemas.microsoft.com/office/drawing/2014/main" id="{5B1A8513-5A6F-4CBF-9348-480474668D5C}"/>
              </a:ext>
            </a:extLst>
          </p:cNvPr>
          <p:cNvSpPr>
            <a:spLocks noGrp="1"/>
          </p:cNvSpPr>
          <p:nvPr>
            <p:ph type="sldNum" idx="12"/>
          </p:nvPr>
        </p:nvSpPr>
        <p:spPr/>
        <p:txBody>
          <a:bodyPr/>
          <a:lstStyle/>
          <a:p>
            <a:r>
              <a:rPr lang="en-GB"/>
              <a:t>Slide </a:t>
            </a:r>
            <a:fld id="{440F5867-744E-4AA6-B0ED-4C44D2DFBB7B}" type="slidenum">
              <a:rPr lang="en-GB" smtClean="0"/>
              <a:pPr/>
              <a:t>36</a:t>
            </a:fld>
            <a:endParaRPr lang="en-GB" dirty="0"/>
          </a:p>
        </p:txBody>
      </p:sp>
      <p:sp>
        <p:nvSpPr>
          <p:cNvPr id="7" name="Date Placeholder 6">
            <a:extLst>
              <a:ext uri="{FF2B5EF4-FFF2-40B4-BE49-F238E27FC236}">
                <a16:creationId xmlns:a16="http://schemas.microsoft.com/office/drawing/2014/main" id="{6CBB8C9D-3B82-46E2-9FBB-31DF82F3CACD}"/>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11227796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F91B3A-9B93-4C96-ACC3-008910402BEF}"/>
              </a:ext>
            </a:extLst>
          </p:cNvPr>
          <p:cNvSpPr>
            <a:spLocks noGrp="1"/>
          </p:cNvSpPr>
          <p:nvPr>
            <p:ph type="title"/>
          </p:nvPr>
        </p:nvSpPr>
        <p:spPr>
          <a:xfrm>
            <a:off x="914402" y="685803"/>
            <a:ext cx="10361084" cy="654965"/>
          </a:xfrm>
        </p:spPr>
        <p:txBody>
          <a:bodyPr/>
          <a:lstStyle/>
          <a:p>
            <a:r>
              <a:rPr lang="en-GB" dirty="0"/>
              <a:t>PAR Review SC</a:t>
            </a:r>
            <a:endParaRPr lang="en-US" dirty="0"/>
          </a:p>
        </p:txBody>
      </p:sp>
      <p:sp>
        <p:nvSpPr>
          <p:cNvPr id="8" name="Content Placeholder 7">
            <a:extLst>
              <a:ext uri="{FF2B5EF4-FFF2-40B4-BE49-F238E27FC236}">
                <a16:creationId xmlns:a16="http://schemas.microsoft.com/office/drawing/2014/main" id="{9E0431BB-C713-450C-90C3-EF5AFA8F2E34}"/>
              </a:ext>
            </a:extLst>
          </p:cNvPr>
          <p:cNvSpPr>
            <a:spLocks noGrp="1"/>
          </p:cNvSpPr>
          <p:nvPr>
            <p:ph idx="1"/>
          </p:nvPr>
        </p:nvSpPr>
        <p:spPr>
          <a:xfrm>
            <a:off x="914402" y="1340768"/>
            <a:ext cx="10361084" cy="4753647"/>
          </a:xfrm>
        </p:spPr>
        <p:txBody>
          <a:bodyPr/>
          <a:lstStyle/>
          <a:p>
            <a:r>
              <a:rPr lang="en-US" sz="2000" dirty="0"/>
              <a:t>After reviewing the proposed PARs/CSDs that were available for the 2024 November IEEE 802 Mixed-mode Plenary, 802.11 made comments on 2 of the 3 PARs/CSDs.</a:t>
            </a:r>
          </a:p>
          <a:p>
            <a:endParaRPr lang="en-US" sz="2000" dirty="0"/>
          </a:p>
          <a:p>
            <a:r>
              <a:rPr lang="en-US" sz="2000" dirty="0"/>
              <a:t>The feedback on our comments was generally positive and most of our changes were accepted or accepted with minor modification by the respective WG.  802.15 missed the response deadline, but the changes to 802.15 were generally acceptable. A further comment was sent to the WG to clarify the Need for the project (5.5) and an addition needed in 8.1.</a:t>
            </a:r>
          </a:p>
        </p:txBody>
      </p:sp>
      <p:sp>
        <p:nvSpPr>
          <p:cNvPr id="2" name="Footer Placeholder 1">
            <a:extLst>
              <a:ext uri="{FF2B5EF4-FFF2-40B4-BE49-F238E27FC236}">
                <a16:creationId xmlns:a16="http://schemas.microsoft.com/office/drawing/2014/main" id="{F7E97AC9-1549-4DE8-AE6E-4873029DA722}"/>
              </a:ext>
            </a:extLst>
          </p:cNvPr>
          <p:cNvSpPr>
            <a:spLocks noGrp="1"/>
          </p:cNvSpPr>
          <p:nvPr>
            <p:ph type="ftr" idx="14"/>
          </p:nvPr>
        </p:nvSpPr>
        <p:spPr/>
        <p:txBody>
          <a:bodyPr/>
          <a:lstStyle/>
          <a:p>
            <a:r>
              <a:rPr lang="en-GB"/>
              <a:t>Jon Rosdahl, Qualcomm</a:t>
            </a:r>
            <a:endParaRPr lang="en-GB" dirty="0"/>
          </a:p>
        </p:txBody>
      </p:sp>
      <p:sp>
        <p:nvSpPr>
          <p:cNvPr id="3" name="Slide Number Placeholder 2">
            <a:extLst>
              <a:ext uri="{FF2B5EF4-FFF2-40B4-BE49-F238E27FC236}">
                <a16:creationId xmlns:a16="http://schemas.microsoft.com/office/drawing/2014/main" id="{31837B04-D26A-4209-98CF-A09342179D51}"/>
              </a:ext>
            </a:extLst>
          </p:cNvPr>
          <p:cNvSpPr>
            <a:spLocks noGrp="1"/>
          </p:cNvSpPr>
          <p:nvPr>
            <p:ph type="sldNum" idx="12"/>
          </p:nvPr>
        </p:nvSpPr>
        <p:spPr/>
        <p:txBody>
          <a:bodyPr/>
          <a:lstStyle/>
          <a:p>
            <a:r>
              <a:rPr lang="en-GB"/>
              <a:t>Slide </a:t>
            </a:r>
            <a:fld id="{440F5867-744E-4AA6-B0ED-4C44D2DFBB7B}" type="slidenum">
              <a:rPr lang="en-GB" smtClean="0"/>
              <a:pPr/>
              <a:t>37</a:t>
            </a:fld>
            <a:endParaRPr lang="en-GB" dirty="0"/>
          </a:p>
        </p:txBody>
      </p:sp>
      <p:sp>
        <p:nvSpPr>
          <p:cNvPr id="9" name="Date Placeholder 8">
            <a:extLst>
              <a:ext uri="{FF2B5EF4-FFF2-40B4-BE49-F238E27FC236}">
                <a16:creationId xmlns:a16="http://schemas.microsoft.com/office/drawing/2014/main" id="{898C8D60-29CC-43D7-B841-655B73710E8C}"/>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15967823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WNG SC Closing Report</a:t>
            </a:r>
          </a:p>
        </p:txBody>
      </p:sp>
      <p:sp>
        <p:nvSpPr>
          <p:cNvPr id="13318"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2024-11-15</a:t>
            </a:r>
          </a:p>
        </p:txBody>
      </p:sp>
      <p:graphicFrame>
        <p:nvGraphicFramePr>
          <p:cNvPr id="13319" name="Object 5"/>
          <p:cNvGraphicFramePr>
            <a:graphicFrameLocks noChangeAspect="1"/>
          </p:cNvGraphicFramePr>
          <p:nvPr>
            <p:extLst>
              <p:ext uri="{D42A27DB-BD31-4B8C-83A1-F6EECF244321}">
                <p14:modId xmlns:p14="http://schemas.microsoft.com/office/powerpoint/2010/main" val="3518657078"/>
              </p:ext>
            </p:extLst>
          </p:nvPr>
        </p:nvGraphicFramePr>
        <p:xfrm>
          <a:off x="2211388" y="2538413"/>
          <a:ext cx="9117012" cy="2320925"/>
        </p:xfrm>
        <a:graphic>
          <a:graphicData uri="http://schemas.openxmlformats.org/presentationml/2006/ole">
            <mc:AlternateContent xmlns:mc="http://schemas.openxmlformats.org/markup-compatibility/2006">
              <mc:Choice xmlns:v="urn:schemas-microsoft-com:vml" Requires="v">
                <p:oleObj name="Document" r:id="rId3" imgW="9048966" imgH="2307749" progId="Word.Document.8">
                  <p:embed/>
                </p:oleObj>
              </mc:Choice>
              <mc:Fallback>
                <p:oleObj name="Document" r:id="rId3" imgW="9048966" imgH="2307749" progId="Word.Document.8">
                  <p:embed/>
                  <p:pic>
                    <p:nvPicPr>
                      <p:cNvPr id="13319" name="Object 5"/>
                      <p:cNvPicPr>
                        <a:picLocks noChangeAspect="1" noChangeArrowheads="1"/>
                      </p:cNvPicPr>
                      <p:nvPr/>
                    </p:nvPicPr>
                    <p:blipFill>
                      <a:blip r:embed="rId4"/>
                      <a:srcRect/>
                      <a:stretch>
                        <a:fillRect/>
                      </a:stretch>
                    </p:blipFill>
                    <p:spPr bwMode="auto">
                      <a:xfrm>
                        <a:off x="2211388" y="2538413"/>
                        <a:ext cx="9117012" cy="2320925"/>
                      </a:xfrm>
                      <a:prstGeom prst="rect">
                        <a:avLst/>
                      </a:prstGeom>
                      <a:noFill/>
                      <a:ln>
                        <a:noFill/>
                      </a:ln>
                      <a:effec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Footer Placeholder 1">
            <a:extLst>
              <a:ext uri="{FF2B5EF4-FFF2-40B4-BE49-F238E27FC236}">
                <a16:creationId xmlns:a16="http://schemas.microsoft.com/office/drawing/2014/main" id="{D89FE35B-5EED-4F23-A64C-65F5ACF58E90}"/>
              </a:ext>
            </a:extLst>
          </p:cNvPr>
          <p:cNvSpPr>
            <a:spLocks noGrp="1"/>
          </p:cNvSpPr>
          <p:nvPr>
            <p:ph type="ftr" idx="14"/>
          </p:nvPr>
        </p:nvSpPr>
        <p:spPr/>
        <p:txBody>
          <a:bodyPr/>
          <a:lstStyle/>
          <a:p>
            <a:r>
              <a:rPr lang="en-GB"/>
              <a:t>Jim Lansford, Farafir SRL</a:t>
            </a:r>
            <a:endParaRPr lang="en-GB" dirty="0"/>
          </a:p>
        </p:txBody>
      </p:sp>
      <p:sp>
        <p:nvSpPr>
          <p:cNvPr id="3" name="Slide Number Placeholder 2">
            <a:extLst>
              <a:ext uri="{FF2B5EF4-FFF2-40B4-BE49-F238E27FC236}">
                <a16:creationId xmlns:a16="http://schemas.microsoft.com/office/drawing/2014/main" id="{0EB5ED1C-A4A5-4B86-B960-BCEB5DE8CFC5}"/>
              </a:ext>
            </a:extLst>
          </p:cNvPr>
          <p:cNvSpPr>
            <a:spLocks noGrp="1"/>
          </p:cNvSpPr>
          <p:nvPr>
            <p:ph type="sldNum" idx="12"/>
          </p:nvPr>
        </p:nvSpPr>
        <p:spPr/>
        <p:txBody>
          <a:bodyPr/>
          <a:lstStyle/>
          <a:p>
            <a:r>
              <a:rPr lang="en-GB"/>
              <a:t>Slide </a:t>
            </a:r>
            <a:fld id="{440F5867-744E-4AA6-B0ED-4C44D2DFBB7B}" type="slidenum">
              <a:rPr lang="en-GB" smtClean="0"/>
              <a:pPr/>
              <a:t>38</a:t>
            </a:fld>
            <a:endParaRPr lang="en-GB" dirty="0"/>
          </a:p>
        </p:txBody>
      </p:sp>
      <p:sp>
        <p:nvSpPr>
          <p:cNvPr id="4" name="Date Placeholder 3">
            <a:extLst>
              <a:ext uri="{FF2B5EF4-FFF2-40B4-BE49-F238E27FC236}">
                <a16:creationId xmlns:a16="http://schemas.microsoft.com/office/drawing/2014/main" id="{D2292688-4F2A-483D-B133-867ADF822DA6}"/>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10499573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body" idx="1"/>
          </p:nvPr>
        </p:nvSpPr>
        <p:spPr>
          <a:xfrm>
            <a:off x="407368" y="548680"/>
            <a:ext cx="11593288" cy="5184576"/>
          </a:xfrm>
        </p:spPr>
        <p:txBody>
          <a:bodyPr/>
          <a:lstStyle/>
          <a:p>
            <a:pPr marL="0" indent="0" algn="ctr" eaLnBrk="1" hangingPunct="1">
              <a:spcBef>
                <a:spcPts val="0"/>
              </a:spcBef>
              <a:buNone/>
            </a:pPr>
            <a:r>
              <a:rPr lang="en-US" altLang="en-US" sz="2800" dirty="0"/>
              <a:t>Summary</a:t>
            </a:r>
          </a:p>
          <a:p>
            <a:pPr eaLnBrk="1" hangingPunct="1">
              <a:spcBef>
                <a:spcPts val="0"/>
              </a:spcBef>
            </a:pPr>
            <a:r>
              <a:rPr lang="en-US" altLang="en-US" sz="2000" dirty="0"/>
              <a:t>Final Agenda</a:t>
            </a:r>
          </a:p>
          <a:p>
            <a:pPr marL="857250" lvl="1" indent="-457200">
              <a:spcBef>
                <a:spcPts val="0"/>
              </a:spcBef>
              <a:defRPr/>
            </a:pPr>
            <a:r>
              <a:rPr lang="en-US" altLang="en-US" sz="1800" dirty="0">
                <a:hlinkClick r:id="rId3"/>
              </a:rPr>
              <a:t>https://mentor.ieee.org/802.11/dcn/24/11-24-1673-00-0wng-agenda-for-wng-sc-2024-november.pptx</a:t>
            </a:r>
            <a:r>
              <a:rPr lang="en-US" altLang="en-US" sz="1800" dirty="0"/>
              <a:t> </a:t>
            </a:r>
          </a:p>
          <a:p>
            <a:pPr marL="457200" indent="-457200">
              <a:spcBef>
                <a:spcPts val="0"/>
              </a:spcBef>
              <a:defRPr/>
            </a:pPr>
            <a:r>
              <a:rPr lang="en-US" altLang="en-US" sz="2000" dirty="0"/>
              <a:t>Presentations at November 2024 meeting</a:t>
            </a:r>
            <a:endParaRPr lang="en-GB" altLang="en-US" sz="2000" dirty="0"/>
          </a:p>
          <a:p>
            <a:pPr lvl="1">
              <a:lnSpc>
                <a:spcPct val="110000"/>
              </a:lnSpc>
              <a:spcBef>
                <a:spcPts val="0"/>
              </a:spcBef>
              <a:buFont typeface="Wingdings" panose="05000000000000000000" pitchFamily="2" charset="2"/>
              <a:buChar char="Ø"/>
              <a:defRPr/>
            </a:pPr>
            <a:r>
              <a:rPr lang="en-GB" altLang="en-US" sz="1800" b="1" dirty="0">
                <a:cs typeface="Arial" panose="020B0604020202020204" pitchFamily="34" charset="0"/>
              </a:rPr>
              <a:t> </a:t>
            </a:r>
            <a:r>
              <a:rPr lang="en-US" sz="1800" dirty="0">
                <a:solidFill>
                  <a:srgbClr val="222222"/>
                </a:solidFill>
                <a:highlight>
                  <a:srgbClr val="FFFFFF"/>
                </a:highlight>
                <a:cs typeface="Arial" panose="020B0604020202020204" pitchFamily="34" charset="0"/>
              </a:rPr>
              <a:t>“Quality of Outcome”, </a:t>
            </a:r>
            <a:r>
              <a:rPr lang="en-US" sz="1800" dirty="0" err="1">
                <a:solidFill>
                  <a:srgbClr val="222222"/>
                </a:solidFill>
                <a:highlight>
                  <a:srgbClr val="FFFFFF"/>
                </a:highlight>
                <a:cs typeface="Arial" panose="020B0604020202020204" pitchFamily="34" charset="0"/>
              </a:rPr>
              <a:t>Bjørn</a:t>
            </a:r>
            <a:r>
              <a:rPr lang="en-US" sz="1800" dirty="0">
                <a:solidFill>
                  <a:srgbClr val="222222"/>
                </a:solidFill>
                <a:highlight>
                  <a:srgbClr val="FFFFFF"/>
                </a:highlight>
                <a:cs typeface="Arial" panose="020B0604020202020204" pitchFamily="34" charset="0"/>
              </a:rPr>
              <a:t> Ivar Teigen (Domos)</a:t>
            </a:r>
          </a:p>
          <a:p>
            <a:pPr lvl="2">
              <a:lnSpc>
                <a:spcPct val="110000"/>
              </a:lnSpc>
              <a:spcBef>
                <a:spcPts val="0"/>
              </a:spcBef>
              <a:buFont typeface="Wingdings" panose="05000000000000000000" pitchFamily="2" charset="2"/>
              <a:buChar char="Ø"/>
              <a:defRPr/>
            </a:pPr>
            <a:r>
              <a:rPr lang="en-US" sz="1600" dirty="0">
                <a:solidFill>
                  <a:srgbClr val="222222"/>
                </a:solidFill>
                <a:highlight>
                  <a:srgbClr val="FFFFFF"/>
                </a:highlight>
                <a:cs typeface="Arial" panose="020B0604020202020204" pitchFamily="34" charset="0"/>
                <a:hlinkClick r:id="rId4"/>
              </a:rPr>
              <a:t>https://mentor.ieee.org/802.11/dcn/24/11-24-1910-00-0wng-quality-of-outcome.pdf</a:t>
            </a:r>
            <a:r>
              <a:rPr lang="en-US" sz="1600" dirty="0">
                <a:solidFill>
                  <a:srgbClr val="222222"/>
                </a:solidFill>
                <a:highlight>
                  <a:srgbClr val="FFFFFF"/>
                </a:highlight>
                <a:cs typeface="Arial" panose="020B0604020202020204" pitchFamily="34" charset="0"/>
              </a:rPr>
              <a:t> </a:t>
            </a:r>
          </a:p>
          <a:p>
            <a:pPr lvl="1">
              <a:lnSpc>
                <a:spcPct val="110000"/>
              </a:lnSpc>
              <a:spcBef>
                <a:spcPts val="0"/>
              </a:spcBef>
              <a:buFont typeface="Wingdings" panose="05000000000000000000" pitchFamily="2" charset="2"/>
              <a:buChar char="Ø"/>
              <a:defRPr/>
            </a:pPr>
            <a:r>
              <a:rPr lang="en-US" sz="1800" dirty="0">
                <a:solidFill>
                  <a:srgbClr val="222222"/>
                </a:solidFill>
                <a:highlight>
                  <a:srgbClr val="FFFFFF"/>
                </a:highlight>
                <a:cs typeface="Arial" panose="020B0604020202020204" pitchFamily="34" charset="0"/>
              </a:rPr>
              <a:t>“</a:t>
            </a:r>
            <a:r>
              <a:rPr lang="en-US" sz="1800" b="0" i="0" dirty="0">
                <a:solidFill>
                  <a:srgbClr val="222222"/>
                </a:solidFill>
                <a:effectLst/>
                <a:cs typeface="Arial" panose="020B0604020202020204" pitchFamily="34" charset="0"/>
              </a:rPr>
              <a:t>Segregated Data Services</a:t>
            </a:r>
            <a:r>
              <a:rPr lang="en-US" sz="1800" b="0" i="0" dirty="0">
                <a:solidFill>
                  <a:srgbClr val="222222"/>
                </a:solidFill>
                <a:effectLst/>
                <a:highlight>
                  <a:srgbClr val="FFFFFF"/>
                </a:highlight>
                <a:cs typeface="Arial" panose="020B0604020202020204" pitchFamily="34" charset="0"/>
              </a:rPr>
              <a:t>”, Donald Eastlake (Independent)</a:t>
            </a:r>
          </a:p>
          <a:p>
            <a:pPr lvl="2">
              <a:lnSpc>
                <a:spcPct val="110000"/>
              </a:lnSpc>
              <a:spcBef>
                <a:spcPts val="0"/>
              </a:spcBef>
              <a:buFont typeface="Wingdings" panose="05000000000000000000" pitchFamily="2" charset="2"/>
              <a:buChar char="Ø"/>
              <a:defRPr/>
            </a:pPr>
            <a:r>
              <a:rPr lang="en-US" sz="1600" b="0" i="0" dirty="0">
                <a:solidFill>
                  <a:srgbClr val="222222"/>
                </a:solidFill>
                <a:effectLst/>
                <a:highlight>
                  <a:srgbClr val="FFFFFF"/>
                </a:highlight>
                <a:cs typeface="Arial" panose="020B0604020202020204" pitchFamily="34" charset="0"/>
                <a:hlinkClick r:id="rId5"/>
              </a:rPr>
              <a:t>https://mentor.ieee.org/802.11/dcn/24/11-24-1904-04-0wng-vlan-segregated-data-services.pptx</a:t>
            </a:r>
            <a:r>
              <a:rPr lang="en-US" sz="1600" b="0" i="0" dirty="0">
                <a:solidFill>
                  <a:srgbClr val="222222"/>
                </a:solidFill>
                <a:effectLst/>
                <a:highlight>
                  <a:srgbClr val="FFFFFF"/>
                </a:highlight>
                <a:cs typeface="Arial" panose="020B0604020202020204" pitchFamily="34" charset="0"/>
              </a:rPr>
              <a:t> </a:t>
            </a:r>
          </a:p>
          <a:p>
            <a:pPr lvl="1">
              <a:lnSpc>
                <a:spcPct val="110000"/>
              </a:lnSpc>
              <a:spcBef>
                <a:spcPts val="0"/>
              </a:spcBef>
              <a:buFont typeface="Wingdings" panose="05000000000000000000" pitchFamily="2" charset="2"/>
              <a:buChar char="Ø"/>
              <a:defRPr/>
            </a:pPr>
            <a:r>
              <a:rPr lang="en-US" sz="1800" dirty="0">
                <a:solidFill>
                  <a:srgbClr val="222222"/>
                </a:solidFill>
                <a:highlight>
                  <a:srgbClr val="FFFFFF"/>
                </a:highlight>
                <a:cs typeface="Arial" panose="020B0604020202020204" pitchFamily="34" charset="0"/>
              </a:rPr>
              <a:t>“Proposal on intelligent radio path control technique to improve SNR and resolve the radio shadow zone in millimeter wave band system”, </a:t>
            </a:r>
            <a:r>
              <a:rPr lang="en-US" sz="1800" b="0" i="0" dirty="0">
                <a:solidFill>
                  <a:srgbClr val="000000"/>
                </a:solidFill>
                <a:effectLst/>
                <a:cs typeface="Arial" panose="020B0604020202020204" pitchFamily="34" charset="0"/>
              </a:rPr>
              <a:t>Ryutaro </a:t>
            </a:r>
            <a:r>
              <a:rPr lang="en-US" sz="1800" b="0" i="0" dirty="0" err="1">
                <a:solidFill>
                  <a:srgbClr val="000000"/>
                </a:solidFill>
                <a:effectLst/>
                <a:cs typeface="Arial" panose="020B0604020202020204" pitchFamily="34" charset="0"/>
              </a:rPr>
              <a:t>Ohmoto</a:t>
            </a:r>
            <a:r>
              <a:rPr lang="en-US" sz="1800" b="0" i="0" dirty="0">
                <a:solidFill>
                  <a:srgbClr val="000000"/>
                </a:solidFill>
                <a:effectLst/>
                <a:cs typeface="Arial" panose="020B0604020202020204" pitchFamily="34" charset="0"/>
              </a:rPr>
              <a:t> (Dengyo)</a:t>
            </a:r>
          </a:p>
          <a:p>
            <a:pPr lvl="2">
              <a:lnSpc>
                <a:spcPct val="110000"/>
              </a:lnSpc>
              <a:spcBef>
                <a:spcPts val="0"/>
              </a:spcBef>
              <a:buFont typeface="Wingdings" panose="05000000000000000000" pitchFamily="2" charset="2"/>
              <a:buChar char="Ø"/>
              <a:defRPr/>
            </a:pPr>
            <a:r>
              <a:rPr lang="en-US" sz="1600" dirty="0">
                <a:solidFill>
                  <a:srgbClr val="222222"/>
                </a:solidFill>
                <a:highlight>
                  <a:srgbClr val="FFFFFF"/>
                </a:highlight>
                <a:cs typeface="Arial" panose="020B0604020202020204" pitchFamily="34" charset="0"/>
                <a:hlinkClick r:id="rId6"/>
              </a:rPr>
              <a:t>https://mentor.ieee.org/802.11/dcn/24/11-24-1554-01-0wng-proposal-on-intelligent-radio-path-control-technique-to-improve-snr-and-resolve-the-radio-shadow-zone-in-millimeter-wave-band-system.pptx</a:t>
            </a:r>
            <a:r>
              <a:rPr lang="en-US" sz="1600" dirty="0">
                <a:solidFill>
                  <a:srgbClr val="222222"/>
                </a:solidFill>
                <a:highlight>
                  <a:srgbClr val="FFFFFF"/>
                </a:highlight>
                <a:cs typeface="Arial" panose="020B0604020202020204" pitchFamily="34" charset="0"/>
              </a:rPr>
              <a:t> </a:t>
            </a:r>
          </a:p>
          <a:p>
            <a:pPr marL="457200" indent="-457200">
              <a:spcBef>
                <a:spcPts val="0"/>
              </a:spcBef>
            </a:pPr>
            <a:r>
              <a:rPr lang="en-GB" altLang="en-US" sz="2000" dirty="0"/>
              <a:t>Minutes</a:t>
            </a:r>
          </a:p>
          <a:p>
            <a:pPr lvl="1">
              <a:spcBef>
                <a:spcPts val="0"/>
              </a:spcBef>
            </a:pPr>
            <a:r>
              <a:rPr lang="en-GB" altLang="en-US" sz="1600" dirty="0">
                <a:hlinkClick r:id="rId7"/>
              </a:rPr>
              <a:t>https://mentor.ieee.org/802.11/dcn/24/11-24-1932-00-0wng-wng-meeting-minutes-2024-november-vancouver-meeting.docx</a:t>
            </a:r>
            <a:r>
              <a:rPr lang="en-GB" altLang="en-US" sz="1600" dirty="0"/>
              <a:t> </a:t>
            </a:r>
          </a:p>
          <a:p>
            <a:pPr>
              <a:spcBef>
                <a:spcPts val="0"/>
              </a:spcBef>
            </a:pPr>
            <a:r>
              <a:rPr lang="en-GB" altLang="ko-KR" dirty="0">
                <a:ea typeface="Gulim" pitchFamily="34" charset="-127"/>
              </a:rPr>
              <a:t>Plans for January</a:t>
            </a:r>
            <a:endParaRPr lang="en-US" altLang="en-US" dirty="0"/>
          </a:p>
          <a:p>
            <a:pPr lvl="1" eaLnBrk="1" hangingPunct="1">
              <a:spcBef>
                <a:spcPts val="0"/>
              </a:spcBef>
              <a:defRPr/>
            </a:pPr>
            <a:r>
              <a:rPr lang="en-US" altLang="en-US" sz="1800" dirty="0"/>
              <a:t>Call for presentations will be sent out in December</a:t>
            </a:r>
          </a:p>
          <a:p>
            <a:pPr eaLnBrk="1" hangingPunct="1">
              <a:spcBef>
                <a:spcPts val="0"/>
              </a:spcBef>
              <a:defRPr/>
            </a:pPr>
            <a:r>
              <a:rPr lang="en-US" altLang="en-US" sz="2000" dirty="0"/>
              <a:t>No motions in the SG, one straw poll</a:t>
            </a:r>
          </a:p>
          <a:p>
            <a:pPr lvl="1" eaLnBrk="1" hangingPunct="1">
              <a:spcBef>
                <a:spcPts val="0"/>
              </a:spcBef>
              <a:defRPr/>
            </a:pPr>
            <a:r>
              <a:rPr lang="en-US" altLang="en-US" dirty="0"/>
              <a:t>Support for creation of a TIG to explore additional uses of and management of VLANs inside WLANs</a:t>
            </a:r>
          </a:p>
          <a:p>
            <a:pPr lvl="2" eaLnBrk="1" hangingPunct="1">
              <a:spcBef>
                <a:spcPts val="0"/>
              </a:spcBef>
              <a:defRPr/>
            </a:pPr>
            <a:r>
              <a:rPr lang="en-US" altLang="en-US" dirty="0"/>
              <a:t>Y:47 / N 41 / A 71</a:t>
            </a:r>
            <a:endParaRPr lang="en-GB" altLang="en-US" dirty="0"/>
          </a:p>
        </p:txBody>
      </p:sp>
      <p:sp>
        <p:nvSpPr>
          <p:cNvPr id="2" name="Footer Placeholder 1">
            <a:extLst>
              <a:ext uri="{FF2B5EF4-FFF2-40B4-BE49-F238E27FC236}">
                <a16:creationId xmlns:a16="http://schemas.microsoft.com/office/drawing/2014/main" id="{BA1A932F-800A-48A2-8442-AC857ADDB814}"/>
              </a:ext>
            </a:extLst>
          </p:cNvPr>
          <p:cNvSpPr>
            <a:spLocks noGrp="1"/>
          </p:cNvSpPr>
          <p:nvPr>
            <p:ph type="ftr" idx="14"/>
          </p:nvPr>
        </p:nvSpPr>
        <p:spPr/>
        <p:txBody>
          <a:bodyPr/>
          <a:lstStyle/>
          <a:p>
            <a:r>
              <a:rPr lang="en-GB"/>
              <a:t>Jim Lansford, Farafir SRL</a:t>
            </a:r>
            <a:endParaRPr lang="en-GB" dirty="0"/>
          </a:p>
        </p:txBody>
      </p:sp>
      <p:sp>
        <p:nvSpPr>
          <p:cNvPr id="3" name="Slide Number Placeholder 2">
            <a:extLst>
              <a:ext uri="{FF2B5EF4-FFF2-40B4-BE49-F238E27FC236}">
                <a16:creationId xmlns:a16="http://schemas.microsoft.com/office/drawing/2014/main" id="{6F1ADB68-C492-4E9E-9E64-FF5402898903}"/>
              </a:ext>
            </a:extLst>
          </p:cNvPr>
          <p:cNvSpPr>
            <a:spLocks noGrp="1"/>
          </p:cNvSpPr>
          <p:nvPr>
            <p:ph type="sldNum" idx="12"/>
          </p:nvPr>
        </p:nvSpPr>
        <p:spPr/>
        <p:txBody>
          <a:bodyPr/>
          <a:lstStyle/>
          <a:p>
            <a:r>
              <a:rPr lang="en-GB"/>
              <a:t>Slide </a:t>
            </a:r>
            <a:fld id="{440F5867-744E-4AA6-B0ED-4C44D2DFBB7B}" type="slidenum">
              <a:rPr lang="en-GB" smtClean="0"/>
              <a:pPr/>
              <a:t>39</a:t>
            </a:fld>
            <a:endParaRPr lang="en-GB" dirty="0"/>
          </a:p>
        </p:txBody>
      </p:sp>
      <p:sp>
        <p:nvSpPr>
          <p:cNvPr id="4" name="Date Placeholder 3">
            <a:extLst>
              <a:ext uri="{FF2B5EF4-FFF2-40B4-BE49-F238E27FC236}">
                <a16:creationId xmlns:a16="http://schemas.microsoft.com/office/drawing/2014/main" id="{894AB013-DC69-4884-937A-DDD6A4E54269}"/>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2089607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a:t>November 2024</a:t>
            </a:r>
          </a:p>
        </p:txBody>
      </p:sp>
      <p:sp>
        <p:nvSpPr>
          <p:cNvPr id="5" name="Footer Placeholder 4"/>
          <p:cNvSpPr>
            <a:spLocks noGrp="1"/>
          </p:cNvSpPr>
          <p:nvPr>
            <p:ph type="ftr" sz="quarter" idx="11"/>
          </p:nvPr>
        </p:nvSpPr>
        <p:spPr/>
        <p:txBody>
          <a:bodyPr/>
          <a:lstStyle/>
          <a:p>
            <a:pPr>
              <a:defRPr/>
            </a:pPr>
            <a:r>
              <a:rPr lang="en-US"/>
              <a:t>Robert Stacey, Intel</a:t>
            </a:r>
          </a:p>
        </p:txBody>
      </p:sp>
      <p:sp>
        <p:nvSpPr>
          <p:cNvPr id="3" name="Slide Number Placeholder 2"/>
          <p:cNvSpPr>
            <a:spLocks noGrp="1"/>
          </p:cNvSpPr>
          <p:nvPr>
            <p:ph type="sldNum" sz="quarter" idx="12"/>
          </p:nvPr>
        </p:nvSpPr>
        <p:spPr/>
        <p:txBody>
          <a:bodyPr/>
          <a:lstStyle/>
          <a:p>
            <a:pPr>
              <a:defRPr/>
            </a:pPr>
            <a:r>
              <a:rPr lang="en-US"/>
              <a:t>Slide </a:t>
            </a:r>
            <a:fld id="{DDBC98B1-8847-456F-A590-69DC1C4B50DA}" type="slidenum">
              <a:rPr lang="en-US" smtClean="0"/>
              <a:pPr>
                <a:defRPr/>
              </a:pPr>
              <a:t>4</a:t>
            </a:fld>
            <a:endParaRPr lang="en-US"/>
          </a:p>
        </p:txBody>
      </p:sp>
      <p:pic>
        <p:nvPicPr>
          <p:cNvPr id="7" name="Content Placeholder 6">
            <a:extLst>
              <a:ext uri="{FF2B5EF4-FFF2-40B4-BE49-F238E27FC236}">
                <a16:creationId xmlns:a16="http://schemas.microsoft.com/office/drawing/2014/main" id="{63D9AD58-0A08-D473-1314-5B8722CA4B2B}"/>
              </a:ext>
            </a:extLst>
          </p:cNvPr>
          <p:cNvPicPr>
            <a:picLocks noGrp="1" noChangeAspect="1"/>
          </p:cNvPicPr>
          <p:nvPr>
            <p:ph idx="1"/>
          </p:nvPr>
        </p:nvPicPr>
        <p:blipFill>
          <a:blip r:embed="rId2"/>
          <a:stretch>
            <a:fillRect/>
          </a:stretch>
        </p:blipFill>
        <p:spPr>
          <a:xfrm>
            <a:off x="735370" y="609603"/>
            <a:ext cx="10694630" cy="5844091"/>
          </a:xfrm>
        </p:spPr>
      </p:pic>
      <p:sp>
        <p:nvSpPr>
          <p:cNvPr id="6" name="Footer Placeholder 6">
            <a:extLst>
              <a:ext uri="{FF2B5EF4-FFF2-40B4-BE49-F238E27FC236}">
                <a16:creationId xmlns:a16="http://schemas.microsoft.com/office/drawing/2014/main" id="{EDCD842C-D6EF-4AB9-A26B-F4E74A28FFBF}"/>
              </a:ext>
            </a:extLst>
          </p:cNvPr>
          <p:cNvSpPr>
            <a:spLocks noGrp="1"/>
          </p:cNvSpPr>
          <p:nvPr>
            <p:ph type="ftr" idx="14"/>
          </p:nvPr>
        </p:nvSpPr>
        <p:spPr>
          <a:xfrm>
            <a:off x="7143757" y="6475414"/>
            <a:ext cx="4246027" cy="180975"/>
          </a:xfrm>
        </p:spPr>
        <p:txBody>
          <a:bodyPr/>
          <a:lstStyle/>
          <a:p>
            <a:r>
              <a:rPr lang="en-GB" dirty="0"/>
              <a:t>Robert Stacey, Intel</a:t>
            </a:r>
          </a:p>
        </p:txBody>
      </p:sp>
    </p:spTree>
    <p:extLst>
      <p:ext uri="{BB962C8B-B14F-4D97-AF65-F5344CB8AC3E}">
        <p14:creationId xmlns:p14="http://schemas.microsoft.com/office/powerpoint/2010/main" val="3454197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606425"/>
            <a:ext cx="10363200" cy="13335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IEEE 802 JTC1 Standing Committee</a:t>
            </a:r>
            <a:br>
              <a:rPr lang="en-US" dirty="0"/>
            </a:br>
            <a:r>
              <a:rPr lang="en-US" dirty="0"/>
              <a:t>November 2024 (mixed-mode) closing report</a:t>
            </a:r>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2024-11-14</a:t>
            </a:r>
          </a:p>
        </p:txBody>
      </p:sp>
      <p:graphicFrame>
        <p:nvGraphicFramePr>
          <p:cNvPr id="3075" name="Object 3"/>
          <p:cNvGraphicFramePr>
            <a:graphicFrameLocks noChangeAspect="1"/>
          </p:cNvGraphicFramePr>
          <p:nvPr>
            <p:extLst>
              <p:ext uri="{D42A27DB-BD31-4B8C-83A1-F6EECF244321}">
                <p14:modId xmlns:p14="http://schemas.microsoft.com/office/powerpoint/2010/main" val="2522401612"/>
              </p:ext>
            </p:extLst>
          </p:nvPr>
        </p:nvGraphicFramePr>
        <p:xfrm>
          <a:off x="1487488" y="3302517"/>
          <a:ext cx="10263463" cy="2066925"/>
        </p:xfrm>
        <a:graphic>
          <a:graphicData uri="http://schemas.openxmlformats.org/presentationml/2006/ole">
            <mc:AlternateContent xmlns:mc="http://schemas.openxmlformats.org/markup-compatibility/2006">
              <mc:Choice xmlns:v="urn:schemas-microsoft-com:vml" Requires="v">
                <p:oleObj name="Document" r:id="rId3" imgW="10439400" imgH="2159000" progId="Word.Document.8">
                  <p:embed/>
                </p:oleObj>
              </mc:Choice>
              <mc:Fallback>
                <p:oleObj name="Document" r:id="rId3" imgW="10439400" imgH="2159000" progId="Word.Document.8">
                  <p:embed/>
                  <p:pic>
                    <p:nvPicPr>
                      <p:cNvPr id="3075" name="Object 3"/>
                      <p:cNvPicPr>
                        <a:picLocks noChangeAspect="1" noChangeArrowheads="1"/>
                      </p:cNvPicPr>
                      <p:nvPr/>
                    </p:nvPicPr>
                    <p:blipFill>
                      <a:blip r:embed="rId4"/>
                      <a:srcRect/>
                      <a:stretch>
                        <a:fillRect/>
                      </a:stretch>
                    </p:blipFill>
                    <p:spPr bwMode="auto">
                      <a:xfrm>
                        <a:off x="1487488" y="3302517"/>
                        <a:ext cx="10263463" cy="2066925"/>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a:t>
            </a:r>
          </a:p>
        </p:txBody>
      </p:sp>
      <p:sp>
        <p:nvSpPr>
          <p:cNvPr id="2" name="Footer Placeholder 1">
            <a:extLst>
              <a:ext uri="{FF2B5EF4-FFF2-40B4-BE49-F238E27FC236}">
                <a16:creationId xmlns:a16="http://schemas.microsoft.com/office/drawing/2014/main" id="{A9C0F5EB-970E-4D71-AFA7-428970316FCB}"/>
              </a:ext>
            </a:extLst>
          </p:cNvPr>
          <p:cNvSpPr>
            <a:spLocks noGrp="1"/>
          </p:cNvSpPr>
          <p:nvPr>
            <p:ph type="ftr" idx="11"/>
          </p:nvPr>
        </p:nvSpPr>
        <p:spPr/>
        <p:txBody>
          <a:bodyPr/>
          <a:lstStyle/>
          <a:p>
            <a:r>
              <a:rPr lang="en-GB"/>
              <a:t>Peter Yee, AKAYLA</a:t>
            </a:r>
          </a:p>
        </p:txBody>
      </p:sp>
      <p:sp>
        <p:nvSpPr>
          <p:cNvPr id="3" name="Slide Number Placeholder 2">
            <a:extLst>
              <a:ext uri="{FF2B5EF4-FFF2-40B4-BE49-F238E27FC236}">
                <a16:creationId xmlns:a16="http://schemas.microsoft.com/office/drawing/2014/main" id="{3FACD8C5-78BE-4B64-AA3D-9C01F5461533}"/>
              </a:ext>
            </a:extLst>
          </p:cNvPr>
          <p:cNvSpPr>
            <a:spLocks noGrp="1"/>
          </p:cNvSpPr>
          <p:nvPr>
            <p:ph type="sldNum" idx="12"/>
          </p:nvPr>
        </p:nvSpPr>
        <p:spPr/>
        <p:txBody>
          <a:bodyPr/>
          <a:lstStyle/>
          <a:p>
            <a:r>
              <a:rPr lang="en-GB"/>
              <a:t>Slide </a:t>
            </a:r>
            <a:fld id="{DE40C9FC-4879-4F20-9ECA-A574A90476B7}" type="slidenum">
              <a:rPr lang="en-GB" smtClean="0"/>
              <a:pPr/>
              <a:t>40</a:t>
            </a:fld>
            <a:endParaRPr lang="en-GB"/>
          </a:p>
        </p:txBody>
      </p:sp>
      <p:sp>
        <p:nvSpPr>
          <p:cNvPr id="4" name="Date Placeholder 3">
            <a:extLst>
              <a:ext uri="{FF2B5EF4-FFF2-40B4-BE49-F238E27FC236}">
                <a16:creationId xmlns:a16="http://schemas.microsoft.com/office/drawing/2014/main" id="{5AC46C8B-1896-4919-9876-ACDD38CD11A0}"/>
              </a:ext>
            </a:extLst>
          </p:cNvPr>
          <p:cNvSpPr>
            <a:spLocks noGrp="1"/>
          </p:cNvSpPr>
          <p:nvPr>
            <p:ph type="dt" idx="10"/>
          </p:nvPr>
        </p:nvSpPr>
        <p:spPr/>
        <p:txBody>
          <a:bodyPr/>
          <a:lstStyle/>
          <a:p>
            <a:r>
              <a:rPr lang="en-US"/>
              <a:t>November 2024</a:t>
            </a:r>
            <a:endParaRPr lang="en-GB"/>
          </a:p>
        </p:txBody>
      </p:sp>
    </p:spTree>
    <p:extLst>
      <p:ext uri="{BB962C8B-B14F-4D97-AF65-F5344CB8AC3E}">
        <p14:creationId xmlns:p14="http://schemas.microsoft.com/office/powerpoint/2010/main" val="312332498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IEEE 802 JTC1 SC reviewed the PSDO process status, including IPR issues holding up </a:t>
            </a:r>
            <a:r>
              <a:rPr kumimoji="0" lang="en-US" sz="3200" b="1" i="0" u="none" strike="noStrike" cap="none" normalizeH="0" baseline="0" dirty="0">
                <a:ln>
                  <a:noFill/>
                </a:ln>
                <a:solidFill>
                  <a:schemeClr val="tx1"/>
                </a:solidFill>
                <a:effectLst/>
                <a:latin typeface="Times New Roman" pitchFamily="16" charset="0"/>
                <a:ea typeface="MS Gothic" charset="-128"/>
              </a:rPr>
              <a:t>802.11</a:t>
            </a:r>
            <a:endParaRPr lang="en-US" dirty="0">
              <a:solidFill>
                <a:schemeClr val="tx1"/>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solidFill>
                  <a:schemeClr val="tx1"/>
                </a:solidFill>
              </a:rPr>
              <a:t>Agenda - </a:t>
            </a:r>
            <a:r>
              <a:rPr lang="en-AU" dirty="0">
                <a:solidFill>
                  <a:schemeClr val="tx1"/>
                </a:solidFill>
                <a:hlinkClick r:id="rId3"/>
              </a:rPr>
              <a:t>ec-24/0229r05</a:t>
            </a:r>
            <a:r>
              <a:rPr lang="en-AU" dirty="0">
                <a:solidFill>
                  <a:schemeClr val="tx1"/>
                </a:solidFill>
              </a:rPr>
              <a:t>; Minutes – ec-24/0292</a:t>
            </a:r>
          </a:p>
          <a:p>
            <a:pPr>
              <a:buFont typeface="Arial" panose="020B0604020202020204" pitchFamily="34" charset="0"/>
              <a:buChar char="•"/>
            </a:pPr>
            <a:endParaRPr lang="en-AU" dirty="0">
              <a:solidFill>
                <a:schemeClr val="tx1"/>
              </a:solidFill>
            </a:endParaRPr>
          </a:p>
        </p:txBody>
      </p:sp>
      <p:sp>
        <p:nvSpPr>
          <p:cNvPr id="7" name="Rectangle 6">
            <a:extLst>
              <a:ext uri="{FF2B5EF4-FFF2-40B4-BE49-F238E27FC236}">
                <a16:creationId xmlns:a16="http://schemas.microsoft.com/office/drawing/2014/main" id="{F7F19B36-2873-48E9-B4AD-CD47A49D9156}"/>
              </a:ext>
            </a:extLst>
          </p:cNvPr>
          <p:cNvSpPr/>
          <p:nvPr/>
        </p:nvSpPr>
        <p:spPr bwMode="auto">
          <a:xfrm>
            <a:off x="6816080" y="2503946"/>
            <a:ext cx="4573704" cy="3708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800"/>
              </a:spcBef>
            </a:pPr>
            <a:r>
              <a:rPr kumimoji="0" lang="en-US" sz="2000" b="1" i="0" u="none" strike="noStrike" cap="none" normalizeH="0" baseline="0" dirty="0">
                <a:ln>
                  <a:noFill/>
                </a:ln>
                <a:solidFill>
                  <a:schemeClr val="tx1"/>
                </a:solidFill>
                <a:effectLst/>
                <a:latin typeface="Times New Roman" pitchFamily="16" charset="0"/>
                <a:ea typeface="MS Gothic" charset="-128"/>
              </a:rPr>
              <a:t>802.11 IPR issue</a:t>
            </a:r>
          </a:p>
          <a:p>
            <a:pPr marL="182563" indent="-182563">
              <a:spcBef>
                <a:spcPts val="800"/>
              </a:spcBef>
              <a:buFont typeface="Arial" panose="020B0604020202020204" pitchFamily="34" charset="0"/>
              <a:buChar char="•"/>
            </a:pPr>
            <a:r>
              <a:rPr lang="en-US" sz="1800" b="1" dirty="0">
                <a:solidFill>
                  <a:schemeClr val="tx1"/>
                </a:solidFill>
              </a:rPr>
              <a:t>Situation: IPR holding up PSDO process</a:t>
            </a:r>
          </a:p>
          <a:p>
            <a:pPr marL="357188" lvl="1" indent="-174625">
              <a:spcBef>
                <a:spcPts val="800"/>
              </a:spcBef>
              <a:buFont typeface="Arial" panose="020B0604020202020204" pitchFamily="34" charset="0"/>
              <a:buChar char="•"/>
            </a:pPr>
            <a:r>
              <a:rPr lang="en-US" sz="1600" dirty="0">
                <a:solidFill>
                  <a:schemeClr val="tx1"/>
                </a:solidFill>
              </a:rPr>
              <a:t>Going forward, 802.11 will not be shown as in-process; some 802.15 and 802.19 standards will also not be advanced in the PSDO process</a:t>
            </a:r>
          </a:p>
          <a:p>
            <a:pPr marL="182880" indent="-182880">
              <a:spcBef>
                <a:spcPts val="800"/>
              </a:spcBef>
              <a:buFont typeface="Arial" panose="020B0604020202020204" pitchFamily="34" charset="0"/>
              <a:buChar char="•"/>
            </a:pPr>
            <a:r>
              <a:rPr lang="en-US" sz="1800" b="1" dirty="0">
                <a:solidFill>
                  <a:schemeClr val="tx1"/>
                </a:solidFill>
              </a:rPr>
              <a:t>Next steps:</a:t>
            </a:r>
          </a:p>
          <a:p>
            <a:pPr marL="357188" lvl="1" indent="-174625">
              <a:spcBef>
                <a:spcPts val="800"/>
              </a:spcBef>
              <a:buFont typeface="Arial" panose="020B0604020202020204" pitchFamily="34" charset="0"/>
              <a:buChar char="•"/>
              <a:tabLst>
                <a:tab pos="269875" algn="l"/>
              </a:tabLst>
            </a:pPr>
            <a:r>
              <a:rPr lang="en-US" sz="1600" dirty="0">
                <a:solidFill>
                  <a:schemeClr val="tx1"/>
                </a:solidFill>
              </a:rPr>
              <a:t>Reach out to IEEE </a:t>
            </a:r>
            <a:r>
              <a:rPr lang="en-US" sz="1600" dirty="0" err="1">
                <a:solidFill>
                  <a:schemeClr val="tx1"/>
                </a:solidFill>
              </a:rPr>
              <a:t>BoG</a:t>
            </a:r>
            <a:r>
              <a:rPr lang="en-US" sz="1600" dirty="0">
                <a:solidFill>
                  <a:schemeClr val="tx1"/>
                </a:solidFill>
              </a:rPr>
              <a:t> for insights into actions they are taking towards issue resolution</a:t>
            </a:r>
          </a:p>
          <a:p>
            <a:pPr marL="357188" lvl="1" indent="-174625">
              <a:spcBef>
                <a:spcPts val="800"/>
              </a:spcBef>
              <a:buFont typeface="Arial" panose="020B0604020202020204" pitchFamily="34" charset="0"/>
              <a:buChar char="•"/>
              <a:tabLst>
                <a:tab pos="269875" algn="l"/>
              </a:tabLst>
            </a:pPr>
            <a:r>
              <a:rPr lang="en-US" sz="1600" dirty="0">
                <a:solidFill>
                  <a:schemeClr val="tx1"/>
                </a:solidFill>
              </a:rPr>
              <a:t>Consider appealing to patent holders to supply LOAs under the ISO patent policy</a:t>
            </a:r>
          </a:p>
          <a:p>
            <a:pPr marL="357188" lvl="1" indent="-174625">
              <a:spcBef>
                <a:spcPts val="800"/>
              </a:spcBef>
              <a:buFont typeface="Arial" panose="020B0604020202020204" pitchFamily="34" charset="0"/>
              <a:buChar char="•"/>
              <a:tabLst>
                <a:tab pos="269875" algn="l"/>
              </a:tabLst>
            </a:pPr>
            <a:r>
              <a:rPr lang="en-US" sz="1600" dirty="0">
                <a:solidFill>
                  <a:schemeClr val="tx1"/>
                </a:solidFill>
              </a:rPr>
              <a:t>Observe how IEEE 802.3 fares in the parallel ITU-T SG15 process</a:t>
            </a:r>
          </a:p>
        </p:txBody>
      </p:sp>
      <p:graphicFrame>
        <p:nvGraphicFramePr>
          <p:cNvPr id="10" name="Content Placeholder 5">
            <a:extLst>
              <a:ext uri="{FF2B5EF4-FFF2-40B4-BE49-F238E27FC236}">
                <a16:creationId xmlns:a16="http://schemas.microsoft.com/office/drawing/2014/main" id="{62602ECF-0EE1-4687-A387-7283411A4A23}"/>
              </a:ext>
            </a:extLst>
          </p:cNvPr>
          <p:cNvGraphicFramePr>
            <a:graphicFrameLocks/>
          </p:cNvGraphicFramePr>
          <p:nvPr>
            <p:extLst>
              <p:ext uri="{D42A27DB-BD31-4B8C-83A1-F6EECF244321}">
                <p14:modId xmlns:p14="http://schemas.microsoft.com/office/powerpoint/2010/main" val="3817776710"/>
              </p:ext>
            </p:extLst>
          </p:nvPr>
        </p:nvGraphicFramePr>
        <p:xfrm>
          <a:off x="914401" y="2503946"/>
          <a:ext cx="5791199" cy="3708400"/>
        </p:xfrm>
        <a:graphic>
          <a:graphicData uri="http://schemas.openxmlformats.org/drawingml/2006/table">
            <a:tbl>
              <a:tblPr firstRow="1" bandRow="1">
                <a:tableStyleId>{21E4AEA4-8DFA-4A89-87EB-49C32662AFE0}</a:tableStyleId>
              </a:tblPr>
              <a:tblGrid>
                <a:gridCol w="1207670">
                  <a:extLst>
                    <a:ext uri="{9D8B030D-6E8A-4147-A177-3AD203B41FA5}">
                      <a16:colId xmlns:a16="http://schemas.microsoft.com/office/drawing/2014/main" val="4026387333"/>
                    </a:ext>
                  </a:extLst>
                </a:gridCol>
                <a:gridCol w="1381641">
                  <a:extLst>
                    <a:ext uri="{9D8B030D-6E8A-4147-A177-3AD203B41FA5}">
                      <a16:colId xmlns:a16="http://schemas.microsoft.com/office/drawing/2014/main" val="1749157900"/>
                    </a:ext>
                  </a:extLst>
                </a:gridCol>
                <a:gridCol w="1464594">
                  <a:extLst>
                    <a:ext uri="{9D8B030D-6E8A-4147-A177-3AD203B41FA5}">
                      <a16:colId xmlns:a16="http://schemas.microsoft.com/office/drawing/2014/main" val="3686578755"/>
                    </a:ext>
                  </a:extLst>
                </a:gridCol>
                <a:gridCol w="1737294">
                  <a:extLst>
                    <a:ext uri="{9D8B030D-6E8A-4147-A177-3AD203B41FA5}">
                      <a16:colId xmlns:a16="http://schemas.microsoft.com/office/drawing/2014/main" val="368944893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tc>
                  <a:txBody>
                    <a:bodyPr/>
                    <a:lstStyle/>
                    <a:p>
                      <a:pPr algn="ctr"/>
                      <a:r>
                        <a:rPr lang="en-AU" dirty="0"/>
                        <a:t>Stalled</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52</a:t>
                      </a:r>
                    </a:p>
                  </a:txBody>
                  <a:tcPr/>
                </a:tc>
                <a:tc>
                  <a:txBody>
                    <a:bodyPr/>
                    <a:lstStyle/>
                    <a:p>
                      <a:pPr algn="ctr"/>
                      <a:r>
                        <a:rPr lang="en-US" dirty="0"/>
                        <a:t>15</a:t>
                      </a:r>
                      <a:endParaRPr lang="en-AU" dirty="0"/>
                    </a:p>
                  </a:txBody>
                  <a:tcPr/>
                </a:tc>
                <a:tc>
                  <a:txBody>
                    <a:bodyPr/>
                    <a:lstStyle/>
                    <a:p>
                      <a:pPr algn="ctr"/>
                      <a:r>
                        <a:rPr lang="en-AU" dirty="0"/>
                        <a:t>0</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32</a:t>
                      </a:r>
                    </a:p>
                  </a:txBody>
                  <a:tcPr/>
                </a:tc>
                <a:tc>
                  <a:txBody>
                    <a:bodyPr/>
                    <a:lstStyle/>
                    <a:p>
                      <a:pPr algn="ctr"/>
                      <a:r>
                        <a:rPr lang="en-AU" dirty="0"/>
                        <a:t>8</a:t>
                      </a:r>
                    </a:p>
                  </a:txBody>
                  <a:tcPr/>
                </a:tc>
                <a:tc>
                  <a:txBody>
                    <a:bodyPr/>
                    <a:lstStyle/>
                    <a:p>
                      <a:pPr algn="ctr"/>
                      <a:r>
                        <a:rPr lang="en-AU" dirty="0"/>
                        <a:t>0</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13</a:t>
                      </a:r>
                    </a:p>
                  </a:txBody>
                  <a:tcPr/>
                </a:tc>
                <a:tc>
                  <a:txBody>
                    <a:bodyPr/>
                    <a:lstStyle/>
                    <a:p>
                      <a:pPr algn="ctr"/>
                      <a:r>
                        <a:rPr lang="en-AU" dirty="0"/>
                        <a:t>0</a:t>
                      </a:r>
                    </a:p>
                  </a:txBody>
                  <a:tcPr/>
                </a:tc>
                <a:tc>
                  <a:txBody>
                    <a:bodyPr/>
                    <a:lstStyle/>
                    <a:p>
                      <a:pPr algn="ctr"/>
                      <a:r>
                        <a:rPr lang="en-AU" dirty="0"/>
                        <a:t>14</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4</a:t>
                      </a:r>
                    </a:p>
                  </a:txBody>
                  <a:tcPr/>
                </a:tc>
                <a:tc>
                  <a:txBody>
                    <a:bodyPr/>
                    <a:lstStyle/>
                    <a:p>
                      <a:pPr algn="ctr"/>
                      <a:r>
                        <a:rPr lang="en-AU" dirty="0"/>
                        <a:t>7</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a:t>802.16</a:t>
                      </a:r>
                    </a:p>
                  </a:txBody>
                  <a:tcPr/>
                </a:tc>
                <a:tc>
                  <a:txBody>
                    <a:bodyPr/>
                    <a:lstStyle/>
                    <a:p>
                      <a:pPr algn="ctr"/>
                      <a:r>
                        <a:rPr lang="en-AU" dirty="0"/>
                        <a:t>0</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a:t>802.19</a:t>
                      </a:r>
                    </a:p>
                  </a:txBody>
                  <a:tcPr/>
                </a:tc>
                <a:tc>
                  <a:txBody>
                    <a:bodyPr/>
                    <a:lstStyle/>
                    <a:p>
                      <a:pPr algn="ctr"/>
                      <a:r>
                        <a:rPr lang="en-AU" dirty="0"/>
                        <a:t>0</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a:t>802.21</a:t>
                      </a:r>
                    </a:p>
                  </a:txBody>
                  <a:tcPr/>
                </a:tc>
                <a:tc>
                  <a:txBody>
                    <a:bodyPr/>
                    <a:lstStyle/>
                    <a:p>
                      <a:pPr algn="ctr"/>
                      <a:r>
                        <a:rPr lang="en-AU" dirty="0"/>
                        <a:t>3</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a:t>All</a:t>
                      </a:r>
                    </a:p>
                  </a:txBody>
                  <a:tcPr/>
                </a:tc>
                <a:tc>
                  <a:txBody>
                    <a:bodyPr/>
                    <a:lstStyle/>
                    <a:p>
                      <a:pPr algn="ctr"/>
                      <a:r>
                        <a:rPr lang="en-AU" b="1" dirty="0"/>
                        <a:t>108</a:t>
                      </a:r>
                    </a:p>
                  </a:txBody>
                  <a:tcPr>
                    <a:lnT w="12700" cap="flat" cmpd="sng" algn="ctr">
                      <a:solidFill>
                        <a:schemeClr val="tx1"/>
                      </a:solidFill>
                      <a:prstDash val="solid"/>
                      <a:round/>
                      <a:headEnd type="none" w="med" len="med"/>
                      <a:tailEnd type="none" w="med" len="med"/>
                    </a:lnT>
                  </a:tcPr>
                </a:tc>
                <a:tc>
                  <a:txBody>
                    <a:bodyPr/>
                    <a:lstStyle/>
                    <a:p>
                      <a:pPr algn="ctr"/>
                      <a:r>
                        <a:rPr lang="en-US" b="1" dirty="0"/>
                        <a:t>30</a:t>
                      </a:r>
                      <a:endParaRPr lang="en-AU" b="1" dirty="0"/>
                    </a:p>
                  </a:txBody>
                  <a:tcPr>
                    <a:lnT w="12700" cap="flat" cmpd="sng" algn="ctr">
                      <a:solidFill>
                        <a:schemeClr val="tx1"/>
                      </a:solidFill>
                      <a:prstDash val="solid"/>
                      <a:round/>
                      <a:headEnd type="none" w="med" len="med"/>
                      <a:tailEnd type="none" w="med" len="med"/>
                    </a:lnT>
                  </a:tcPr>
                </a:tc>
                <a:tc>
                  <a:txBody>
                    <a:bodyPr/>
                    <a:lstStyle/>
                    <a:p>
                      <a:pPr algn="ctr"/>
                      <a:r>
                        <a:rPr lang="en-AU" b="1" dirty="0"/>
                        <a:t>14</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8" name="Footer Placeholder 7">
            <a:extLst>
              <a:ext uri="{FF2B5EF4-FFF2-40B4-BE49-F238E27FC236}">
                <a16:creationId xmlns:a16="http://schemas.microsoft.com/office/drawing/2014/main" id="{9D339E7B-38DB-4C42-94D8-8CF096ED6C0A}"/>
              </a:ext>
            </a:extLst>
          </p:cNvPr>
          <p:cNvSpPr>
            <a:spLocks noGrp="1"/>
          </p:cNvSpPr>
          <p:nvPr>
            <p:ph type="ftr" idx="14"/>
          </p:nvPr>
        </p:nvSpPr>
        <p:spPr/>
        <p:txBody>
          <a:bodyPr/>
          <a:lstStyle/>
          <a:p>
            <a:r>
              <a:rPr lang="en-GB"/>
              <a:t>Peter Yee, AKAYLA</a:t>
            </a:r>
            <a:endParaRPr lang="en-GB" dirty="0"/>
          </a:p>
        </p:txBody>
      </p:sp>
      <p:sp>
        <p:nvSpPr>
          <p:cNvPr id="9" name="Slide Number Placeholder 8">
            <a:extLst>
              <a:ext uri="{FF2B5EF4-FFF2-40B4-BE49-F238E27FC236}">
                <a16:creationId xmlns:a16="http://schemas.microsoft.com/office/drawing/2014/main" id="{A6FE9CCE-3263-466D-AF7F-4C0AFB224DE8}"/>
              </a:ext>
            </a:extLst>
          </p:cNvPr>
          <p:cNvSpPr>
            <a:spLocks noGrp="1"/>
          </p:cNvSpPr>
          <p:nvPr>
            <p:ph type="sldNum" idx="12"/>
          </p:nvPr>
        </p:nvSpPr>
        <p:spPr/>
        <p:txBody>
          <a:bodyPr/>
          <a:lstStyle/>
          <a:p>
            <a:r>
              <a:rPr lang="en-GB"/>
              <a:t>Slide </a:t>
            </a:r>
            <a:fld id="{440F5867-744E-4AA6-B0ED-4C44D2DFBB7B}" type="slidenum">
              <a:rPr lang="en-GB" smtClean="0"/>
              <a:pPr/>
              <a:t>41</a:t>
            </a:fld>
            <a:endParaRPr lang="en-GB" dirty="0"/>
          </a:p>
        </p:txBody>
      </p:sp>
      <p:sp>
        <p:nvSpPr>
          <p:cNvPr id="11" name="Date Placeholder 10">
            <a:extLst>
              <a:ext uri="{FF2B5EF4-FFF2-40B4-BE49-F238E27FC236}">
                <a16:creationId xmlns:a16="http://schemas.microsoft.com/office/drawing/2014/main" id="{6804D1AD-1718-416C-BB33-6D4BE0D64D3D}"/>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25026911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800099"/>
            <a:ext cx="10361084" cy="1065213"/>
          </a:xfrm>
        </p:spPr>
        <p:txBody>
          <a:bodyPr/>
          <a:lstStyle/>
          <a:p>
            <a:r>
              <a:rPr lang="en-US" dirty="0"/>
              <a:t>The IEEE 802 JTC1 SC will undertake its usual work</a:t>
            </a:r>
            <a:br>
              <a:rPr lang="en-US" dirty="0"/>
            </a:br>
            <a:r>
              <a:rPr lang="en-US" dirty="0"/>
              <a:t>at its mixed-mode meeting in Kobe in January ’25</a:t>
            </a:r>
          </a:p>
        </p:txBody>
      </p:sp>
      <p:sp>
        <p:nvSpPr>
          <p:cNvPr id="3" name="Content Placeholder 2"/>
          <p:cNvSpPr>
            <a:spLocks noGrp="1"/>
          </p:cNvSpPr>
          <p:nvPr>
            <p:ph idx="1"/>
          </p:nvPr>
        </p:nvSpPr>
        <p:spPr>
          <a:xfrm>
            <a:off x="914401" y="2204864"/>
            <a:ext cx="10361084" cy="4113213"/>
          </a:xfrm>
        </p:spPr>
        <p:txBody>
          <a:bodyPr/>
          <a:lstStyle/>
          <a:p>
            <a:r>
              <a:rPr lang="en-US" dirty="0"/>
              <a:t>IEEE 802 JTC1 SC plans for January 2025 … </a:t>
            </a:r>
          </a:p>
          <a:p>
            <a:pPr lvl="1"/>
            <a:r>
              <a:rPr lang="en-US" dirty="0"/>
              <a:t>Execute PSDO process, to the extent possible</a:t>
            </a:r>
          </a:p>
          <a:p>
            <a:pPr lvl="2"/>
            <a:r>
              <a:rPr lang="en-US" dirty="0"/>
              <a:t>There are current ballots open for IEEE 802.1Qdx (CIB: 27 November), IEEE 802.15.3-2023 (CIB: 27 November), IEEE 802.1ASdm (CIB: 31 December), IEEE 802.1ASdn (CIB: 31 December), IEEE 802f (FDIS: 12 February), IEEE 802.1Qcw (FDIS: 12 February), IEEE 802.1Qcj (FDIS: 3 March), and IEEE 802.1ASdr (FDIS: 10 March)</a:t>
            </a:r>
          </a:p>
          <a:p>
            <a:pPr lvl="1"/>
            <a:r>
              <a:rPr lang="en-US" dirty="0"/>
              <a:t>Monitor ISO/IEC JTC 1/SC 6 activities</a:t>
            </a:r>
          </a:p>
        </p:txBody>
      </p:sp>
      <p:sp>
        <p:nvSpPr>
          <p:cNvPr id="7" name="Footer Placeholder 6">
            <a:extLst>
              <a:ext uri="{FF2B5EF4-FFF2-40B4-BE49-F238E27FC236}">
                <a16:creationId xmlns:a16="http://schemas.microsoft.com/office/drawing/2014/main" id="{865EAFA6-52E3-4444-8F07-BB4EFCADCE5A}"/>
              </a:ext>
            </a:extLst>
          </p:cNvPr>
          <p:cNvSpPr>
            <a:spLocks noGrp="1"/>
          </p:cNvSpPr>
          <p:nvPr>
            <p:ph type="ftr" idx="14"/>
          </p:nvPr>
        </p:nvSpPr>
        <p:spPr/>
        <p:txBody>
          <a:bodyPr/>
          <a:lstStyle/>
          <a:p>
            <a:r>
              <a:rPr lang="en-GB"/>
              <a:t>Peter Yee, AKAYLA</a:t>
            </a:r>
            <a:endParaRPr lang="en-GB" dirty="0"/>
          </a:p>
        </p:txBody>
      </p:sp>
      <p:sp>
        <p:nvSpPr>
          <p:cNvPr id="8" name="Slide Number Placeholder 7">
            <a:extLst>
              <a:ext uri="{FF2B5EF4-FFF2-40B4-BE49-F238E27FC236}">
                <a16:creationId xmlns:a16="http://schemas.microsoft.com/office/drawing/2014/main" id="{5240AEA0-5C1A-4533-ABDA-220888659932}"/>
              </a:ext>
            </a:extLst>
          </p:cNvPr>
          <p:cNvSpPr>
            <a:spLocks noGrp="1"/>
          </p:cNvSpPr>
          <p:nvPr>
            <p:ph type="sldNum" idx="12"/>
          </p:nvPr>
        </p:nvSpPr>
        <p:spPr/>
        <p:txBody>
          <a:bodyPr/>
          <a:lstStyle/>
          <a:p>
            <a:r>
              <a:rPr lang="en-GB"/>
              <a:t>Slide </a:t>
            </a:r>
            <a:fld id="{440F5867-744E-4AA6-B0ED-4C44D2DFBB7B}" type="slidenum">
              <a:rPr lang="en-GB" smtClean="0"/>
              <a:pPr/>
              <a:t>42</a:t>
            </a:fld>
            <a:endParaRPr lang="en-GB" dirty="0"/>
          </a:p>
        </p:txBody>
      </p:sp>
      <p:sp>
        <p:nvSpPr>
          <p:cNvPr id="9" name="Date Placeholder 8">
            <a:extLst>
              <a:ext uri="{FF2B5EF4-FFF2-40B4-BE49-F238E27FC236}">
                <a16:creationId xmlns:a16="http://schemas.microsoft.com/office/drawing/2014/main" id="{AE4DAC79-00FE-4930-8A18-A8EE2B7AD355}"/>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12772391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err="1"/>
              <a:t>REVmf</a:t>
            </a:r>
            <a:r>
              <a:rPr lang="en-US" dirty="0"/>
              <a:t> Closing Report – November 2024</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2024-11-14</a:t>
            </a:r>
          </a:p>
        </p:txBody>
      </p:sp>
      <p:graphicFrame>
        <p:nvGraphicFramePr>
          <p:cNvPr id="1026" name="Object 11"/>
          <p:cNvGraphicFramePr>
            <a:graphicFrameLocks noChangeAspect="1"/>
          </p:cNvGraphicFramePr>
          <p:nvPr>
            <p:extLst>
              <p:ext uri="{D42A27DB-BD31-4B8C-83A1-F6EECF244321}">
                <p14:modId xmlns:p14="http://schemas.microsoft.com/office/powerpoint/2010/main" val="1736937220"/>
              </p:ext>
            </p:extLst>
          </p:nvPr>
        </p:nvGraphicFramePr>
        <p:xfrm>
          <a:off x="2078038" y="2406650"/>
          <a:ext cx="9288462" cy="1285875"/>
        </p:xfrm>
        <a:graphic>
          <a:graphicData uri="http://schemas.openxmlformats.org/presentationml/2006/ole">
            <mc:AlternateContent xmlns:mc="http://schemas.openxmlformats.org/markup-compatibility/2006">
              <mc:Choice xmlns:v="urn:schemas-microsoft-com:vml" Requires="v">
                <p:oleObj name="Document" r:id="rId3" imgW="8515439" imgH="1184650" progId="Word.Document.8">
                  <p:embed/>
                </p:oleObj>
              </mc:Choice>
              <mc:Fallback>
                <p:oleObj name="Document" r:id="rId3" imgW="8515439" imgH="1184650" progId="Word.Document.8">
                  <p:embed/>
                  <p:pic>
                    <p:nvPicPr>
                      <p:cNvPr id="1026" name="Object 11"/>
                      <p:cNvPicPr>
                        <a:picLocks noChangeAspect="1" noChangeArrowheads="1"/>
                      </p:cNvPicPr>
                      <p:nvPr/>
                    </p:nvPicPr>
                    <p:blipFill>
                      <a:blip r:embed="rId4"/>
                      <a:srcRect/>
                      <a:stretch>
                        <a:fillRect/>
                      </a:stretch>
                    </p:blipFill>
                    <p:spPr bwMode="auto">
                      <a:xfrm>
                        <a:off x="2078038" y="2406650"/>
                        <a:ext cx="9288462" cy="12858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a:t>Authors:</a:t>
            </a:r>
          </a:p>
        </p:txBody>
      </p:sp>
      <p:sp>
        <p:nvSpPr>
          <p:cNvPr id="3" name="Footer Placeholder 2">
            <a:extLst>
              <a:ext uri="{FF2B5EF4-FFF2-40B4-BE49-F238E27FC236}">
                <a16:creationId xmlns:a16="http://schemas.microsoft.com/office/drawing/2014/main" id="{98073D91-5E1E-481B-B8A5-497A5CF50BA0}"/>
              </a:ext>
            </a:extLst>
          </p:cNvPr>
          <p:cNvSpPr>
            <a:spLocks noGrp="1"/>
          </p:cNvSpPr>
          <p:nvPr>
            <p:ph type="ftr" idx="14"/>
          </p:nvPr>
        </p:nvSpPr>
        <p:spPr/>
        <p:txBody>
          <a:bodyPr/>
          <a:lstStyle/>
          <a:p>
            <a:r>
              <a:rPr lang="en-GB"/>
              <a:t>Michael Montemurro, Huawei</a:t>
            </a:r>
            <a:endParaRPr lang="en-GB" dirty="0"/>
          </a:p>
        </p:txBody>
      </p:sp>
      <p:sp>
        <p:nvSpPr>
          <p:cNvPr id="4" name="Slide Number Placeholder 3">
            <a:extLst>
              <a:ext uri="{FF2B5EF4-FFF2-40B4-BE49-F238E27FC236}">
                <a16:creationId xmlns:a16="http://schemas.microsoft.com/office/drawing/2014/main" id="{0DC83074-98CB-43EB-AD5A-D47ECD7B528A}"/>
              </a:ext>
            </a:extLst>
          </p:cNvPr>
          <p:cNvSpPr>
            <a:spLocks noGrp="1"/>
          </p:cNvSpPr>
          <p:nvPr>
            <p:ph type="sldNum" idx="12"/>
          </p:nvPr>
        </p:nvSpPr>
        <p:spPr/>
        <p:txBody>
          <a:bodyPr/>
          <a:lstStyle/>
          <a:p>
            <a:r>
              <a:rPr lang="en-GB"/>
              <a:t>Slide </a:t>
            </a:r>
            <a:fld id="{440F5867-744E-4AA6-B0ED-4C44D2DFBB7B}" type="slidenum">
              <a:rPr lang="en-GB" smtClean="0"/>
              <a:pPr/>
              <a:t>43</a:t>
            </a:fld>
            <a:endParaRPr lang="en-GB" dirty="0"/>
          </a:p>
        </p:txBody>
      </p:sp>
      <p:sp>
        <p:nvSpPr>
          <p:cNvPr id="5" name="Date Placeholder 4">
            <a:extLst>
              <a:ext uri="{FF2B5EF4-FFF2-40B4-BE49-F238E27FC236}">
                <a16:creationId xmlns:a16="http://schemas.microsoft.com/office/drawing/2014/main" id="{0B788641-22F3-44BC-856F-B47C708C36F7}"/>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8350119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p:txBody>
          <a:bodyPr/>
          <a:lstStyle/>
          <a:p>
            <a:pPr>
              <a:lnSpc>
                <a:spcPct val="90000"/>
              </a:lnSpc>
            </a:pPr>
            <a:r>
              <a:rPr lang="en-US" sz="2800" dirty="0"/>
              <a:t>Established TG leadership:</a:t>
            </a:r>
          </a:p>
          <a:p>
            <a:pPr lvl="1">
              <a:lnSpc>
                <a:spcPct val="90000"/>
              </a:lnSpc>
            </a:pPr>
            <a:r>
              <a:rPr lang="en-US" dirty="0"/>
              <a:t>Vice Chairs: Mark Hamilton, Mark Rison</a:t>
            </a:r>
          </a:p>
          <a:p>
            <a:pPr lvl="1">
              <a:lnSpc>
                <a:spcPct val="90000"/>
              </a:lnSpc>
            </a:pPr>
            <a:r>
              <a:rPr lang="en-US" dirty="0"/>
              <a:t>Editors: Po-Kai Huang, Edward Au, (with Emily Qi in supervisory role)</a:t>
            </a:r>
          </a:p>
          <a:p>
            <a:pPr lvl="1">
              <a:lnSpc>
                <a:spcPct val="90000"/>
              </a:lnSpc>
            </a:pPr>
            <a:r>
              <a:rPr lang="en-US" dirty="0"/>
              <a:t>Secretary: Jon </a:t>
            </a:r>
            <a:r>
              <a:rPr lang="en-US" dirty="0" err="1"/>
              <a:t>Rosdahl</a:t>
            </a:r>
            <a:endParaRPr lang="en-US" dirty="0"/>
          </a:p>
          <a:p>
            <a:pPr>
              <a:lnSpc>
                <a:spcPct val="90000"/>
              </a:lnSpc>
            </a:pPr>
            <a:r>
              <a:rPr lang="en-US" dirty="0"/>
              <a:t>Established initial timeline</a:t>
            </a:r>
          </a:p>
          <a:p>
            <a:pPr>
              <a:lnSpc>
                <a:spcPct val="90000"/>
              </a:lnSpc>
            </a:pPr>
            <a:r>
              <a:rPr lang="en-US" dirty="0"/>
              <a:t>Considered contributions on </a:t>
            </a:r>
            <a:r>
              <a:rPr lang="en-US" dirty="0" err="1"/>
              <a:t>REVme</a:t>
            </a:r>
            <a:r>
              <a:rPr lang="en-US" dirty="0"/>
              <a:t> D7.0</a:t>
            </a:r>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D9893005-86B1-44CE-955B-096DC970DB39}"/>
              </a:ext>
            </a:extLst>
          </p:cNvPr>
          <p:cNvSpPr>
            <a:spLocks noGrp="1"/>
          </p:cNvSpPr>
          <p:nvPr>
            <p:ph type="ftr" sz="quarter" idx="11"/>
          </p:nvPr>
        </p:nvSpPr>
        <p:spPr/>
        <p:txBody>
          <a:bodyPr/>
          <a:lstStyle/>
          <a:p>
            <a:pPr>
              <a:defRPr/>
            </a:pPr>
            <a:r>
              <a:rPr lang="en-US"/>
              <a:t>Michael Montemurro, Huawei</a:t>
            </a:r>
            <a:endParaRPr lang="en-US" dirty="0"/>
          </a:p>
        </p:txBody>
      </p:sp>
      <p:sp>
        <p:nvSpPr>
          <p:cNvPr id="4" name="Slide Number Placeholder 3">
            <a:extLst>
              <a:ext uri="{FF2B5EF4-FFF2-40B4-BE49-F238E27FC236}">
                <a16:creationId xmlns:a16="http://schemas.microsoft.com/office/drawing/2014/main" id="{73FDCD85-9835-4DCA-A009-4FCA3F397444}"/>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44</a:t>
            </a:fld>
            <a:endParaRPr lang="en-US" dirty="0"/>
          </a:p>
        </p:txBody>
      </p:sp>
      <p:sp>
        <p:nvSpPr>
          <p:cNvPr id="5" name="Date Placeholder 4">
            <a:extLst>
              <a:ext uri="{FF2B5EF4-FFF2-40B4-BE49-F238E27FC236}">
                <a16:creationId xmlns:a16="http://schemas.microsoft.com/office/drawing/2014/main" id="{0BDB560E-21EB-4558-BCE8-8AE7AFB43CA9}"/>
              </a:ext>
            </a:extLst>
          </p:cNvPr>
          <p:cNvSpPr>
            <a:spLocks noGrp="1"/>
          </p:cNvSpPr>
          <p:nvPr>
            <p:ph type="dt" sz="half" idx="10"/>
          </p:nvPr>
        </p:nvSpPr>
        <p:spPr/>
        <p:txBody>
          <a:bodyPr/>
          <a:lstStyle/>
          <a:p>
            <a:pPr>
              <a:defRPr/>
            </a:pPr>
            <a:r>
              <a:rPr lang="en-US"/>
              <a:t>November 2024</a:t>
            </a:r>
            <a:endParaRPr lang="en-US" dirty="0"/>
          </a:p>
        </p:txBody>
      </p:sp>
    </p:spTree>
    <p:extLst>
      <p:ext uri="{BB962C8B-B14F-4D97-AF65-F5344CB8AC3E}">
        <p14:creationId xmlns:p14="http://schemas.microsoft.com/office/powerpoint/2010/main" val="5092827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726150" y="1558443"/>
            <a:ext cx="10363200" cy="4114800"/>
          </a:xfrm>
        </p:spPr>
        <p:txBody>
          <a:bodyPr/>
          <a:lstStyle/>
          <a:p>
            <a:pPr>
              <a:lnSpc>
                <a:spcPct val="90000"/>
              </a:lnSpc>
            </a:pPr>
            <a:r>
              <a:rPr lang="en-US" dirty="0"/>
              <a:t>Teleconferences scheduled</a:t>
            </a:r>
          </a:p>
          <a:p>
            <a:pPr lvl="1">
              <a:lnSpc>
                <a:spcPct val="90000"/>
              </a:lnSpc>
            </a:pPr>
            <a:r>
              <a:rPr lang="en-US" dirty="0"/>
              <a:t> </a:t>
            </a:r>
            <a:r>
              <a:rPr lang="en-US" altLang="en-US" sz="2000" dirty="0"/>
              <a:t>None. Will be announced on 10 days notice if one is needed.</a:t>
            </a:r>
          </a:p>
          <a:p>
            <a:pPr>
              <a:lnSpc>
                <a:spcPct val="90000"/>
              </a:lnSpc>
            </a:pPr>
            <a:r>
              <a:rPr lang="en-US" dirty="0"/>
              <a:t>January: 2 meetings</a:t>
            </a:r>
          </a:p>
          <a:p>
            <a:pPr>
              <a:lnSpc>
                <a:spcPct val="90000"/>
              </a:lnSpc>
            </a:pPr>
            <a:r>
              <a:rPr lang="en-US" dirty="0"/>
              <a:t>Objectives:</a:t>
            </a:r>
          </a:p>
          <a:p>
            <a:pPr lvl="1">
              <a:lnSpc>
                <a:spcPct val="90000"/>
              </a:lnSpc>
            </a:pPr>
            <a:r>
              <a:rPr lang="en-US" dirty="0"/>
              <a:t>Discuss contributions on changes to </a:t>
            </a:r>
            <a:r>
              <a:rPr lang="en-US" dirty="0" err="1"/>
              <a:t>REVme</a:t>
            </a:r>
            <a:r>
              <a:rPr lang="en-US" dirty="0"/>
              <a:t> D7.0 (in advance of IEEE 802.11-2024 publication)</a:t>
            </a:r>
          </a:p>
          <a:p>
            <a:pPr marL="0" indent="0">
              <a:lnSpc>
                <a:spcPct val="90000"/>
              </a:lnSpc>
              <a:buNone/>
            </a:pPr>
            <a:endParaRPr lang="en-US" dirty="0"/>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a:xfrm>
            <a:off x="894383" y="651357"/>
            <a:ext cx="10363200" cy="1066800"/>
          </a:xfrm>
        </p:spPr>
        <p:txBody>
          <a:bodyPr/>
          <a:lstStyle/>
          <a:p>
            <a:r>
              <a:rPr lang="en-US" dirty="0"/>
              <a:t>Plans for January 2025</a:t>
            </a:r>
          </a:p>
        </p:txBody>
      </p:sp>
      <p:sp>
        <p:nvSpPr>
          <p:cNvPr id="3" name="Footer Placeholder 2">
            <a:extLst>
              <a:ext uri="{FF2B5EF4-FFF2-40B4-BE49-F238E27FC236}">
                <a16:creationId xmlns:a16="http://schemas.microsoft.com/office/drawing/2014/main" id="{758E5CED-8505-4B5C-8600-ADB1C054E069}"/>
              </a:ext>
            </a:extLst>
          </p:cNvPr>
          <p:cNvSpPr>
            <a:spLocks noGrp="1"/>
          </p:cNvSpPr>
          <p:nvPr>
            <p:ph type="ftr" sz="quarter" idx="11"/>
          </p:nvPr>
        </p:nvSpPr>
        <p:spPr/>
        <p:txBody>
          <a:bodyPr/>
          <a:lstStyle/>
          <a:p>
            <a:pPr>
              <a:defRPr/>
            </a:pPr>
            <a:r>
              <a:rPr lang="en-US"/>
              <a:t>Michael Montemurro, Huawei</a:t>
            </a:r>
            <a:endParaRPr lang="en-US" dirty="0"/>
          </a:p>
        </p:txBody>
      </p:sp>
      <p:sp>
        <p:nvSpPr>
          <p:cNvPr id="4" name="Slide Number Placeholder 3">
            <a:extLst>
              <a:ext uri="{FF2B5EF4-FFF2-40B4-BE49-F238E27FC236}">
                <a16:creationId xmlns:a16="http://schemas.microsoft.com/office/drawing/2014/main" id="{9BFF3D97-0794-4C0E-B2D9-95C9EC6261C2}"/>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45</a:t>
            </a:fld>
            <a:endParaRPr lang="en-US" dirty="0"/>
          </a:p>
        </p:txBody>
      </p:sp>
      <p:sp>
        <p:nvSpPr>
          <p:cNvPr id="5" name="Date Placeholder 4">
            <a:extLst>
              <a:ext uri="{FF2B5EF4-FFF2-40B4-BE49-F238E27FC236}">
                <a16:creationId xmlns:a16="http://schemas.microsoft.com/office/drawing/2014/main" id="{2CDCD5BC-4F5F-4C7E-8424-1047C9739F3B}"/>
              </a:ext>
            </a:extLst>
          </p:cNvPr>
          <p:cNvSpPr>
            <a:spLocks noGrp="1"/>
          </p:cNvSpPr>
          <p:nvPr>
            <p:ph type="dt" sz="half" idx="10"/>
          </p:nvPr>
        </p:nvSpPr>
        <p:spPr/>
        <p:txBody>
          <a:bodyPr/>
          <a:lstStyle/>
          <a:p>
            <a:pPr>
              <a:defRPr/>
            </a:pPr>
            <a:r>
              <a:rPr lang="en-US"/>
              <a:t>November 2024</a:t>
            </a:r>
            <a:endParaRPr lang="en-US" dirty="0"/>
          </a:p>
        </p:txBody>
      </p:sp>
    </p:spTree>
    <p:extLst>
      <p:ext uri="{BB962C8B-B14F-4D97-AF65-F5344CB8AC3E}">
        <p14:creationId xmlns:p14="http://schemas.microsoft.com/office/powerpoint/2010/main" val="40081640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5AE0E6-06E4-00FD-8348-9A2CF3BA10EA}"/>
              </a:ext>
            </a:extLst>
          </p:cNvPr>
          <p:cNvSpPr>
            <a:spLocks noGrp="1"/>
          </p:cNvSpPr>
          <p:nvPr>
            <p:ph type="title"/>
          </p:nvPr>
        </p:nvSpPr>
        <p:spPr/>
        <p:txBody>
          <a:bodyPr/>
          <a:lstStyle/>
          <a:p>
            <a:r>
              <a:rPr lang="en-CA" dirty="0" err="1"/>
              <a:t>TGmf</a:t>
            </a:r>
            <a:r>
              <a:rPr lang="en-CA" dirty="0"/>
              <a:t> Timeline</a:t>
            </a:r>
          </a:p>
        </p:txBody>
      </p:sp>
      <p:sp>
        <p:nvSpPr>
          <p:cNvPr id="2" name="Content Placeholder 1">
            <a:extLst>
              <a:ext uri="{FF2B5EF4-FFF2-40B4-BE49-F238E27FC236}">
                <a16:creationId xmlns:a16="http://schemas.microsoft.com/office/drawing/2014/main" id="{6F345F46-AFF6-18FA-4D1E-837DFE5D44B7}"/>
              </a:ext>
            </a:extLst>
          </p:cNvPr>
          <p:cNvSpPr>
            <a:spLocks noGrp="1"/>
          </p:cNvSpPr>
          <p:nvPr>
            <p:ph idx="1"/>
          </p:nvPr>
        </p:nvSpPr>
        <p:spPr/>
        <p:txBody>
          <a:bodyPr/>
          <a:lstStyle/>
          <a:p>
            <a:pPr>
              <a:lnSpc>
                <a:spcPct val="80000"/>
              </a:lnSpc>
            </a:pPr>
            <a:r>
              <a:rPr lang="en-US" altLang="en-US" sz="1800" dirty="0">
                <a:solidFill>
                  <a:srgbClr val="00B050"/>
                </a:solidFill>
              </a:rPr>
              <a:t>Nov 2024 – PAR Approval</a:t>
            </a:r>
          </a:p>
          <a:p>
            <a:pPr>
              <a:lnSpc>
                <a:spcPct val="80000"/>
              </a:lnSpc>
            </a:pPr>
            <a:r>
              <a:rPr lang="en-US" altLang="en-US" sz="1800" dirty="0">
                <a:solidFill>
                  <a:srgbClr val="00B050"/>
                </a:solidFill>
              </a:rPr>
              <a:t>Nov 2024 – Initial meeting, contributions on </a:t>
            </a:r>
            <a:r>
              <a:rPr lang="en-US" altLang="en-US" sz="1800" dirty="0" err="1">
                <a:solidFill>
                  <a:srgbClr val="00B050"/>
                </a:solidFill>
              </a:rPr>
              <a:t>REVme</a:t>
            </a:r>
            <a:r>
              <a:rPr lang="en-US" altLang="en-US" sz="1800" dirty="0">
                <a:solidFill>
                  <a:srgbClr val="00B050"/>
                </a:solidFill>
              </a:rPr>
              <a:t> D7.0</a:t>
            </a:r>
          </a:p>
          <a:p>
            <a:pPr>
              <a:lnSpc>
                <a:spcPct val="80000"/>
              </a:lnSpc>
            </a:pPr>
            <a:r>
              <a:rPr lang="en-US" altLang="en-US" sz="1800" dirty="0">
                <a:solidFill>
                  <a:srgbClr val="0070C0"/>
                </a:solidFill>
              </a:rPr>
              <a:t>Jan/Mar 2025 – Contributions on </a:t>
            </a:r>
            <a:r>
              <a:rPr lang="en-US" altLang="en-US" sz="1800" dirty="0" err="1">
                <a:solidFill>
                  <a:srgbClr val="0070C0"/>
                </a:solidFill>
              </a:rPr>
              <a:t>REVme</a:t>
            </a:r>
            <a:r>
              <a:rPr lang="en-US" altLang="en-US" sz="1800" dirty="0">
                <a:solidFill>
                  <a:srgbClr val="0070C0"/>
                </a:solidFill>
              </a:rPr>
              <a:t> D7.0/IEEE 802.11-2024</a:t>
            </a:r>
          </a:p>
          <a:p>
            <a:pPr>
              <a:lnSpc>
                <a:spcPct val="80000"/>
              </a:lnSpc>
            </a:pPr>
            <a:r>
              <a:rPr lang="en-US" altLang="en-US" sz="1800" dirty="0">
                <a:solidFill>
                  <a:srgbClr val="0070C0"/>
                </a:solidFill>
              </a:rPr>
              <a:t>Jan - Mar 2025 – Publication of 802.11-2024 and roll-in of </a:t>
            </a:r>
            <a:r>
              <a:rPr lang="en-US" altLang="en-US" sz="1800" dirty="0" err="1">
                <a:solidFill>
                  <a:srgbClr val="0070C0"/>
                </a:solidFill>
              </a:rPr>
              <a:t>TGbh</a:t>
            </a:r>
            <a:r>
              <a:rPr lang="en-US" altLang="en-US" sz="1800" dirty="0">
                <a:solidFill>
                  <a:srgbClr val="0070C0"/>
                </a:solidFill>
              </a:rPr>
              <a:t> and </a:t>
            </a:r>
            <a:r>
              <a:rPr lang="en-US" altLang="en-US" sz="1800" dirty="0" err="1">
                <a:solidFill>
                  <a:srgbClr val="0070C0"/>
                </a:solidFill>
              </a:rPr>
              <a:t>TGbe</a:t>
            </a:r>
            <a:endParaRPr lang="en-US" altLang="en-US" sz="1800" dirty="0">
              <a:solidFill>
                <a:srgbClr val="0070C0"/>
              </a:solidFill>
            </a:endParaRPr>
          </a:p>
          <a:p>
            <a:pPr>
              <a:lnSpc>
                <a:spcPct val="80000"/>
              </a:lnSpc>
            </a:pPr>
            <a:r>
              <a:rPr lang="en-US" altLang="en-US" sz="1800" dirty="0">
                <a:solidFill>
                  <a:srgbClr val="0070C0"/>
                </a:solidFill>
              </a:rPr>
              <a:t>May 2025 – Initial D1.0 WG Letter ballot </a:t>
            </a:r>
          </a:p>
          <a:p>
            <a:pPr>
              <a:lnSpc>
                <a:spcPct val="80000"/>
              </a:lnSpc>
            </a:pPr>
            <a:r>
              <a:rPr lang="en-US" altLang="en-US" sz="1800" dirty="0">
                <a:solidFill>
                  <a:srgbClr val="0070C0"/>
                </a:solidFill>
              </a:rPr>
              <a:t>May-Nov 2025 – Roll-in </a:t>
            </a:r>
            <a:r>
              <a:rPr lang="en-US" altLang="en-US" sz="1800" dirty="0" err="1">
                <a:solidFill>
                  <a:srgbClr val="0070C0"/>
                </a:solidFill>
              </a:rPr>
              <a:t>TGbf</a:t>
            </a:r>
            <a:r>
              <a:rPr lang="en-US" altLang="en-US" sz="1800" dirty="0">
                <a:solidFill>
                  <a:srgbClr val="0070C0"/>
                </a:solidFill>
              </a:rPr>
              <a:t> and </a:t>
            </a:r>
            <a:r>
              <a:rPr lang="en-US" altLang="en-US" sz="1800" dirty="0" err="1">
                <a:solidFill>
                  <a:srgbClr val="0070C0"/>
                </a:solidFill>
              </a:rPr>
              <a:t>TGbk</a:t>
            </a:r>
            <a:endParaRPr lang="en-US" altLang="en-US" sz="1800" dirty="0">
              <a:solidFill>
                <a:srgbClr val="0070C0"/>
              </a:solidFill>
            </a:endParaRPr>
          </a:p>
          <a:p>
            <a:pPr>
              <a:lnSpc>
                <a:spcPct val="80000"/>
              </a:lnSpc>
            </a:pPr>
            <a:r>
              <a:rPr lang="en-US" altLang="en-US" sz="1800" dirty="0">
                <a:solidFill>
                  <a:srgbClr val="0070C0"/>
                </a:solidFill>
              </a:rPr>
              <a:t>Jan 2026 – D2.0 Recirculation LB </a:t>
            </a:r>
          </a:p>
          <a:p>
            <a:pPr>
              <a:lnSpc>
                <a:spcPct val="80000"/>
              </a:lnSpc>
            </a:pPr>
            <a:r>
              <a:rPr lang="en-US" altLang="en-US" sz="1800" dirty="0">
                <a:solidFill>
                  <a:srgbClr val="0070C0"/>
                </a:solidFill>
              </a:rPr>
              <a:t>Jul 2026 – D3.0 Recirculation </a:t>
            </a:r>
          </a:p>
          <a:p>
            <a:pPr>
              <a:lnSpc>
                <a:spcPct val="80000"/>
              </a:lnSpc>
            </a:pPr>
            <a:r>
              <a:rPr lang="en-US" altLang="en-US" sz="1800" dirty="0">
                <a:solidFill>
                  <a:srgbClr val="0070C0"/>
                </a:solidFill>
              </a:rPr>
              <a:t>Jan 2027 – D4.0 Initial SA Ballot – Roll-in </a:t>
            </a:r>
            <a:r>
              <a:rPr lang="en-US" altLang="en-US" sz="1800" dirty="0" err="1">
                <a:solidFill>
                  <a:srgbClr val="0070C0"/>
                </a:solidFill>
              </a:rPr>
              <a:t>TGbi</a:t>
            </a:r>
            <a:endParaRPr lang="en-US" altLang="en-US" sz="1800" dirty="0">
              <a:solidFill>
                <a:srgbClr val="0070C0"/>
              </a:solidFill>
            </a:endParaRPr>
          </a:p>
          <a:p>
            <a:pPr>
              <a:lnSpc>
                <a:spcPct val="80000"/>
              </a:lnSpc>
            </a:pPr>
            <a:r>
              <a:rPr lang="en-US" altLang="en-US" sz="1800" dirty="0">
                <a:solidFill>
                  <a:srgbClr val="0070C0"/>
                </a:solidFill>
              </a:rPr>
              <a:t>Jul 2027 – D5.0 Recirculation SA Ballot </a:t>
            </a:r>
          </a:p>
          <a:p>
            <a:pPr>
              <a:lnSpc>
                <a:spcPct val="80000"/>
              </a:lnSpc>
            </a:pPr>
            <a:r>
              <a:rPr lang="en-US" altLang="en-US" sz="1800" dirty="0">
                <a:solidFill>
                  <a:srgbClr val="0070C0"/>
                </a:solidFill>
              </a:rPr>
              <a:t>Nov 2027 – D6.0 Recirculation SA Ballot</a:t>
            </a:r>
          </a:p>
          <a:p>
            <a:pPr>
              <a:lnSpc>
                <a:spcPct val="80000"/>
              </a:lnSpc>
            </a:pPr>
            <a:r>
              <a:rPr lang="en-US" altLang="en-US" sz="1800" dirty="0">
                <a:solidFill>
                  <a:srgbClr val="0070C0"/>
                </a:solidFill>
              </a:rPr>
              <a:t>Jan 2028 – D6.0 Recirculation SA Ballot (clean recirculation)</a:t>
            </a:r>
          </a:p>
          <a:p>
            <a:pPr>
              <a:lnSpc>
                <a:spcPct val="80000"/>
              </a:lnSpc>
            </a:pPr>
            <a:r>
              <a:rPr lang="en-US" altLang="en-US" sz="1800" dirty="0">
                <a:solidFill>
                  <a:srgbClr val="0070C0"/>
                </a:solidFill>
              </a:rPr>
              <a:t>Feb 2028 – RevCom/SASB Approval</a:t>
            </a:r>
          </a:p>
        </p:txBody>
      </p:sp>
      <p:sp>
        <p:nvSpPr>
          <p:cNvPr id="4" name="Footer Placeholder 3">
            <a:extLst>
              <a:ext uri="{FF2B5EF4-FFF2-40B4-BE49-F238E27FC236}">
                <a16:creationId xmlns:a16="http://schemas.microsoft.com/office/drawing/2014/main" id="{C3DC8207-0C25-485D-8ED0-27D45310933A}"/>
              </a:ext>
            </a:extLst>
          </p:cNvPr>
          <p:cNvSpPr>
            <a:spLocks noGrp="1"/>
          </p:cNvSpPr>
          <p:nvPr>
            <p:ph type="ftr" idx="14"/>
          </p:nvPr>
        </p:nvSpPr>
        <p:spPr/>
        <p:txBody>
          <a:bodyPr/>
          <a:lstStyle/>
          <a:p>
            <a:r>
              <a:rPr lang="en-GB"/>
              <a:t>Michael Montemurro, Huawei</a:t>
            </a:r>
            <a:endParaRPr lang="en-GB" dirty="0"/>
          </a:p>
        </p:txBody>
      </p:sp>
      <p:sp>
        <p:nvSpPr>
          <p:cNvPr id="6" name="Slide Number Placeholder 5">
            <a:extLst>
              <a:ext uri="{FF2B5EF4-FFF2-40B4-BE49-F238E27FC236}">
                <a16:creationId xmlns:a16="http://schemas.microsoft.com/office/drawing/2014/main" id="{E731FB51-E924-4ED5-9C09-49E370932308}"/>
              </a:ext>
            </a:extLst>
          </p:cNvPr>
          <p:cNvSpPr>
            <a:spLocks noGrp="1"/>
          </p:cNvSpPr>
          <p:nvPr>
            <p:ph type="sldNum" idx="12"/>
          </p:nvPr>
        </p:nvSpPr>
        <p:spPr/>
        <p:txBody>
          <a:bodyPr/>
          <a:lstStyle/>
          <a:p>
            <a:r>
              <a:rPr lang="en-GB"/>
              <a:t>Slide </a:t>
            </a:r>
            <a:fld id="{440F5867-744E-4AA6-B0ED-4C44D2DFBB7B}" type="slidenum">
              <a:rPr lang="en-GB" smtClean="0"/>
              <a:pPr/>
              <a:t>46</a:t>
            </a:fld>
            <a:endParaRPr lang="en-GB" dirty="0"/>
          </a:p>
        </p:txBody>
      </p:sp>
      <p:sp>
        <p:nvSpPr>
          <p:cNvPr id="7" name="Date Placeholder 6">
            <a:extLst>
              <a:ext uri="{FF2B5EF4-FFF2-40B4-BE49-F238E27FC236}">
                <a16:creationId xmlns:a16="http://schemas.microsoft.com/office/drawing/2014/main" id="{3A64A2BC-D7C9-4C54-BCAC-F29CFA1CF54D}"/>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902063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txBox="1">
            <a:spLocks noChangeArrowheads="1"/>
          </p:cNvSpPr>
          <p:nvPr/>
        </p:nvSpPr>
        <p:spPr bwMode="auto">
          <a:xfrm>
            <a:off x="2209800" y="9144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pPr lvl="0" defTabSz="914400">
              <a:buClrTx/>
              <a:buSzTx/>
              <a:defRPr/>
            </a:pPr>
            <a:r>
              <a:rPr kumimoji="0" lang="en-US" altLang="zh-CN" sz="2800" b="1" i="0" u="none" strike="noStrike" kern="0" cap="none" spc="0" normalizeH="0" baseline="0" noProof="0" dirty="0">
                <a:ln>
                  <a:noFill/>
                </a:ln>
                <a:solidFill>
                  <a:srgbClr val="000000"/>
                </a:solidFill>
                <a:effectLst/>
                <a:uLnTx/>
                <a:uFillTx/>
                <a:latin typeface="Times New Roman"/>
                <a:ea typeface="+mj-ea"/>
                <a:cs typeface="+mj-cs"/>
              </a:rPr>
              <a:t>Task Group BF</a:t>
            </a:r>
            <a:br>
              <a:rPr kumimoji="0" lang="en-US" altLang="en-US" sz="2800" b="1" i="0" u="none" strike="noStrike" kern="0" cap="none" spc="0" normalizeH="0" baseline="0" noProof="0" dirty="0">
                <a:ln>
                  <a:noFill/>
                </a:ln>
                <a:solidFill>
                  <a:srgbClr val="000000"/>
                </a:solidFill>
                <a:effectLst/>
                <a:uLnTx/>
                <a:uFillTx/>
                <a:latin typeface="Times New Roman"/>
                <a:ea typeface="+mj-ea"/>
                <a:cs typeface="+mj-cs"/>
              </a:rPr>
            </a:br>
            <a:r>
              <a:rPr lang="en-US" altLang="zh-CN" sz="2800" kern="0" dirty="0">
                <a:solidFill>
                  <a:srgbClr val="0000FF"/>
                </a:solidFill>
              </a:rPr>
              <a:t>November </a:t>
            </a:r>
            <a:r>
              <a:rPr kumimoji="0" lang="en-US" altLang="en-US" sz="2800" b="1" i="0" u="none" strike="noStrike" kern="0" cap="none" spc="0" normalizeH="0" baseline="0" noProof="0" dirty="0">
                <a:ln>
                  <a:noFill/>
                </a:ln>
                <a:solidFill>
                  <a:srgbClr val="000000"/>
                </a:solidFill>
                <a:effectLst/>
                <a:uLnTx/>
                <a:uFillTx/>
                <a:latin typeface="Times New Roman"/>
                <a:ea typeface="+mj-ea"/>
                <a:cs typeface="+mj-cs"/>
              </a:rPr>
              <a:t>2024 Closing Report</a:t>
            </a:r>
            <a:endParaRPr kumimoji="0" lang="en-US" sz="2800" b="1" i="0" u="none" strike="sngStrike" kern="0" cap="none" spc="0" normalizeH="0" baseline="0" noProof="0" dirty="0">
              <a:ln>
                <a:noFill/>
              </a:ln>
              <a:solidFill>
                <a:srgbClr val="FF0000"/>
              </a:solidFill>
              <a:effectLst/>
              <a:uLnTx/>
              <a:uFillTx/>
              <a:latin typeface="Times New Roman"/>
              <a:ea typeface="+mj-ea"/>
              <a:cs typeface="+mj-cs"/>
            </a:endParaRPr>
          </a:p>
        </p:txBody>
      </p:sp>
      <p:sp>
        <p:nvSpPr>
          <p:cNvPr id="16" name="Rectangle 6"/>
          <p:cNvSpPr txBox="1">
            <a:spLocks noChangeArrowheads="1"/>
          </p:cNvSpPr>
          <p:nvPr/>
        </p:nvSpPr>
        <p:spPr bwMode="auto">
          <a:xfrm>
            <a:off x="2209800" y="2515232"/>
            <a:ext cx="7772400" cy="532769"/>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Times New Roman"/>
                <a:ea typeface="+mn-ea"/>
                <a:cs typeface="+mn-cs"/>
              </a:rPr>
              <a:t>Date:</a:t>
            </a:r>
            <a:r>
              <a:rPr kumimoji="0" lang="en-US" sz="2000" b="0" i="0" u="none" strike="noStrike" kern="0" cap="none" spc="0" normalizeH="0" baseline="0" noProof="0" dirty="0">
                <a:ln>
                  <a:noFill/>
                </a:ln>
                <a:solidFill>
                  <a:srgbClr val="000000"/>
                </a:solidFill>
                <a:effectLst/>
                <a:uLnTx/>
                <a:uFillTx/>
                <a:latin typeface="Times New Roman"/>
                <a:ea typeface="+mn-ea"/>
                <a:cs typeface="+mn-cs"/>
              </a:rPr>
              <a:t> 2024-11-13</a:t>
            </a:r>
          </a:p>
        </p:txBody>
      </p:sp>
      <p:sp>
        <p:nvSpPr>
          <p:cNvPr id="17" name="Rectangle 12"/>
          <p:cNvSpPr>
            <a:spLocks noChangeArrowheads="1"/>
          </p:cNvSpPr>
          <p:nvPr/>
        </p:nvSpPr>
        <p:spPr bwMode="auto">
          <a:xfrm>
            <a:off x="2209801" y="2614489"/>
            <a:ext cx="1368339" cy="250021"/>
          </a:xfrm>
          <a:prstGeom prst="rect">
            <a:avLst/>
          </a:prstGeom>
          <a:noFill/>
          <a:ln w="9525">
            <a:noFill/>
            <a:miter lim="800000"/>
            <a:headEnd/>
            <a:tailEnd/>
          </a:ln>
        </p:spPr>
        <p:txBody>
          <a:bodyPr lIns="92075" tIns="46038" rIns="92075" bIns="46038"/>
          <a:lstStyle/>
          <a:p>
            <a:pPr marL="342900" indent="-342900" defTabSz="914400">
              <a:spcBef>
                <a:spcPct val="20000"/>
              </a:spcBef>
              <a:buClrTx/>
              <a:buSzTx/>
              <a:buFontTx/>
              <a:buNone/>
            </a:pPr>
            <a:r>
              <a:rPr lang="en-US" sz="2000" b="1" dirty="0">
                <a:solidFill>
                  <a:srgbClr val="000000"/>
                </a:solidFill>
                <a:latin typeface="Times New Roman" pitchFamily="18" charset="0"/>
                <a:ea typeface="+mn-ea"/>
              </a:rPr>
              <a:t>Authors:</a:t>
            </a:r>
            <a:endParaRPr lang="en-US" sz="2000" dirty="0">
              <a:solidFill>
                <a:srgbClr val="000000"/>
              </a:solidFill>
              <a:latin typeface="Times New Roman" pitchFamily="18" charset="0"/>
              <a:ea typeface="+mn-ea"/>
            </a:endParaRPr>
          </a:p>
        </p:txBody>
      </p:sp>
      <p:graphicFrame>
        <p:nvGraphicFramePr>
          <p:cNvPr id="18" name="Table 8"/>
          <p:cNvGraphicFramePr>
            <a:graphicFrameLocks noGrp="1"/>
          </p:cNvGraphicFramePr>
          <p:nvPr>
            <p:extLst>
              <p:ext uri="{D42A27DB-BD31-4B8C-83A1-F6EECF244321}">
                <p14:modId xmlns:p14="http://schemas.microsoft.com/office/powerpoint/2010/main" val="2707295076"/>
              </p:ext>
            </p:extLst>
          </p:nvPr>
        </p:nvGraphicFramePr>
        <p:xfrm>
          <a:off x="2362200" y="3443108"/>
          <a:ext cx="7620000" cy="824092"/>
        </p:xfrm>
        <a:graphic>
          <a:graphicData uri="http://schemas.openxmlformats.org/drawingml/2006/table">
            <a:tbl>
              <a:tblPr firstRow="1" bandRow="1"/>
              <a:tblGrid>
                <a:gridCol w="1524000">
                  <a:extLst>
                    <a:ext uri="{9D8B030D-6E8A-4147-A177-3AD203B41FA5}">
                      <a16:colId xmlns:a16="http://schemas.microsoft.com/office/drawing/2014/main" val="20000"/>
                    </a:ext>
                  </a:extLst>
                </a:gridCol>
                <a:gridCol w="1203158">
                  <a:extLst>
                    <a:ext uri="{9D8B030D-6E8A-4147-A177-3AD203B41FA5}">
                      <a16:colId xmlns:a16="http://schemas.microsoft.com/office/drawing/2014/main" val="20001"/>
                    </a:ext>
                  </a:extLst>
                </a:gridCol>
                <a:gridCol w="2165684">
                  <a:extLst>
                    <a:ext uri="{9D8B030D-6E8A-4147-A177-3AD203B41FA5}">
                      <a16:colId xmlns:a16="http://schemas.microsoft.com/office/drawing/2014/main" val="20002"/>
                    </a:ext>
                  </a:extLst>
                </a:gridCol>
                <a:gridCol w="802105">
                  <a:extLst>
                    <a:ext uri="{9D8B030D-6E8A-4147-A177-3AD203B41FA5}">
                      <a16:colId xmlns:a16="http://schemas.microsoft.com/office/drawing/2014/main" val="20003"/>
                    </a:ext>
                  </a:extLst>
                </a:gridCol>
                <a:gridCol w="1925053">
                  <a:extLst>
                    <a:ext uri="{9D8B030D-6E8A-4147-A177-3AD203B41FA5}">
                      <a16:colId xmlns:a16="http://schemas.microsoft.com/office/drawing/2014/main" val="20004"/>
                    </a:ext>
                  </a:extLst>
                </a:gridCol>
              </a:tblGrid>
              <a:tr h="275452">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Name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Affiliation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Address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Phone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Email</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275452">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1"/>
                  </a:ext>
                </a:extLst>
              </a:tr>
            </a:tbl>
          </a:graphicData>
        </a:graphic>
      </p:graphicFrame>
      <p:sp>
        <p:nvSpPr>
          <p:cNvPr id="2" name="Footer Placeholder 1">
            <a:extLst>
              <a:ext uri="{FF2B5EF4-FFF2-40B4-BE49-F238E27FC236}">
                <a16:creationId xmlns:a16="http://schemas.microsoft.com/office/drawing/2014/main" id="{A8BA62A9-B716-401B-969D-736B8AA04250}"/>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0A7D2BF6-5858-4D3F-9445-218E75EEB8C5}"/>
              </a:ext>
            </a:extLst>
          </p:cNvPr>
          <p:cNvSpPr>
            <a:spLocks noGrp="1"/>
          </p:cNvSpPr>
          <p:nvPr>
            <p:ph type="sldNum" idx="12"/>
          </p:nvPr>
        </p:nvSpPr>
        <p:spPr/>
        <p:txBody>
          <a:bodyPr/>
          <a:lstStyle/>
          <a:p>
            <a:r>
              <a:rPr lang="en-GB"/>
              <a:t>Slide </a:t>
            </a:r>
            <a:fld id="{440F5867-744E-4AA6-B0ED-4C44D2DFBB7B}" type="slidenum">
              <a:rPr lang="en-GB" smtClean="0"/>
              <a:pPr/>
              <a:t>47</a:t>
            </a:fld>
            <a:endParaRPr lang="en-GB" dirty="0"/>
          </a:p>
        </p:txBody>
      </p:sp>
      <p:sp>
        <p:nvSpPr>
          <p:cNvPr id="4" name="Date Placeholder 3">
            <a:extLst>
              <a:ext uri="{FF2B5EF4-FFF2-40B4-BE49-F238E27FC236}">
                <a16:creationId xmlns:a16="http://schemas.microsoft.com/office/drawing/2014/main" id="{A39F7E73-611D-4891-BD7A-EC46D843C229}"/>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21901912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685799"/>
          </a:xfrm>
        </p:spPr>
        <p:txBody>
          <a:bodyPr/>
          <a:lstStyle/>
          <a:p>
            <a:r>
              <a:rPr lang="en-US" altLang="zh-CN" dirty="0" err="1"/>
              <a:t>TGbf</a:t>
            </a:r>
            <a:r>
              <a:rPr lang="en-US" altLang="zh-CN" dirty="0"/>
              <a:t> (WLAN Sensing)</a:t>
            </a:r>
            <a:r>
              <a:rPr lang="en-US" dirty="0"/>
              <a:t>–</a:t>
            </a:r>
            <a:r>
              <a:rPr lang="en-US" altLang="zh-CN" dirty="0"/>
              <a:t> </a:t>
            </a:r>
            <a:r>
              <a:rPr lang="en-US" altLang="zh-CN" dirty="0">
                <a:solidFill>
                  <a:srgbClr val="0000FF"/>
                </a:solidFill>
              </a:rPr>
              <a:t>November </a:t>
            </a:r>
            <a:r>
              <a:rPr lang="en-US" dirty="0"/>
              <a:t>2024</a:t>
            </a:r>
            <a:endParaRPr lang="en-GB" dirty="0"/>
          </a:p>
        </p:txBody>
      </p:sp>
      <p:sp>
        <p:nvSpPr>
          <p:cNvPr id="9218" name="Rectangle 2"/>
          <p:cNvSpPr>
            <a:spLocks noGrp="1" noChangeArrowheads="1"/>
          </p:cNvSpPr>
          <p:nvPr>
            <p:ph idx="1"/>
          </p:nvPr>
        </p:nvSpPr>
        <p:spPr>
          <a:xfrm>
            <a:off x="533401" y="1600200"/>
            <a:ext cx="10742084" cy="4724400"/>
          </a:xfrm>
          <a:ln/>
        </p:spPr>
        <p:txBody>
          <a:bodyPr/>
          <a:lstStyle/>
          <a:p>
            <a:pPr algn="just">
              <a:spcBef>
                <a:spcPts val="0"/>
              </a:spcBef>
              <a:spcAft>
                <a:spcPts val="600"/>
              </a:spcAft>
              <a:buFont typeface="Arial" panose="020B0604020202020204" pitchFamily="34" charset="0"/>
              <a:buChar char="•"/>
            </a:pPr>
            <a:r>
              <a:rPr lang="en-US" altLang="zh-CN" sz="2000" dirty="0"/>
              <a:t>Progress during </a:t>
            </a:r>
            <a:r>
              <a:rPr lang="en-US" altLang="zh-CN" sz="2000" dirty="0">
                <a:solidFill>
                  <a:srgbClr val="0000FF"/>
                </a:solidFill>
              </a:rPr>
              <a:t>November </a:t>
            </a:r>
            <a:r>
              <a:rPr lang="en-US" altLang="zh-CN" sz="2000" dirty="0"/>
              <a:t>2024 session</a:t>
            </a:r>
          </a:p>
          <a:p>
            <a:pPr marL="720725" lvl="1" indent="-342900" algn="just">
              <a:spcBef>
                <a:spcPts val="0"/>
              </a:spcBef>
              <a:spcAft>
                <a:spcPts val="600"/>
              </a:spcAft>
              <a:buFont typeface="Times New Roman" panose="02020603050405020304" pitchFamily="18" charset="0"/>
              <a:buChar char="−"/>
            </a:pPr>
            <a:r>
              <a:rPr lang="en-US" altLang="zh-CN" sz="1800" b="1" dirty="0">
                <a:solidFill>
                  <a:srgbClr val="0000FF"/>
                </a:solidFill>
                <a:cs typeface="+mn-cs"/>
              </a:rPr>
              <a:t>2</a:t>
            </a:r>
            <a:r>
              <a:rPr lang="en-US" altLang="zh-CN" sz="1800" b="1" dirty="0">
                <a:cs typeface="+mn-cs"/>
              </a:rPr>
              <a:t> </a:t>
            </a:r>
            <a:r>
              <a:rPr lang="en-US" altLang="zh-CN" sz="1800" dirty="0">
                <a:cs typeface="+mn-cs"/>
              </a:rPr>
              <a:t>slots</a:t>
            </a:r>
            <a:r>
              <a:rPr lang="en-US" altLang="zh-CN" sz="1800" b="1" dirty="0">
                <a:cs typeface="+mn-cs"/>
              </a:rPr>
              <a:t> </a:t>
            </a:r>
            <a:r>
              <a:rPr lang="en-US" altLang="zh-CN" sz="1800" dirty="0"/>
              <a:t>scheduled for </a:t>
            </a:r>
            <a:r>
              <a:rPr lang="en-US" altLang="zh-CN" sz="1800" dirty="0" err="1"/>
              <a:t>TGbf</a:t>
            </a:r>
            <a:endParaRPr lang="en-US" altLang="zh-CN" sz="1800" dirty="0"/>
          </a:p>
          <a:p>
            <a:pPr marL="720725" lvl="1" indent="-342900" algn="just">
              <a:spcBef>
                <a:spcPts val="0"/>
              </a:spcBef>
              <a:spcAft>
                <a:spcPts val="300"/>
              </a:spcAft>
              <a:buFont typeface="Times New Roman" panose="02020603050405020304" pitchFamily="18" charset="0"/>
              <a:buChar char="−"/>
            </a:pPr>
            <a:r>
              <a:rPr lang="en-US" altLang="zh-CN" dirty="0">
                <a:solidFill>
                  <a:srgbClr val="0000FF"/>
                </a:solidFill>
              </a:rPr>
              <a:t>Comment resolution </a:t>
            </a:r>
            <a:r>
              <a:rPr lang="en-US" altLang="zh-CN" dirty="0"/>
              <a:t>for the first SA Ballot Recirculation (D5.0)</a:t>
            </a:r>
          </a:p>
          <a:p>
            <a:pPr marL="1120775" lvl="2" indent="-342900" algn="just">
              <a:spcBef>
                <a:spcPts val="0"/>
              </a:spcBef>
              <a:spcAft>
                <a:spcPts val="300"/>
              </a:spcAft>
              <a:buSzPct val="50000"/>
              <a:buFont typeface="Wingdings" panose="05000000000000000000" pitchFamily="2" charset="2"/>
              <a:buChar char="n"/>
            </a:pPr>
            <a:r>
              <a:rPr lang="en-US" altLang="zh-CN" dirty="0">
                <a:solidFill>
                  <a:srgbClr val="FF0000"/>
                </a:solidFill>
              </a:rPr>
              <a:t>100 </a:t>
            </a:r>
            <a:r>
              <a:rPr lang="en-US" altLang="zh-CN" dirty="0">
                <a:solidFill>
                  <a:schemeClr val="tx1"/>
                </a:solidFill>
              </a:rPr>
              <a:t>% of all </a:t>
            </a:r>
            <a:r>
              <a:rPr lang="en-US" altLang="zh-CN" dirty="0"/>
              <a:t>the first SA Ballot Recirculation (D5.0) </a:t>
            </a:r>
            <a:r>
              <a:rPr lang="en-US" altLang="zh-CN" dirty="0">
                <a:solidFill>
                  <a:schemeClr val="tx1"/>
                </a:solidFill>
              </a:rPr>
              <a:t>comments are now resolved or marked as “ready for motion”</a:t>
            </a:r>
            <a:r>
              <a:rPr lang="en-US" altLang="zh-CN" dirty="0"/>
              <a:t> (</a:t>
            </a:r>
            <a:r>
              <a:rPr lang="en-US" altLang="zh-CN" dirty="0">
                <a:solidFill>
                  <a:srgbClr val="FF0000"/>
                </a:solidFill>
              </a:rPr>
              <a:t>36/36</a:t>
            </a:r>
            <a:r>
              <a:rPr lang="en-US" altLang="zh-CN" dirty="0"/>
              <a:t>)</a:t>
            </a:r>
          </a:p>
          <a:p>
            <a:pPr marL="720725" lvl="1" indent="-342900" algn="just">
              <a:spcBef>
                <a:spcPts val="0"/>
              </a:spcBef>
              <a:spcAft>
                <a:spcPts val="600"/>
              </a:spcAft>
              <a:buFont typeface="Times New Roman" panose="02020603050405020304" pitchFamily="18" charset="0"/>
              <a:buChar char="−"/>
            </a:pPr>
            <a:r>
              <a:rPr lang="en-US" altLang="zh-CN" sz="1800" dirty="0"/>
              <a:t>Approved </a:t>
            </a:r>
            <a:r>
              <a:rPr lang="en-US" altLang="zh-CN" sz="1800" dirty="0" err="1"/>
              <a:t>TGbf</a:t>
            </a:r>
            <a:r>
              <a:rPr lang="en-US" altLang="zh-CN" sz="1800" dirty="0"/>
              <a:t> motion:</a:t>
            </a:r>
          </a:p>
          <a:p>
            <a:pPr marL="1120775" lvl="2" indent="-342900" algn="just">
              <a:spcBef>
                <a:spcPts val="0"/>
              </a:spcBef>
              <a:spcAft>
                <a:spcPts val="300"/>
              </a:spcAft>
              <a:buSzPct val="50000"/>
              <a:buFont typeface="Wingdings" panose="05000000000000000000" pitchFamily="2" charset="2"/>
              <a:buChar char="n"/>
            </a:pPr>
            <a:r>
              <a:rPr lang="en-US" altLang="zh-CN" dirty="0">
                <a:solidFill>
                  <a:schemeClr val="tx1"/>
                </a:solidFill>
              </a:rPr>
              <a:t>P802.11bf second recirculation SA ballot</a:t>
            </a:r>
          </a:p>
          <a:p>
            <a:pPr marL="720725" lvl="1" indent="-342900" algn="just">
              <a:spcBef>
                <a:spcPts val="0"/>
              </a:spcBef>
              <a:spcAft>
                <a:spcPts val="300"/>
              </a:spcAft>
              <a:buSzPct val="50000"/>
              <a:buFont typeface="Wingdings" panose="05000000000000000000" pitchFamily="2" charset="2"/>
              <a:buChar char="n"/>
            </a:pPr>
            <a:endParaRPr lang="en-US" altLang="zh-CN" dirty="0"/>
          </a:p>
          <a:p>
            <a:pPr marL="1657350" lvl="3" indent="-342900" algn="just">
              <a:spcBef>
                <a:spcPts val="0"/>
              </a:spcBef>
              <a:spcAft>
                <a:spcPts val="600"/>
              </a:spcAft>
              <a:buFont typeface="Arial" panose="020B0604020202020204" pitchFamily="34" charset="0"/>
              <a:buChar char="•"/>
            </a:pPr>
            <a:endParaRPr lang="en-US" sz="1100" dirty="0"/>
          </a:p>
          <a:p>
            <a:pPr algn="just">
              <a:spcBef>
                <a:spcPts val="0"/>
              </a:spcBef>
              <a:spcAft>
                <a:spcPts val="600"/>
              </a:spcAft>
              <a:buFont typeface="Arial" panose="020B0604020202020204" pitchFamily="34" charset="0"/>
              <a:buChar char="•"/>
            </a:pPr>
            <a:r>
              <a:rPr lang="en-US" altLang="zh-CN" sz="2000" dirty="0"/>
              <a:t>Goals for the next two months</a:t>
            </a:r>
          </a:p>
          <a:p>
            <a:pPr marL="720725" lvl="1" indent="-342900" algn="just">
              <a:spcBef>
                <a:spcPts val="0"/>
              </a:spcBef>
              <a:spcAft>
                <a:spcPts val="600"/>
              </a:spcAft>
              <a:buFont typeface="Times New Roman" panose="02020603050405020304" pitchFamily="18" charset="0"/>
              <a:buChar char="−"/>
            </a:pPr>
            <a:r>
              <a:rPr lang="en-US" altLang="zh-CN" sz="1800" dirty="0"/>
              <a:t>Release IEEE802.11bf </a:t>
            </a:r>
            <a:r>
              <a:rPr lang="en-US" altLang="zh-CN" sz="1800" dirty="0">
                <a:solidFill>
                  <a:srgbClr val="0000FF"/>
                </a:solidFill>
              </a:rPr>
              <a:t>D6.0</a:t>
            </a:r>
          </a:p>
          <a:p>
            <a:pPr marL="720725" lvl="1" indent="-342900" algn="just">
              <a:spcBef>
                <a:spcPts val="0"/>
              </a:spcBef>
              <a:spcAft>
                <a:spcPts val="600"/>
              </a:spcAft>
              <a:buFont typeface="Times New Roman" panose="02020603050405020304" pitchFamily="18" charset="0"/>
              <a:buChar char="−"/>
            </a:pPr>
            <a:r>
              <a:rPr lang="en-US" altLang="zh-CN" sz="1800" dirty="0"/>
              <a:t>Start and complete the </a:t>
            </a:r>
            <a:r>
              <a:rPr lang="en-US" altLang="zh-CN" sz="1800" dirty="0">
                <a:solidFill>
                  <a:srgbClr val="0000FF"/>
                </a:solidFill>
              </a:rPr>
              <a:t>second SA Ballot Recirculation </a:t>
            </a:r>
            <a:r>
              <a:rPr lang="en-US" altLang="zh-CN" sz="1800" dirty="0"/>
              <a:t>(D6.0)</a:t>
            </a:r>
          </a:p>
          <a:p>
            <a:pPr marL="720725" lvl="1" indent="-342900" algn="just">
              <a:spcBef>
                <a:spcPts val="0"/>
              </a:spcBef>
              <a:spcAft>
                <a:spcPts val="300"/>
              </a:spcAft>
              <a:buFont typeface="Times New Roman" panose="02020603050405020304" pitchFamily="18" charset="0"/>
              <a:buChar char="−"/>
            </a:pPr>
            <a:r>
              <a:rPr lang="en-US" altLang="zh-CN" sz="1800" dirty="0"/>
              <a:t>Start </a:t>
            </a:r>
            <a:r>
              <a:rPr lang="en-US" altLang="zh-CN" sz="1800" dirty="0">
                <a:solidFill>
                  <a:srgbClr val="0000FF"/>
                </a:solidFill>
              </a:rPr>
              <a:t>comment resolution </a:t>
            </a:r>
            <a:r>
              <a:rPr lang="en-US" altLang="zh-CN" sz="1800" dirty="0"/>
              <a:t>for D6.0 </a:t>
            </a:r>
          </a:p>
          <a:p>
            <a:pPr marL="720725" lvl="1" indent="-342900" algn="just">
              <a:spcBef>
                <a:spcPts val="0"/>
              </a:spcBef>
              <a:spcAft>
                <a:spcPts val="300"/>
              </a:spcAft>
              <a:buFont typeface="Times New Roman" panose="02020603050405020304" pitchFamily="18" charset="0"/>
              <a:buChar char="−"/>
            </a:pPr>
            <a:r>
              <a:rPr lang="en-US" altLang="zh-CN" sz="1800" dirty="0"/>
              <a:t>Requested </a:t>
            </a:r>
            <a:r>
              <a:rPr lang="en-US" altLang="zh-CN" sz="1800" dirty="0">
                <a:solidFill>
                  <a:srgbClr val="0000FF"/>
                </a:solidFill>
              </a:rPr>
              <a:t>2</a:t>
            </a:r>
            <a:r>
              <a:rPr lang="en-US" altLang="zh-CN" sz="1800" dirty="0"/>
              <a:t> calls</a:t>
            </a:r>
          </a:p>
        </p:txBody>
      </p:sp>
      <p:sp>
        <p:nvSpPr>
          <p:cNvPr id="3" name="Footer Placeholder 2">
            <a:extLst>
              <a:ext uri="{FF2B5EF4-FFF2-40B4-BE49-F238E27FC236}">
                <a16:creationId xmlns:a16="http://schemas.microsoft.com/office/drawing/2014/main" id="{2DC8B3D5-8C36-4A5A-BD92-B49C3CB8166F}"/>
              </a:ext>
            </a:extLst>
          </p:cNvPr>
          <p:cNvSpPr>
            <a:spLocks noGrp="1"/>
          </p:cNvSpPr>
          <p:nvPr>
            <p:ph type="ftr" idx="14"/>
          </p:nvPr>
        </p:nvSpPr>
        <p:spPr/>
        <p:txBody>
          <a:bodyPr/>
          <a:lstStyle/>
          <a:p>
            <a:r>
              <a:rPr lang="en-GB"/>
              <a:t>Tony Xiao Han, Huawei</a:t>
            </a:r>
            <a:endParaRPr lang="en-GB" dirty="0"/>
          </a:p>
        </p:txBody>
      </p:sp>
      <p:sp>
        <p:nvSpPr>
          <p:cNvPr id="4" name="Slide Number Placeholder 3">
            <a:extLst>
              <a:ext uri="{FF2B5EF4-FFF2-40B4-BE49-F238E27FC236}">
                <a16:creationId xmlns:a16="http://schemas.microsoft.com/office/drawing/2014/main" id="{144D09D9-ABEE-4306-A9E5-A371C17F4A97}"/>
              </a:ext>
            </a:extLst>
          </p:cNvPr>
          <p:cNvSpPr>
            <a:spLocks noGrp="1"/>
          </p:cNvSpPr>
          <p:nvPr>
            <p:ph type="sldNum" idx="12"/>
          </p:nvPr>
        </p:nvSpPr>
        <p:spPr/>
        <p:txBody>
          <a:bodyPr/>
          <a:lstStyle/>
          <a:p>
            <a:r>
              <a:rPr lang="en-GB"/>
              <a:t>Slide </a:t>
            </a:r>
            <a:fld id="{440F5867-744E-4AA6-B0ED-4C44D2DFBB7B}" type="slidenum">
              <a:rPr lang="en-GB" smtClean="0"/>
              <a:pPr/>
              <a:t>48</a:t>
            </a:fld>
            <a:endParaRPr lang="en-GB" dirty="0"/>
          </a:p>
        </p:txBody>
      </p:sp>
      <p:sp>
        <p:nvSpPr>
          <p:cNvPr id="7" name="Date Placeholder 6">
            <a:extLst>
              <a:ext uri="{FF2B5EF4-FFF2-40B4-BE49-F238E27FC236}">
                <a16:creationId xmlns:a16="http://schemas.microsoft.com/office/drawing/2014/main" id="{E524FD9D-A694-4103-8D62-3C9E5D3B1BE9}"/>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30206987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218" y="853201"/>
            <a:ext cx="4645181" cy="457199"/>
          </a:xfrm>
        </p:spPr>
        <p:txBody>
          <a:bodyPr/>
          <a:lstStyle/>
          <a:p>
            <a:r>
              <a:rPr lang="en-US" altLang="zh-CN" sz="2400" dirty="0" err="1">
                <a:solidFill>
                  <a:schemeClr val="tx1"/>
                </a:solidFill>
              </a:rPr>
              <a:t>TGbf</a:t>
            </a:r>
            <a:r>
              <a:rPr lang="en-US" altLang="zh-CN" sz="2400" dirty="0">
                <a:solidFill>
                  <a:schemeClr val="tx1"/>
                </a:solidFill>
              </a:rPr>
              <a:t> Timeline</a:t>
            </a:r>
          </a:p>
        </p:txBody>
      </p:sp>
      <p:sp>
        <p:nvSpPr>
          <p:cNvPr id="9" name="矩形: 圆角 8">
            <a:extLst>
              <a:ext uri="{FF2B5EF4-FFF2-40B4-BE49-F238E27FC236}">
                <a16:creationId xmlns:a16="http://schemas.microsoft.com/office/drawing/2014/main" id="{C8914B51-4A41-4B42-80CD-270E722F5DDC}"/>
              </a:ext>
            </a:extLst>
          </p:cNvPr>
          <p:cNvSpPr/>
          <p:nvPr/>
        </p:nvSpPr>
        <p:spPr bwMode="auto">
          <a:xfrm>
            <a:off x="5767445" y="2938633"/>
            <a:ext cx="3605155" cy="642767"/>
          </a:xfrm>
          <a:prstGeom prst="roundRect">
            <a:avLst/>
          </a:prstGeom>
          <a:solidFill>
            <a:schemeClr val="bg1">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100" b="0" i="0" u="none" strike="noStrike" cap="none" normalizeH="0" baseline="0">
              <a:ln>
                <a:noFill/>
              </a:ln>
              <a:solidFill>
                <a:schemeClr val="tx1"/>
              </a:solidFill>
              <a:effectLst/>
              <a:latin typeface="Times New Roman" pitchFamily="18" charset="0"/>
            </a:endParaRPr>
          </a:p>
        </p:txBody>
      </p:sp>
      <p:sp>
        <p:nvSpPr>
          <p:cNvPr id="10" name="Rectangle 3">
            <a:extLst>
              <a:ext uri="{FF2B5EF4-FFF2-40B4-BE49-F238E27FC236}">
                <a16:creationId xmlns:a16="http://schemas.microsoft.com/office/drawing/2014/main" id="{EB5B06DE-4871-4B38-9161-647BCEBF6BA0}"/>
              </a:ext>
            </a:extLst>
          </p:cNvPr>
          <p:cNvSpPr txBox="1">
            <a:spLocks noChangeArrowheads="1"/>
          </p:cNvSpPr>
          <p:nvPr/>
        </p:nvSpPr>
        <p:spPr bwMode="auto">
          <a:xfrm>
            <a:off x="457201" y="1409700"/>
            <a:ext cx="7162799"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61925" lvl="1" indent="-233363" algn="just" defTabSz="685800" eaLnBrk="1" fontAlgn="auto" hangingPunct="1">
              <a:spcBef>
                <a:spcPts val="200"/>
              </a:spcBef>
              <a:spcAft>
                <a:spcPts val="600"/>
              </a:spcAft>
              <a:defRPr/>
            </a:pPr>
            <a:r>
              <a:rPr lang="en-US" altLang="zh-CN" sz="1400" kern="0" dirty="0">
                <a:solidFill>
                  <a:srgbClr val="00B050"/>
                </a:solidFill>
              </a:rPr>
              <a:t>PAR approved				Sep 2020</a:t>
            </a:r>
          </a:p>
          <a:p>
            <a:pPr marL="161925" lvl="1" indent="-233363" algn="just" defTabSz="685800" eaLnBrk="1" fontAlgn="auto" hangingPunct="1">
              <a:spcBef>
                <a:spcPts val="200"/>
              </a:spcBef>
              <a:spcAft>
                <a:spcPts val="600"/>
              </a:spcAft>
              <a:defRPr/>
            </a:pPr>
            <a:r>
              <a:rPr lang="en-US" altLang="zh-CN" sz="1400" kern="0" dirty="0">
                <a:solidFill>
                  <a:srgbClr val="00B050"/>
                </a:solidFill>
              </a:rPr>
              <a:t>First TG meeting			Oct 2020</a:t>
            </a:r>
          </a:p>
          <a:p>
            <a:pPr marL="161925" lvl="1" indent="-233363" algn="just" defTabSz="685800" eaLnBrk="1" fontAlgn="auto" hangingPunct="1">
              <a:spcBef>
                <a:spcPts val="200"/>
              </a:spcBef>
              <a:spcAft>
                <a:spcPts val="600"/>
              </a:spcAft>
              <a:defRPr/>
            </a:pPr>
            <a:r>
              <a:rPr lang="en-US" altLang="zh-CN" sz="1400" kern="0" dirty="0">
                <a:solidFill>
                  <a:srgbClr val="00B050"/>
                </a:solidFill>
              </a:rPr>
              <a:t>Comment Collection (D0.1)		</a:t>
            </a:r>
            <a:r>
              <a:rPr lang="en-US" altLang="zh-CN" sz="1400" i="1" strike="sngStrike" kern="0" dirty="0">
                <a:solidFill>
                  <a:schemeClr val="bg1">
                    <a:lumMod val="50000"/>
                  </a:schemeClr>
                </a:solidFill>
              </a:rPr>
              <a:t>Jan 2022</a:t>
            </a:r>
            <a:r>
              <a:rPr lang="en-US" altLang="zh-CN" sz="1400" i="1" strike="sngStrike" kern="0" dirty="0">
                <a:solidFill>
                  <a:schemeClr val="bg1">
                    <a:lumMod val="50000"/>
                  </a:schemeClr>
                </a:solidFill>
                <a:sym typeface="Wingdings" panose="05000000000000000000" pitchFamily="2" charset="2"/>
              </a:rPr>
              <a:t>Mar 2022</a:t>
            </a:r>
            <a:r>
              <a:rPr lang="en-US" altLang="zh-CN" sz="1400" i="1" kern="0" dirty="0">
                <a:solidFill>
                  <a:schemeClr val="bg1">
                    <a:lumMod val="50000"/>
                  </a:schemeClr>
                </a:solidFill>
                <a:sym typeface="Wingdings" panose="05000000000000000000" pitchFamily="2" charset="2"/>
              </a:rPr>
              <a:t> </a:t>
            </a:r>
            <a:r>
              <a:rPr lang="en-US" altLang="zh-CN" sz="1400" i="1" kern="0" dirty="0">
                <a:solidFill>
                  <a:srgbClr val="00B050"/>
                </a:solidFill>
                <a:sym typeface="Wingdings" panose="05000000000000000000" pitchFamily="2" charset="2"/>
              </a:rPr>
              <a:t> April 2022</a:t>
            </a:r>
            <a:endParaRPr lang="en-US" altLang="zh-CN" sz="1400" i="1" kern="0" dirty="0">
              <a:solidFill>
                <a:srgbClr val="00B050"/>
              </a:solidFill>
            </a:endParaRPr>
          </a:p>
          <a:p>
            <a:pPr marL="165100" lvl="1" indent="-238125"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Initial Letter Ballot (D1.0)</a:t>
            </a:r>
            <a:r>
              <a:rPr lang="en-US" altLang="zh-CN" sz="1400" kern="0" dirty="0">
                <a:solidFill>
                  <a:srgbClr val="FF0000"/>
                </a:solidFill>
              </a:rPr>
              <a:t>		</a:t>
            </a:r>
            <a:r>
              <a:rPr lang="en-US" altLang="zh-CN" sz="1400" i="1" strike="sngStrike" kern="0" dirty="0">
                <a:solidFill>
                  <a:schemeClr val="bg1">
                    <a:lumMod val="50000"/>
                  </a:schemeClr>
                </a:solidFill>
              </a:rPr>
              <a:t>Jul 2022</a:t>
            </a:r>
            <a:r>
              <a:rPr lang="en-US" altLang="zh-CN" sz="1400" i="1" strike="sngStrike" kern="0" dirty="0">
                <a:solidFill>
                  <a:schemeClr val="bg1">
                    <a:lumMod val="50000"/>
                  </a:schemeClr>
                </a:solidFill>
                <a:sym typeface="Wingdings" panose="05000000000000000000" pitchFamily="2" charset="2"/>
              </a:rPr>
              <a:t> Sep</a:t>
            </a:r>
            <a:r>
              <a:rPr lang="en-US" altLang="zh-CN" sz="1400" i="1" strike="sngStrike" kern="0" dirty="0">
                <a:solidFill>
                  <a:schemeClr val="bg1">
                    <a:lumMod val="50000"/>
                  </a:schemeClr>
                </a:solidFill>
              </a:rPr>
              <a:t> 2022</a:t>
            </a:r>
            <a:r>
              <a:rPr lang="en-US" altLang="zh-CN" sz="1400" i="1" strike="sngStrike" kern="0" dirty="0">
                <a:solidFill>
                  <a:schemeClr val="bg1">
                    <a:lumMod val="50000"/>
                  </a:schemeClr>
                </a:solidFill>
                <a:sym typeface="Wingdings" panose="05000000000000000000" pitchFamily="2" charset="2"/>
              </a:rPr>
              <a:t> Nov</a:t>
            </a:r>
            <a:r>
              <a:rPr lang="en-US" altLang="zh-CN" sz="1400" i="1" strike="sngStrike" kern="0" dirty="0">
                <a:solidFill>
                  <a:schemeClr val="bg1">
                    <a:lumMod val="50000"/>
                  </a:schemeClr>
                </a:solidFill>
              </a:rPr>
              <a:t> 2022</a:t>
            </a:r>
            <a:r>
              <a:rPr lang="en-US" altLang="zh-CN" sz="1400" i="1" kern="0" dirty="0">
                <a:solidFill>
                  <a:srgbClr val="00B050"/>
                </a:solidFill>
                <a:sym typeface="Wingdings" panose="05000000000000000000" pitchFamily="2" charset="2"/>
              </a:rPr>
              <a:t> Jan </a:t>
            </a:r>
            <a:r>
              <a:rPr lang="en-US" altLang="zh-CN" sz="1400" i="1" kern="0" dirty="0">
                <a:solidFill>
                  <a:srgbClr val="00B050"/>
                </a:solidFill>
              </a:rPr>
              <a:t>2023</a:t>
            </a:r>
          </a:p>
          <a:p>
            <a:pPr marL="165100" lvl="1" indent="-238125"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Recirculation LB (D2.0)			</a:t>
            </a:r>
            <a:r>
              <a:rPr lang="en-US" altLang="zh-CN" sz="1400" i="1" strike="sngStrike" kern="0" dirty="0">
                <a:solidFill>
                  <a:schemeClr val="bg1">
                    <a:lumMod val="50000"/>
                  </a:schemeClr>
                </a:solidFill>
              </a:rPr>
              <a:t>Jan 2023</a:t>
            </a:r>
            <a:r>
              <a:rPr lang="en-US" altLang="zh-CN" sz="1400" i="1" strike="sngStrike" kern="0" dirty="0">
                <a:solidFill>
                  <a:schemeClr val="bg1">
                    <a:lumMod val="50000"/>
                  </a:schemeClr>
                </a:solidFill>
                <a:sym typeface="Wingdings" panose="05000000000000000000" pitchFamily="2" charset="2"/>
              </a:rPr>
              <a:t>  Mar 2023</a:t>
            </a:r>
            <a:r>
              <a:rPr lang="en-US" altLang="zh-CN" sz="1400" i="1" kern="0" dirty="0">
                <a:solidFill>
                  <a:srgbClr val="00B050"/>
                </a:solidFill>
                <a:sym typeface="Wingdings" panose="05000000000000000000" pitchFamily="2" charset="2"/>
              </a:rPr>
              <a:t> </a:t>
            </a:r>
            <a:r>
              <a:rPr lang="en-US" altLang="zh-CN" sz="1400" kern="0" dirty="0">
                <a:solidFill>
                  <a:srgbClr val="00B050"/>
                </a:solidFill>
              </a:rPr>
              <a:t> July 2023</a:t>
            </a:r>
          </a:p>
          <a:p>
            <a:pPr marL="165100" lvl="1" indent="-238125"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Recirculation LB (D3.0)	</a:t>
            </a:r>
            <a:r>
              <a:rPr lang="en-US" altLang="zh-CN" sz="1400" kern="0" dirty="0">
                <a:solidFill>
                  <a:srgbClr val="FF0000"/>
                </a:solidFill>
              </a:rPr>
              <a:t>		</a:t>
            </a:r>
            <a:r>
              <a:rPr lang="en-US" altLang="zh-CN" sz="1400" i="1" strike="sngStrike" kern="0" dirty="0">
                <a:solidFill>
                  <a:schemeClr val="bg1">
                    <a:lumMod val="50000"/>
                  </a:schemeClr>
                </a:solidFill>
              </a:rPr>
              <a:t>May 2023</a:t>
            </a:r>
            <a:r>
              <a:rPr lang="en-US" altLang="zh-CN" sz="1400" i="1" strike="sngStrike" kern="0" dirty="0">
                <a:solidFill>
                  <a:schemeClr val="bg1">
                    <a:lumMod val="50000"/>
                  </a:schemeClr>
                </a:solidFill>
                <a:sym typeface="Wingdings" panose="05000000000000000000" pitchFamily="2" charset="2"/>
              </a:rPr>
              <a:t> </a:t>
            </a:r>
            <a:r>
              <a:rPr lang="en-US" altLang="zh-CN" sz="1400" kern="0" dirty="0">
                <a:solidFill>
                  <a:srgbClr val="FF0000"/>
                </a:solidFill>
              </a:rPr>
              <a:t> </a:t>
            </a:r>
            <a:r>
              <a:rPr lang="en-US" altLang="zh-CN" sz="1400" kern="0" dirty="0">
                <a:solidFill>
                  <a:srgbClr val="00B050"/>
                </a:solidFill>
              </a:rPr>
              <a:t>Nov 2023</a:t>
            </a:r>
          </a:p>
          <a:p>
            <a:pPr marL="165100" lvl="1" indent="-238125"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Conditional EC Approval–SA Ballot	Mar 2024</a:t>
            </a:r>
          </a:p>
          <a:p>
            <a:pPr marL="161925" lvl="1" indent="-233363" algn="just" defTabSz="685800" eaLnBrk="1" fontAlgn="auto" hangingPunct="1">
              <a:spcBef>
                <a:spcPts val="200"/>
              </a:spcBef>
              <a:spcAft>
                <a:spcPts val="600"/>
              </a:spcAft>
              <a:defRPr/>
            </a:pPr>
            <a:r>
              <a:rPr lang="en-US" altLang="zh-CN" sz="1400" kern="0" dirty="0">
                <a:solidFill>
                  <a:srgbClr val="00B050"/>
                </a:solidFill>
              </a:rPr>
              <a:t>Recirculation LB (D4.0)	</a:t>
            </a:r>
            <a:r>
              <a:rPr lang="en-US" altLang="zh-CN" sz="1400" kern="0" dirty="0"/>
              <a:t>		</a:t>
            </a:r>
            <a:r>
              <a:rPr lang="en-US" altLang="zh-CN" sz="1400" i="1" strike="sngStrike" dirty="0">
                <a:solidFill>
                  <a:srgbClr val="7F7F7F"/>
                </a:solidFill>
                <a:ea typeface="宋体" panose="02010600030101010101" pitchFamily="2" charset="-122"/>
              </a:rPr>
              <a:t>July </a:t>
            </a:r>
            <a:r>
              <a:rPr lang="en-US" altLang="zh-CN" sz="1400" i="1" strike="sngStrike" dirty="0">
                <a:solidFill>
                  <a:schemeClr val="bg1">
                    <a:lumMod val="50000"/>
                  </a:schemeClr>
                </a:solidFill>
                <a:ea typeface="宋体" panose="02010600030101010101" pitchFamily="2" charset="-122"/>
              </a:rPr>
              <a:t>2023 </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Jan 2024</a:t>
            </a:r>
            <a:r>
              <a:rPr lang="en-US" altLang="zh-CN" sz="1400" i="1" dirty="0">
                <a:solidFill>
                  <a:srgbClr val="00B05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50"/>
                </a:solidFill>
                <a:ea typeface="宋体" panose="02010600030101010101" pitchFamily="2" charset="-122"/>
              </a:rPr>
              <a:t> Apr 2024</a:t>
            </a:r>
            <a:endParaRPr lang="en-US" altLang="zh-CN" sz="1400" i="1" kern="0" dirty="0">
              <a:solidFill>
                <a:srgbClr val="00B050"/>
              </a:solidFill>
            </a:endParaRPr>
          </a:p>
          <a:p>
            <a:pPr marL="161925" lvl="1" indent="-233363" algn="just" defTabSz="685800" eaLnBrk="1" fontAlgn="auto" hangingPunct="1">
              <a:spcBef>
                <a:spcPts val="200"/>
              </a:spcBef>
              <a:spcAft>
                <a:spcPts val="600"/>
              </a:spcAft>
              <a:defRPr/>
            </a:pPr>
            <a:r>
              <a:rPr lang="en-US" altLang="zh-CN" sz="1400" kern="0" dirty="0">
                <a:solidFill>
                  <a:srgbClr val="00B050"/>
                </a:solidFill>
              </a:rPr>
              <a:t>SA  Ballot pool formation      		Apr 2024</a:t>
            </a:r>
          </a:p>
          <a:p>
            <a:pPr marL="165100" lvl="1" indent="-238125" algn="just" defTabSz="685800" eaLnBrk="1" fontAlgn="auto" hangingPunct="1">
              <a:spcBef>
                <a:spcPts val="200"/>
              </a:spcBef>
              <a:spcAft>
                <a:spcPts val="600"/>
              </a:spcAft>
              <a:defRPr/>
            </a:pPr>
            <a:r>
              <a:rPr lang="en-US" altLang="zh-CN" sz="1400" kern="0" dirty="0">
                <a:solidFill>
                  <a:srgbClr val="00B050"/>
                </a:solidFill>
              </a:rPr>
              <a:t>Initial SA Ballot (D4.0)	</a:t>
            </a:r>
            <a:r>
              <a:rPr lang="en-US" altLang="zh-CN" sz="1400" kern="0" dirty="0"/>
              <a:t>		</a:t>
            </a:r>
            <a:r>
              <a:rPr lang="en-US" altLang="zh-CN" sz="1400" i="1" strike="sngStrike" dirty="0">
                <a:solidFill>
                  <a:srgbClr val="7F7F7F"/>
                </a:solidFill>
                <a:ea typeface="宋体" panose="02010600030101010101" pitchFamily="2" charset="-122"/>
              </a:rPr>
              <a:t>Sep </a:t>
            </a:r>
            <a:r>
              <a:rPr lang="en-US" altLang="zh-CN" sz="1400" i="1" strike="sngStrike" dirty="0">
                <a:solidFill>
                  <a:schemeClr val="bg1">
                    <a:lumMod val="50000"/>
                  </a:schemeClr>
                </a:solidFill>
                <a:ea typeface="宋体" panose="02010600030101010101" pitchFamily="2" charset="-122"/>
              </a:rPr>
              <a:t>2023 </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Mar 2024</a:t>
            </a:r>
            <a:r>
              <a:rPr lang="en-US" altLang="zh-CN" sz="1400" i="1" dirty="0">
                <a:solidFill>
                  <a:srgbClr val="00B05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50"/>
                </a:solidFill>
                <a:ea typeface="宋体" panose="02010600030101010101" pitchFamily="2" charset="-122"/>
              </a:rPr>
              <a:t> May 2024</a:t>
            </a:r>
            <a:endParaRPr lang="en-US" altLang="zh-CN" sz="1400" kern="0" dirty="0">
              <a:solidFill>
                <a:srgbClr val="00B050"/>
              </a:solidFill>
            </a:endParaRPr>
          </a:p>
          <a:p>
            <a:pPr marL="165100" lvl="1" indent="-238125" algn="just" defTabSz="685800" eaLnBrk="1" fontAlgn="auto" hangingPunct="1">
              <a:spcBef>
                <a:spcPts val="200"/>
              </a:spcBef>
              <a:spcAft>
                <a:spcPts val="600"/>
              </a:spcAft>
              <a:defRPr/>
            </a:pPr>
            <a:r>
              <a:rPr lang="en-US" altLang="zh-CN" sz="1400" kern="0" dirty="0">
                <a:solidFill>
                  <a:srgbClr val="00B050"/>
                </a:solidFill>
              </a:rPr>
              <a:t>1st SA Ballot Recirculation (D5.0)		Sep 2024</a:t>
            </a:r>
          </a:p>
          <a:p>
            <a:pPr marL="214312" lvl="1" algn="just" defTabSz="685800" eaLnBrk="1" fontAlgn="auto" hangingPunct="1">
              <a:spcBef>
                <a:spcPts val="200"/>
              </a:spcBef>
              <a:spcAft>
                <a:spcPts val="600"/>
              </a:spcAft>
              <a:buFont typeface="Wingdings" panose="05000000000000000000" pitchFamily="2" charset="2"/>
              <a:buChar char="Ø"/>
              <a:defRPr/>
            </a:pPr>
            <a:r>
              <a:rPr lang="en-US" altLang="zh-CN" sz="1400" kern="0" dirty="0">
                <a:solidFill>
                  <a:srgbClr val="FF0000"/>
                </a:solidFill>
              </a:rPr>
              <a:t>2nd SA Ballot Recirculation (D6.0)	Jan  2025</a:t>
            </a:r>
          </a:p>
          <a:p>
            <a:pPr marL="161925" lvl="1" indent="-233363" algn="just" defTabSz="685800" eaLnBrk="1" fontAlgn="auto" hangingPunct="1">
              <a:spcBef>
                <a:spcPts val="200"/>
              </a:spcBef>
              <a:spcAft>
                <a:spcPts val="600"/>
              </a:spcAft>
              <a:defRPr/>
            </a:pPr>
            <a:r>
              <a:rPr lang="en-US" altLang="zh-CN" sz="1400" kern="0" dirty="0"/>
              <a:t>3rd SA Ballot Recirculation (D7.0)		Mar 2025</a:t>
            </a:r>
          </a:p>
          <a:p>
            <a:pPr marL="161925" lvl="1" indent="-233363" algn="just" defTabSz="685800" eaLnBrk="1" fontAlgn="auto" hangingPunct="1">
              <a:spcBef>
                <a:spcPts val="200"/>
              </a:spcBef>
              <a:spcAft>
                <a:spcPts val="600"/>
              </a:spcAft>
              <a:defRPr/>
            </a:pPr>
            <a:r>
              <a:rPr lang="en-US" altLang="zh-CN" sz="1400" kern="0" dirty="0"/>
              <a:t>Final 802.11 WG approval		</a:t>
            </a:r>
            <a:r>
              <a:rPr lang="en-US" altLang="zh-CN" sz="1400" i="1" strike="sngStrike" dirty="0">
                <a:solidFill>
                  <a:srgbClr val="7F7F7F"/>
                </a:solidFill>
                <a:ea typeface="宋体" panose="02010600030101010101" pitchFamily="2" charset="-122"/>
              </a:rPr>
              <a:t>July </a:t>
            </a:r>
            <a:r>
              <a:rPr lang="en-US" altLang="zh-CN" sz="1400" i="1" strike="sngStrike" dirty="0">
                <a:solidFill>
                  <a:schemeClr val="bg1">
                    <a:lumMod val="50000"/>
                  </a:schemeClr>
                </a:solidFill>
                <a:ea typeface="宋体" panose="02010600030101010101" pitchFamily="2" charset="-122"/>
              </a:rPr>
              <a:t>2024</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Jan 2025</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 2025</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a:t>802 EC approval			</a:t>
            </a:r>
            <a:r>
              <a:rPr lang="en-US" altLang="zh-CN" sz="1400" i="1" strike="sngStrike" dirty="0">
                <a:solidFill>
                  <a:srgbClr val="7F7F7F"/>
                </a:solidFill>
                <a:ea typeface="宋体" panose="02010600030101010101" pitchFamily="2" charset="-122"/>
              </a:rPr>
              <a:t>July </a:t>
            </a:r>
            <a:r>
              <a:rPr lang="en-US" altLang="zh-CN" sz="1400" i="1" strike="sngStrike" dirty="0">
                <a:solidFill>
                  <a:schemeClr val="bg1">
                    <a:lumMod val="50000"/>
                  </a:schemeClr>
                </a:solidFill>
                <a:ea typeface="宋体" panose="02010600030101010101" pitchFamily="2" charset="-122"/>
              </a:rPr>
              <a:t>2024</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Jan 2025</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 2025</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err="1"/>
              <a:t>RevCom</a:t>
            </a:r>
            <a:r>
              <a:rPr lang="en-US" altLang="zh-CN" sz="1400" kern="0" dirty="0"/>
              <a:t> and SASB approval		</a:t>
            </a:r>
            <a:r>
              <a:rPr lang="en-US" altLang="zh-CN" sz="1400" i="1" strike="sngStrike" dirty="0">
                <a:solidFill>
                  <a:srgbClr val="7F7F7F"/>
                </a:solidFill>
                <a:ea typeface="宋体" panose="02010600030101010101" pitchFamily="2" charset="-122"/>
              </a:rPr>
              <a:t>Sep </a:t>
            </a:r>
            <a:r>
              <a:rPr lang="en-US" altLang="zh-CN" sz="1400" i="1" strike="sngStrike" dirty="0">
                <a:solidFill>
                  <a:schemeClr val="bg1">
                    <a:lumMod val="50000"/>
                  </a:schemeClr>
                </a:solidFill>
                <a:ea typeface="宋体" panose="02010600030101010101" pitchFamily="2" charset="-122"/>
              </a:rPr>
              <a:t>2024</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Mar 2025</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Jun 2025</a:t>
            </a:r>
            <a:endParaRPr lang="en-US" altLang="zh-CN" sz="1400" kern="0" dirty="0"/>
          </a:p>
        </p:txBody>
      </p:sp>
      <p:sp>
        <p:nvSpPr>
          <p:cNvPr id="12" name="Content Placeholder 4">
            <a:extLst>
              <a:ext uri="{FF2B5EF4-FFF2-40B4-BE49-F238E27FC236}">
                <a16:creationId xmlns:a16="http://schemas.microsoft.com/office/drawing/2014/main" id="{F6ACDBF8-F7D6-4071-ADB9-5372AA9C4DF7}"/>
              </a:ext>
            </a:extLst>
          </p:cNvPr>
          <p:cNvSpPr txBox="1">
            <a:spLocks/>
          </p:cNvSpPr>
          <p:nvPr/>
        </p:nvSpPr>
        <p:spPr>
          <a:xfrm>
            <a:off x="5767445" y="2938633"/>
            <a:ext cx="3528955" cy="6427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pPr>
            <a:r>
              <a:rPr lang="en-US" sz="1200" dirty="0">
                <a:solidFill>
                  <a:prstClr val="black"/>
                </a:solidFill>
                <a:latin typeface="Calibri" panose="020F0502020204030204"/>
              </a:rPr>
              <a:t>PAR modification approved by the WG	Nov 2023</a:t>
            </a:r>
            <a:endParaRPr lang="en-CA" sz="1200" dirty="0">
              <a:solidFill>
                <a:prstClr val="black"/>
              </a:solidFill>
              <a:latin typeface="Calibri" panose="020F0502020204030204"/>
            </a:endParaRPr>
          </a:p>
          <a:p>
            <a:pPr fontAlgn="auto">
              <a:lnSpc>
                <a:spcPct val="100000"/>
              </a:lnSpc>
              <a:spcBef>
                <a:spcPts val="0"/>
              </a:spcBef>
              <a:spcAft>
                <a:spcPts val="0"/>
              </a:spcAft>
            </a:pPr>
            <a:r>
              <a:rPr lang="en-US" sz="1200" dirty="0">
                <a:solidFill>
                  <a:prstClr val="black"/>
                </a:solidFill>
                <a:latin typeface="Calibri" panose="020F0502020204030204"/>
              </a:rPr>
              <a:t>802EC approval 		</a:t>
            </a:r>
            <a:r>
              <a:rPr lang="en-US" altLang="zh-CN" sz="1200" dirty="0">
                <a:solidFill>
                  <a:prstClr val="black"/>
                </a:solidFill>
                <a:latin typeface="Calibri" panose="020F0502020204030204"/>
                <a:ea typeface="等线" panose="02010600030101010101" pitchFamily="2" charset="-122"/>
              </a:rPr>
              <a:t>Mar 2024</a:t>
            </a:r>
            <a:endParaRPr lang="en-US" sz="1200" dirty="0">
              <a:solidFill>
                <a:prstClr val="black"/>
              </a:solidFill>
              <a:latin typeface="Calibri" panose="020F0502020204030204"/>
            </a:endParaRPr>
          </a:p>
          <a:p>
            <a:pPr fontAlgn="auto">
              <a:lnSpc>
                <a:spcPct val="100000"/>
              </a:lnSpc>
              <a:spcBef>
                <a:spcPts val="0"/>
              </a:spcBef>
              <a:spcAft>
                <a:spcPts val="0"/>
              </a:spcAft>
            </a:pPr>
            <a:r>
              <a:rPr lang="en-US" sz="1200" dirty="0" err="1">
                <a:solidFill>
                  <a:prstClr val="black"/>
                </a:solidFill>
                <a:latin typeface="Calibri" panose="020F0502020204030204"/>
              </a:rPr>
              <a:t>NesCom</a:t>
            </a:r>
            <a:r>
              <a:rPr lang="en-US" sz="1200" dirty="0">
                <a:solidFill>
                  <a:prstClr val="black"/>
                </a:solidFill>
                <a:latin typeface="Calibri" panose="020F0502020204030204"/>
              </a:rPr>
              <a:t>/SASB approval</a:t>
            </a:r>
            <a:r>
              <a:rPr lang="en-US" altLang="zh-CN" sz="1200" dirty="0">
                <a:solidFill>
                  <a:prstClr val="black"/>
                </a:solidFill>
                <a:latin typeface="Calibri" panose="020F0502020204030204"/>
                <a:ea typeface="等线" panose="02010600030101010101" pitchFamily="2" charset="-122"/>
              </a:rPr>
              <a:t>		Mar 2024</a:t>
            </a:r>
            <a:endParaRPr lang="en-US" sz="1200" dirty="0">
              <a:solidFill>
                <a:prstClr val="black"/>
              </a:solidFill>
              <a:latin typeface="Calibri" panose="020F0502020204030204"/>
            </a:endParaRPr>
          </a:p>
        </p:txBody>
      </p:sp>
      <p:sp>
        <p:nvSpPr>
          <p:cNvPr id="13" name="左大括号 12">
            <a:extLst>
              <a:ext uri="{FF2B5EF4-FFF2-40B4-BE49-F238E27FC236}">
                <a16:creationId xmlns:a16="http://schemas.microsoft.com/office/drawing/2014/main" id="{18DC0669-DCBE-4118-86C8-86B9447BFC2D}"/>
              </a:ext>
            </a:extLst>
          </p:cNvPr>
          <p:cNvSpPr/>
          <p:nvPr/>
        </p:nvSpPr>
        <p:spPr bwMode="auto">
          <a:xfrm>
            <a:off x="5603013" y="2938635"/>
            <a:ext cx="328864" cy="642766"/>
          </a:xfrm>
          <a:prstGeom prst="leftBrace">
            <a:avLst>
              <a:gd name="adj1" fmla="val 8333"/>
              <a:gd name="adj2" fmla="val 61563"/>
            </a:avLst>
          </a:prstGeom>
          <a:noFill/>
          <a:ln w="2857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buClr>
                <a:srgbClr val="000000"/>
              </a:buClr>
              <a:buSzPct val="100000"/>
            </a:pPr>
            <a:endParaRPr lang="zh-CN" altLang="en-US" sz="1600" dirty="0">
              <a:solidFill>
                <a:schemeClr val="bg1"/>
              </a:solidFill>
              <a:latin typeface="Times New Roman" pitchFamily="16" charset="0"/>
              <a:ea typeface="MS Gothic" charset="-128"/>
            </a:endParaRPr>
          </a:p>
        </p:txBody>
      </p:sp>
      <p:sp>
        <p:nvSpPr>
          <p:cNvPr id="3" name="Footer Placeholder 2">
            <a:extLst>
              <a:ext uri="{FF2B5EF4-FFF2-40B4-BE49-F238E27FC236}">
                <a16:creationId xmlns:a16="http://schemas.microsoft.com/office/drawing/2014/main" id="{805876BC-7905-4D7D-8765-BFD65F245116}"/>
              </a:ext>
            </a:extLst>
          </p:cNvPr>
          <p:cNvSpPr>
            <a:spLocks noGrp="1"/>
          </p:cNvSpPr>
          <p:nvPr>
            <p:ph type="ftr" idx="14"/>
          </p:nvPr>
        </p:nvSpPr>
        <p:spPr/>
        <p:txBody>
          <a:bodyPr/>
          <a:lstStyle/>
          <a:p>
            <a:r>
              <a:rPr lang="en-GB"/>
              <a:t>Tony Xiao Han, Huawei</a:t>
            </a:r>
            <a:endParaRPr lang="en-GB" dirty="0"/>
          </a:p>
        </p:txBody>
      </p:sp>
      <p:sp>
        <p:nvSpPr>
          <p:cNvPr id="4" name="Slide Number Placeholder 3">
            <a:extLst>
              <a:ext uri="{FF2B5EF4-FFF2-40B4-BE49-F238E27FC236}">
                <a16:creationId xmlns:a16="http://schemas.microsoft.com/office/drawing/2014/main" id="{64F0BCE7-D055-4252-9E98-675B1CD0D3F5}"/>
              </a:ext>
            </a:extLst>
          </p:cNvPr>
          <p:cNvSpPr>
            <a:spLocks noGrp="1"/>
          </p:cNvSpPr>
          <p:nvPr>
            <p:ph type="sldNum" idx="12"/>
          </p:nvPr>
        </p:nvSpPr>
        <p:spPr/>
        <p:txBody>
          <a:bodyPr/>
          <a:lstStyle/>
          <a:p>
            <a:r>
              <a:rPr lang="en-GB"/>
              <a:t>Slide </a:t>
            </a:r>
            <a:fld id="{440F5867-744E-4AA6-B0ED-4C44D2DFBB7B}" type="slidenum">
              <a:rPr lang="en-GB" smtClean="0"/>
              <a:pPr/>
              <a:t>49</a:t>
            </a:fld>
            <a:endParaRPr lang="en-GB" dirty="0"/>
          </a:p>
        </p:txBody>
      </p:sp>
      <p:sp>
        <p:nvSpPr>
          <p:cNvPr id="5" name="Date Placeholder 4">
            <a:extLst>
              <a:ext uri="{FF2B5EF4-FFF2-40B4-BE49-F238E27FC236}">
                <a16:creationId xmlns:a16="http://schemas.microsoft.com/office/drawing/2014/main" id="{1EE340E3-1450-4D4D-9B3E-2C4E59FA4921}"/>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29611079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9CAF1-0C11-705C-BB60-9EE7BCD92C58}"/>
              </a:ext>
            </a:extLst>
          </p:cNvPr>
          <p:cNvSpPr>
            <a:spLocks noGrp="1"/>
          </p:cNvSpPr>
          <p:nvPr>
            <p:ph type="title"/>
          </p:nvPr>
        </p:nvSpPr>
        <p:spPr/>
        <p:txBody>
          <a:bodyPr/>
          <a:lstStyle/>
          <a:p>
            <a:r>
              <a:rPr lang="en-US" dirty="0"/>
              <a:t>Members by affiliation</a:t>
            </a:r>
          </a:p>
        </p:txBody>
      </p:sp>
      <p:sp>
        <p:nvSpPr>
          <p:cNvPr id="4" name="Date Placeholder 3">
            <a:extLst>
              <a:ext uri="{FF2B5EF4-FFF2-40B4-BE49-F238E27FC236}">
                <a16:creationId xmlns:a16="http://schemas.microsoft.com/office/drawing/2014/main" id="{21C0BDD1-1710-ACFD-91DA-98DFBA48F4C9}"/>
              </a:ext>
            </a:extLst>
          </p:cNvPr>
          <p:cNvSpPr>
            <a:spLocks noGrp="1"/>
          </p:cNvSpPr>
          <p:nvPr>
            <p:ph type="dt" sz="half" idx="10"/>
          </p:nvPr>
        </p:nvSpPr>
        <p:spPr/>
        <p:txBody>
          <a:bodyPr/>
          <a:lstStyle/>
          <a:p>
            <a:pPr>
              <a:defRPr/>
            </a:pPr>
            <a:r>
              <a:rPr lang="en-US"/>
              <a:t>November 2024</a:t>
            </a:r>
          </a:p>
        </p:txBody>
      </p:sp>
      <p:sp>
        <p:nvSpPr>
          <p:cNvPr id="5" name="Footer Placeholder 4">
            <a:extLst>
              <a:ext uri="{FF2B5EF4-FFF2-40B4-BE49-F238E27FC236}">
                <a16:creationId xmlns:a16="http://schemas.microsoft.com/office/drawing/2014/main" id="{F2B10CB6-9EA0-2242-9B9D-81598A93920C}"/>
              </a:ext>
            </a:extLst>
          </p:cNvPr>
          <p:cNvSpPr>
            <a:spLocks noGrp="1"/>
          </p:cNvSpPr>
          <p:nvPr>
            <p:ph type="ftr" sz="quarter" idx="11"/>
          </p:nvPr>
        </p:nvSpPr>
        <p:spPr/>
        <p:txBody>
          <a:bodyPr/>
          <a:lstStyle/>
          <a:p>
            <a:pPr>
              <a:defRPr/>
            </a:pPr>
            <a:r>
              <a:rPr lang="en-US"/>
              <a:t>Robert Stacey, Intel</a:t>
            </a:r>
          </a:p>
        </p:txBody>
      </p:sp>
      <p:sp>
        <p:nvSpPr>
          <p:cNvPr id="6" name="Slide Number Placeholder 5">
            <a:extLst>
              <a:ext uri="{FF2B5EF4-FFF2-40B4-BE49-F238E27FC236}">
                <a16:creationId xmlns:a16="http://schemas.microsoft.com/office/drawing/2014/main" id="{DD36B776-13E0-B5D5-A656-06BA21EB4BA2}"/>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5</a:t>
            </a:fld>
            <a:endParaRPr lang="en-US"/>
          </a:p>
        </p:txBody>
      </p:sp>
      <p:pic>
        <p:nvPicPr>
          <p:cNvPr id="9" name="Content Placeholder 8">
            <a:extLst>
              <a:ext uri="{FF2B5EF4-FFF2-40B4-BE49-F238E27FC236}">
                <a16:creationId xmlns:a16="http://schemas.microsoft.com/office/drawing/2014/main" id="{DE061E45-CE42-AAB2-3358-554C23C3353F}"/>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762000" y="609600"/>
            <a:ext cx="10671757" cy="5852932"/>
          </a:xfrm>
        </p:spPr>
      </p:pic>
      <p:sp>
        <p:nvSpPr>
          <p:cNvPr id="7" name="Footer Placeholder 6">
            <a:extLst>
              <a:ext uri="{FF2B5EF4-FFF2-40B4-BE49-F238E27FC236}">
                <a16:creationId xmlns:a16="http://schemas.microsoft.com/office/drawing/2014/main" id="{1C4E1FB1-A547-41AE-A163-821ABAA32C8F}"/>
              </a:ext>
            </a:extLst>
          </p:cNvPr>
          <p:cNvSpPr>
            <a:spLocks noGrp="1"/>
          </p:cNvSpPr>
          <p:nvPr>
            <p:ph type="ftr" idx="14"/>
          </p:nvPr>
        </p:nvSpPr>
        <p:spPr>
          <a:xfrm>
            <a:off x="7143757" y="6475414"/>
            <a:ext cx="4246027" cy="180975"/>
          </a:xfrm>
        </p:spPr>
        <p:txBody>
          <a:bodyPr/>
          <a:lstStyle/>
          <a:p>
            <a:r>
              <a:rPr lang="en-GB" dirty="0"/>
              <a:t>Robert Stacey, Intel</a:t>
            </a:r>
          </a:p>
        </p:txBody>
      </p:sp>
    </p:spTree>
    <p:extLst>
      <p:ext uri="{BB962C8B-B14F-4D97-AF65-F5344CB8AC3E}">
        <p14:creationId xmlns:p14="http://schemas.microsoft.com/office/powerpoint/2010/main" val="5590189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0" y="533400"/>
            <a:ext cx="1219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Times </a:t>
            </a:r>
            <a:r>
              <a:rPr lang="en-US" altLang="zh-CN" b="0" dirty="0"/>
              <a:t>(plan after </a:t>
            </a:r>
            <a:r>
              <a:rPr lang="en-US" altLang="zh-CN" b="0" dirty="0">
                <a:solidFill>
                  <a:srgbClr val="0000FF"/>
                </a:solidFill>
              </a:rPr>
              <a:t>November Plenary</a:t>
            </a:r>
            <a:r>
              <a:rPr lang="en-US" altLang="zh-CN" b="0" dirty="0"/>
              <a:t>)</a:t>
            </a:r>
            <a:endParaRPr lang="en-US" altLang="en-US" b="0" dirty="0">
              <a:solidFill>
                <a:schemeClr val="tx2"/>
              </a:solidFill>
            </a:endParaRPr>
          </a:p>
        </p:txBody>
      </p:sp>
      <p:sp>
        <p:nvSpPr>
          <p:cNvPr id="9" name="Rectangle 3">
            <a:extLst>
              <a:ext uri="{FF2B5EF4-FFF2-40B4-BE49-F238E27FC236}">
                <a16:creationId xmlns:a16="http://schemas.microsoft.com/office/drawing/2014/main" id="{C38CD450-E121-4FD6-A2B7-70ADEB369734}"/>
              </a:ext>
            </a:extLst>
          </p:cNvPr>
          <p:cNvSpPr txBox="1">
            <a:spLocks noChangeArrowheads="1"/>
          </p:cNvSpPr>
          <p:nvPr/>
        </p:nvSpPr>
        <p:spPr bwMode="auto">
          <a:xfrm>
            <a:off x="157348" y="1143000"/>
            <a:ext cx="5100452" cy="526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300"/>
              </a:spcAft>
              <a:buClr>
                <a:srgbClr val="000000"/>
              </a:buClr>
              <a:buFont typeface="Arial" panose="020B0604020202020204" pitchFamily="34" charset="0"/>
              <a:buChar char="•"/>
              <a:defRPr/>
            </a:pPr>
            <a:r>
              <a:rPr lang="en-US" altLang="zh-CN" b="1" dirty="0">
                <a:solidFill>
                  <a:srgbClr val="FF0000"/>
                </a:solidFill>
                <a:cs typeface="Times New Roman" panose="02020603050405020304" pitchFamily="18" charset="0"/>
              </a:rPr>
              <a:t>Confirmed:</a:t>
            </a:r>
          </a:p>
          <a:p>
            <a:pPr marL="685800" lvl="2" indent="-285750" algn="just">
              <a:spcBef>
                <a:spcPct val="0"/>
              </a:spcBef>
              <a:spcAft>
                <a:spcPts val="300"/>
              </a:spcAft>
              <a:buFont typeface="Times New Roman" panose="02020603050405020304" pitchFamily="18" charset="0"/>
              <a:buChar char="―"/>
              <a:defRPr/>
            </a:pPr>
            <a:r>
              <a:rPr lang="en-US" altLang="zh-CN" sz="1800" b="1" dirty="0">
                <a:solidFill>
                  <a:srgbClr val="00B0F0"/>
                </a:solidFill>
                <a:cs typeface="Times New Roman" panose="02020603050405020304" pitchFamily="18" charset="0"/>
              </a:rPr>
              <a:t>Dec 	  19 (Thursday)	22</a:t>
            </a:r>
            <a:r>
              <a:rPr lang="zh-CN" altLang="en-US" sz="1800" b="1" dirty="0">
                <a:solidFill>
                  <a:srgbClr val="00B0F0"/>
                </a:solidFill>
                <a:cs typeface="Times New Roman" panose="02020603050405020304" pitchFamily="18" charset="0"/>
              </a:rPr>
              <a:t>：</a:t>
            </a:r>
            <a:r>
              <a:rPr lang="en-US" altLang="zh-CN" sz="1800" b="1" dirty="0">
                <a:solidFill>
                  <a:srgbClr val="00B0F0"/>
                </a:solidFill>
                <a:cs typeface="Times New Roman" panose="02020603050405020304" pitchFamily="18" charset="0"/>
              </a:rPr>
              <a:t>00 - 00:00 ET</a:t>
            </a:r>
          </a:p>
          <a:p>
            <a:pPr marL="685800" lvl="2" indent="-285750" algn="just">
              <a:spcBef>
                <a:spcPct val="0"/>
              </a:spcBef>
              <a:spcAft>
                <a:spcPts val="300"/>
              </a:spcAft>
              <a:buFont typeface="Times New Roman" panose="02020603050405020304" pitchFamily="18" charset="0"/>
              <a:buChar char="―"/>
              <a:defRPr/>
            </a:pPr>
            <a:endParaRPr lang="en-US" altLang="zh-CN" sz="1800" b="1" dirty="0">
              <a:solidFill>
                <a:srgbClr val="00B0F0"/>
              </a:solidFill>
              <a:cs typeface="Times New Roman" panose="02020603050405020304" pitchFamily="18" charset="0"/>
            </a:endParaRPr>
          </a:p>
          <a:p>
            <a:pPr marL="685800" lvl="2" indent="-285750" algn="just">
              <a:spcBef>
                <a:spcPct val="0"/>
              </a:spcBef>
              <a:spcAft>
                <a:spcPts val="300"/>
              </a:spcAft>
              <a:buFont typeface="Times New Roman" panose="02020603050405020304" pitchFamily="18" charset="0"/>
              <a:buChar char="―"/>
              <a:defRPr/>
            </a:pPr>
            <a:r>
              <a:rPr lang="en-US" altLang="zh-CN" sz="1800" b="1" dirty="0">
                <a:cs typeface="Times New Roman" panose="02020603050405020304" pitchFamily="18" charset="0"/>
              </a:rPr>
              <a:t>Jan 	    7 (Tuesday)	 9</a:t>
            </a:r>
            <a:r>
              <a:rPr lang="zh-CN" altLang="en-US" sz="1800" b="1" dirty="0">
                <a:cs typeface="Times New Roman" panose="02020603050405020304" pitchFamily="18" charset="0"/>
              </a:rPr>
              <a:t>：</a:t>
            </a:r>
            <a:r>
              <a:rPr lang="en-US" altLang="zh-CN" sz="1800" b="1" dirty="0">
                <a:cs typeface="Times New Roman" panose="02020603050405020304" pitchFamily="18" charset="0"/>
              </a:rPr>
              <a:t>00 - 11:00 ET</a:t>
            </a:r>
          </a:p>
          <a:p>
            <a:pPr marL="685800" lvl="2" indent="-285750" algn="just">
              <a:spcBef>
                <a:spcPct val="0"/>
              </a:spcBef>
              <a:spcAft>
                <a:spcPts val="300"/>
              </a:spcAft>
              <a:buFont typeface="Times New Roman" panose="02020603050405020304" pitchFamily="18" charset="0"/>
              <a:buChar char="―"/>
              <a:defRPr/>
            </a:pPr>
            <a:endParaRPr lang="en-US" altLang="zh-CN" sz="1800" b="1" dirty="0">
              <a:cs typeface="Times New Roman" panose="02020603050405020304" pitchFamily="18" charset="0"/>
            </a:endParaRP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800" b="1" dirty="0">
              <a:solidFill>
                <a:srgbClr val="00B0F0"/>
              </a:solidFill>
              <a:cs typeface="Times New Roman" panose="02020603050405020304" pitchFamily="18" charset="0"/>
            </a:endParaRP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800" b="1" dirty="0">
              <a:solidFill>
                <a:srgbClr val="00B0F0"/>
              </a:solidFill>
              <a:cs typeface="Times New Roman" panose="02020603050405020304" pitchFamily="18" charset="0"/>
            </a:endParaRP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800" b="1" dirty="0">
              <a:solidFill>
                <a:srgbClr val="00B0F0"/>
              </a:solidFill>
              <a:cs typeface="Times New Roman" panose="02020603050405020304" pitchFamily="18" charset="0"/>
            </a:endParaRP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800" b="1" dirty="0">
              <a:solidFill>
                <a:srgbClr val="00B0F0"/>
              </a:solidFill>
              <a:cs typeface="Times New Roman" panose="02020603050405020304" pitchFamily="18" charset="0"/>
            </a:endParaRP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800" b="1" dirty="0">
              <a:solidFill>
                <a:srgbClr val="00B0F0"/>
              </a:solidFill>
              <a:cs typeface="Times New Roman" panose="02020603050405020304" pitchFamily="18" charset="0"/>
            </a:endParaRP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800" b="1" dirty="0">
              <a:cs typeface="Times New Roman" panose="02020603050405020304" pitchFamily="18" charset="0"/>
            </a:endParaRPr>
          </a:p>
        </p:txBody>
      </p:sp>
      <p:sp>
        <p:nvSpPr>
          <p:cNvPr id="2" name="Footer Placeholder 1">
            <a:extLst>
              <a:ext uri="{FF2B5EF4-FFF2-40B4-BE49-F238E27FC236}">
                <a16:creationId xmlns:a16="http://schemas.microsoft.com/office/drawing/2014/main" id="{F7D29FA9-563A-4648-9089-B2B4DFE8555F}"/>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0DD1B008-3166-4EB0-9F9B-BF008B134BCE}"/>
              </a:ext>
            </a:extLst>
          </p:cNvPr>
          <p:cNvSpPr>
            <a:spLocks noGrp="1"/>
          </p:cNvSpPr>
          <p:nvPr>
            <p:ph type="sldNum" idx="12"/>
          </p:nvPr>
        </p:nvSpPr>
        <p:spPr/>
        <p:txBody>
          <a:bodyPr/>
          <a:lstStyle/>
          <a:p>
            <a:r>
              <a:rPr lang="en-GB"/>
              <a:t>Slide </a:t>
            </a:r>
            <a:fld id="{440F5867-744E-4AA6-B0ED-4C44D2DFBB7B}" type="slidenum">
              <a:rPr lang="en-GB" smtClean="0"/>
              <a:pPr/>
              <a:t>50</a:t>
            </a:fld>
            <a:endParaRPr lang="en-GB" dirty="0"/>
          </a:p>
        </p:txBody>
      </p:sp>
      <p:sp>
        <p:nvSpPr>
          <p:cNvPr id="4" name="Date Placeholder 3">
            <a:extLst>
              <a:ext uri="{FF2B5EF4-FFF2-40B4-BE49-F238E27FC236}">
                <a16:creationId xmlns:a16="http://schemas.microsoft.com/office/drawing/2014/main" id="{8D5900EF-506C-4170-B4F2-B347BA8ADC37}"/>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4620019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err="1"/>
              <a:t>TGbi</a:t>
            </a:r>
            <a:r>
              <a:rPr lang="en-US" dirty="0"/>
              <a:t> Closing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2024-11-14</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2" name="Table 2">
            <a:extLst>
              <a:ext uri="{FF2B5EF4-FFF2-40B4-BE49-F238E27FC236}">
                <a16:creationId xmlns:a16="http://schemas.microsoft.com/office/drawing/2014/main" id="{E58E41AC-ABC9-0442-ABCD-65D480523709}"/>
              </a:ext>
            </a:extLst>
          </p:cNvPr>
          <p:cNvGraphicFramePr>
            <a:graphicFrameLocks noGrp="1"/>
          </p:cNvGraphicFramePr>
          <p:nvPr>
            <p:extLst>
              <p:ext uri="{D42A27DB-BD31-4B8C-83A1-F6EECF244321}">
                <p14:modId xmlns:p14="http://schemas.microsoft.com/office/powerpoint/2010/main" val="2428288441"/>
              </p:ext>
            </p:extLst>
          </p:nvPr>
        </p:nvGraphicFramePr>
        <p:xfrm>
          <a:off x="1545546" y="2687320"/>
          <a:ext cx="9274855" cy="1717040"/>
        </p:xfrm>
        <a:graphic>
          <a:graphicData uri="http://schemas.openxmlformats.org/drawingml/2006/table">
            <a:tbl>
              <a:tblPr firstRow="1" bandRow="1">
                <a:tableStyleId>{5940675A-B579-460E-94D1-54222C63F5DA}</a:tableStyleId>
              </a:tblPr>
              <a:tblGrid>
                <a:gridCol w="1854971">
                  <a:extLst>
                    <a:ext uri="{9D8B030D-6E8A-4147-A177-3AD203B41FA5}">
                      <a16:colId xmlns:a16="http://schemas.microsoft.com/office/drawing/2014/main" val="1606451671"/>
                    </a:ext>
                  </a:extLst>
                </a:gridCol>
                <a:gridCol w="1854971">
                  <a:extLst>
                    <a:ext uri="{9D8B030D-6E8A-4147-A177-3AD203B41FA5}">
                      <a16:colId xmlns:a16="http://schemas.microsoft.com/office/drawing/2014/main" val="2597420575"/>
                    </a:ext>
                  </a:extLst>
                </a:gridCol>
                <a:gridCol w="1854971">
                  <a:extLst>
                    <a:ext uri="{9D8B030D-6E8A-4147-A177-3AD203B41FA5}">
                      <a16:colId xmlns:a16="http://schemas.microsoft.com/office/drawing/2014/main" val="3297511963"/>
                    </a:ext>
                  </a:extLst>
                </a:gridCol>
                <a:gridCol w="1854971">
                  <a:extLst>
                    <a:ext uri="{9D8B030D-6E8A-4147-A177-3AD203B41FA5}">
                      <a16:colId xmlns:a16="http://schemas.microsoft.com/office/drawing/2014/main" val="251461058"/>
                    </a:ext>
                  </a:extLst>
                </a:gridCol>
                <a:gridCol w="1854971">
                  <a:extLst>
                    <a:ext uri="{9D8B030D-6E8A-4147-A177-3AD203B41FA5}">
                      <a16:colId xmlns:a16="http://schemas.microsoft.com/office/drawing/2014/main" val="1740270933"/>
                    </a:ext>
                  </a:extLst>
                </a:gridCol>
              </a:tblGrid>
              <a:tr h="370840">
                <a:tc>
                  <a:txBody>
                    <a:bodyPr/>
                    <a:lstStyle/>
                    <a:p>
                      <a:r>
                        <a:rPr lang="en-US" sz="2000" b="1" dirty="0"/>
                        <a:t>Name</a:t>
                      </a:r>
                    </a:p>
                  </a:txBody>
                  <a:tcPr/>
                </a:tc>
                <a:tc>
                  <a:txBody>
                    <a:bodyPr/>
                    <a:lstStyle/>
                    <a:p>
                      <a:r>
                        <a:rPr lang="en-US" sz="2000" b="1" dirty="0"/>
                        <a:t>Affiliation</a:t>
                      </a:r>
                    </a:p>
                  </a:txBody>
                  <a:tcPr/>
                </a:tc>
                <a:tc>
                  <a:txBody>
                    <a:bodyPr/>
                    <a:lstStyle/>
                    <a:p>
                      <a:r>
                        <a:rPr lang="en-US" sz="2000" b="1" dirty="0"/>
                        <a:t>Address</a:t>
                      </a:r>
                    </a:p>
                  </a:txBody>
                  <a:tcPr/>
                </a:tc>
                <a:tc>
                  <a:txBody>
                    <a:bodyPr/>
                    <a:lstStyle/>
                    <a:p>
                      <a:r>
                        <a:rPr lang="en-US" sz="2000" b="1" dirty="0"/>
                        <a:t>Phone</a:t>
                      </a:r>
                    </a:p>
                  </a:txBody>
                  <a:tcPr/>
                </a:tc>
                <a:tc>
                  <a:txBody>
                    <a:bodyPr/>
                    <a:lstStyle/>
                    <a:p>
                      <a:r>
                        <a:rPr lang="en-US" sz="2000" b="1" dirty="0"/>
                        <a:t>Email</a:t>
                      </a:r>
                    </a:p>
                  </a:txBody>
                  <a:tcPr/>
                </a:tc>
                <a:extLst>
                  <a:ext uri="{0D108BD9-81ED-4DB2-BD59-A6C34878D82A}">
                    <a16:rowId xmlns:a16="http://schemas.microsoft.com/office/drawing/2014/main" val="3815905284"/>
                  </a:ext>
                </a:extLst>
              </a:tr>
              <a:tr h="370840">
                <a:tc>
                  <a:txBody>
                    <a:bodyPr/>
                    <a:lstStyle/>
                    <a:p>
                      <a:r>
                        <a:rPr lang="en-US" sz="1600" dirty="0"/>
                        <a:t>Carol Ansley</a:t>
                      </a:r>
                    </a:p>
                  </a:txBody>
                  <a:tcPr/>
                </a:tc>
                <a:tc>
                  <a:txBody>
                    <a:bodyPr/>
                    <a:lstStyle/>
                    <a:p>
                      <a:r>
                        <a:rPr lang="en-US" sz="1600" dirty="0"/>
                        <a:t>Cox Communications</a:t>
                      </a:r>
                    </a:p>
                  </a:txBody>
                  <a:tcPr/>
                </a:tc>
                <a:tc>
                  <a:txBody>
                    <a:bodyPr/>
                    <a:lstStyle/>
                    <a:p>
                      <a:endParaRPr lang="en-US" sz="1600" dirty="0"/>
                    </a:p>
                  </a:txBody>
                  <a:tcPr/>
                </a:tc>
                <a:tc>
                  <a:txBody>
                    <a:bodyPr/>
                    <a:lstStyle/>
                    <a:p>
                      <a:r>
                        <a:rPr lang="en-US" sz="1600" dirty="0"/>
                        <a:t>+1 404 229 1672</a:t>
                      </a:r>
                    </a:p>
                  </a:txBody>
                  <a:tcPr/>
                </a:tc>
                <a:tc>
                  <a:txBody>
                    <a:bodyPr/>
                    <a:lstStyle/>
                    <a:p>
                      <a:r>
                        <a:rPr lang="en-US" sz="1600" dirty="0" err="1"/>
                        <a:t>carol@ansley.com</a:t>
                      </a:r>
                      <a:endParaRPr lang="en-US" sz="1600" dirty="0"/>
                    </a:p>
                  </a:txBody>
                  <a:tcPr/>
                </a:tc>
                <a:extLst>
                  <a:ext uri="{0D108BD9-81ED-4DB2-BD59-A6C34878D82A}">
                    <a16:rowId xmlns:a16="http://schemas.microsoft.com/office/drawing/2014/main" val="2333771599"/>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579971748"/>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extLst>
                  <a:ext uri="{0D108BD9-81ED-4DB2-BD59-A6C34878D82A}">
                    <a16:rowId xmlns:a16="http://schemas.microsoft.com/office/drawing/2014/main" val="1245891227"/>
                  </a:ext>
                </a:extLst>
              </a:tr>
            </a:tbl>
          </a:graphicData>
        </a:graphic>
      </p:graphicFrame>
      <p:sp>
        <p:nvSpPr>
          <p:cNvPr id="3" name="Footer Placeholder 2">
            <a:extLst>
              <a:ext uri="{FF2B5EF4-FFF2-40B4-BE49-F238E27FC236}">
                <a16:creationId xmlns:a16="http://schemas.microsoft.com/office/drawing/2014/main" id="{3BC2065E-82A5-4482-B9DA-884B3E2FFBA9}"/>
              </a:ext>
            </a:extLst>
          </p:cNvPr>
          <p:cNvSpPr>
            <a:spLocks noGrp="1"/>
          </p:cNvSpPr>
          <p:nvPr>
            <p:ph type="ftr" idx="11"/>
          </p:nvPr>
        </p:nvSpPr>
        <p:spPr/>
        <p:txBody>
          <a:bodyPr/>
          <a:lstStyle/>
          <a:p>
            <a:r>
              <a:rPr lang="en-GB"/>
              <a:t>Carol Ansley, Cox</a:t>
            </a:r>
          </a:p>
        </p:txBody>
      </p:sp>
      <p:sp>
        <p:nvSpPr>
          <p:cNvPr id="4" name="Slide Number Placeholder 3">
            <a:extLst>
              <a:ext uri="{FF2B5EF4-FFF2-40B4-BE49-F238E27FC236}">
                <a16:creationId xmlns:a16="http://schemas.microsoft.com/office/drawing/2014/main" id="{C734DEDC-454F-4B0C-907C-AACF2CC9D20F}"/>
              </a:ext>
            </a:extLst>
          </p:cNvPr>
          <p:cNvSpPr>
            <a:spLocks noGrp="1"/>
          </p:cNvSpPr>
          <p:nvPr>
            <p:ph type="sldNum" idx="12"/>
          </p:nvPr>
        </p:nvSpPr>
        <p:spPr/>
        <p:txBody>
          <a:bodyPr/>
          <a:lstStyle/>
          <a:p>
            <a:r>
              <a:rPr lang="en-GB"/>
              <a:t>Slide </a:t>
            </a:r>
            <a:fld id="{DE40C9FC-4879-4F20-9ECA-A574A90476B7}" type="slidenum">
              <a:rPr lang="en-GB" smtClean="0"/>
              <a:pPr/>
              <a:t>51</a:t>
            </a:fld>
            <a:endParaRPr lang="en-GB"/>
          </a:p>
        </p:txBody>
      </p:sp>
      <p:sp>
        <p:nvSpPr>
          <p:cNvPr id="5" name="Date Placeholder 4">
            <a:extLst>
              <a:ext uri="{FF2B5EF4-FFF2-40B4-BE49-F238E27FC236}">
                <a16:creationId xmlns:a16="http://schemas.microsoft.com/office/drawing/2014/main" id="{CAB014FE-38B9-4D81-9B57-A1F240A4D8B7}"/>
              </a:ext>
            </a:extLst>
          </p:cNvPr>
          <p:cNvSpPr>
            <a:spLocks noGrp="1"/>
          </p:cNvSpPr>
          <p:nvPr>
            <p:ph type="dt" idx="10"/>
          </p:nvPr>
        </p:nvSpPr>
        <p:spPr/>
        <p:txBody>
          <a:bodyPr/>
          <a:lstStyle/>
          <a:p>
            <a:r>
              <a:rPr lang="en-US"/>
              <a:t>November 2024</a:t>
            </a:r>
            <a:endParaRPr lang="en-GB"/>
          </a:p>
        </p:txBody>
      </p:sp>
    </p:spTree>
    <p:extLst>
      <p:ext uri="{BB962C8B-B14F-4D97-AF65-F5344CB8AC3E}">
        <p14:creationId xmlns:p14="http://schemas.microsoft.com/office/powerpoint/2010/main" val="4273942581"/>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fontScale="92500" lnSpcReduction="20000"/>
          </a:bodyPr>
          <a:lstStyle/>
          <a:p>
            <a:pPr>
              <a:buClr>
                <a:srgbClr val="000000"/>
              </a:buClr>
              <a:buSzPct val="100000"/>
              <a:buFont typeface="Arial"/>
              <a:buChar char="•"/>
            </a:pPr>
            <a:r>
              <a:rPr lang="en-US" b="0" dirty="0" err="1"/>
              <a:t>TGbi</a:t>
            </a:r>
            <a:r>
              <a:rPr lang="en-US" b="0" dirty="0"/>
              <a:t> met 5 times during this plenary session.</a:t>
            </a:r>
          </a:p>
          <a:p>
            <a:pPr marL="0" indent="0">
              <a:buClr>
                <a:srgbClr val="000000"/>
              </a:buClr>
              <a:buSzPct val="100000"/>
            </a:pPr>
            <a:endParaRPr lang="en-US" b="0" dirty="0"/>
          </a:p>
          <a:p>
            <a:pPr>
              <a:buClr>
                <a:srgbClr val="000000"/>
              </a:buClr>
              <a:buSzPct val="100000"/>
              <a:buFont typeface="Arial"/>
              <a:buChar char="•"/>
            </a:pPr>
            <a:r>
              <a:rPr lang="en-US" b="0" dirty="0"/>
              <a:t>We reviewed CID resolution submissions and technical submissions on open topics. Across the plenary and our earlier ad hoc session, we achieved consensus on 144 CIDs and ran out of time for additional submissions. </a:t>
            </a:r>
          </a:p>
          <a:p>
            <a:pPr>
              <a:buClr>
                <a:srgbClr val="000000"/>
              </a:buClr>
              <a:buSzPct val="100000"/>
              <a:buFont typeface="Arial"/>
              <a:buChar char="•"/>
            </a:pPr>
            <a:endParaRPr lang="en-US" b="0" dirty="0"/>
          </a:p>
          <a:p>
            <a:pPr>
              <a:buClr>
                <a:srgbClr val="000000"/>
              </a:buClr>
              <a:buSzPct val="100000"/>
              <a:buFont typeface="Arial"/>
              <a:buChar char="•"/>
            </a:pPr>
            <a:r>
              <a:rPr lang="en-US" b="0" dirty="0"/>
              <a:t>We approved directing our editor to generate a new draft (D0.7) incorporating these texts to serve as a new reference for submissions.</a:t>
            </a:r>
          </a:p>
          <a:p>
            <a:pPr>
              <a:buClr>
                <a:srgbClr val="000000"/>
              </a:buClr>
              <a:buSzPct val="100000"/>
              <a:buFont typeface="Arial"/>
              <a:buChar char="•"/>
            </a:pPr>
            <a:endParaRPr lang="en-US" b="0" dirty="0"/>
          </a:p>
          <a:p>
            <a:pPr>
              <a:buClr>
                <a:srgbClr val="000000"/>
              </a:buClr>
              <a:buSzPct val="100000"/>
              <a:buFont typeface="Arial"/>
              <a:buChar char="•"/>
            </a:pPr>
            <a:r>
              <a:rPr lang="en-US" b="0" dirty="0"/>
              <a:t>We continue to call for submissions of text that address requirements as well as submissions to resolve comments from our comment collection as we work toward a D1.0 in January.</a:t>
            </a:r>
          </a:p>
          <a:p>
            <a:pPr>
              <a:buClr>
                <a:srgbClr val="000000"/>
              </a:buClr>
              <a:buSzPct val="100000"/>
              <a:buFont typeface="Arial"/>
              <a:buChar char="•"/>
            </a:pPr>
            <a:endParaRPr lang="en-US" b="0" dirty="0"/>
          </a:p>
          <a:p>
            <a:pPr marL="0" indent="0">
              <a:buClr>
                <a:srgbClr val="000000"/>
              </a:buClr>
              <a:buSzPct val="100000"/>
            </a:pPr>
            <a:r>
              <a:rPr lang="en-US" dirty="0"/>
              <a:t> </a:t>
            </a:r>
          </a:p>
          <a:p>
            <a:pPr marL="0" indent="0">
              <a:buClr>
                <a:srgbClr val="000000"/>
              </a:buClr>
              <a:buSzPct val="100000"/>
            </a:pPr>
            <a:endParaRPr lang="en-US" dirty="0"/>
          </a:p>
        </p:txBody>
      </p:sp>
      <p:sp>
        <p:nvSpPr>
          <p:cNvPr id="2" name="Footer Placeholder 1">
            <a:extLst>
              <a:ext uri="{FF2B5EF4-FFF2-40B4-BE49-F238E27FC236}">
                <a16:creationId xmlns:a16="http://schemas.microsoft.com/office/drawing/2014/main" id="{FE435A6D-D39F-4A89-8654-448A58598296}"/>
              </a:ext>
            </a:extLst>
          </p:cNvPr>
          <p:cNvSpPr>
            <a:spLocks noGrp="1"/>
          </p:cNvSpPr>
          <p:nvPr>
            <p:ph type="ftr" idx="11"/>
          </p:nvPr>
        </p:nvSpPr>
        <p:spPr/>
        <p:txBody>
          <a:bodyPr/>
          <a:lstStyle/>
          <a:p>
            <a:r>
              <a:rPr lang="en-GB"/>
              <a:t>Carol Ansley, Cox</a:t>
            </a:r>
          </a:p>
        </p:txBody>
      </p:sp>
      <p:sp>
        <p:nvSpPr>
          <p:cNvPr id="3" name="Slide Number Placeholder 2">
            <a:extLst>
              <a:ext uri="{FF2B5EF4-FFF2-40B4-BE49-F238E27FC236}">
                <a16:creationId xmlns:a16="http://schemas.microsoft.com/office/drawing/2014/main" id="{6A29F6A7-F5CE-45E1-960B-FB2306E681AB}"/>
              </a:ext>
            </a:extLst>
          </p:cNvPr>
          <p:cNvSpPr>
            <a:spLocks noGrp="1"/>
          </p:cNvSpPr>
          <p:nvPr>
            <p:ph type="sldNum" idx="12"/>
          </p:nvPr>
        </p:nvSpPr>
        <p:spPr/>
        <p:txBody>
          <a:bodyPr/>
          <a:lstStyle/>
          <a:p>
            <a:r>
              <a:rPr lang="en-GB"/>
              <a:t>Slide </a:t>
            </a:r>
            <a:fld id="{F5D8E26B-7BCF-4D25-9C89-0168A6618F18}" type="slidenum">
              <a:rPr lang="en-GB" smtClean="0"/>
              <a:pPr/>
              <a:t>52</a:t>
            </a:fld>
            <a:endParaRPr lang="en-GB"/>
          </a:p>
        </p:txBody>
      </p:sp>
      <p:sp>
        <p:nvSpPr>
          <p:cNvPr id="4" name="Date Placeholder 3">
            <a:extLst>
              <a:ext uri="{FF2B5EF4-FFF2-40B4-BE49-F238E27FC236}">
                <a16:creationId xmlns:a16="http://schemas.microsoft.com/office/drawing/2014/main" id="{0CDC2A4F-3C23-42F3-B7FB-AC562A52F602}"/>
              </a:ext>
            </a:extLst>
          </p:cNvPr>
          <p:cNvSpPr>
            <a:spLocks noGrp="1"/>
          </p:cNvSpPr>
          <p:nvPr>
            <p:ph type="dt" idx="10"/>
          </p:nvPr>
        </p:nvSpPr>
        <p:spPr/>
        <p:txBody>
          <a:bodyPr/>
          <a:lstStyle/>
          <a:p>
            <a:r>
              <a:rPr lang="en-US"/>
              <a:t>November 2024</a:t>
            </a:r>
            <a:endParaRPr lang="en-GB"/>
          </a:p>
        </p:txBody>
      </p:sp>
    </p:spTree>
    <p:extLst>
      <p:ext uri="{BB962C8B-B14F-4D97-AF65-F5344CB8AC3E}">
        <p14:creationId xmlns:p14="http://schemas.microsoft.com/office/powerpoint/2010/main" val="6830635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a:bodyPr>
          <a:lstStyle/>
          <a:p>
            <a:pPr marL="0" indent="0">
              <a:buClr>
                <a:srgbClr val="000000"/>
              </a:buClr>
              <a:buSzPct val="100000"/>
            </a:pPr>
            <a:endParaRPr lang="en-US" b="0" dirty="0"/>
          </a:p>
          <a:p>
            <a:pPr>
              <a:buClr>
                <a:srgbClr val="000000"/>
              </a:buClr>
              <a:buSzPct val="100000"/>
              <a:buFont typeface="Arial"/>
              <a:buChar char="•"/>
            </a:pPr>
            <a:r>
              <a:rPr lang="en-US" b="0" dirty="0"/>
              <a:t>We will have 4 teleconferences planned. </a:t>
            </a:r>
          </a:p>
          <a:p>
            <a:pPr>
              <a:buClr>
                <a:srgbClr val="000000"/>
              </a:buClr>
              <a:buSzPct val="100000"/>
              <a:buFont typeface="Arial"/>
              <a:buChar char="•"/>
            </a:pPr>
            <a:r>
              <a:rPr lang="en-US" b="0" dirty="0"/>
              <a:t>If needed, a telecon with motions might be scheduled with 10 day notice in December.</a:t>
            </a:r>
          </a:p>
          <a:p>
            <a:pPr>
              <a:buClr>
                <a:srgbClr val="000000"/>
              </a:buClr>
              <a:buSzPct val="100000"/>
              <a:buFont typeface="Arial"/>
              <a:buChar char="•"/>
            </a:pPr>
            <a:endParaRPr lang="en-US" b="0" dirty="0"/>
          </a:p>
          <a:p>
            <a:pPr lvl="1">
              <a:buClr>
                <a:srgbClr val="000000"/>
              </a:buClr>
              <a:buSzPct val="100000"/>
              <a:buFont typeface="Arial"/>
              <a:buChar char="•"/>
            </a:pPr>
            <a:r>
              <a:rPr lang="en-US" b="0" spc="-1" dirty="0">
                <a:solidFill>
                  <a:schemeClr val="tx1"/>
                </a:solidFill>
                <a:latin typeface="Times New Roman"/>
                <a:cs typeface="Times New Roman"/>
              </a:rPr>
              <a:t>Wednesday 10am ET</a:t>
            </a:r>
          </a:p>
          <a:p>
            <a:pPr lvl="1">
              <a:buClr>
                <a:srgbClr val="000000"/>
              </a:buClr>
              <a:buSzPct val="100000"/>
              <a:buFont typeface="Arial"/>
              <a:buChar char="•"/>
            </a:pPr>
            <a:r>
              <a:rPr lang="en-US" b="0" spc="-1" dirty="0">
                <a:solidFill>
                  <a:schemeClr val="tx1"/>
                </a:solidFill>
                <a:latin typeface="Times New Roman"/>
                <a:cs typeface="Times New Roman"/>
              </a:rPr>
              <a:t>Dates: </a:t>
            </a:r>
            <a:r>
              <a:rPr lang="en-US" b="0" dirty="0"/>
              <a:t>Dec. 4, 11, 18 and Jan. 8</a:t>
            </a:r>
            <a:endParaRPr lang="en-US" spc="-1" dirty="0">
              <a:solidFill>
                <a:schemeClr val="tx1"/>
              </a:solidFill>
              <a:latin typeface="Times New Roman"/>
              <a:cs typeface="Times New Roman"/>
              <a:sym typeface="Times New Roman"/>
            </a:endParaRPr>
          </a:p>
          <a:p>
            <a:pPr lvl="1">
              <a:buClr>
                <a:srgbClr val="000000"/>
              </a:buClr>
              <a:buSzPct val="100000"/>
              <a:buFont typeface="Arial"/>
              <a:buChar char="•"/>
            </a:pPr>
            <a:endParaRPr lang="en-US" dirty="0"/>
          </a:p>
          <a:p>
            <a:pPr lvl="1">
              <a:buClr>
                <a:srgbClr val="000000"/>
              </a:buClr>
              <a:buSzPct val="100000"/>
              <a:buFont typeface="Arial"/>
              <a:buChar char="•"/>
            </a:pPr>
            <a:endParaRPr lang="en-US" dirty="0"/>
          </a:p>
        </p:txBody>
      </p:sp>
      <p:sp>
        <p:nvSpPr>
          <p:cNvPr id="2" name="Footer Placeholder 1">
            <a:extLst>
              <a:ext uri="{FF2B5EF4-FFF2-40B4-BE49-F238E27FC236}">
                <a16:creationId xmlns:a16="http://schemas.microsoft.com/office/drawing/2014/main" id="{B8F0168C-DF63-4599-AA5B-686D70F00055}"/>
              </a:ext>
            </a:extLst>
          </p:cNvPr>
          <p:cNvSpPr>
            <a:spLocks noGrp="1"/>
          </p:cNvSpPr>
          <p:nvPr>
            <p:ph type="ftr" idx="11"/>
          </p:nvPr>
        </p:nvSpPr>
        <p:spPr/>
        <p:txBody>
          <a:bodyPr/>
          <a:lstStyle/>
          <a:p>
            <a:r>
              <a:rPr lang="en-GB"/>
              <a:t>Carol Ansley, Cox</a:t>
            </a:r>
          </a:p>
        </p:txBody>
      </p:sp>
      <p:sp>
        <p:nvSpPr>
          <p:cNvPr id="3" name="Slide Number Placeholder 2">
            <a:extLst>
              <a:ext uri="{FF2B5EF4-FFF2-40B4-BE49-F238E27FC236}">
                <a16:creationId xmlns:a16="http://schemas.microsoft.com/office/drawing/2014/main" id="{BAACC6C4-B7D0-4375-A5D8-312A37BE9B36}"/>
              </a:ext>
            </a:extLst>
          </p:cNvPr>
          <p:cNvSpPr>
            <a:spLocks noGrp="1"/>
          </p:cNvSpPr>
          <p:nvPr>
            <p:ph type="sldNum" idx="12"/>
          </p:nvPr>
        </p:nvSpPr>
        <p:spPr/>
        <p:txBody>
          <a:bodyPr/>
          <a:lstStyle/>
          <a:p>
            <a:r>
              <a:rPr lang="en-GB"/>
              <a:t>Slide </a:t>
            </a:r>
            <a:fld id="{F5D8E26B-7BCF-4D25-9C89-0168A6618F18}" type="slidenum">
              <a:rPr lang="en-GB" smtClean="0"/>
              <a:pPr/>
              <a:t>53</a:t>
            </a:fld>
            <a:endParaRPr lang="en-GB"/>
          </a:p>
        </p:txBody>
      </p:sp>
      <p:sp>
        <p:nvSpPr>
          <p:cNvPr id="4" name="Date Placeholder 3">
            <a:extLst>
              <a:ext uri="{FF2B5EF4-FFF2-40B4-BE49-F238E27FC236}">
                <a16:creationId xmlns:a16="http://schemas.microsoft.com/office/drawing/2014/main" id="{E4345BB5-3503-4E6A-82D4-4FAAD04D7F4F}"/>
              </a:ext>
            </a:extLst>
          </p:cNvPr>
          <p:cNvSpPr>
            <a:spLocks noGrp="1"/>
          </p:cNvSpPr>
          <p:nvPr>
            <p:ph type="dt" idx="10"/>
          </p:nvPr>
        </p:nvSpPr>
        <p:spPr/>
        <p:txBody>
          <a:bodyPr/>
          <a:lstStyle/>
          <a:p>
            <a:r>
              <a:rPr lang="en-US"/>
              <a:t>November 2024</a:t>
            </a:r>
            <a:endParaRPr lang="en-GB"/>
          </a:p>
        </p:txBody>
      </p:sp>
    </p:spTree>
    <p:extLst>
      <p:ext uri="{BB962C8B-B14F-4D97-AF65-F5344CB8AC3E}">
        <p14:creationId xmlns:p14="http://schemas.microsoft.com/office/powerpoint/2010/main" val="16706194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A60627-1ECB-DA47-B9C7-75BD7DBED9F0}"/>
              </a:ext>
            </a:extLst>
          </p:cNvPr>
          <p:cNvSpPr>
            <a:spLocks noGrp="1"/>
          </p:cNvSpPr>
          <p:nvPr>
            <p:ph type="title"/>
          </p:nvPr>
        </p:nvSpPr>
        <p:spPr/>
        <p:txBody>
          <a:bodyPr/>
          <a:lstStyle/>
          <a:p>
            <a:r>
              <a:rPr lang="en-US" dirty="0"/>
              <a:t>Timeline</a:t>
            </a:r>
          </a:p>
        </p:txBody>
      </p:sp>
      <p:sp>
        <p:nvSpPr>
          <p:cNvPr id="4" name="Text Placeholder 3">
            <a:extLst>
              <a:ext uri="{FF2B5EF4-FFF2-40B4-BE49-F238E27FC236}">
                <a16:creationId xmlns:a16="http://schemas.microsoft.com/office/drawing/2014/main" id="{16685247-17BB-1747-8EE0-02714A250D97}"/>
              </a:ext>
            </a:extLst>
          </p:cNvPr>
          <p:cNvSpPr>
            <a:spLocks noGrp="1"/>
          </p:cNvSpPr>
          <p:nvPr>
            <p:ph type="body" idx="1"/>
          </p:nvPr>
        </p:nvSpPr>
        <p:spPr>
          <a:xfrm>
            <a:off x="2209800" y="1751762"/>
            <a:ext cx="7770814" cy="3870664"/>
          </a:xfrm>
        </p:spPr>
        <p:txBody>
          <a:bodyPr>
            <a:normAutofit fontScale="85000" lnSpcReduction="20000"/>
          </a:bodyPr>
          <a:lstStyle/>
          <a:p>
            <a:r>
              <a:rPr lang="en-US" dirty="0"/>
              <a:t>TG use case start:				March 2021</a:t>
            </a:r>
          </a:p>
          <a:p>
            <a:r>
              <a:rPr lang="en-US" dirty="0"/>
              <a:t>Use case completion:			February 2022</a:t>
            </a:r>
          </a:p>
          <a:p>
            <a:r>
              <a:rPr lang="en-US" dirty="0"/>
              <a:t>Features identified:				September 2022</a:t>
            </a:r>
          </a:p>
          <a:p>
            <a:r>
              <a:rPr lang="en-US" dirty="0">
                <a:solidFill>
                  <a:schemeClr val="tx1"/>
                </a:solidFill>
              </a:rPr>
              <a:t>Comment collection:				May 2024</a:t>
            </a:r>
          </a:p>
          <a:p>
            <a:r>
              <a:rPr lang="en-US" dirty="0">
                <a:solidFill>
                  <a:schemeClr val="tx1"/>
                </a:solidFill>
              </a:rPr>
              <a:t>LB initial:   						January 2025</a:t>
            </a:r>
          </a:p>
          <a:p>
            <a:r>
              <a:rPr lang="en-US" dirty="0">
                <a:solidFill>
                  <a:schemeClr val="tx1"/>
                </a:solidFill>
              </a:rPr>
              <a:t>LB re-circ:  						July 2025 </a:t>
            </a:r>
          </a:p>
          <a:p>
            <a:r>
              <a:rPr lang="en-US" dirty="0">
                <a:solidFill>
                  <a:schemeClr val="tx1"/>
                </a:solidFill>
              </a:rPr>
              <a:t>MDR: 							July 2025</a:t>
            </a:r>
          </a:p>
          <a:p>
            <a:r>
              <a:rPr lang="en-US" dirty="0">
                <a:solidFill>
                  <a:schemeClr val="tx1"/>
                </a:solidFill>
              </a:rPr>
              <a:t>Ballot Pool: 						September 2025</a:t>
            </a:r>
          </a:p>
          <a:p>
            <a:r>
              <a:rPr lang="en-US" dirty="0">
                <a:solidFill>
                  <a:schemeClr val="tx1"/>
                </a:solidFill>
              </a:rPr>
              <a:t>SA ballot: 						January 2026</a:t>
            </a:r>
          </a:p>
          <a:p>
            <a:r>
              <a:rPr lang="en-US" dirty="0">
                <a:solidFill>
                  <a:schemeClr val="tx1"/>
                </a:solidFill>
              </a:rPr>
              <a:t>SA re-circ: 						March 2026 </a:t>
            </a:r>
          </a:p>
          <a:p>
            <a:r>
              <a:rPr lang="en-US" dirty="0">
                <a:solidFill>
                  <a:schemeClr val="tx1"/>
                </a:solidFill>
              </a:rPr>
              <a:t>802.11/LMSC approval: 			May 2026</a:t>
            </a:r>
          </a:p>
          <a:p>
            <a:r>
              <a:rPr lang="en-US" dirty="0">
                <a:solidFill>
                  <a:schemeClr val="tx1"/>
                </a:solidFill>
              </a:rPr>
              <a:t>RevCom/SASB approval: 		July 2026</a:t>
            </a:r>
          </a:p>
          <a:p>
            <a:endParaRPr lang="en-US" dirty="0"/>
          </a:p>
        </p:txBody>
      </p:sp>
      <p:sp>
        <p:nvSpPr>
          <p:cNvPr id="2" name="Footer Placeholder 1">
            <a:extLst>
              <a:ext uri="{FF2B5EF4-FFF2-40B4-BE49-F238E27FC236}">
                <a16:creationId xmlns:a16="http://schemas.microsoft.com/office/drawing/2014/main" id="{4B7A0417-1B35-419C-8E52-388453B998AE}"/>
              </a:ext>
            </a:extLst>
          </p:cNvPr>
          <p:cNvSpPr>
            <a:spLocks noGrp="1"/>
          </p:cNvSpPr>
          <p:nvPr>
            <p:ph type="ftr" idx="14"/>
          </p:nvPr>
        </p:nvSpPr>
        <p:spPr/>
        <p:txBody>
          <a:bodyPr/>
          <a:lstStyle/>
          <a:p>
            <a:r>
              <a:rPr lang="en-GB"/>
              <a:t>Carol Ansley, Cox</a:t>
            </a:r>
            <a:endParaRPr lang="en-GB" dirty="0"/>
          </a:p>
        </p:txBody>
      </p:sp>
      <p:sp>
        <p:nvSpPr>
          <p:cNvPr id="5" name="Slide Number Placeholder 4">
            <a:extLst>
              <a:ext uri="{FF2B5EF4-FFF2-40B4-BE49-F238E27FC236}">
                <a16:creationId xmlns:a16="http://schemas.microsoft.com/office/drawing/2014/main" id="{45472DA0-3497-4716-B622-E13E7CCD1275}"/>
              </a:ext>
            </a:extLst>
          </p:cNvPr>
          <p:cNvSpPr>
            <a:spLocks noGrp="1"/>
          </p:cNvSpPr>
          <p:nvPr>
            <p:ph type="sldNum" idx="12"/>
          </p:nvPr>
        </p:nvSpPr>
        <p:spPr/>
        <p:txBody>
          <a:bodyPr/>
          <a:lstStyle/>
          <a:p>
            <a:r>
              <a:rPr lang="en-GB"/>
              <a:t>Slide </a:t>
            </a:r>
            <a:fld id="{440F5867-744E-4AA6-B0ED-4C44D2DFBB7B}" type="slidenum">
              <a:rPr lang="en-GB" smtClean="0"/>
              <a:pPr/>
              <a:t>54</a:t>
            </a:fld>
            <a:endParaRPr lang="en-GB" dirty="0"/>
          </a:p>
        </p:txBody>
      </p:sp>
      <p:sp>
        <p:nvSpPr>
          <p:cNvPr id="6" name="Date Placeholder 5">
            <a:extLst>
              <a:ext uri="{FF2B5EF4-FFF2-40B4-BE49-F238E27FC236}">
                <a16:creationId xmlns:a16="http://schemas.microsoft.com/office/drawing/2014/main" id="{14AE3732-F0E0-4175-B2AA-E43F13A558B5}"/>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6656593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a:t>TGbk</a:t>
            </a:r>
            <a:r>
              <a:rPr lang="en-US" altLang="en-US" dirty="0"/>
              <a:t> 320MHz Positioning</a:t>
            </a:r>
            <a:br>
              <a:rPr lang="en-US" altLang="en-US" dirty="0"/>
            </a:br>
            <a:r>
              <a:rPr lang="en-US" altLang="en-US" dirty="0"/>
              <a:t>Nov. Meeting Closing Report</a:t>
            </a:r>
            <a:endParaRPr lang="en-GB" dirty="0"/>
          </a:p>
        </p:txBody>
      </p:sp>
      <p:sp>
        <p:nvSpPr>
          <p:cNvPr id="3074" name="Rectangle 2"/>
          <p:cNvSpPr>
            <a:spLocks noGrp="1" noChangeArrowheads="1"/>
          </p:cNvSpPr>
          <p:nvPr>
            <p:ph type="subTitle" idx="1"/>
          </p:nvPr>
        </p:nvSpPr>
        <p:spPr>
          <a:xfrm>
            <a:off x="1828800" y="1701800"/>
            <a:ext cx="8534400" cy="476250"/>
          </a:xfrm>
          <a:ln/>
        </p:spPr>
        <p:txBody>
          <a:bodyPr/>
          <a:lstStyle/>
          <a:p>
            <a:pP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2024-11-14</a:t>
            </a:r>
          </a:p>
        </p:txBody>
      </p:sp>
      <p:graphicFrame>
        <p:nvGraphicFramePr>
          <p:cNvPr id="3075" name="Object 3"/>
          <p:cNvGraphicFramePr>
            <a:graphicFrameLocks noChangeAspect="1"/>
          </p:cNvGraphicFramePr>
          <p:nvPr>
            <p:extLst>
              <p:ext uri="{D42A27DB-BD31-4B8C-83A1-F6EECF244321}">
                <p14:modId xmlns:p14="http://schemas.microsoft.com/office/powerpoint/2010/main" val="4237395815"/>
              </p:ext>
            </p:extLst>
          </p:nvPr>
        </p:nvGraphicFramePr>
        <p:xfrm>
          <a:off x="993775" y="3159881"/>
          <a:ext cx="10510837" cy="2487613"/>
        </p:xfrm>
        <a:graphic>
          <a:graphicData uri="http://schemas.openxmlformats.org/presentationml/2006/ole">
            <mc:AlternateContent xmlns:mc="http://schemas.openxmlformats.org/markup-compatibility/2006">
              <mc:Choice xmlns:v="urn:schemas-microsoft-com:vml" Requires="v">
                <p:oleObj name="Document" r:id="rId3" imgW="10773432" imgH="2553940" progId="Word.Document.8">
                  <p:embed/>
                </p:oleObj>
              </mc:Choice>
              <mc:Fallback>
                <p:oleObj name="Document" r:id="rId3" imgW="10773432" imgH="2553940" progId="Word.Document.8">
                  <p:embed/>
                  <p:pic>
                    <p:nvPicPr>
                      <p:cNvPr id="3075" name="Object 3"/>
                      <p:cNvPicPr>
                        <a:picLocks noChangeAspect="1" noChangeArrowheads="1"/>
                      </p:cNvPicPr>
                      <p:nvPr/>
                    </p:nvPicPr>
                    <p:blipFill>
                      <a:blip r:embed="rId4"/>
                      <a:srcRect/>
                      <a:stretch>
                        <a:fillRect/>
                      </a:stretch>
                    </p:blipFill>
                    <p:spPr bwMode="auto">
                      <a:xfrm>
                        <a:off x="993775" y="3159881"/>
                        <a:ext cx="10510837" cy="2487613"/>
                      </a:xfrm>
                      <a:prstGeom prst="rect">
                        <a:avLst/>
                      </a:prstGeom>
                      <a:noFill/>
                    </p:spPr>
                  </p:pic>
                </p:oleObj>
              </mc:Fallback>
            </mc:AlternateContent>
          </a:graphicData>
        </a:graphic>
      </p:graphicFrame>
      <p:sp>
        <p:nvSpPr>
          <p:cNvPr id="3076" name="Rectangle 4"/>
          <p:cNvSpPr>
            <a:spLocks noChangeArrowheads="1"/>
          </p:cNvSpPr>
          <p:nvPr/>
        </p:nvSpPr>
        <p:spPr bwMode="auto">
          <a:xfrm>
            <a:off x="993775" y="2514196"/>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F82A9319-A794-4C7E-8B28-2176DA7806ED}"/>
              </a:ext>
            </a:extLst>
          </p:cNvPr>
          <p:cNvSpPr>
            <a:spLocks noGrp="1"/>
          </p:cNvSpPr>
          <p:nvPr>
            <p:ph type="ftr" idx="11"/>
          </p:nvPr>
        </p:nvSpPr>
        <p:spPr/>
        <p:txBody>
          <a:bodyPr/>
          <a:lstStyle/>
          <a:p>
            <a:r>
              <a:rPr lang="en-GB"/>
              <a:t>Jonathan Segev, Intel</a:t>
            </a:r>
          </a:p>
        </p:txBody>
      </p:sp>
      <p:sp>
        <p:nvSpPr>
          <p:cNvPr id="3" name="Slide Number Placeholder 2">
            <a:extLst>
              <a:ext uri="{FF2B5EF4-FFF2-40B4-BE49-F238E27FC236}">
                <a16:creationId xmlns:a16="http://schemas.microsoft.com/office/drawing/2014/main" id="{AB87881C-8974-42FF-87BE-F987E9B29689}"/>
              </a:ext>
            </a:extLst>
          </p:cNvPr>
          <p:cNvSpPr>
            <a:spLocks noGrp="1"/>
          </p:cNvSpPr>
          <p:nvPr>
            <p:ph type="sldNum" idx="12"/>
          </p:nvPr>
        </p:nvSpPr>
        <p:spPr/>
        <p:txBody>
          <a:bodyPr/>
          <a:lstStyle/>
          <a:p>
            <a:r>
              <a:rPr lang="en-GB"/>
              <a:t>Slide </a:t>
            </a:r>
            <a:fld id="{DE40C9FC-4879-4F20-9ECA-A574A90476B7}" type="slidenum">
              <a:rPr lang="en-GB" smtClean="0"/>
              <a:pPr/>
              <a:t>55</a:t>
            </a:fld>
            <a:endParaRPr lang="en-GB"/>
          </a:p>
        </p:txBody>
      </p:sp>
      <p:sp>
        <p:nvSpPr>
          <p:cNvPr id="4" name="Date Placeholder 3">
            <a:extLst>
              <a:ext uri="{FF2B5EF4-FFF2-40B4-BE49-F238E27FC236}">
                <a16:creationId xmlns:a16="http://schemas.microsoft.com/office/drawing/2014/main" id="{B35D478D-3A75-4ACB-8053-A8894922190E}"/>
              </a:ext>
            </a:extLst>
          </p:cNvPr>
          <p:cNvSpPr>
            <a:spLocks noGrp="1"/>
          </p:cNvSpPr>
          <p:nvPr>
            <p:ph type="dt" idx="10"/>
          </p:nvPr>
        </p:nvSpPr>
        <p:spPr/>
        <p:txBody>
          <a:bodyPr/>
          <a:lstStyle/>
          <a:p>
            <a:r>
              <a:rPr lang="en-US"/>
              <a:t>November 2024</a:t>
            </a:r>
            <a:endParaRPr lang="en-GB"/>
          </a:p>
        </p:txBody>
      </p:sp>
    </p:spTree>
    <p:extLst>
      <p:ext uri="{BB962C8B-B14F-4D97-AF65-F5344CB8AC3E}">
        <p14:creationId xmlns:p14="http://schemas.microsoft.com/office/powerpoint/2010/main" val="81491824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a:xfrm>
            <a:off x="191344" y="685802"/>
            <a:ext cx="11809312" cy="678962"/>
          </a:xfrm>
        </p:spPr>
        <p:txBody>
          <a:bodyPr/>
          <a:lstStyle/>
          <a:p>
            <a:r>
              <a:rPr lang="en-US" dirty="0"/>
              <a:t>Nov. Meeting Progress and Targets Till the Jan. Meeting</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191344" y="1535145"/>
            <a:ext cx="10081120" cy="2469919"/>
          </a:xfrm>
        </p:spPr>
        <p:txBody>
          <a:bodyPr/>
          <a:lstStyle/>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b="0" dirty="0"/>
              <a:t>Work completed during the meeting week:</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b="0" dirty="0"/>
              <a:t>Completed assignment of CIDs.</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b="0" dirty="0"/>
              <a:t>Resolved all editorial CID</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b="0" dirty="0"/>
              <a:t>Resolved 8 Technical CIDs.</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b="0" dirty="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b="0" dirty="0"/>
              <a:t>Targets towards January session:</a:t>
            </a:r>
          </a:p>
          <a:p>
            <a:pPr lvl="1">
              <a:buFont typeface="Arial" panose="020B0604020202020204" pitchFamily="34" charset="0"/>
              <a:buChar char="•"/>
            </a:pPr>
            <a:r>
              <a:rPr lang="en-US" dirty="0"/>
              <a:t>Complete CR and recirculate.</a:t>
            </a:r>
          </a:p>
        </p:txBody>
      </p:sp>
      <p:sp>
        <p:nvSpPr>
          <p:cNvPr id="7" name="Footer Placeholder 6">
            <a:extLst>
              <a:ext uri="{FF2B5EF4-FFF2-40B4-BE49-F238E27FC236}">
                <a16:creationId xmlns:a16="http://schemas.microsoft.com/office/drawing/2014/main" id="{0184F069-8C0B-4DFC-BE80-E4ED1883D10C}"/>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23DF910B-255B-4BD3-8B29-1F8D23E5E9BD}"/>
              </a:ext>
            </a:extLst>
          </p:cNvPr>
          <p:cNvSpPr>
            <a:spLocks noGrp="1"/>
          </p:cNvSpPr>
          <p:nvPr>
            <p:ph type="sldNum" idx="12"/>
          </p:nvPr>
        </p:nvSpPr>
        <p:spPr/>
        <p:txBody>
          <a:bodyPr/>
          <a:lstStyle/>
          <a:p>
            <a:r>
              <a:rPr lang="en-GB"/>
              <a:t>Slide </a:t>
            </a:r>
            <a:fld id="{440F5867-744E-4AA6-B0ED-4C44D2DFBB7B}" type="slidenum">
              <a:rPr lang="en-GB" smtClean="0"/>
              <a:pPr/>
              <a:t>56</a:t>
            </a:fld>
            <a:endParaRPr lang="en-GB" dirty="0"/>
          </a:p>
        </p:txBody>
      </p:sp>
      <p:sp>
        <p:nvSpPr>
          <p:cNvPr id="9" name="Date Placeholder 8">
            <a:extLst>
              <a:ext uri="{FF2B5EF4-FFF2-40B4-BE49-F238E27FC236}">
                <a16:creationId xmlns:a16="http://schemas.microsoft.com/office/drawing/2014/main" id="{1BACF92B-5FDB-489B-BBA0-12A01C197A2B}"/>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34152489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AAA7D-AF08-4879-953B-4B7FF0391C1D}"/>
              </a:ext>
            </a:extLst>
          </p:cNvPr>
          <p:cNvSpPr>
            <a:spLocks noGrp="1"/>
          </p:cNvSpPr>
          <p:nvPr>
            <p:ph type="title"/>
          </p:nvPr>
        </p:nvSpPr>
        <p:spPr>
          <a:xfrm>
            <a:off x="914401" y="685801"/>
            <a:ext cx="10361084" cy="726975"/>
          </a:xfrm>
        </p:spPr>
        <p:txBody>
          <a:bodyPr/>
          <a:lstStyle/>
          <a:p>
            <a:r>
              <a:rPr lang="en-US" dirty="0"/>
              <a:t>Scheduled </a:t>
            </a:r>
            <a:r>
              <a:rPr lang="en-US" dirty="0" err="1"/>
              <a:t>TGbk</a:t>
            </a:r>
            <a:r>
              <a:rPr lang="en-US" dirty="0"/>
              <a:t> telecons</a:t>
            </a:r>
          </a:p>
        </p:txBody>
      </p:sp>
      <p:sp>
        <p:nvSpPr>
          <p:cNvPr id="8" name="Content Placeholder 2">
            <a:extLst>
              <a:ext uri="{FF2B5EF4-FFF2-40B4-BE49-F238E27FC236}">
                <a16:creationId xmlns:a16="http://schemas.microsoft.com/office/drawing/2014/main" id="{CC5B7EB9-3DEF-4981-89A9-614127FF9327}"/>
              </a:ext>
            </a:extLst>
          </p:cNvPr>
          <p:cNvSpPr txBox="1">
            <a:spLocks/>
          </p:cNvSpPr>
          <p:nvPr/>
        </p:nvSpPr>
        <p:spPr bwMode="auto">
          <a:xfrm>
            <a:off x="869621" y="1865108"/>
            <a:ext cx="10190067" cy="196601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Arial" panose="020B0604020202020204" pitchFamily="34" charset="0"/>
              <a:buChar char="•"/>
            </a:pPr>
            <a:r>
              <a:rPr lang="en-US" altLang="en-US" sz="2000" b="0" kern="0" dirty="0"/>
              <a:t>Nov.  21</a:t>
            </a:r>
            <a:r>
              <a:rPr lang="en-US" altLang="en-US" sz="2000" b="0" kern="0" baseline="30000" dirty="0"/>
              <a:t>st</a:t>
            </a:r>
            <a:r>
              <a:rPr lang="en-US" altLang="en-US" sz="2000" b="0" kern="0" dirty="0"/>
              <a:t> 	10:00 am PT/13:00 ET (</a:t>
            </a:r>
            <a:r>
              <a:rPr lang="en-US" altLang="en-US" sz="2000" b="0" dirty="0"/>
              <a:t>2</a:t>
            </a:r>
            <a:r>
              <a:rPr lang="en-US" altLang="en-US" sz="2000" b="0" kern="0" dirty="0"/>
              <a:t>hrs) </a:t>
            </a:r>
          </a:p>
          <a:p>
            <a:pPr>
              <a:buFont typeface="Arial" panose="020B0604020202020204" pitchFamily="34" charset="0"/>
              <a:buChar char="•"/>
            </a:pPr>
            <a:r>
              <a:rPr lang="en-US" altLang="en-US" sz="2000" b="0" dirty="0"/>
              <a:t>Dec.  5</a:t>
            </a:r>
            <a:r>
              <a:rPr lang="en-US" altLang="en-US" sz="2000" b="0" baseline="30000" dirty="0"/>
              <a:t>th</a:t>
            </a:r>
            <a:r>
              <a:rPr lang="en-US" altLang="en-US" sz="2000" b="0" dirty="0"/>
              <a:t> 		</a:t>
            </a:r>
            <a:r>
              <a:rPr lang="en-US" altLang="en-US" sz="2000" b="0" kern="0" dirty="0"/>
              <a:t>10:00 am PT/13:00 ET (2hrs) </a:t>
            </a:r>
          </a:p>
          <a:p>
            <a:pPr>
              <a:buFont typeface="Arial" panose="020B0604020202020204" pitchFamily="34" charset="0"/>
              <a:buChar char="•"/>
            </a:pPr>
            <a:r>
              <a:rPr lang="en-US" altLang="en-US" sz="2000" b="0" kern="0" dirty="0"/>
              <a:t>Dec.  12</a:t>
            </a:r>
            <a:r>
              <a:rPr lang="en-US" altLang="en-US" sz="2000" b="0" kern="0" baseline="30000" dirty="0"/>
              <a:t>th</a:t>
            </a:r>
            <a:r>
              <a:rPr lang="en-US" altLang="en-US" sz="2000" b="0" kern="0" dirty="0"/>
              <a:t> </a:t>
            </a:r>
            <a:r>
              <a:rPr lang="en-US" altLang="en-US" sz="2000" b="0" dirty="0"/>
              <a:t>	</a:t>
            </a:r>
            <a:r>
              <a:rPr lang="en-US" altLang="en-US" sz="2000" b="0" kern="0" dirty="0"/>
              <a:t>10:00 am PT/13:00 ET (2hrs) </a:t>
            </a:r>
          </a:p>
          <a:p>
            <a:pPr>
              <a:buFont typeface="Arial" panose="020B0604020202020204" pitchFamily="34" charset="0"/>
              <a:buChar char="•"/>
            </a:pPr>
            <a:r>
              <a:rPr lang="en-US" altLang="en-US" sz="2000" b="0" kern="0" dirty="0"/>
              <a:t>Jan. 	9</a:t>
            </a:r>
            <a:r>
              <a:rPr lang="en-US" altLang="en-US" sz="2000" b="0" kern="0" baseline="30000" dirty="0"/>
              <a:t>th</a:t>
            </a:r>
            <a:r>
              <a:rPr lang="en-US" altLang="en-US" sz="2000" b="0" kern="0" dirty="0"/>
              <a:t>		10:00 am PT/13:00 ET (2hrs)</a:t>
            </a:r>
          </a:p>
          <a:p>
            <a:pPr>
              <a:buFont typeface="Arial" panose="020B0604020202020204" pitchFamily="34" charset="0"/>
              <a:buChar char="•"/>
            </a:pPr>
            <a:endParaRPr lang="en-US" altLang="en-US" sz="2000" b="0" kern="0" dirty="0"/>
          </a:p>
          <a:p>
            <a:pPr marL="457200" lvl="1" indent="0"/>
            <a:endParaRPr lang="en-US" altLang="en-US" kern="0" dirty="0"/>
          </a:p>
        </p:txBody>
      </p:sp>
      <p:sp>
        <p:nvSpPr>
          <p:cNvPr id="3" name="Footer Placeholder 2">
            <a:extLst>
              <a:ext uri="{FF2B5EF4-FFF2-40B4-BE49-F238E27FC236}">
                <a16:creationId xmlns:a16="http://schemas.microsoft.com/office/drawing/2014/main" id="{816A6493-EB1F-4BD9-A230-C76A2B6E3F95}"/>
              </a:ext>
            </a:extLst>
          </p:cNvPr>
          <p:cNvSpPr>
            <a:spLocks noGrp="1"/>
          </p:cNvSpPr>
          <p:nvPr>
            <p:ph type="ftr" idx="14"/>
          </p:nvPr>
        </p:nvSpPr>
        <p:spPr/>
        <p:txBody>
          <a:bodyPr/>
          <a:lstStyle/>
          <a:p>
            <a:r>
              <a:rPr lang="en-GB"/>
              <a:t>Jonathan Segev, Intel</a:t>
            </a:r>
            <a:endParaRPr lang="en-GB" dirty="0"/>
          </a:p>
        </p:txBody>
      </p:sp>
      <p:sp>
        <p:nvSpPr>
          <p:cNvPr id="7" name="Slide Number Placeholder 6">
            <a:extLst>
              <a:ext uri="{FF2B5EF4-FFF2-40B4-BE49-F238E27FC236}">
                <a16:creationId xmlns:a16="http://schemas.microsoft.com/office/drawing/2014/main" id="{16A1E101-9D7A-48C5-A769-776C515BF0A0}"/>
              </a:ext>
            </a:extLst>
          </p:cNvPr>
          <p:cNvSpPr>
            <a:spLocks noGrp="1"/>
          </p:cNvSpPr>
          <p:nvPr>
            <p:ph type="sldNum" idx="12"/>
          </p:nvPr>
        </p:nvSpPr>
        <p:spPr/>
        <p:txBody>
          <a:bodyPr/>
          <a:lstStyle/>
          <a:p>
            <a:r>
              <a:rPr lang="en-GB"/>
              <a:t>Slide </a:t>
            </a:r>
            <a:fld id="{440F5867-744E-4AA6-B0ED-4C44D2DFBB7B}" type="slidenum">
              <a:rPr lang="en-GB" smtClean="0"/>
              <a:pPr/>
              <a:t>57</a:t>
            </a:fld>
            <a:endParaRPr lang="en-GB" dirty="0"/>
          </a:p>
        </p:txBody>
      </p:sp>
      <p:sp>
        <p:nvSpPr>
          <p:cNvPr id="9" name="Date Placeholder 8">
            <a:extLst>
              <a:ext uri="{FF2B5EF4-FFF2-40B4-BE49-F238E27FC236}">
                <a16:creationId xmlns:a16="http://schemas.microsoft.com/office/drawing/2014/main" id="{5D4A3FC0-A86F-4E2A-86B4-14B1DBF344A1}"/>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19889472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78C9E1-E261-45D9-B17A-B795E415F549}"/>
              </a:ext>
            </a:extLst>
          </p:cNvPr>
          <p:cNvSpPr>
            <a:spLocks noGrp="1"/>
          </p:cNvSpPr>
          <p:nvPr>
            <p:ph type="title"/>
          </p:nvPr>
        </p:nvSpPr>
        <p:spPr/>
        <p:txBody>
          <a:bodyPr/>
          <a:lstStyle/>
          <a:p>
            <a:r>
              <a:rPr lang="en-US" altLang="en-US" dirty="0">
                <a:solidFill>
                  <a:schemeClr val="tx1"/>
                </a:solidFill>
              </a:rPr>
              <a:t>TGbn November Closing Report</a:t>
            </a:r>
            <a:endParaRPr lang="en-US" dirty="0">
              <a:solidFill>
                <a:schemeClr val="tx1"/>
              </a:solidFill>
            </a:endParaRPr>
          </a:p>
        </p:txBody>
      </p:sp>
      <p:sp>
        <p:nvSpPr>
          <p:cNvPr id="9" name="Rectangle 2">
            <a:extLst>
              <a:ext uri="{FF2B5EF4-FFF2-40B4-BE49-F238E27FC236}">
                <a16:creationId xmlns:a16="http://schemas.microsoft.com/office/drawing/2014/main" id="{C7B67E75-6FEC-43C0-9EE5-4FDD767F3EA8}"/>
              </a:ext>
            </a:extLst>
          </p:cNvPr>
          <p:cNvSpPr txBox="1">
            <a:spLocks noChangeArrowheads="1"/>
          </p:cNvSpPr>
          <p:nvPr/>
        </p:nvSpPr>
        <p:spPr bwMode="auto">
          <a:xfrm>
            <a:off x="2057400" y="1544639"/>
            <a:ext cx="7772400" cy="3968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a:t>
            </a:r>
            <a:r>
              <a:rPr lang="en-GB" sz="2000" b="0" kern="0" dirty="0"/>
              <a:t> 2024-11-14</a:t>
            </a:r>
          </a:p>
        </p:txBody>
      </p:sp>
      <p:graphicFrame>
        <p:nvGraphicFramePr>
          <p:cNvPr id="10" name="Object 3">
            <a:extLst>
              <a:ext uri="{FF2B5EF4-FFF2-40B4-BE49-F238E27FC236}">
                <a16:creationId xmlns:a16="http://schemas.microsoft.com/office/drawing/2014/main" id="{515F102E-0782-4BCD-A930-15E03346A70B}"/>
              </a:ext>
            </a:extLst>
          </p:cNvPr>
          <p:cNvGraphicFramePr>
            <a:graphicFrameLocks noChangeAspect="1"/>
          </p:cNvGraphicFramePr>
          <p:nvPr>
            <p:extLst>
              <p:ext uri="{D42A27DB-BD31-4B8C-83A1-F6EECF244321}">
                <p14:modId xmlns:p14="http://schemas.microsoft.com/office/powerpoint/2010/main" val="2551207567"/>
              </p:ext>
            </p:extLst>
          </p:nvPr>
        </p:nvGraphicFramePr>
        <p:xfrm>
          <a:off x="1816100" y="2681288"/>
          <a:ext cx="8442325" cy="2466975"/>
        </p:xfrm>
        <a:graphic>
          <a:graphicData uri="http://schemas.openxmlformats.org/presentationml/2006/ole">
            <mc:AlternateContent xmlns:mc="http://schemas.openxmlformats.org/markup-compatibility/2006">
              <mc:Choice xmlns:v="urn:schemas-microsoft-com:vml" Requires="v">
                <p:oleObj name="Document" r:id="rId2" imgW="8560435" imgH="2514961" progId="Word.Document.8">
                  <p:embed/>
                </p:oleObj>
              </mc:Choice>
              <mc:Fallback>
                <p:oleObj name="Document" r:id="rId2" imgW="8560435" imgH="2514961" progId="Word.Document.8">
                  <p:embed/>
                  <p:pic>
                    <p:nvPicPr>
                      <p:cNvPr id="10" name="Object 3">
                        <a:extLst>
                          <a:ext uri="{FF2B5EF4-FFF2-40B4-BE49-F238E27FC236}">
                            <a16:creationId xmlns:a16="http://schemas.microsoft.com/office/drawing/2014/main" id="{515F102E-0782-4BCD-A930-15E03346A70B}"/>
                          </a:ext>
                        </a:extLst>
                      </p:cNvPr>
                      <p:cNvPicPr>
                        <a:picLocks noChangeAspect="1" noChangeArrowheads="1"/>
                      </p:cNvPicPr>
                      <p:nvPr/>
                    </p:nvPicPr>
                    <p:blipFill>
                      <a:blip r:embed="rId3"/>
                      <a:srcRect/>
                      <a:stretch>
                        <a:fillRect/>
                      </a:stretch>
                    </p:blipFill>
                    <p:spPr bwMode="auto">
                      <a:xfrm>
                        <a:off x="1816100" y="2681288"/>
                        <a:ext cx="8442325" cy="2466975"/>
                      </a:xfrm>
                      <a:prstGeom prst="rect">
                        <a:avLst/>
                      </a:prstGeom>
                      <a:noFill/>
                    </p:spPr>
                  </p:pic>
                </p:oleObj>
              </mc:Fallback>
            </mc:AlternateContent>
          </a:graphicData>
        </a:graphic>
      </p:graphicFrame>
      <p:sp>
        <p:nvSpPr>
          <p:cNvPr id="11" name="Rectangle 4">
            <a:extLst>
              <a:ext uri="{FF2B5EF4-FFF2-40B4-BE49-F238E27FC236}">
                <a16:creationId xmlns:a16="http://schemas.microsoft.com/office/drawing/2014/main" id="{85F313B5-5193-478A-A520-BE0627F59BBA}"/>
              </a:ext>
            </a:extLst>
          </p:cNvPr>
          <p:cNvSpPr>
            <a:spLocks noChangeArrowheads="1"/>
          </p:cNvSpPr>
          <p:nvPr/>
        </p:nvSpPr>
        <p:spPr bwMode="auto">
          <a:xfrm>
            <a:off x="1897062" y="213757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
        <p:nvSpPr>
          <p:cNvPr id="2" name="Footer Placeholder 1">
            <a:extLst>
              <a:ext uri="{FF2B5EF4-FFF2-40B4-BE49-F238E27FC236}">
                <a16:creationId xmlns:a16="http://schemas.microsoft.com/office/drawing/2014/main" id="{06B8135C-C102-4581-B2AA-ADE6C445E8DD}"/>
              </a:ext>
            </a:extLst>
          </p:cNvPr>
          <p:cNvSpPr>
            <a:spLocks noGrp="1"/>
          </p:cNvSpPr>
          <p:nvPr>
            <p:ph type="ftr" idx="14"/>
          </p:nvPr>
        </p:nvSpPr>
        <p:spPr/>
        <p:txBody>
          <a:bodyPr/>
          <a:lstStyle/>
          <a:p>
            <a:r>
              <a:rPr lang="en-GB"/>
              <a:t>Alfred Asterjadhi, Qualcomm</a:t>
            </a:r>
            <a:endParaRPr lang="en-GB" dirty="0"/>
          </a:p>
        </p:txBody>
      </p:sp>
      <p:sp>
        <p:nvSpPr>
          <p:cNvPr id="3" name="Slide Number Placeholder 2">
            <a:extLst>
              <a:ext uri="{FF2B5EF4-FFF2-40B4-BE49-F238E27FC236}">
                <a16:creationId xmlns:a16="http://schemas.microsoft.com/office/drawing/2014/main" id="{D83A0313-D691-4185-836A-F07D4F08FC5D}"/>
              </a:ext>
            </a:extLst>
          </p:cNvPr>
          <p:cNvSpPr>
            <a:spLocks noGrp="1"/>
          </p:cNvSpPr>
          <p:nvPr>
            <p:ph type="sldNum" idx="12"/>
          </p:nvPr>
        </p:nvSpPr>
        <p:spPr/>
        <p:txBody>
          <a:bodyPr/>
          <a:lstStyle/>
          <a:p>
            <a:r>
              <a:rPr lang="en-GB"/>
              <a:t>Slide </a:t>
            </a:r>
            <a:fld id="{440F5867-744E-4AA6-B0ED-4C44D2DFBB7B}" type="slidenum">
              <a:rPr lang="en-GB" smtClean="0"/>
              <a:pPr/>
              <a:t>58</a:t>
            </a:fld>
            <a:endParaRPr lang="en-GB" dirty="0"/>
          </a:p>
        </p:txBody>
      </p:sp>
      <p:sp>
        <p:nvSpPr>
          <p:cNvPr id="8" name="Date Placeholder 7">
            <a:extLst>
              <a:ext uri="{FF2B5EF4-FFF2-40B4-BE49-F238E27FC236}">
                <a16:creationId xmlns:a16="http://schemas.microsoft.com/office/drawing/2014/main" id="{10BC41D3-A63B-4FE8-B9AB-101E734A902C}"/>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15365790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FFF3-3971-4A1D-9E32-FCF52E85E166}"/>
              </a:ext>
            </a:extLst>
          </p:cNvPr>
          <p:cNvSpPr>
            <a:spLocks noGrp="1"/>
          </p:cNvSpPr>
          <p:nvPr>
            <p:ph type="title"/>
          </p:nvPr>
        </p:nvSpPr>
        <p:spPr>
          <a:xfrm>
            <a:off x="914401" y="685801"/>
            <a:ext cx="10361084" cy="1065213"/>
          </a:xfrm>
        </p:spPr>
        <p:txBody>
          <a:bodyPr/>
          <a:lstStyle/>
          <a:p>
            <a:r>
              <a:rPr lang="en-US" dirty="0">
                <a:solidFill>
                  <a:schemeClr val="tx1"/>
                </a:solidFill>
              </a:rPr>
              <a:t>TGbn (Ultra High Reliability)</a:t>
            </a:r>
          </a:p>
        </p:txBody>
      </p:sp>
      <p:sp>
        <p:nvSpPr>
          <p:cNvPr id="3" name="Content Placeholder 2">
            <a:extLst>
              <a:ext uri="{FF2B5EF4-FFF2-40B4-BE49-F238E27FC236}">
                <a16:creationId xmlns:a16="http://schemas.microsoft.com/office/drawing/2014/main" id="{31DC9244-F1D3-4E6B-8812-9165AD945109}"/>
              </a:ext>
            </a:extLst>
          </p:cNvPr>
          <p:cNvSpPr>
            <a:spLocks noGrp="1"/>
          </p:cNvSpPr>
          <p:nvPr>
            <p:ph idx="1"/>
          </p:nvPr>
        </p:nvSpPr>
        <p:spPr>
          <a:xfrm>
            <a:off x="914401" y="1676401"/>
            <a:ext cx="10361084" cy="4799014"/>
          </a:xfrm>
        </p:spPr>
        <p:txBody>
          <a:bodyPr/>
          <a:lstStyle/>
          <a:p>
            <a:pPr>
              <a:buFont typeface="Arial" panose="020B0604020202020204" pitchFamily="34" charset="0"/>
              <a:buChar char="•"/>
            </a:pPr>
            <a:r>
              <a:rPr lang="en-US" sz="1800" dirty="0"/>
              <a:t>TGbn had scheduled </a:t>
            </a:r>
            <a:r>
              <a:rPr lang="en-US" sz="1800" dirty="0">
                <a:solidFill>
                  <a:schemeClr val="tx1"/>
                </a:solidFill>
              </a:rPr>
              <a:t>11</a:t>
            </a:r>
            <a:r>
              <a:rPr lang="en-US" sz="1800" dirty="0"/>
              <a:t> meetings during the November plenary</a:t>
            </a:r>
          </a:p>
          <a:p>
            <a:pPr marL="800100" lvl="1" indent="-342900">
              <a:buFont typeface="Arial" panose="020B0604020202020204" pitchFamily="34" charset="0"/>
              <a:buChar char="•"/>
            </a:pPr>
            <a:r>
              <a:rPr lang="en-US" sz="1600" dirty="0"/>
              <a:t>Discussed around </a:t>
            </a:r>
            <a:r>
              <a:rPr lang="en-US" sz="1600" dirty="0">
                <a:solidFill>
                  <a:schemeClr val="tx1"/>
                </a:solidFill>
              </a:rPr>
              <a:t>60</a:t>
            </a:r>
            <a:r>
              <a:rPr lang="en-US" sz="1600" dirty="0"/>
              <a:t> technical submissions, covering a variety of topics:</a:t>
            </a:r>
            <a:endParaRPr lang="en-US" sz="1400" dirty="0"/>
          </a:p>
          <a:p>
            <a:pPr marL="1200150" lvl="2" indent="-342900">
              <a:buFont typeface="Arial" panose="020B0604020202020204" pitchFamily="34" charset="0"/>
              <a:buChar char="•"/>
            </a:pPr>
            <a:r>
              <a:rPr lang="en-US" sz="1400" dirty="0">
                <a:solidFill>
                  <a:schemeClr val="tx1"/>
                </a:solidFill>
              </a:rPr>
              <a:t>Spatial Reuse, Feedback, low latency, channel access, distributed RU (dRU), preemption, power save (PS), </a:t>
            </a:r>
          </a:p>
          <a:p>
            <a:pPr marL="1200150" lvl="2" indent="-342900">
              <a:buFont typeface="Arial" panose="020B0604020202020204" pitchFamily="34" charset="0"/>
              <a:buChar char="•"/>
            </a:pPr>
            <a:r>
              <a:rPr lang="en-US" sz="1400" dirty="0">
                <a:solidFill>
                  <a:schemeClr val="tx1"/>
                </a:solidFill>
              </a:rPr>
              <a:t>Non-primary channel access (NPCA), coexistence, coordinated beamforming (CBF), sounding, security,</a:t>
            </a:r>
          </a:p>
          <a:p>
            <a:pPr marL="1200150" lvl="2" indent="-342900">
              <a:buFont typeface="Arial" panose="020B0604020202020204" pitchFamily="34" charset="0"/>
              <a:buChar char="•"/>
            </a:pPr>
            <a:r>
              <a:rPr lang="en-US" sz="1400" dirty="0">
                <a:solidFill>
                  <a:schemeClr val="tx1"/>
                </a:solidFill>
              </a:rPr>
              <a:t>Enhanced long range (ELR), multi-AP (MAP), coordinated rTWT (CrTWT), L4S, coordinated TDMA (C-TDMA), </a:t>
            </a:r>
          </a:p>
          <a:p>
            <a:pPr marL="1200150" lvl="2" indent="-342900">
              <a:buFont typeface="Arial" panose="020B0604020202020204" pitchFamily="34" charset="0"/>
              <a:buChar char="•"/>
            </a:pPr>
            <a:r>
              <a:rPr lang="en-US" sz="1400" dirty="0">
                <a:solidFill>
                  <a:schemeClr val="tx1"/>
                </a:solidFill>
              </a:rPr>
              <a:t>Preamble and PPDU, multi-AP, control, roaming, unequal modulation (UEQM), QoS enhancements.</a:t>
            </a:r>
          </a:p>
          <a:p>
            <a:pPr marL="800100" lvl="1" indent="-342900">
              <a:buFont typeface="Arial" panose="020B0604020202020204" pitchFamily="34" charset="0"/>
              <a:buChar char="•"/>
            </a:pPr>
            <a:r>
              <a:rPr lang="en-US" sz="1600" dirty="0"/>
              <a:t>Approved over 110 motions that added additional concepts to the SFD such as 2xLDPC, ELR, (joint/sequential) CBF sounding, high priority EDCA, coexistence modes, more details for DRU, ELR, UEQM, C-TDMA, PS, NPCA, MAP, C-RTWT, AP PS, eMLSR, roaming, etc.</a:t>
            </a:r>
          </a:p>
          <a:p>
            <a:pPr>
              <a:buFont typeface="Arial" panose="020B0604020202020204" pitchFamily="34" charset="0"/>
              <a:buChar char="•"/>
            </a:pPr>
            <a:r>
              <a:rPr lang="en-US" sz="1800" dirty="0"/>
              <a:t>Agenda is available in </a:t>
            </a:r>
            <a:r>
              <a:rPr lang="en-US" sz="1800" dirty="0">
                <a:solidFill>
                  <a:schemeClr val="tx1"/>
                </a:solidFill>
                <a:hlinkClick r:id="rId3"/>
              </a:rPr>
              <a:t>11-24/1667r15</a:t>
            </a:r>
            <a:r>
              <a:rPr lang="en-US" sz="1800" dirty="0">
                <a:solidFill>
                  <a:schemeClr val="tx1"/>
                </a:solidFill>
              </a:rPr>
              <a:t>, </a:t>
            </a:r>
          </a:p>
          <a:p>
            <a:pPr>
              <a:buFont typeface="Arial" panose="020B0604020202020204" pitchFamily="34" charset="0"/>
              <a:buChar char="•"/>
            </a:pPr>
            <a:r>
              <a:rPr lang="en-US" sz="1800" dirty="0">
                <a:solidFill>
                  <a:schemeClr val="tx1"/>
                </a:solidFill>
              </a:rPr>
              <a:t>Motions are </a:t>
            </a:r>
            <a:r>
              <a:rPr lang="en-US" sz="1800" dirty="0"/>
              <a:t>available in </a:t>
            </a:r>
            <a:r>
              <a:rPr lang="en-US" sz="1800" dirty="0">
                <a:hlinkClick r:id="rId4"/>
              </a:rPr>
              <a:t>11-24/0171r21</a:t>
            </a:r>
            <a:r>
              <a:rPr lang="en-US" sz="1800" dirty="0"/>
              <a:t>.</a:t>
            </a:r>
            <a:endParaRPr lang="en-US" sz="1800" dirty="0">
              <a:solidFill>
                <a:srgbClr val="FF0000"/>
              </a:solidFill>
            </a:endParaRPr>
          </a:p>
          <a:p>
            <a:pPr>
              <a:buFont typeface="Arial" panose="020B0604020202020204" pitchFamily="34" charset="0"/>
              <a:buChar char="•"/>
            </a:pPr>
            <a:r>
              <a:rPr lang="en-US" sz="1800" dirty="0"/>
              <a:t>Goals for January 2025: </a:t>
            </a:r>
          </a:p>
          <a:p>
            <a:pPr marL="800100" lvl="1" indent="-342900">
              <a:buFont typeface="Arial" panose="020B0604020202020204" pitchFamily="34" charset="0"/>
              <a:buChar char="•"/>
            </a:pPr>
            <a:r>
              <a:rPr lang="en-US" sz="1600" b="1" dirty="0">
                <a:solidFill>
                  <a:schemeClr val="tx1"/>
                </a:solidFill>
              </a:rPr>
              <a:t>Discuss technical submissions</a:t>
            </a:r>
          </a:p>
          <a:p>
            <a:pPr marL="800100" lvl="1" indent="-342900">
              <a:buFont typeface="Arial" panose="020B0604020202020204" pitchFamily="34" charset="0"/>
              <a:buChar char="•"/>
            </a:pPr>
            <a:r>
              <a:rPr lang="en-US" sz="1600" b="1" dirty="0">
                <a:solidFill>
                  <a:schemeClr val="tx1"/>
                </a:solidFill>
              </a:rPr>
              <a:t>Continue populating the TGbn SFD</a:t>
            </a:r>
          </a:p>
          <a:p>
            <a:pPr marL="800100" lvl="1" indent="-342900">
              <a:buFont typeface="Arial" panose="020B0604020202020204" pitchFamily="34" charset="0"/>
              <a:buChar char="•"/>
            </a:pPr>
            <a:r>
              <a:rPr lang="en-US" sz="1600" b="1" dirty="0">
                <a:solidFill>
                  <a:schemeClr val="tx1"/>
                </a:solidFill>
              </a:rPr>
              <a:t>Deliver TGbn D0.1</a:t>
            </a:r>
          </a:p>
        </p:txBody>
      </p:sp>
      <p:sp>
        <p:nvSpPr>
          <p:cNvPr id="7" name="Footer Placeholder 6">
            <a:extLst>
              <a:ext uri="{FF2B5EF4-FFF2-40B4-BE49-F238E27FC236}">
                <a16:creationId xmlns:a16="http://schemas.microsoft.com/office/drawing/2014/main" id="{42EA9064-FA2E-4B77-B400-4B4D29F5DE21}"/>
              </a:ext>
            </a:extLst>
          </p:cNvPr>
          <p:cNvSpPr>
            <a:spLocks noGrp="1"/>
          </p:cNvSpPr>
          <p:nvPr>
            <p:ph type="ftr" idx="14"/>
          </p:nvPr>
        </p:nvSpPr>
        <p:spPr/>
        <p:txBody>
          <a:bodyPr/>
          <a:lstStyle/>
          <a:p>
            <a:r>
              <a:rPr lang="en-GB"/>
              <a:t>Alfred Asterjadhi, Qualcomm</a:t>
            </a:r>
            <a:endParaRPr lang="en-GB" dirty="0"/>
          </a:p>
        </p:txBody>
      </p:sp>
      <p:sp>
        <p:nvSpPr>
          <p:cNvPr id="8" name="Slide Number Placeholder 7">
            <a:extLst>
              <a:ext uri="{FF2B5EF4-FFF2-40B4-BE49-F238E27FC236}">
                <a16:creationId xmlns:a16="http://schemas.microsoft.com/office/drawing/2014/main" id="{74EA9C3F-995D-49A1-9F6C-20058C936FFE}"/>
              </a:ext>
            </a:extLst>
          </p:cNvPr>
          <p:cNvSpPr>
            <a:spLocks noGrp="1"/>
          </p:cNvSpPr>
          <p:nvPr>
            <p:ph type="sldNum" idx="12"/>
          </p:nvPr>
        </p:nvSpPr>
        <p:spPr/>
        <p:txBody>
          <a:bodyPr/>
          <a:lstStyle/>
          <a:p>
            <a:r>
              <a:rPr lang="en-GB"/>
              <a:t>Slide </a:t>
            </a:r>
            <a:fld id="{440F5867-744E-4AA6-B0ED-4C44D2DFBB7B}" type="slidenum">
              <a:rPr lang="en-GB" smtClean="0"/>
              <a:pPr/>
              <a:t>59</a:t>
            </a:fld>
            <a:endParaRPr lang="en-GB" dirty="0"/>
          </a:p>
        </p:txBody>
      </p:sp>
      <p:sp>
        <p:nvSpPr>
          <p:cNvPr id="9" name="Date Placeholder 8">
            <a:extLst>
              <a:ext uri="{FF2B5EF4-FFF2-40B4-BE49-F238E27FC236}">
                <a16:creationId xmlns:a16="http://schemas.microsoft.com/office/drawing/2014/main" id="{05BB709C-2F75-4F83-A43E-53DDDA1BB1D5}"/>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2658359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A5BBE-E560-C57C-CC55-0A2D607EF396}"/>
              </a:ext>
            </a:extLst>
          </p:cNvPr>
          <p:cNvSpPr>
            <a:spLocks noGrp="1"/>
          </p:cNvSpPr>
          <p:nvPr>
            <p:ph type="title"/>
          </p:nvPr>
        </p:nvSpPr>
        <p:spPr/>
        <p:txBody>
          <a:bodyPr/>
          <a:lstStyle/>
          <a:p>
            <a:r>
              <a:rPr lang="en-US" dirty="0"/>
              <a:t>Attendance by subgroup (September to November)</a:t>
            </a:r>
          </a:p>
        </p:txBody>
      </p:sp>
      <p:sp>
        <p:nvSpPr>
          <p:cNvPr id="4" name="Date Placeholder 3">
            <a:extLst>
              <a:ext uri="{FF2B5EF4-FFF2-40B4-BE49-F238E27FC236}">
                <a16:creationId xmlns:a16="http://schemas.microsoft.com/office/drawing/2014/main" id="{C1E4CB1C-435A-FD71-187E-B231003492E0}"/>
              </a:ext>
            </a:extLst>
          </p:cNvPr>
          <p:cNvSpPr>
            <a:spLocks noGrp="1"/>
          </p:cNvSpPr>
          <p:nvPr>
            <p:ph type="dt" sz="half" idx="10"/>
          </p:nvPr>
        </p:nvSpPr>
        <p:spPr/>
        <p:txBody>
          <a:bodyPr/>
          <a:lstStyle/>
          <a:p>
            <a:pPr>
              <a:defRPr/>
            </a:pPr>
            <a:r>
              <a:rPr lang="en-US"/>
              <a:t>November 2024</a:t>
            </a:r>
          </a:p>
        </p:txBody>
      </p:sp>
      <p:sp>
        <p:nvSpPr>
          <p:cNvPr id="5" name="Footer Placeholder 4">
            <a:extLst>
              <a:ext uri="{FF2B5EF4-FFF2-40B4-BE49-F238E27FC236}">
                <a16:creationId xmlns:a16="http://schemas.microsoft.com/office/drawing/2014/main" id="{4BF34D4A-8B2D-A2D4-DF88-71B65ECBD4B5}"/>
              </a:ext>
            </a:extLst>
          </p:cNvPr>
          <p:cNvSpPr>
            <a:spLocks noGrp="1"/>
          </p:cNvSpPr>
          <p:nvPr>
            <p:ph type="ftr" sz="quarter" idx="11"/>
          </p:nvPr>
        </p:nvSpPr>
        <p:spPr/>
        <p:txBody>
          <a:bodyPr/>
          <a:lstStyle/>
          <a:p>
            <a:pPr>
              <a:defRPr/>
            </a:pPr>
            <a:r>
              <a:rPr lang="en-US"/>
              <a:t>Robert Stacey, Intel</a:t>
            </a:r>
          </a:p>
        </p:txBody>
      </p:sp>
      <p:sp>
        <p:nvSpPr>
          <p:cNvPr id="6" name="Slide Number Placeholder 5">
            <a:extLst>
              <a:ext uri="{FF2B5EF4-FFF2-40B4-BE49-F238E27FC236}">
                <a16:creationId xmlns:a16="http://schemas.microsoft.com/office/drawing/2014/main" id="{0F604BE6-60DF-651E-78CC-EECEC6F949D5}"/>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6</a:t>
            </a:fld>
            <a:endParaRPr lang="en-US"/>
          </a:p>
        </p:txBody>
      </p:sp>
      <p:pic>
        <p:nvPicPr>
          <p:cNvPr id="8" name="Content Placeholder 7">
            <a:extLst>
              <a:ext uri="{FF2B5EF4-FFF2-40B4-BE49-F238E27FC236}">
                <a16:creationId xmlns:a16="http://schemas.microsoft.com/office/drawing/2014/main" id="{D9ED6CFE-48C1-33BF-6DD3-D70BD951F38F}"/>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1752600" y="1447800"/>
            <a:ext cx="8947890" cy="5034692"/>
          </a:xfrm>
        </p:spPr>
      </p:pic>
      <p:sp>
        <p:nvSpPr>
          <p:cNvPr id="7" name="Footer Placeholder 6">
            <a:extLst>
              <a:ext uri="{FF2B5EF4-FFF2-40B4-BE49-F238E27FC236}">
                <a16:creationId xmlns:a16="http://schemas.microsoft.com/office/drawing/2014/main" id="{BE0C4F7B-D8E9-41EE-BAEE-B21DA5BCC803}"/>
              </a:ext>
            </a:extLst>
          </p:cNvPr>
          <p:cNvSpPr>
            <a:spLocks noGrp="1"/>
          </p:cNvSpPr>
          <p:nvPr>
            <p:ph type="ftr" idx="14"/>
          </p:nvPr>
        </p:nvSpPr>
        <p:spPr>
          <a:xfrm>
            <a:off x="7143757" y="6475414"/>
            <a:ext cx="4246027" cy="180975"/>
          </a:xfrm>
        </p:spPr>
        <p:txBody>
          <a:bodyPr/>
          <a:lstStyle/>
          <a:p>
            <a:r>
              <a:rPr lang="en-GB" dirty="0"/>
              <a:t>Robert Stacey, Intel</a:t>
            </a:r>
          </a:p>
        </p:txBody>
      </p:sp>
    </p:spTree>
    <p:extLst>
      <p:ext uri="{BB962C8B-B14F-4D97-AF65-F5344CB8AC3E}">
        <p14:creationId xmlns:p14="http://schemas.microsoft.com/office/powerpoint/2010/main" val="36921090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B6C1-2CF1-4FA7-A15B-497AAB3AE60D}"/>
              </a:ext>
            </a:extLst>
          </p:cNvPr>
          <p:cNvSpPr>
            <a:spLocks noGrp="1"/>
          </p:cNvSpPr>
          <p:nvPr>
            <p:ph type="title"/>
          </p:nvPr>
        </p:nvSpPr>
        <p:spPr>
          <a:xfrm>
            <a:off x="914401" y="685801"/>
            <a:ext cx="10361084" cy="1065213"/>
          </a:xfrm>
        </p:spPr>
        <p:txBody>
          <a:bodyPr/>
          <a:lstStyle/>
          <a:p>
            <a:r>
              <a:rPr lang="en-US" dirty="0">
                <a:solidFill>
                  <a:schemeClr val="tx1"/>
                </a:solidFill>
              </a:rPr>
              <a:t>Teleconference Plan</a:t>
            </a:r>
          </a:p>
        </p:txBody>
      </p:sp>
      <p:sp>
        <p:nvSpPr>
          <p:cNvPr id="11" name="Content Placeholder 10">
            <a:extLst>
              <a:ext uri="{FF2B5EF4-FFF2-40B4-BE49-F238E27FC236}">
                <a16:creationId xmlns:a16="http://schemas.microsoft.com/office/drawing/2014/main" id="{C945E25D-E1EE-4DE9-246C-B083D8BE58B6}"/>
              </a:ext>
            </a:extLst>
          </p:cNvPr>
          <p:cNvSpPr>
            <a:spLocks noGrp="1"/>
          </p:cNvSpPr>
          <p:nvPr>
            <p:ph idx="1"/>
          </p:nvPr>
        </p:nvSpPr>
        <p:spPr>
          <a:xfrm>
            <a:off x="914401" y="1751014"/>
            <a:ext cx="10361084" cy="4724401"/>
          </a:xfrm>
        </p:spPr>
        <p:txBody>
          <a:bodyPr/>
          <a:lstStyle/>
          <a:p>
            <a:pPr marL="342900" marR="0" lvl="0" indent="-342900">
              <a:spcBef>
                <a:spcPts val="0"/>
              </a:spcBef>
              <a:spcAft>
                <a:spcPts val="1200"/>
              </a:spcAft>
              <a:buFont typeface="Times New Roman" panose="02020603050405020304" pitchFamily="18" charset="0"/>
              <a:buChar char="-"/>
            </a:pPr>
            <a:r>
              <a:rPr lang="en-US" sz="1600" b="1" dirty="0">
                <a:solidFill>
                  <a:srgbClr val="FF0000"/>
                </a:solidFill>
                <a:effectLst/>
                <a:highlight>
                  <a:srgbClr val="00FFFF"/>
                </a:highlight>
                <a:latin typeface="Times New Roman" panose="02020603050405020304" pitchFamily="18" charset="0"/>
                <a:ea typeface="Times New Roman" panose="02020603050405020304" pitchFamily="18" charset="0"/>
              </a:rPr>
              <a:t>November 18-29 			(Monday-Friday) 						 	Holiday</a:t>
            </a:r>
            <a:endParaRPr lang="en-US" sz="1600" dirty="0">
              <a:solidFill>
                <a:srgbClr val="FF0000"/>
              </a:solidFill>
              <a:effectLst/>
              <a:highlight>
                <a:srgbClr val="00FFFF"/>
              </a:highligh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1600" b="1" dirty="0">
                <a:solidFill>
                  <a:schemeClr val="tx1"/>
                </a:solidFill>
                <a:effectLst/>
                <a:latin typeface="Times New Roman" panose="02020603050405020304" pitchFamily="18" charset="0"/>
                <a:ea typeface="Times New Roman" panose="02020603050405020304" pitchFamily="18" charset="0"/>
              </a:rPr>
              <a:t>December 02 				(Monday)				–</a:t>
            </a:r>
            <a:r>
              <a:rPr lang="en-US" sz="1600" dirty="0">
                <a:solidFill>
                  <a:schemeClr val="tx1"/>
                </a:solidFill>
                <a:latin typeface="Times New Roman" panose="02020603050405020304" pitchFamily="18" charset="0"/>
                <a:ea typeface="Times New Roman" panose="02020603050405020304" pitchFamily="18" charset="0"/>
              </a:rPr>
              <a:t> </a:t>
            </a:r>
            <a:r>
              <a:rPr lang="en-US" sz="1600" b="1" dirty="0">
                <a:solidFill>
                  <a:schemeClr val="tx1"/>
                </a:solidFill>
                <a:effectLst/>
                <a:latin typeface="Times New Roman" panose="02020603050405020304" pitchFamily="18" charset="0"/>
                <a:ea typeface="Times New Roman" panose="02020603050405020304" pitchFamily="18" charset="0"/>
              </a:rPr>
              <a:t>Joint 				19:00-21:00 ET</a:t>
            </a:r>
            <a:endParaRPr lang="en-US" sz="1600" dirty="0">
              <a:solidFill>
                <a:schemeClr val="tx1"/>
              </a:solidFill>
              <a:effectLs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1600" b="1" dirty="0">
                <a:solidFill>
                  <a:schemeClr val="tx1"/>
                </a:solidFill>
                <a:effectLst/>
                <a:latin typeface="Times New Roman" panose="02020603050405020304" pitchFamily="18" charset="0"/>
                <a:ea typeface="Times New Roman" panose="02020603050405020304" pitchFamily="18" charset="0"/>
              </a:rPr>
              <a:t>December 05 				(Thursday) 			– MAC/PHY </a:t>
            </a:r>
            <a:r>
              <a:rPr lang="en-GB" sz="1600" b="1" dirty="0">
                <a:solidFill>
                  <a:schemeClr val="tx1"/>
                </a:solidFill>
                <a:effectLst/>
                <a:latin typeface="Times New Roman" panose="02020603050405020304" pitchFamily="18" charset="0"/>
                <a:ea typeface="Times New Roman" panose="02020603050405020304" pitchFamily="18" charset="0"/>
              </a:rPr>
              <a:t>			</a:t>
            </a:r>
            <a:r>
              <a:rPr lang="en-US" sz="1600" b="1" dirty="0">
                <a:solidFill>
                  <a:schemeClr val="tx1"/>
                </a:solidFill>
                <a:effectLst/>
                <a:latin typeface="Times New Roman" panose="02020603050405020304" pitchFamily="18" charset="0"/>
                <a:ea typeface="Times New Roman" panose="02020603050405020304" pitchFamily="18" charset="0"/>
              </a:rPr>
              <a:t>10:00-12:00 ET</a:t>
            </a:r>
          </a:p>
          <a:p>
            <a:pPr>
              <a:spcBef>
                <a:spcPts val="0"/>
              </a:spcBef>
              <a:spcAft>
                <a:spcPts val="1200"/>
              </a:spcAft>
              <a:buFont typeface="Times New Roman" panose="02020603050405020304" pitchFamily="18" charset="0"/>
              <a:buChar char="-"/>
            </a:pPr>
            <a:r>
              <a:rPr lang="en-US" sz="1600" b="1" dirty="0">
                <a:solidFill>
                  <a:schemeClr val="tx1"/>
                </a:solidFill>
                <a:effectLst/>
                <a:latin typeface="Times New Roman" panose="02020603050405020304" pitchFamily="18" charset="0"/>
                <a:ea typeface="Times New Roman" panose="02020603050405020304" pitchFamily="18" charset="0"/>
              </a:rPr>
              <a:t>December 9 				(Monday)				– MAC/PHY 			19:00-21:00 ET</a:t>
            </a:r>
            <a:endParaRPr lang="en-US" sz="1600" dirty="0">
              <a:solidFill>
                <a:schemeClr val="tx1"/>
              </a:solidFill>
              <a:effectLs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1600" b="1" dirty="0">
                <a:solidFill>
                  <a:schemeClr val="tx1"/>
                </a:solidFill>
                <a:effectLst/>
                <a:latin typeface="Times New Roman" panose="02020603050405020304" pitchFamily="18" charset="0"/>
                <a:ea typeface="Times New Roman" panose="02020603050405020304" pitchFamily="18" charset="0"/>
              </a:rPr>
              <a:t>December 12 				(Thursday) 			– MAC/PHY </a:t>
            </a:r>
            <a:r>
              <a:rPr lang="en-GB" sz="1600" b="1" dirty="0">
                <a:solidFill>
                  <a:schemeClr val="tx1"/>
                </a:solidFill>
                <a:effectLst/>
                <a:latin typeface="Times New Roman" panose="02020603050405020304" pitchFamily="18" charset="0"/>
                <a:ea typeface="Times New Roman" panose="02020603050405020304" pitchFamily="18" charset="0"/>
              </a:rPr>
              <a:t>			</a:t>
            </a:r>
            <a:r>
              <a:rPr lang="en-US" sz="1600" b="1" dirty="0">
                <a:solidFill>
                  <a:schemeClr val="tx1"/>
                </a:solidFill>
                <a:effectLst/>
                <a:latin typeface="Times New Roman" panose="02020603050405020304" pitchFamily="18" charset="0"/>
                <a:ea typeface="Times New Roman" panose="02020603050405020304" pitchFamily="18" charset="0"/>
              </a:rPr>
              <a:t>10:00-12:00 ET</a:t>
            </a:r>
          </a:p>
          <a:p>
            <a:pPr>
              <a:spcBef>
                <a:spcPts val="0"/>
              </a:spcBef>
              <a:spcAft>
                <a:spcPts val="1200"/>
              </a:spcAft>
              <a:buFont typeface="Times New Roman" panose="02020603050405020304" pitchFamily="18" charset="0"/>
              <a:buChar char="-"/>
            </a:pPr>
            <a:r>
              <a:rPr lang="en-US" sz="1600" b="1" dirty="0">
                <a:solidFill>
                  <a:schemeClr val="tx1"/>
                </a:solidFill>
                <a:effectLst/>
                <a:latin typeface="Times New Roman" panose="02020603050405020304" pitchFamily="18" charset="0"/>
                <a:ea typeface="Times New Roman" panose="02020603050405020304" pitchFamily="18" charset="0"/>
              </a:rPr>
              <a:t>December 16 				(Monday)				– MAC/PHY 			19:00-21:00 ET</a:t>
            </a:r>
            <a:endParaRPr lang="en-US" sz="1600" dirty="0">
              <a:solidFill>
                <a:schemeClr val="tx1"/>
              </a:solidFill>
              <a:effectLs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1600" b="1" dirty="0">
                <a:solidFill>
                  <a:schemeClr val="tx1"/>
                </a:solidFill>
                <a:effectLst/>
                <a:latin typeface="Times New Roman" panose="02020603050405020304" pitchFamily="18" charset="0"/>
                <a:ea typeface="Times New Roman" panose="02020603050405020304" pitchFamily="18" charset="0"/>
              </a:rPr>
              <a:t>December 19 				(Thursday) 			–</a:t>
            </a:r>
            <a:r>
              <a:rPr lang="en-US" sz="1600" dirty="0">
                <a:solidFill>
                  <a:schemeClr val="tx1"/>
                </a:solidFill>
                <a:latin typeface="Times New Roman" panose="02020603050405020304" pitchFamily="18" charset="0"/>
                <a:ea typeface="Times New Roman" panose="02020603050405020304" pitchFamily="18" charset="0"/>
              </a:rPr>
              <a:t> </a:t>
            </a:r>
            <a:r>
              <a:rPr lang="en-US" sz="1600" b="1" dirty="0">
                <a:solidFill>
                  <a:schemeClr val="tx1"/>
                </a:solidFill>
                <a:effectLst/>
                <a:latin typeface="Times New Roman" panose="02020603050405020304" pitchFamily="18" charset="0"/>
                <a:ea typeface="Times New Roman" panose="02020603050405020304" pitchFamily="18" charset="0"/>
              </a:rPr>
              <a:t>Joint (Motions)*</a:t>
            </a:r>
            <a:r>
              <a:rPr lang="en-GB" sz="1600" b="1" dirty="0">
                <a:solidFill>
                  <a:schemeClr val="tx1"/>
                </a:solidFill>
                <a:effectLst/>
                <a:latin typeface="Times New Roman" panose="02020603050405020304" pitchFamily="18" charset="0"/>
                <a:ea typeface="Times New Roman" panose="02020603050405020304" pitchFamily="18" charset="0"/>
              </a:rPr>
              <a:t>		</a:t>
            </a:r>
            <a:r>
              <a:rPr lang="en-US" sz="1600" b="1" dirty="0">
                <a:solidFill>
                  <a:schemeClr val="tx1"/>
                </a:solidFill>
                <a:effectLst/>
                <a:latin typeface="Times New Roman" panose="02020603050405020304" pitchFamily="18" charset="0"/>
                <a:ea typeface="Times New Roman" panose="02020603050405020304" pitchFamily="18" charset="0"/>
              </a:rPr>
              <a:t>10:00-12:00 ET</a:t>
            </a:r>
          </a:p>
          <a:p>
            <a:pPr>
              <a:spcBef>
                <a:spcPts val="0"/>
              </a:spcBef>
              <a:spcAft>
                <a:spcPts val="1200"/>
              </a:spcAft>
              <a:buFont typeface="Times New Roman" panose="02020603050405020304" pitchFamily="18" charset="0"/>
              <a:buChar char="-"/>
            </a:pPr>
            <a:r>
              <a:rPr lang="en-US" sz="1600" b="1" dirty="0">
                <a:solidFill>
                  <a:srgbClr val="FF0000"/>
                </a:solidFill>
                <a:effectLst/>
                <a:highlight>
                  <a:srgbClr val="00FFFF"/>
                </a:highlight>
                <a:latin typeface="Times New Roman" panose="02020603050405020304" pitchFamily="18" charset="0"/>
                <a:ea typeface="Times New Roman" panose="02020603050405020304" pitchFamily="18" charset="0"/>
              </a:rPr>
              <a:t>December 23-January 03		(Monday-Friday) 						 	Holiday</a:t>
            </a:r>
            <a:endParaRPr lang="en-US" sz="1600" dirty="0">
              <a:solidFill>
                <a:srgbClr val="FF0000"/>
              </a:solidFill>
              <a:effectLst/>
              <a:highlight>
                <a:srgbClr val="00FFFF"/>
              </a:highligh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1600" b="1" dirty="0">
                <a:solidFill>
                  <a:schemeClr val="tx1"/>
                </a:solidFill>
                <a:effectLst/>
                <a:latin typeface="Times New Roman" panose="02020603050405020304" pitchFamily="18" charset="0"/>
                <a:ea typeface="Times New Roman" panose="02020603050405020304" pitchFamily="18" charset="0"/>
              </a:rPr>
              <a:t>January 06 				(Monday)			 	– MAC/PHY 			19:00-21:00 ET</a:t>
            </a:r>
            <a:endParaRPr lang="en-US" sz="1600" dirty="0">
              <a:solidFill>
                <a:schemeClr val="tx1"/>
              </a:solidFill>
              <a:effectLs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1600" b="1" dirty="0">
                <a:solidFill>
                  <a:schemeClr val="tx1"/>
                </a:solidFill>
                <a:effectLst/>
                <a:latin typeface="Times New Roman" panose="02020603050405020304" pitchFamily="18" charset="0"/>
                <a:ea typeface="Times New Roman" panose="02020603050405020304" pitchFamily="18" charset="0"/>
              </a:rPr>
              <a:t>January 09 				(Thursday) 			– MAC/PHY </a:t>
            </a:r>
            <a:r>
              <a:rPr lang="en-GB" sz="1600" b="1" dirty="0">
                <a:solidFill>
                  <a:schemeClr val="tx1"/>
                </a:solidFill>
                <a:effectLst/>
                <a:latin typeface="Times New Roman" panose="02020603050405020304" pitchFamily="18" charset="0"/>
                <a:ea typeface="Times New Roman" panose="02020603050405020304" pitchFamily="18" charset="0"/>
              </a:rPr>
              <a:t>			</a:t>
            </a:r>
            <a:r>
              <a:rPr lang="en-US" sz="1600" b="1" dirty="0">
                <a:solidFill>
                  <a:schemeClr val="tx1"/>
                </a:solidFill>
                <a:effectLst/>
                <a:latin typeface="Times New Roman" panose="02020603050405020304" pitchFamily="18" charset="0"/>
                <a:ea typeface="Times New Roman" panose="02020603050405020304" pitchFamily="18" charset="0"/>
              </a:rPr>
              <a:t>10:00-12:00 ET</a:t>
            </a:r>
            <a:endParaRPr lang="en-US" sz="1400" b="1" dirty="0">
              <a:solidFill>
                <a:schemeClr val="tx1"/>
              </a:solidFill>
              <a:effectLst/>
              <a:latin typeface="Times New Roman" panose="02020603050405020304" pitchFamily="18" charset="0"/>
              <a:ea typeface="Times New Roman" panose="02020603050405020304" pitchFamily="18" charset="0"/>
            </a:endParaRPr>
          </a:p>
          <a:p>
            <a:pPr marL="0" indent="0">
              <a:spcBef>
                <a:spcPts val="0"/>
              </a:spcBef>
              <a:spcAft>
                <a:spcPts val="1200"/>
              </a:spcAft>
            </a:pPr>
            <a:r>
              <a:rPr lang="en-US" sz="1400" b="0" dirty="0">
                <a:solidFill>
                  <a:schemeClr val="tx1"/>
                </a:solidFill>
                <a:latin typeface="Times New Roman" panose="02020603050405020304" pitchFamily="18" charset="0"/>
                <a:ea typeface="Times New Roman" panose="02020603050405020304" pitchFamily="18" charset="0"/>
              </a:rPr>
              <a:t>* TGbn joint session during which there can be motions, subject to WG chair approval and with 10-day advanced notice.</a:t>
            </a:r>
            <a:endParaRPr lang="en-US" sz="1400" dirty="0"/>
          </a:p>
        </p:txBody>
      </p:sp>
      <p:sp>
        <p:nvSpPr>
          <p:cNvPr id="3" name="Footer Placeholder 2">
            <a:extLst>
              <a:ext uri="{FF2B5EF4-FFF2-40B4-BE49-F238E27FC236}">
                <a16:creationId xmlns:a16="http://schemas.microsoft.com/office/drawing/2014/main" id="{31477621-14F2-4191-97D2-A0A9D0F1FB3E}"/>
              </a:ext>
            </a:extLst>
          </p:cNvPr>
          <p:cNvSpPr>
            <a:spLocks noGrp="1"/>
          </p:cNvSpPr>
          <p:nvPr>
            <p:ph type="ftr" idx="14"/>
          </p:nvPr>
        </p:nvSpPr>
        <p:spPr/>
        <p:txBody>
          <a:bodyPr/>
          <a:lstStyle/>
          <a:p>
            <a:r>
              <a:rPr lang="en-GB"/>
              <a:t>Alfred Asterjadhi, Qualcomm</a:t>
            </a:r>
            <a:endParaRPr lang="en-GB" dirty="0"/>
          </a:p>
        </p:txBody>
      </p:sp>
      <p:sp>
        <p:nvSpPr>
          <p:cNvPr id="7" name="Slide Number Placeholder 6">
            <a:extLst>
              <a:ext uri="{FF2B5EF4-FFF2-40B4-BE49-F238E27FC236}">
                <a16:creationId xmlns:a16="http://schemas.microsoft.com/office/drawing/2014/main" id="{A9FD04C0-6F1D-4EF8-AF0E-B24B769E966D}"/>
              </a:ext>
            </a:extLst>
          </p:cNvPr>
          <p:cNvSpPr>
            <a:spLocks noGrp="1"/>
          </p:cNvSpPr>
          <p:nvPr>
            <p:ph type="sldNum" idx="12"/>
          </p:nvPr>
        </p:nvSpPr>
        <p:spPr/>
        <p:txBody>
          <a:bodyPr/>
          <a:lstStyle/>
          <a:p>
            <a:r>
              <a:rPr lang="en-GB"/>
              <a:t>Slide </a:t>
            </a:r>
            <a:fld id="{440F5867-744E-4AA6-B0ED-4C44D2DFBB7B}" type="slidenum">
              <a:rPr lang="en-GB" smtClean="0"/>
              <a:pPr/>
              <a:t>60</a:t>
            </a:fld>
            <a:endParaRPr lang="en-GB" dirty="0"/>
          </a:p>
        </p:txBody>
      </p:sp>
      <p:sp>
        <p:nvSpPr>
          <p:cNvPr id="8" name="Date Placeholder 7">
            <a:extLst>
              <a:ext uri="{FF2B5EF4-FFF2-40B4-BE49-F238E27FC236}">
                <a16:creationId xmlns:a16="http://schemas.microsoft.com/office/drawing/2014/main" id="{37090598-C395-4556-A732-2CADF44DE85A}"/>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10642092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2DC9-A3A7-4A8B-92B1-7E0AABF4FECD}"/>
              </a:ext>
            </a:extLst>
          </p:cNvPr>
          <p:cNvSpPr>
            <a:spLocks noGrp="1"/>
          </p:cNvSpPr>
          <p:nvPr>
            <p:ph type="title"/>
          </p:nvPr>
        </p:nvSpPr>
        <p:spPr>
          <a:xfrm>
            <a:off x="914401" y="685801"/>
            <a:ext cx="10361084" cy="1065213"/>
          </a:xfrm>
        </p:spPr>
        <p:txBody>
          <a:bodyPr/>
          <a:lstStyle/>
          <a:p>
            <a:r>
              <a:rPr lang="en-US" dirty="0">
                <a:solidFill>
                  <a:schemeClr val="tx1"/>
                </a:solidFill>
              </a:rPr>
              <a:t>TGbn Timeline And Status</a:t>
            </a:r>
          </a:p>
        </p:txBody>
      </p:sp>
      <p:sp>
        <p:nvSpPr>
          <p:cNvPr id="3" name="Content Placeholder 2">
            <a:extLst>
              <a:ext uri="{FF2B5EF4-FFF2-40B4-BE49-F238E27FC236}">
                <a16:creationId xmlns:a16="http://schemas.microsoft.com/office/drawing/2014/main" id="{0CE16CDD-E6B1-4592-BD5F-9D0A24F31DE4}"/>
              </a:ext>
            </a:extLst>
          </p:cNvPr>
          <p:cNvSpPr>
            <a:spLocks noGrp="1"/>
          </p:cNvSpPr>
          <p:nvPr>
            <p:ph idx="1"/>
          </p:nvPr>
        </p:nvSpPr>
        <p:spPr>
          <a:xfrm>
            <a:off x="914401" y="1981201"/>
            <a:ext cx="10361084" cy="4113213"/>
          </a:xfrm>
        </p:spPr>
        <p:txBody>
          <a:bodyPr/>
          <a:lstStyle/>
          <a:p>
            <a:pPr marL="800100" lvl="1" indent="-342900">
              <a:buFont typeface="Arial" panose="020B0604020202020204" pitchFamily="34" charset="0"/>
              <a:buChar char="•"/>
            </a:pPr>
            <a:r>
              <a:rPr lang="en-US" altLang="en-US" b="1" dirty="0">
                <a:highlight>
                  <a:srgbClr val="00FF00"/>
                </a:highlight>
              </a:rPr>
              <a:t>PAR approved						July 2023</a:t>
            </a:r>
          </a:p>
          <a:p>
            <a:pPr marL="800100" lvl="1" indent="-342900">
              <a:buFont typeface="Arial" panose="020B0604020202020204" pitchFamily="34" charset="0"/>
              <a:buChar char="•"/>
            </a:pPr>
            <a:r>
              <a:rPr lang="en-US" altLang="en-US" b="1" dirty="0">
                <a:highlight>
                  <a:srgbClr val="00FF00"/>
                </a:highlight>
              </a:rPr>
              <a:t>First TG meeting						Nov 2023</a:t>
            </a:r>
          </a:p>
          <a:p>
            <a:pPr marL="800100" lvl="1" indent="-342900">
              <a:buFont typeface="Arial" panose="020B0604020202020204" pitchFamily="34" charset="0"/>
              <a:buChar char="•"/>
            </a:pPr>
            <a:r>
              <a:rPr lang="en-US" altLang="en-US" b="1" dirty="0">
                <a:highlight>
                  <a:srgbClr val="FFFF00"/>
                </a:highlight>
              </a:rPr>
              <a:t>D0.1 								Jan 2025</a:t>
            </a:r>
          </a:p>
          <a:p>
            <a:pPr marL="800100" lvl="1" indent="-342900">
              <a:buFont typeface="Arial" panose="020B0604020202020204" pitchFamily="34" charset="0"/>
              <a:buChar char="•"/>
            </a:pPr>
            <a:r>
              <a:rPr lang="en-US" altLang="en-US" b="1" dirty="0"/>
              <a:t>D1.0 Letter Ballot					May 2025</a:t>
            </a:r>
          </a:p>
          <a:p>
            <a:pPr marL="800100" lvl="1" indent="-342900">
              <a:buFont typeface="Arial" panose="020B0604020202020204" pitchFamily="34" charset="0"/>
              <a:buChar char="•"/>
            </a:pPr>
            <a:r>
              <a:rPr lang="en-US" altLang="en-US" b="1" dirty="0"/>
              <a:t>D2.0 LB 								May 2026</a:t>
            </a:r>
          </a:p>
          <a:p>
            <a:pPr marL="800100" lvl="1" indent="-342900">
              <a:buFont typeface="Arial" panose="020B0604020202020204" pitchFamily="34" charset="0"/>
              <a:buChar char="•"/>
            </a:pPr>
            <a:r>
              <a:rPr lang="en-US" altLang="en-US" b="1" dirty="0"/>
              <a:t>D3.0 LB 								Jan 2027</a:t>
            </a:r>
          </a:p>
          <a:p>
            <a:pPr marL="800100" lvl="1" indent="-342900">
              <a:buFont typeface="Arial" panose="020B0604020202020204" pitchFamily="34" charset="0"/>
              <a:buChar char="•"/>
            </a:pPr>
            <a:r>
              <a:rPr lang="en-US" altLang="en-US" b="1" dirty="0"/>
              <a:t>Initial SA ballot (D4.0)				May 2027</a:t>
            </a:r>
          </a:p>
          <a:p>
            <a:pPr marL="800100" lvl="1" indent="-342900">
              <a:buFont typeface="Arial" panose="020B0604020202020204" pitchFamily="34" charset="0"/>
              <a:buChar char="•"/>
            </a:pPr>
            <a:r>
              <a:rPr lang="en-US" altLang="en-US" b="1" dirty="0"/>
              <a:t>Final 802.11 WG approval			Mar 2028</a:t>
            </a:r>
          </a:p>
          <a:p>
            <a:pPr marL="800100" lvl="1" indent="-342900">
              <a:buFont typeface="Arial" panose="020B0604020202020204" pitchFamily="34" charset="0"/>
              <a:buChar char="•"/>
            </a:pPr>
            <a:r>
              <a:rPr lang="en-US" altLang="en-US" b="1" dirty="0"/>
              <a:t>802 EC approval						Mar 2028</a:t>
            </a:r>
          </a:p>
          <a:p>
            <a:pPr marL="800100" lvl="1" indent="-342900">
              <a:buFont typeface="Arial" panose="020B0604020202020204" pitchFamily="34" charset="0"/>
              <a:buChar char="•"/>
            </a:pPr>
            <a:r>
              <a:rPr lang="en-US" altLang="en-US" b="1" dirty="0"/>
              <a:t>RevCom and SASB approval			May 2028</a:t>
            </a:r>
            <a:r>
              <a:rPr lang="en-US" altLang="en-US" dirty="0"/>
              <a:t>	</a:t>
            </a:r>
            <a:endParaRPr lang="en-US" dirty="0"/>
          </a:p>
          <a:p>
            <a:pPr>
              <a:buFont typeface="Arial" panose="020B0604020202020204" pitchFamily="34" charset="0"/>
              <a:buChar char="•"/>
            </a:pPr>
            <a:endParaRPr lang="en-US" altLang="en-US" dirty="0"/>
          </a:p>
        </p:txBody>
      </p:sp>
      <p:sp>
        <p:nvSpPr>
          <p:cNvPr id="7" name="Footer Placeholder 6">
            <a:extLst>
              <a:ext uri="{FF2B5EF4-FFF2-40B4-BE49-F238E27FC236}">
                <a16:creationId xmlns:a16="http://schemas.microsoft.com/office/drawing/2014/main" id="{CBFC2EDA-C809-4AA3-96C0-06E196F49748}"/>
              </a:ext>
            </a:extLst>
          </p:cNvPr>
          <p:cNvSpPr>
            <a:spLocks noGrp="1"/>
          </p:cNvSpPr>
          <p:nvPr>
            <p:ph type="ftr" idx="14"/>
          </p:nvPr>
        </p:nvSpPr>
        <p:spPr/>
        <p:txBody>
          <a:bodyPr/>
          <a:lstStyle/>
          <a:p>
            <a:r>
              <a:rPr lang="en-GB"/>
              <a:t>Alfred Asterjadhi, Qualcomm</a:t>
            </a:r>
            <a:endParaRPr lang="en-GB" dirty="0"/>
          </a:p>
        </p:txBody>
      </p:sp>
      <p:sp>
        <p:nvSpPr>
          <p:cNvPr id="8" name="Slide Number Placeholder 7">
            <a:extLst>
              <a:ext uri="{FF2B5EF4-FFF2-40B4-BE49-F238E27FC236}">
                <a16:creationId xmlns:a16="http://schemas.microsoft.com/office/drawing/2014/main" id="{EC14DCDB-7D97-4EA6-A6A8-EBB34D3D6A8B}"/>
              </a:ext>
            </a:extLst>
          </p:cNvPr>
          <p:cNvSpPr>
            <a:spLocks noGrp="1"/>
          </p:cNvSpPr>
          <p:nvPr>
            <p:ph type="sldNum" idx="12"/>
          </p:nvPr>
        </p:nvSpPr>
        <p:spPr/>
        <p:txBody>
          <a:bodyPr/>
          <a:lstStyle/>
          <a:p>
            <a:r>
              <a:rPr lang="en-GB"/>
              <a:t>Slide </a:t>
            </a:r>
            <a:fld id="{440F5867-744E-4AA6-B0ED-4C44D2DFBB7B}" type="slidenum">
              <a:rPr lang="en-GB" smtClean="0"/>
              <a:pPr/>
              <a:t>61</a:t>
            </a:fld>
            <a:endParaRPr lang="en-GB" dirty="0"/>
          </a:p>
        </p:txBody>
      </p:sp>
      <p:sp>
        <p:nvSpPr>
          <p:cNvPr id="9" name="Date Placeholder 8">
            <a:extLst>
              <a:ext uri="{FF2B5EF4-FFF2-40B4-BE49-F238E27FC236}">
                <a16:creationId xmlns:a16="http://schemas.microsoft.com/office/drawing/2014/main" id="{542763E4-552C-4B0B-8F73-38B681C0A0CA}"/>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37040581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600201" y="685800"/>
            <a:ext cx="9144000" cy="1827530"/>
          </a:xfrm>
        </p:spPr>
        <p:txBody>
          <a:bodyPr vert="horz" wrap="square" lIns="92160" tIns="46080" rIns="92160" bIns="46080" anchor="ctr" anchorCtr="0"/>
          <a:lstStyle/>
          <a:p>
            <a:r>
              <a:rPr lang="en-US" altLang="zh-CN" sz="3200" dirty="0">
                <a:solidFill>
                  <a:srgbClr val="0000FF"/>
                </a:solidFill>
                <a:latin typeface="Arial Black" panose="020B0A04020102020204" pitchFamily="34" charset="0"/>
              </a:rPr>
              <a:t>IEEE 802.11 Nov 2024 Plenary</a:t>
            </a:r>
            <a:br>
              <a:rPr lang="en-US" altLang="zh-CN" sz="3200" dirty="0">
                <a:solidFill>
                  <a:srgbClr val="0000FF"/>
                </a:solidFill>
                <a:latin typeface="Arial Black" panose="020B0A04020102020204" pitchFamily="34" charset="0"/>
              </a:rPr>
            </a:br>
            <a:r>
              <a:rPr lang="en-US" altLang="zh-CN" sz="3200" dirty="0" err="1">
                <a:solidFill>
                  <a:srgbClr val="0000FF"/>
                </a:solidFill>
                <a:latin typeface="Arial Black" panose="020B0A04020102020204" pitchFamily="34" charset="0"/>
              </a:rPr>
              <a:t>TGbp</a:t>
            </a:r>
            <a:r>
              <a:rPr lang="en-US" altLang="en-US" sz="3200" dirty="0">
                <a:solidFill>
                  <a:srgbClr val="0000FF"/>
                </a:solidFill>
                <a:latin typeface="Arial Black" panose="020B0A04020102020204" pitchFamily="34" charset="0"/>
              </a:rPr>
              <a:t> Closing Report</a:t>
            </a:r>
            <a:endParaRPr lang="en-US" sz="3200" dirty="0">
              <a:solidFill>
                <a:srgbClr val="0000FF"/>
              </a:solidFill>
              <a:latin typeface="Arial Black" panose="020B0A04020102020204" pitchFamily="34" charset="0"/>
            </a:endParaRPr>
          </a:p>
        </p:txBody>
      </p:sp>
      <p:sp>
        <p:nvSpPr>
          <p:cNvPr id="7" name="Content Placeholder 2"/>
          <p:cNvSpPr txBox="1"/>
          <p:nvPr/>
        </p:nvSpPr>
        <p:spPr>
          <a:xfrm>
            <a:off x="1219200" y="2133600"/>
            <a:ext cx="9829800" cy="412496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2pPr>
            <a:lvl3pPr marL="108585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panose="020B0600070205080204" pitchFamily="34" charset="-128"/>
              </a:defRPr>
            </a:lvl3pPr>
            <a:lvl4pPr marL="14287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4pPr>
            <a:lvl5pPr marL="17716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36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Chair:	Bo Sun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Sanechips</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a:t>
            </a:r>
          </a:p>
          <a:p>
            <a:pPr marL="342900" marR="0" lvl="0" indent="-342900" algn="l" defTabSz="914400" rtl="0" eaLnBrk="0" fontAlgn="base" latinLnBrk="0" hangingPunct="0">
              <a:lnSpc>
                <a:spcPct val="90000"/>
              </a:lnSpc>
              <a:spcBef>
                <a:spcPct val="20000"/>
              </a:spcBef>
              <a:spcAft>
                <a:spcPct val="0"/>
              </a:spcAft>
              <a:buClrTx/>
              <a:buSzTx/>
              <a:buFontTx/>
              <a:buNone/>
              <a:defRPr/>
            </a:pPr>
            <a:r>
              <a:rPr lang="en-US" altLang="en-US" sz="2000" kern="0" dirty="0">
                <a:latin typeface="Arial" panose="020B0604020202020204" pitchFamily="34" charset="0"/>
              </a:rPr>
              <a:t>		Elected Vice Chairs:	Steve </a:t>
            </a:r>
            <a:r>
              <a:rPr lang="en-US" altLang="en-US" sz="2000" kern="0" dirty="0" err="1">
                <a:latin typeface="Arial" panose="020B0604020202020204" pitchFamily="34" charset="0"/>
              </a:rPr>
              <a:t>Shellhammer</a:t>
            </a:r>
            <a:r>
              <a:rPr lang="en-US" altLang="en-US" sz="2000" kern="0" dirty="0">
                <a:latin typeface="Arial" panose="020B0604020202020204" pitchFamily="34" charset="0"/>
              </a:rPr>
              <a:t> (Qualcomm)</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Rakesh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Taori</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(Infineon)</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Secretary :	</a:t>
            </a:r>
            <a:r>
              <a:rPr lang="en-US" altLang="zh-CN" sz="2000" kern="0" dirty="0">
                <a:latin typeface="Arial" panose="020B0604020202020204" pitchFamily="34" charset="0"/>
              </a:rPr>
              <a:t>Sebastian Max (Ericsson)</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1" u="none" strike="noStrike" kern="0" cap="none" spc="0" normalizeH="0" baseline="0" noProof="0" dirty="0">
                <a:ln>
                  <a:noFill/>
                </a:ln>
                <a:solidFill>
                  <a:schemeClr val="tx1"/>
                </a:solidFill>
                <a:effectLst/>
                <a:uLnTx/>
                <a:uFillTx/>
                <a:latin typeface="Arial" panose="020B0604020202020204" pitchFamily="34" charset="0"/>
              </a:rPr>
              <a:t>		</a:t>
            </a:r>
            <a:r>
              <a:rPr kumimoji="0" lang="en-US" altLang="en-US" sz="2000" b="1" u="none" strike="noStrike" kern="0" cap="none" spc="0" normalizeH="0" baseline="0" noProof="0" dirty="0">
                <a:ln>
                  <a:noFill/>
                </a:ln>
                <a:solidFill>
                  <a:schemeClr val="tx1"/>
                </a:solidFill>
                <a:effectLst/>
                <a:uLnTx/>
                <a:uFillTx/>
                <a:latin typeface="Arial" panose="020B0604020202020204" pitchFamily="34" charset="0"/>
              </a:rPr>
              <a:t>	Tech Editor:	</a:t>
            </a:r>
            <a:r>
              <a:rPr kumimoji="0" lang="en-US" altLang="en-US" sz="2000" b="1" u="none" strike="noStrike" kern="0" cap="none" spc="0" normalizeH="0" baseline="0" noProof="0" dirty="0" err="1">
                <a:ln>
                  <a:noFill/>
                </a:ln>
                <a:solidFill>
                  <a:schemeClr val="tx1"/>
                </a:solidFill>
                <a:effectLst/>
                <a:uLnTx/>
                <a:uFillTx/>
                <a:latin typeface="Arial" panose="020B0604020202020204" pitchFamily="34" charset="0"/>
              </a:rPr>
              <a:t>Yinan</a:t>
            </a:r>
            <a:r>
              <a:rPr kumimoji="0" lang="en-US" altLang="en-US" sz="2000" b="1" u="none" strike="noStrike" kern="0" cap="none" spc="0" normalizeH="0" baseline="0" noProof="0" dirty="0">
                <a:ln>
                  <a:noFill/>
                </a:ln>
                <a:solidFill>
                  <a:schemeClr val="tx1"/>
                </a:solidFill>
                <a:effectLst/>
                <a:uLnTx/>
                <a:uFillTx/>
                <a:latin typeface="Arial" panose="020B0604020202020204" pitchFamily="34" charset="0"/>
              </a:rPr>
              <a:t> Qi (OPPO)</a:t>
            </a:r>
          </a:p>
        </p:txBody>
      </p:sp>
      <p:sp>
        <p:nvSpPr>
          <p:cNvPr id="2" name="Footer Placeholder 1">
            <a:extLst>
              <a:ext uri="{FF2B5EF4-FFF2-40B4-BE49-F238E27FC236}">
                <a16:creationId xmlns:a16="http://schemas.microsoft.com/office/drawing/2014/main" id="{28DD24AB-0C85-4230-94F2-38E972131A99}"/>
              </a:ext>
            </a:extLst>
          </p:cNvPr>
          <p:cNvSpPr>
            <a:spLocks noGrp="1"/>
          </p:cNvSpPr>
          <p:nvPr>
            <p:ph type="ftr" idx="11"/>
          </p:nvPr>
        </p:nvSpPr>
        <p:spPr/>
        <p:txBody>
          <a:bodyPr/>
          <a:lstStyle/>
          <a:p>
            <a:r>
              <a:rPr lang="en-GB"/>
              <a:t>Bo Sun, Sanechips</a:t>
            </a:r>
          </a:p>
        </p:txBody>
      </p:sp>
      <p:sp>
        <p:nvSpPr>
          <p:cNvPr id="3" name="Slide Number Placeholder 2">
            <a:extLst>
              <a:ext uri="{FF2B5EF4-FFF2-40B4-BE49-F238E27FC236}">
                <a16:creationId xmlns:a16="http://schemas.microsoft.com/office/drawing/2014/main" id="{83621BB3-F130-452F-9653-AB4FF8D20563}"/>
              </a:ext>
            </a:extLst>
          </p:cNvPr>
          <p:cNvSpPr>
            <a:spLocks noGrp="1"/>
          </p:cNvSpPr>
          <p:nvPr>
            <p:ph type="sldNum" idx="12"/>
          </p:nvPr>
        </p:nvSpPr>
        <p:spPr/>
        <p:txBody>
          <a:bodyPr/>
          <a:lstStyle/>
          <a:p>
            <a:r>
              <a:rPr lang="en-GB"/>
              <a:t>Slide </a:t>
            </a:r>
            <a:fld id="{06B781AF-4CCF-49B0-A572-DE54FBE5D942}" type="slidenum">
              <a:rPr lang="en-GB" smtClean="0"/>
              <a:pPr/>
              <a:t>62</a:t>
            </a:fld>
            <a:endParaRPr lang="en-GB"/>
          </a:p>
        </p:txBody>
      </p:sp>
      <p:sp>
        <p:nvSpPr>
          <p:cNvPr id="4" name="Date Placeholder 3">
            <a:extLst>
              <a:ext uri="{FF2B5EF4-FFF2-40B4-BE49-F238E27FC236}">
                <a16:creationId xmlns:a16="http://schemas.microsoft.com/office/drawing/2014/main" id="{63D52D3E-8258-4E85-B24B-BAC5D6DB9E65}"/>
              </a:ext>
            </a:extLst>
          </p:cNvPr>
          <p:cNvSpPr>
            <a:spLocks noGrp="1"/>
          </p:cNvSpPr>
          <p:nvPr>
            <p:ph type="dt" idx="10"/>
          </p:nvPr>
        </p:nvSpPr>
        <p:spPr/>
        <p:txBody>
          <a:bodyPr/>
          <a:lstStyle/>
          <a:p>
            <a:r>
              <a:rPr lang="en-US"/>
              <a:t>November 2024</a:t>
            </a:r>
            <a:endParaRPr lang="en-GB"/>
          </a:p>
        </p:txBody>
      </p:sp>
    </p:spTree>
    <p:extLst>
      <p:ext uri="{BB962C8B-B14F-4D97-AF65-F5344CB8AC3E}">
        <p14:creationId xmlns:p14="http://schemas.microsoft.com/office/powerpoint/2010/main" val="18712848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4400" y="1524000"/>
            <a:ext cx="10361295" cy="4951414"/>
          </a:xfrm>
        </p:spPr>
        <p:txBody>
          <a:bodyPr>
            <a:normAutofit fontScale="97500" lnSpcReduction="10000"/>
          </a:bodyPr>
          <a:lstStyle/>
          <a:p>
            <a:pPr>
              <a:lnSpc>
                <a:spcPct val="120000"/>
              </a:lnSpc>
              <a:buFont typeface="Arial" panose="020B0604020202020204" pitchFamily="34" charset="0"/>
              <a:buChar char="•"/>
            </a:pPr>
            <a:r>
              <a:rPr lang="en-GB" altLang="en-US" sz="2000" b="0" dirty="0">
                <a:latin typeface="Calibri" panose="020F0502020204030204" pitchFamily="34" charset="0"/>
                <a:ea typeface="Calibri" panose="020F0502020204030204" pitchFamily="34" charset="0"/>
                <a:cs typeface="Calibri" panose="020F0502020204030204" pitchFamily="34" charset="0"/>
              </a:rPr>
              <a:t>8 </a:t>
            </a:r>
            <a:r>
              <a:rPr lang="en-GB" altLang="en-US" sz="2000" b="0" dirty="0" err="1">
                <a:latin typeface="Calibri" panose="020F0502020204030204" pitchFamily="34" charset="0"/>
                <a:ea typeface="Calibri" panose="020F0502020204030204" pitchFamily="34" charset="0"/>
                <a:cs typeface="Calibri" panose="020F0502020204030204" pitchFamily="34" charset="0"/>
              </a:rPr>
              <a:t>TGbp</a:t>
            </a:r>
            <a:r>
              <a:rPr lang="en-GB" altLang="en-US" sz="2000" b="0" dirty="0">
                <a:latin typeface="Calibri" panose="020F0502020204030204" pitchFamily="34" charset="0"/>
                <a:ea typeface="Calibri" panose="020F0502020204030204" pitchFamily="34" charset="0"/>
                <a:cs typeface="Calibri" panose="020F0502020204030204" pitchFamily="34" charset="0"/>
              </a:rPr>
              <a:t> meetings were planned and held during </a:t>
            </a:r>
            <a:r>
              <a:rPr lang="en-US" altLang="en-US" sz="2000" b="0" dirty="0">
                <a:latin typeface="Calibri" panose="020F0502020204030204" pitchFamily="34" charset="0"/>
                <a:ea typeface="Calibri" panose="020F0502020204030204" pitchFamily="34" charset="0"/>
                <a:cs typeface="Calibri" panose="020F0502020204030204" pitchFamily="34" charset="0"/>
              </a:rPr>
              <a:t>Nov plenary </a:t>
            </a:r>
            <a:r>
              <a:rPr lang="en-GB" altLang="en-US" sz="2000" b="0" dirty="0">
                <a:latin typeface="Calibri" panose="020F0502020204030204" pitchFamily="34" charset="0"/>
                <a:ea typeface="Calibri" panose="020F0502020204030204" pitchFamily="34" charset="0"/>
                <a:cs typeface="Calibri" panose="020F0502020204030204" pitchFamily="34" charset="0"/>
              </a:rPr>
              <a:t>session, with the agenda include in the latest revision of </a:t>
            </a:r>
            <a:r>
              <a:rPr lang="en-GB" altLang="en-US" sz="2000" i="1" dirty="0">
                <a:latin typeface="Calibri" panose="020F0502020204030204" pitchFamily="34" charset="0"/>
                <a:ea typeface="Calibri" panose="020F0502020204030204" pitchFamily="34" charset="0"/>
                <a:cs typeface="Calibri" panose="020F0502020204030204" pitchFamily="34" charset="0"/>
              </a:rPr>
              <a:t>11-24/1671</a:t>
            </a:r>
            <a:r>
              <a:rPr lang="en-GB" altLang="en-US" sz="2000" b="0" dirty="0">
                <a:latin typeface="Calibri" panose="020F0502020204030204" pitchFamily="34" charset="0"/>
                <a:ea typeface="Calibri" panose="020F0502020204030204" pitchFamily="34" charset="0"/>
                <a:cs typeface="Calibri" panose="020F0502020204030204" pitchFamily="34" charset="0"/>
              </a:rPr>
              <a:t>.</a:t>
            </a:r>
          </a:p>
          <a:p>
            <a:pPr lvl="0">
              <a:lnSpc>
                <a:spcPct val="120000"/>
              </a:lnSpc>
              <a:buFont typeface="Arial" panose="020B0604020202020204" pitchFamily="34" charset="0"/>
              <a:buChar char="•"/>
            </a:pPr>
            <a:r>
              <a:rPr lang="en-GB" altLang="en-US" sz="2000" b="0" dirty="0" err="1">
                <a:latin typeface="Calibri" panose="020F0502020204030204" pitchFamily="34" charset="0"/>
                <a:ea typeface="Calibri" panose="020F0502020204030204" pitchFamily="34" charset="0"/>
                <a:cs typeface="Calibri" panose="020F0502020204030204" pitchFamily="34" charset="0"/>
              </a:rPr>
              <a:t>TGbp</a:t>
            </a:r>
            <a:r>
              <a:rPr lang="en-GB" altLang="en-US" sz="2000" b="0" dirty="0">
                <a:latin typeface="Calibri" panose="020F0502020204030204" pitchFamily="34" charset="0"/>
                <a:ea typeface="Calibri" panose="020F0502020204030204" pitchFamily="34" charset="0"/>
                <a:cs typeface="Calibri" panose="020F0502020204030204" pitchFamily="34" charset="0"/>
              </a:rPr>
              <a:t> approved the updated FRD and SFD documents incorporating approved motions in Sep.</a:t>
            </a:r>
          </a:p>
          <a:p>
            <a:pPr>
              <a:lnSpc>
                <a:spcPct val="120000"/>
              </a:lnSpc>
              <a:buFont typeface="Arial" panose="020B0604020202020204" pitchFamily="34" charset="0"/>
              <a:buChar char="•"/>
            </a:pPr>
            <a:r>
              <a:rPr lang="en-GB" altLang="en-US" sz="2000" b="0" dirty="0">
                <a:latin typeface="Calibri" panose="020F0502020204030204" pitchFamily="34" charset="0"/>
                <a:ea typeface="Calibri" panose="020F0502020204030204" pitchFamily="34" charset="0"/>
                <a:cs typeface="Calibri" panose="020F0502020204030204" pitchFamily="34" charset="0"/>
              </a:rPr>
              <a:t>More than 30 tech contributions were presented and discussed, on functional requirements, PHY/MAC solutions and Wireless Power Transmission.</a:t>
            </a:r>
          </a:p>
          <a:p>
            <a:pPr lvl="0">
              <a:lnSpc>
                <a:spcPct val="120000"/>
              </a:lnSpc>
              <a:buFont typeface="Arial" panose="020B0604020202020204" pitchFamily="34" charset="0"/>
              <a:buChar char="•"/>
            </a:pPr>
            <a:r>
              <a:rPr lang="en-GB" altLang="en-US" sz="2000" b="0" dirty="0">
                <a:latin typeface="Calibri" panose="020F0502020204030204" pitchFamily="34" charset="0"/>
                <a:ea typeface="Calibri" panose="020F0502020204030204" pitchFamily="34" charset="0"/>
                <a:cs typeface="Calibri" panose="020F0502020204030204" pitchFamily="34" charset="0"/>
              </a:rPr>
              <a:t>Lots of technical Motions for FRD/SFD were approved as captured in last revision of </a:t>
            </a:r>
            <a:r>
              <a:rPr lang="en-GB" altLang="en-US" sz="2000" i="1" dirty="0">
                <a:latin typeface="Calibri" panose="020F0502020204030204" pitchFamily="34" charset="0"/>
                <a:ea typeface="Calibri" panose="020F0502020204030204" pitchFamily="34" charset="0"/>
                <a:cs typeface="Calibri" panose="020F0502020204030204" pitchFamily="34" charset="0"/>
              </a:rPr>
              <a:t>11-24/1322</a:t>
            </a:r>
            <a:r>
              <a:rPr lang="en-GB" altLang="en-US" sz="2000" b="0" dirty="0">
                <a:latin typeface="Calibri" panose="020F0502020204030204" pitchFamily="34" charset="0"/>
                <a:ea typeface="Calibri" panose="020F0502020204030204" pitchFamily="34" charset="0"/>
                <a:cs typeface="Calibri" panose="020F0502020204030204" pitchFamily="34" charset="0"/>
              </a:rPr>
              <a:t>. </a:t>
            </a:r>
          </a:p>
          <a:p>
            <a:pPr lvl="0">
              <a:lnSpc>
                <a:spcPct val="120000"/>
              </a:lnSpc>
              <a:buFont typeface="Arial" panose="020B0604020202020204" pitchFamily="34" charset="0"/>
              <a:buChar char="•"/>
            </a:pPr>
            <a:r>
              <a:rPr lang="en-GB" altLang="en-US" sz="2000" b="0" dirty="0">
                <a:latin typeface="Calibri" panose="020F0502020204030204" pitchFamily="34" charset="0"/>
                <a:ea typeface="Calibri" panose="020F0502020204030204" pitchFamily="34" charset="0"/>
                <a:cs typeface="Calibri" panose="020F0502020204030204" pitchFamily="34" charset="0"/>
              </a:rPr>
              <a:t>The 11bp timeline was revisited without change.</a:t>
            </a:r>
          </a:p>
          <a:p>
            <a:pPr lvl="0">
              <a:lnSpc>
                <a:spcPct val="120000"/>
              </a:lnSpc>
              <a:buFont typeface="Arial" panose="020B0604020202020204" pitchFamily="34" charset="0"/>
              <a:buChar char="•"/>
            </a:pPr>
            <a:r>
              <a:rPr lang="en-GB" altLang="en-US" sz="2000" b="0" dirty="0">
                <a:latin typeface="Calibri" panose="020F0502020204030204" pitchFamily="34" charset="0"/>
                <a:ea typeface="Calibri" panose="020F0502020204030204" pitchFamily="34" charset="0"/>
                <a:cs typeface="Calibri" panose="020F0502020204030204" pitchFamily="34" charset="0"/>
              </a:rPr>
              <a:t>2 teleconferences were arranged after Nov plenary session.</a:t>
            </a:r>
          </a:p>
          <a:p>
            <a:pPr marL="457200" lvl="1" indent="0"/>
            <a:endParaRPr lang="en-US" altLang="en-GB" sz="1600" dirty="0"/>
          </a:p>
          <a:p>
            <a:pPr marL="57150" indent="0"/>
            <a:r>
              <a:rPr lang="en-US" altLang="en-GB" sz="2000" dirty="0">
                <a:latin typeface="Calibri" panose="020F0502020204030204" pitchFamily="34" charset="0"/>
                <a:ea typeface="Calibri" panose="020F0502020204030204" pitchFamily="34" charset="0"/>
                <a:cs typeface="Calibri" panose="020F0502020204030204" pitchFamily="34" charset="0"/>
              </a:rPr>
              <a:t>Goal of future </a:t>
            </a:r>
            <a:r>
              <a:rPr lang="en-US" altLang="en-GB" sz="2000" dirty="0" err="1">
                <a:latin typeface="Calibri" panose="020F0502020204030204" pitchFamily="34" charset="0"/>
                <a:ea typeface="Calibri" panose="020F0502020204030204" pitchFamily="34" charset="0"/>
                <a:cs typeface="Calibri" panose="020F0502020204030204" pitchFamily="34" charset="0"/>
              </a:rPr>
              <a:t>TGbp</a:t>
            </a:r>
            <a:r>
              <a:rPr lang="en-US" altLang="en-GB" sz="2000" dirty="0">
                <a:latin typeface="Calibri" panose="020F0502020204030204" pitchFamily="34" charset="0"/>
                <a:ea typeface="Calibri" panose="020F0502020204030204" pitchFamily="34" charset="0"/>
                <a:cs typeface="Calibri" panose="020F0502020204030204" pitchFamily="34" charset="0"/>
              </a:rPr>
              <a:t> work: </a:t>
            </a:r>
          </a:p>
          <a:p>
            <a:pPr lvl="1">
              <a:buFont typeface="Arial" panose="020B0604020202020204" pitchFamily="34" charset="0"/>
              <a:buChar char="•"/>
            </a:pPr>
            <a:r>
              <a:rPr lang="en-US" altLang="en-GB" sz="1600" b="0" dirty="0">
                <a:latin typeface="Calibri" panose="020F0502020204030204" pitchFamily="34" charset="0"/>
                <a:ea typeface="Calibri" panose="020F0502020204030204" pitchFamily="34" charset="0"/>
                <a:cs typeface="Calibri" panose="020F0502020204030204" pitchFamily="34" charset="0"/>
              </a:rPr>
              <a:t>Continue developing FRD and SFD based on consensus</a:t>
            </a:r>
          </a:p>
          <a:p>
            <a:pPr lvl="1">
              <a:buFont typeface="Arial" panose="020B0604020202020204" pitchFamily="34" charset="0"/>
              <a:buChar char="•"/>
            </a:pPr>
            <a:r>
              <a:rPr lang="en-US" altLang="en-GB" sz="1600" b="0" dirty="0">
                <a:latin typeface="Calibri" panose="020F0502020204030204" pitchFamily="34" charset="0"/>
                <a:ea typeface="Calibri" panose="020F0502020204030204" pitchFamily="34" charset="0"/>
                <a:cs typeface="Calibri" panose="020F0502020204030204" pitchFamily="34" charset="0"/>
              </a:rPr>
              <a:t>Open technical discussion</a:t>
            </a:r>
          </a:p>
        </p:txBody>
      </p:sp>
      <p:sp>
        <p:nvSpPr>
          <p:cNvPr id="7" name="标题 6"/>
          <p:cNvSpPr>
            <a:spLocks noGrp="1"/>
          </p:cNvSpPr>
          <p:nvPr>
            <p:ph type="title"/>
          </p:nvPr>
        </p:nvSpPr>
        <p:spPr/>
        <p:txBody>
          <a:bodyPr/>
          <a:lstStyle/>
          <a:p>
            <a:r>
              <a:rPr lang="en-US" altLang="zh-CN" dirty="0" err="1"/>
              <a:t>TGbp’s</a:t>
            </a:r>
            <a:r>
              <a:rPr lang="en-US" altLang="zh-CN" dirty="0"/>
              <a:t> Progress during this week</a:t>
            </a:r>
            <a:endParaRPr lang="zh-CN" altLang="en-US" dirty="0"/>
          </a:p>
        </p:txBody>
      </p:sp>
      <p:sp>
        <p:nvSpPr>
          <p:cNvPr id="2" name="Footer Placeholder 1">
            <a:extLst>
              <a:ext uri="{FF2B5EF4-FFF2-40B4-BE49-F238E27FC236}">
                <a16:creationId xmlns:a16="http://schemas.microsoft.com/office/drawing/2014/main" id="{E08E5A96-F360-480B-AE03-A83011D3ABFA}"/>
              </a:ext>
            </a:extLst>
          </p:cNvPr>
          <p:cNvSpPr>
            <a:spLocks noGrp="1"/>
          </p:cNvSpPr>
          <p:nvPr>
            <p:ph type="ftr" idx="14"/>
          </p:nvPr>
        </p:nvSpPr>
        <p:spPr/>
        <p:txBody>
          <a:bodyPr/>
          <a:lstStyle/>
          <a:p>
            <a:r>
              <a:rPr lang="en-GB"/>
              <a:t>Bo Sun, Sanechips</a:t>
            </a:r>
            <a:endParaRPr lang="en-GB" dirty="0"/>
          </a:p>
        </p:txBody>
      </p:sp>
      <p:sp>
        <p:nvSpPr>
          <p:cNvPr id="6" name="Slide Number Placeholder 5">
            <a:extLst>
              <a:ext uri="{FF2B5EF4-FFF2-40B4-BE49-F238E27FC236}">
                <a16:creationId xmlns:a16="http://schemas.microsoft.com/office/drawing/2014/main" id="{6F0219B4-9916-40CE-9DD1-A7CDB4167C15}"/>
              </a:ext>
            </a:extLst>
          </p:cNvPr>
          <p:cNvSpPr>
            <a:spLocks noGrp="1"/>
          </p:cNvSpPr>
          <p:nvPr>
            <p:ph type="sldNum" idx="12"/>
          </p:nvPr>
        </p:nvSpPr>
        <p:spPr/>
        <p:txBody>
          <a:bodyPr/>
          <a:lstStyle/>
          <a:p>
            <a:r>
              <a:rPr lang="en-GB"/>
              <a:t>Slide </a:t>
            </a:r>
            <a:fld id="{440F5867-744E-4AA6-B0ED-4C44D2DFBB7B}" type="slidenum">
              <a:rPr lang="en-GB" smtClean="0"/>
              <a:pPr/>
              <a:t>63</a:t>
            </a:fld>
            <a:endParaRPr lang="en-GB" dirty="0"/>
          </a:p>
        </p:txBody>
      </p:sp>
      <p:sp>
        <p:nvSpPr>
          <p:cNvPr id="9" name="Date Placeholder 8">
            <a:extLst>
              <a:ext uri="{FF2B5EF4-FFF2-40B4-BE49-F238E27FC236}">
                <a16:creationId xmlns:a16="http://schemas.microsoft.com/office/drawing/2014/main" id="{3498F6FC-94F7-46B3-BB7C-6015E415FB4E}"/>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16665257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en-US" altLang="zh-CN" dirty="0" err="1"/>
              <a:t>TGbp</a:t>
            </a:r>
            <a:r>
              <a:rPr lang="en-US" altLang="zh-CN" dirty="0"/>
              <a:t> Timeline Plan</a:t>
            </a:r>
            <a:br>
              <a:rPr lang="en-US" altLang="zh-CN" dirty="0"/>
            </a:br>
            <a:r>
              <a:rPr lang="en-US" altLang="zh-CN" dirty="0"/>
              <a:t>(Subject to change based on development progress) </a:t>
            </a:r>
            <a:endParaRPr lang="zh-CN" altLang="en-US" dirty="0"/>
          </a:p>
        </p:txBody>
      </p:sp>
      <p:sp>
        <p:nvSpPr>
          <p:cNvPr id="34" name="文本占位符 2"/>
          <p:cNvSpPr txBox="1"/>
          <p:nvPr/>
        </p:nvSpPr>
        <p:spPr>
          <a:xfrm>
            <a:off x="2630769" y="1903650"/>
            <a:ext cx="7656121" cy="4573270"/>
          </a:xfrm>
          <a:prstGeom prst="rect">
            <a:avLst/>
          </a:prstGeom>
          <a:noFill/>
          <a:ln w="9525">
            <a:noFill/>
          </a:ln>
        </p:spPr>
        <p:txBody>
          <a:bodyPr lIns="92160" tIns="46080" rIns="92160" bIns="46080" anchor="t" anchorCtr="0">
            <a:normAutofit/>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rgbClr val="00B050"/>
                </a:solidFill>
                <a:sym typeface="+mn-ea"/>
              </a:rPr>
              <a:t>PAR approved							Mar 2024</a:t>
            </a:r>
            <a:endParaRPr lang="en-US" altLang="en-US" sz="2000" kern="0" dirty="0">
              <a:solidFill>
                <a:srgbClr val="00B050"/>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rgbClr val="00B050"/>
                </a:solidFill>
                <a:sym typeface="+mn-ea"/>
              </a:rPr>
              <a:t>First TG meeting							May 2024</a:t>
            </a:r>
            <a:endParaRPr lang="en-US" altLang="en-US" sz="2000" kern="0" dirty="0">
              <a:solidFill>
                <a:srgbClr val="00B050"/>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D0.1 (ready for CC)						Mar, 2025</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D1.0 Letter Ballot						Feb, 2026</a:t>
            </a:r>
            <a:r>
              <a:rPr lang="en-US" altLang="en-US" sz="2000" kern="0" dirty="0">
                <a:solidFill>
                  <a:schemeClr val="tx1"/>
                </a:solidFill>
                <a:cs typeface="+mn-ea"/>
                <a:sym typeface="Wingdings" panose="05000000000000000000" pitchFamily="2" charset="2"/>
              </a:rPr>
              <a:t> </a:t>
            </a:r>
            <a:endParaRPr lang="en-US" altLang="en-US" sz="2000" kern="0" dirty="0">
              <a:solidFill>
                <a:schemeClr val="tx1"/>
              </a:solidFill>
              <a:cs typeface="+mn-ea"/>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D2.0 LB recirculation					Nov, 2026</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Form SA Ballot Pool					Mar</a:t>
            </a:r>
            <a:r>
              <a:rPr lang="en-US" altLang="en-US" sz="2000" kern="0" dirty="0">
                <a:solidFill>
                  <a:schemeClr val="tx1"/>
                </a:solidFill>
                <a:cs typeface="+mn-ea"/>
                <a:sym typeface="Wingdings" panose="05000000000000000000" pitchFamily="2" charset="2"/>
              </a:rPr>
              <a:t> 1 to Mar 31, 2027</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Initial SA Ballot (D4.0)					Aug, 2027</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Final 802.11 WG approval				Jan 2028</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802 EC approval							Mar 2028</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err="1">
                <a:solidFill>
                  <a:schemeClr val="tx1"/>
                </a:solidFill>
                <a:sym typeface="+mn-ea"/>
              </a:rPr>
              <a:t>RevCom</a:t>
            </a:r>
            <a:r>
              <a:rPr lang="en-US" altLang="en-US" sz="2000" kern="0" dirty="0">
                <a:solidFill>
                  <a:schemeClr val="tx1"/>
                </a:solidFill>
                <a:sym typeface="+mn-ea"/>
              </a:rPr>
              <a:t> and SASB approval			May 2028</a:t>
            </a:r>
            <a:endParaRPr lang="en-US" altLang="en-US" sz="2000" kern="0" dirty="0">
              <a:solidFill>
                <a:schemeClr val="tx1"/>
              </a:solidFill>
              <a:cs typeface="+mn-ea"/>
              <a:sym typeface="Wingdings" panose="05000000000000000000" pitchFamily="2" charset="2"/>
            </a:endParaRPr>
          </a:p>
        </p:txBody>
      </p:sp>
      <p:sp>
        <p:nvSpPr>
          <p:cNvPr id="2" name="Footer Placeholder 1">
            <a:extLst>
              <a:ext uri="{FF2B5EF4-FFF2-40B4-BE49-F238E27FC236}">
                <a16:creationId xmlns:a16="http://schemas.microsoft.com/office/drawing/2014/main" id="{05BEC1BB-2642-492B-9F60-F33020CF28B2}"/>
              </a:ext>
            </a:extLst>
          </p:cNvPr>
          <p:cNvSpPr>
            <a:spLocks noGrp="1"/>
          </p:cNvSpPr>
          <p:nvPr>
            <p:ph type="ftr" idx="14"/>
          </p:nvPr>
        </p:nvSpPr>
        <p:spPr/>
        <p:txBody>
          <a:bodyPr/>
          <a:lstStyle/>
          <a:p>
            <a:r>
              <a:rPr lang="en-GB"/>
              <a:t>Bo Sun, Sanechips</a:t>
            </a:r>
            <a:endParaRPr lang="en-GB" dirty="0"/>
          </a:p>
        </p:txBody>
      </p:sp>
      <p:sp>
        <p:nvSpPr>
          <p:cNvPr id="3" name="Slide Number Placeholder 2">
            <a:extLst>
              <a:ext uri="{FF2B5EF4-FFF2-40B4-BE49-F238E27FC236}">
                <a16:creationId xmlns:a16="http://schemas.microsoft.com/office/drawing/2014/main" id="{6FD3CE82-A441-429E-8D36-8B27EA1518BD}"/>
              </a:ext>
            </a:extLst>
          </p:cNvPr>
          <p:cNvSpPr>
            <a:spLocks noGrp="1"/>
          </p:cNvSpPr>
          <p:nvPr>
            <p:ph type="sldNum" idx="12"/>
          </p:nvPr>
        </p:nvSpPr>
        <p:spPr/>
        <p:txBody>
          <a:bodyPr/>
          <a:lstStyle/>
          <a:p>
            <a:r>
              <a:rPr lang="en-GB"/>
              <a:t>Slide </a:t>
            </a:r>
            <a:fld id="{440F5867-744E-4AA6-B0ED-4C44D2DFBB7B}" type="slidenum">
              <a:rPr lang="en-GB" smtClean="0"/>
              <a:pPr/>
              <a:t>64</a:t>
            </a:fld>
            <a:endParaRPr lang="en-GB" dirty="0"/>
          </a:p>
        </p:txBody>
      </p:sp>
      <p:sp>
        <p:nvSpPr>
          <p:cNvPr id="6" name="Date Placeholder 5">
            <a:extLst>
              <a:ext uri="{FF2B5EF4-FFF2-40B4-BE49-F238E27FC236}">
                <a16:creationId xmlns:a16="http://schemas.microsoft.com/office/drawing/2014/main" id="{800C79D8-E28B-484C-8375-91BCE390031E}"/>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31021182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en-US" altLang="zh-CN" dirty="0" err="1"/>
              <a:t>TGbp</a:t>
            </a:r>
            <a:r>
              <a:rPr lang="en-US" altLang="zh-CN" dirty="0"/>
              <a:t> Teleconference Plan</a:t>
            </a:r>
            <a:endParaRPr lang="zh-CN" altLang="en-US" dirty="0"/>
          </a:p>
        </p:txBody>
      </p:sp>
      <p:sp>
        <p:nvSpPr>
          <p:cNvPr id="8" name="文本占位符 2"/>
          <p:cNvSpPr txBox="1"/>
          <p:nvPr/>
        </p:nvSpPr>
        <p:spPr>
          <a:xfrm>
            <a:off x="2286100" y="2437036"/>
            <a:ext cx="7656121" cy="3354102"/>
          </a:xfrm>
          <a:prstGeom prst="rect">
            <a:avLst/>
          </a:prstGeom>
          <a:noFill/>
          <a:ln w="9525">
            <a:noFill/>
          </a:ln>
        </p:spPr>
        <p:txBody>
          <a:bodyPr lIns="92160" tIns="46080" rIns="92160" bIns="46080" anchor="t" anchorCtr="0">
            <a:normAutofit/>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lvl="1" defTabSz="337185">
              <a:lnSpc>
                <a:spcPct val="120000"/>
              </a:lnSpc>
              <a:spcBef>
                <a:spcPts val="0"/>
              </a:spcBef>
              <a:spcAft>
                <a:spcPts val="600"/>
              </a:spcAft>
              <a:buFont typeface="Arial" panose="020B0604020202020204" pitchFamily="34" charset="0"/>
              <a:buChar char="•"/>
              <a:defRPr/>
            </a:pPr>
            <a:r>
              <a:rPr lang="en-US" altLang="zh-CN" sz="2400" kern="0" dirty="0">
                <a:solidFill>
                  <a:schemeClr val="tx1"/>
                </a:solidFill>
                <a:sym typeface="+mn-ea"/>
              </a:rPr>
              <a:t>Dec 3</a:t>
            </a:r>
            <a:r>
              <a:rPr lang="en-US" altLang="zh-CN" sz="2400" kern="0" baseline="30000" dirty="0">
                <a:solidFill>
                  <a:schemeClr val="tx1"/>
                </a:solidFill>
                <a:sym typeface="+mn-ea"/>
              </a:rPr>
              <a:t>rd</a:t>
            </a:r>
            <a:r>
              <a:rPr lang="en-US" altLang="zh-CN" sz="2400" kern="0" dirty="0">
                <a:solidFill>
                  <a:schemeClr val="tx1"/>
                </a:solidFill>
                <a:sym typeface="+mn-ea"/>
              </a:rPr>
              <a:t> </a:t>
            </a:r>
            <a:r>
              <a:rPr lang="en-US" altLang="en-US" sz="2400" kern="0" dirty="0">
                <a:solidFill>
                  <a:schemeClr val="tx1"/>
                </a:solidFill>
                <a:sym typeface="+mn-ea"/>
              </a:rPr>
              <a:t>(Tuesday), 9:00am, ET, 2 hours; </a:t>
            </a:r>
            <a:r>
              <a:rPr lang="en-US" altLang="en-US" sz="2400" kern="0" dirty="0" err="1">
                <a:solidFill>
                  <a:schemeClr val="tx1"/>
                </a:solidFill>
                <a:sym typeface="+mn-ea"/>
              </a:rPr>
              <a:t>Webex</a:t>
            </a:r>
            <a:endParaRPr lang="en-US" altLang="en-US" sz="2400" kern="0" dirty="0">
              <a:solidFill>
                <a:schemeClr val="tx1"/>
              </a:solidFill>
              <a:sym typeface="+mn-ea"/>
            </a:endParaRPr>
          </a:p>
          <a:p>
            <a:pPr lvl="1" defTabSz="337185">
              <a:lnSpc>
                <a:spcPct val="120000"/>
              </a:lnSpc>
              <a:spcBef>
                <a:spcPts val="0"/>
              </a:spcBef>
              <a:spcAft>
                <a:spcPts val="600"/>
              </a:spcAft>
              <a:buFont typeface="Arial" panose="020B0604020202020204" pitchFamily="34" charset="0"/>
              <a:buChar char="•"/>
              <a:defRPr/>
            </a:pPr>
            <a:endParaRPr lang="en-US" altLang="en-US" sz="24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400" kern="0" dirty="0">
                <a:solidFill>
                  <a:schemeClr val="tx1"/>
                </a:solidFill>
                <a:sym typeface="+mn-ea"/>
              </a:rPr>
              <a:t>Jan 7</a:t>
            </a:r>
            <a:r>
              <a:rPr lang="en-US" altLang="en-US" sz="2400" kern="0" baseline="30000" dirty="0">
                <a:solidFill>
                  <a:schemeClr val="tx1"/>
                </a:solidFill>
                <a:sym typeface="+mn-ea"/>
              </a:rPr>
              <a:t>th</a:t>
            </a:r>
            <a:r>
              <a:rPr lang="en-US" altLang="en-US" sz="2400" kern="0" dirty="0">
                <a:solidFill>
                  <a:schemeClr val="tx1"/>
                </a:solidFill>
                <a:sym typeface="+mn-ea"/>
              </a:rPr>
              <a:t> (Tuesday), 9:00am, ET, 2 hours; </a:t>
            </a:r>
            <a:r>
              <a:rPr lang="en-US" altLang="en-US" sz="2400" kern="0" dirty="0" err="1">
                <a:solidFill>
                  <a:schemeClr val="tx1"/>
                </a:solidFill>
                <a:sym typeface="+mn-ea"/>
              </a:rPr>
              <a:t>Webex</a:t>
            </a:r>
            <a:endParaRPr lang="en-US" altLang="en-US" sz="2400" kern="0" dirty="0">
              <a:solidFill>
                <a:schemeClr val="tx1"/>
              </a:solidFill>
              <a:cs typeface="+mn-ea"/>
              <a:sym typeface="Wingdings" panose="05000000000000000000" pitchFamily="2" charset="2"/>
            </a:endParaRPr>
          </a:p>
        </p:txBody>
      </p:sp>
      <p:sp>
        <p:nvSpPr>
          <p:cNvPr id="2" name="Footer Placeholder 1">
            <a:extLst>
              <a:ext uri="{FF2B5EF4-FFF2-40B4-BE49-F238E27FC236}">
                <a16:creationId xmlns:a16="http://schemas.microsoft.com/office/drawing/2014/main" id="{D6F98828-EBCB-4C0D-A14E-A4A5E853D86A}"/>
              </a:ext>
            </a:extLst>
          </p:cNvPr>
          <p:cNvSpPr>
            <a:spLocks noGrp="1"/>
          </p:cNvSpPr>
          <p:nvPr>
            <p:ph type="ftr" idx="14"/>
          </p:nvPr>
        </p:nvSpPr>
        <p:spPr/>
        <p:txBody>
          <a:bodyPr/>
          <a:lstStyle/>
          <a:p>
            <a:r>
              <a:rPr lang="en-GB"/>
              <a:t>Bo Sun, Sanechips</a:t>
            </a:r>
            <a:endParaRPr lang="en-GB" dirty="0"/>
          </a:p>
        </p:txBody>
      </p:sp>
      <p:sp>
        <p:nvSpPr>
          <p:cNvPr id="3" name="Slide Number Placeholder 2">
            <a:extLst>
              <a:ext uri="{FF2B5EF4-FFF2-40B4-BE49-F238E27FC236}">
                <a16:creationId xmlns:a16="http://schemas.microsoft.com/office/drawing/2014/main" id="{10AACA46-A309-422C-B944-6BDB446A2782}"/>
              </a:ext>
            </a:extLst>
          </p:cNvPr>
          <p:cNvSpPr>
            <a:spLocks noGrp="1"/>
          </p:cNvSpPr>
          <p:nvPr>
            <p:ph type="sldNum" idx="12"/>
          </p:nvPr>
        </p:nvSpPr>
        <p:spPr/>
        <p:txBody>
          <a:bodyPr/>
          <a:lstStyle/>
          <a:p>
            <a:r>
              <a:rPr lang="en-GB"/>
              <a:t>Slide </a:t>
            </a:r>
            <a:fld id="{440F5867-744E-4AA6-B0ED-4C44D2DFBB7B}" type="slidenum">
              <a:rPr lang="en-GB" smtClean="0"/>
              <a:pPr/>
              <a:t>65</a:t>
            </a:fld>
            <a:endParaRPr lang="en-GB" dirty="0"/>
          </a:p>
        </p:txBody>
      </p:sp>
      <p:sp>
        <p:nvSpPr>
          <p:cNvPr id="6" name="Date Placeholder 5">
            <a:extLst>
              <a:ext uri="{FF2B5EF4-FFF2-40B4-BE49-F238E27FC236}">
                <a16:creationId xmlns:a16="http://schemas.microsoft.com/office/drawing/2014/main" id="{6025C09C-6CDC-4FAD-BCAA-EFEFCA838A07}"/>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1956081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Enhanced Light Communications Study Group (ELC) </a:t>
            </a:r>
            <a:br>
              <a:rPr lang="en-US" altLang="en-US" dirty="0"/>
            </a:br>
            <a:r>
              <a:rPr lang="en-US" altLang="en-US" dirty="0"/>
              <a:t>November 2024 Closing Report</a:t>
            </a:r>
            <a:endParaRPr lang="en-GB" dirty="0"/>
          </a:p>
        </p:txBody>
      </p:sp>
      <p:sp>
        <p:nvSpPr>
          <p:cNvPr id="3074" name="Rectangle 2"/>
          <p:cNvSpPr>
            <a:spLocks noGrp="1" noChangeArrowheads="1"/>
          </p:cNvSpPr>
          <p:nvPr>
            <p:ph type="subTitle" idx="1"/>
          </p:nvPr>
        </p:nvSpPr>
        <p:spPr>
          <a:xfrm>
            <a:off x="1828800" y="2160662"/>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2024-11-14</a:t>
            </a:r>
          </a:p>
        </p:txBody>
      </p:sp>
      <p:graphicFrame>
        <p:nvGraphicFramePr>
          <p:cNvPr id="3075" name="Object 3"/>
          <p:cNvGraphicFramePr>
            <a:graphicFrameLocks noChangeAspect="1"/>
          </p:cNvGraphicFramePr>
          <p:nvPr>
            <p:extLst>
              <p:ext uri="{D42A27DB-BD31-4B8C-83A1-F6EECF244321}">
                <p14:modId xmlns:p14="http://schemas.microsoft.com/office/powerpoint/2010/main" val="2984405990"/>
              </p:ext>
            </p:extLst>
          </p:nvPr>
        </p:nvGraphicFramePr>
        <p:xfrm>
          <a:off x="992188" y="3482305"/>
          <a:ext cx="10161587" cy="2466975"/>
        </p:xfrm>
        <a:graphic>
          <a:graphicData uri="http://schemas.openxmlformats.org/presentationml/2006/ole">
            <mc:AlternateContent xmlns:mc="http://schemas.openxmlformats.org/markup-compatibility/2006">
              <mc:Choice xmlns:v="urn:schemas-microsoft-com:vml" Requires="v">
                <p:oleObj name="Document" r:id="rId3" imgW="10440870" imgH="2539535" progId="Word.Document.8">
                  <p:embed/>
                </p:oleObj>
              </mc:Choice>
              <mc:Fallback>
                <p:oleObj name="Document" r:id="rId3" imgW="10440870" imgH="2539535" progId="Word.Document.8">
                  <p:embed/>
                  <p:pic>
                    <p:nvPicPr>
                      <p:cNvPr id="3075" name="Object 3"/>
                      <p:cNvPicPr>
                        <a:picLocks noChangeAspect="1" noChangeArrowheads="1"/>
                      </p:cNvPicPr>
                      <p:nvPr/>
                    </p:nvPicPr>
                    <p:blipFill>
                      <a:blip r:embed="rId4"/>
                      <a:srcRect/>
                      <a:stretch>
                        <a:fillRect/>
                      </a:stretch>
                    </p:blipFill>
                    <p:spPr bwMode="auto">
                      <a:xfrm>
                        <a:off x="992188" y="3482305"/>
                        <a:ext cx="10161587" cy="2466975"/>
                      </a:xfrm>
                      <a:prstGeom prst="rect">
                        <a:avLst/>
                      </a:prstGeom>
                      <a:noFill/>
                    </p:spPr>
                  </p:pic>
                </p:oleObj>
              </mc:Fallback>
            </mc:AlternateContent>
          </a:graphicData>
        </a:graphic>
      </p:graphicFrame>
      <p:sp>
        <p:nvSpPr>
          <p:cNvPr id="3076" name="Rectangle 4"/>
          <p:cNvSpPr>
            <a:spLocks noChangeArrowheads="1"/>
          </p:cNvSpPr>
          <p:nvPr/>
        </p:nvSpPr>
        <p:spPr bwMode="auto">
          <a:xfrm>
            <a:off x="993775" y="303912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A071F186-E384-4835-92D6-49084BDCD71B}"/>
              </a:ext>
            </a:extLst>
          </p:cNvPr>
          <p:cNvSpPr>
            <a:spLocks noGrp="1"/>
          </p:cNvSpPr>
          <p:nvPr>
            <p:ph type="ftr" idx="11"/>
          </p:nvPr>
        </p:nvSpPr>
        <p:spPr/>
        <p:txBody>
          <a:bodyPr/>
          <a:lstStyle/>
          <a:p>
            <a:r>
              <a:rPr lang="en-GB"/>
              <a:t>Nikola Serafimovski, pureLiFi</a:t>
            </a:r>
          </a:p>
        </p:txBody>
      </p:sp>
      <p:sp>
        <p:nvSpPr>
          <p:cNvPr id="3" name="Slide Number Placeholder 2">
            <a:extLst>
              <a:ext uri="{FF2B5EF4-FFF2-40B4-BE49-F238E27FC236}">
                <a16:creationId xmlns:a16="http://schemas.microsoft.com/office/drawing/2014/main" id="{D0E48AE8-2396-4D91-A2B8-80A0E3E619C1}"/>
              </a:ext>
            </a:extLst>
          </p:cNvPr>
          <p:cNvSpPr>
            <a:spLocks noGrp="1"/>
          </p:cNvSpPr>
          <p:nvPr>
            <p:ph type="sldNum" idx="12"/>
          </p:nvPr>
        </p:nvSpPr>
        <p:spPr/>
        <p:txBody>
          <a:bodyPr/>
          <a:lstStyle/>
          <a:p>
            <a:r>
              <a:rPr lang="en-GB"/>
              <a:t>Slide </a:t>
            </a:r>
            <a:fld id="{DE40C9FC-4879-4F20-9ECA-A574A90476B7}" type="slidenum">
              <a:rPr lang="en-GB" smtClean="0"/>
              <a:pPr/>
              <a:t>66</a:t>
            </a:fld>
            <a:endParaRPr lang="en-GB"/>
          </a:p>
        </p:txBody>
      </p:sp>
      <p:sp>
        <p:nvSpPr>
          <p:cNvPr id="4" name="Date Placeholder 3">
            <a:extLst>
              <a:ext uri="{FF2B5EF4-FFF2-40B4-BE49-F238E27FC236}">
                <a16:creationId xmlns:a16="http://schemas.microsoft.com/office/drawing/2014/main" id="{ACC24C71-368F-4CA9-90FA-ACA694BEA17E}"/>
              </a:ext>
            </a:extLst>
          </p:cNvPr>
          <p:cNvSpPr>
            <a:spLocks noGrp="1"/>
          </p:cNvSpPr>
          <p:nvPr>
            <p:ph type="dt" idx="10"/>
          </p:nvPr>
        </p:nvSpPr>
        <p:spPr/>
        <p:txBody>
          <a:bodyPr/>
          <a:lstStyle/>
          <a:p>
            <a:r>
              <a:rPr lang="en-US"/>
              <a:t>November 2024</a:t>
            </a:r>
            <a:endParaRPr lang="en-GB"/>
          </a:p>
        </p:txBody>
      </p:sp>
    </p:spTree>
    <p:extLst>
      <p:ext uri="{BB962C8B-B14F-4D97-AF65-F5344CB8AC3E}">
        <p14:creationId xmlns:p14="http://schemas.microsoft.com/office/powerpoint/2010/main" val="290171950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2"/>
            <a:ext cx="10361084" cy="574202"/>
          </a:xfrm>
        </p:spPr>
        <p:txBody>
          <a:bodyPr/>
          <a:lstStyle/>
          <a:p>
            <a:r>
              <a:rPr lang="en-US" altLang="en-US" dirty="0">
                <a:solidFill>
                  <a:schemeClr val="tx2"/>
                </a:solidFill>
              </a:rPr>
              <a:t>ELC activities at the November 2024 meeting</a:t>
            </a:r>
          </a:p>
        </p:txBody>
      </p:sp>
      <p:sp>
        <p:nvSpPr>
          <p:cNvPr id="3" name="Content Placeholder 2"/>
          <p:cNvSpPr>
            <a:spLocks noGrp="1"/>
          </p:cNvSpPr>
          <p:nvPr>
            <p:ph idx="1"/>
          </p:nvPr>
        </p:nvSpPr>
        <p:spPr>
          <a:xfrm>
            <a:off x="632267" y="1260004"/>
            <a:ext cx="11152365" cy="4337993"/>
          </a:xfrm>
        </p:spPr>
        <p:txBody>
          <a:bodyPr/>
          <a:lstStyle/>
          <a:p>
            <a:pPr marL="457200" lvl="1" indent="0">
              <a:buFontTx/>
              <a:buNone/>
              <a:defRPr/>
            </a:pPr>
            <a:r>
              <a:rPr lang="en-US" altLang="en-US" sz="2400" b="1" u="sng" dirty="0"/>
              <a:t>Content</a:t>
            </a:r>
          </a:p>
          <a:p>
            <a:pPr marL="800100" lvl="1" indent="-342900">
              <a:buFont typeface="Arial" panose="020B0604020202020204" pitchFamily="34" charset="0"/>
              <a:buChar char="•"/>
              <a:defRPr/>
            </a:pPr>
            <a:r>
              <a:rPr lang="en-GB" altLang="en-US" dirty="0"/>
              <a:t>ELC reviewed the proposed draft Project Authorization Request as well as the Criteria for Standards Development (CSD) documents </a:t>
            </a:r>
          </a:p>
          <a:p>
            <a:pPr marL="800100" lvl="1" indent="-342900">
              <a:buFont typeface="Arial" panose="020B0604020202020204" pitchFamily="34" charset="0"/>
              <a:buChar char="•"/>
              <a:defRPr/>
            </a:pPr>
            <a:endParaRPr lang="en-GB" altLang="en-US" dirty="0"/>
          </a:p>
          <a:p>
            <a:pPr marL="800100" lvl="1" indent="-342900">
              <a:buFont typeface="Arial" panose="020B0604020202020204" pitchFamily="34" charset="0"/>
              <a:buChar char="•"/>
              <a:defRPr/>
            </a:pPr>
            <a:r>
              <a:rPr lang="en-GB" altLang="en-US" dirty="0"/>
              <a:t>Contributions discussed included:</a:t>
            </a:r>
          </a:p>
          <a:p>
            <a:pPr marL="1200150" lvl="2" indent="-342900">
              <a:buFont typeface="Arial" panose="020B0604020202020204" pitchFamily="34" charset="0"/>
              <a:buChar char="•"/>
              <a:defRPr/>
            </a:pPr>
            <a:r>
              <a:rPr lang="en-GB" altLang="en-US" dirty="0"/>
              <a:t>Low-Power Enhanced-Range PHY Mode for ELC (doc. 11-24/1926r1)</a:t>
            </a:r>
          </a:p>
          <a:p>
            <a:pPr marL="1200150" lvl="2" indent="-342900">
              <a:buFont typeface="Arial" panose="020B0604020202020204" pitchFamily="34" charset="0"/>
              <a:buChar char="•"/>
              <a:defRPr/>
            </a:pPr>
            <a:r>
              <a:rPr lang="en-GB" altLang="en-US" dirty="0"/>
              <a:t>Underwater Interoperability and Backwards Compatibility (doc. 11-24/1928r0)</a:t>
            </a:r>
          </a:p>
          <a:p>
            <a:pPr marL="1200150" lvl="2" indent="-342900">
              <a:buFont typeface="Arial" panose="020B0604020202020204" pitchFamily="34" charset="0"/>
              <a:buChar char="•"/>
              <a:defRPr/>
            </a:pPr>
            <a:r>
              <a:rPr lang="en-GB" altLang="en-US" dirty="0"/>
              <a:t>ELC Support for positioning (doc. 11-24/1956r0)</a:t>
            </a:r>
          </a:p>
          <a:p>
            <a:pPr marL="800100" lvl="1" indent="-342900">
              <a:buFont typeface="Arial" panose="020B0604020202020204" pitchFamily="34" charset="0"/>
              <a:buChar char="•"/>
              <a:defRPr/>
            </a:pPr>
            <a:r>
              <a:rPr lang="en-GB" altLang="en-US" dirty="0"/>
              <a:t>The draft PAR and CSD were agreed.</a:t>
            </a:r>
          </a:p>
          <a:p>
            <a:pPr marL="457200" lvl="1" indent="0">
              <a:defRPr/>
            </a:pPr>
            <a:endParaRPr lang="en-GB" altLang="en-US" dirty="0"/>
          </a:p>
          <a:p>
            <a:pPr marL="457200" lvl="1" indent="0">
              <a:buFontTx/>
              <a:buNone/>
              <a:defRPr/>
            </a:pPr>
            <a:r>
              <a:rPr lang="en-US" altLang="en-US" b="1" dirty="0"/>
              <a:t>Meeting agenda and motions are available in doc. 11-24/1675r2.</a:t>
            </a:r>
          </a:p>
          <a:p>
            <a:pPr marL="457200" lvl="1" indent="0">
              <a:buFontTx/>
              <a:buNone/>
              <a:defRPr/>
            </a:pPr>
            <a:endParaRPr lang="en-US" altLang="en-US" b="1" dirty="0"/>
          </a:p>
          <a:p>
            <a:pPr marL="457200" lvl="1" indent="0">
              <a:buFontTx/>
              <a:buNone/>
              <a:defRPr/>
            </a:pPr>
            <a:r>
              <a:rPr lang="en-US" altLang="en-US" b="1" dirty="0"/>
              <a:t>Minutes of the meeting are available in doc. 11-24/1948r2.</a:t>
            </a:r>
          </a:p>
        </p:txBody>
      </p:sp>
      <p:sp>
        <p:nvSpPr>
          <p:cNvPr id="7" name="Footer Placeholder 6">
            <a:extLst>
              <a:ext uri="{FF2B5EF4-FFF2-40B4-BE49-F238E27FC236}">
                <a16:creationId xmlns:a16="http://schemas.microsoft.com/office/drawing/2014/main" id="{668658E1-90B6-4565-940B-D564FEE7C40F}"/>
              </a:ext>
            </a:extLst>
          </p:cNvPr>
          <p:cNvSpPr>
            <a:spLocks noGrp="1"/>
          </p:cNvSpPr>
          <p:nvPr>
            <p:ph type="ftr" idx="14"/>
          </p:nvPr>
        </p:nvSpPr>
        <p:spPr/>
        <p:txBody>
          <a:bodyPr/>
          <a:lstStyle/>
          <a:p>
            <a:r>
              <a:rPr lang="en-GB"/>
              <a:t>Nikola Serafimovski, pureLiFi</a:t>
            </a:r>
            <a:endParaRPr lang="en-GB" dirty="0"/>
          </a:p>
        </p:txBody>
      </p:sp>
      <p:sp>
        <p:nvSpPr>
          <p:cNvPr id="8" name="Slide Number Placeholder 7">
            <a:extLst>
              <a:ext uri="{FF2B5EF4-FFF2-40B4-BE49-F238E27FC236}">
                <a16:creationId xmlns:a16="http://schemas.microsoft.com/office/drawing/2014/main" id="{12838B8B-614C-4594-AF86-E3940ED85480}"/>
              </a:ext>
            </a:extLst>
          </p:cNvPr>
          <p:cNvSpPr>
            <a:spLocks noGrp="1"/>
          </p:cNvSpPr>
          <p:nvPr>
            <p:ph type="sldNum" idx="12"/>
          </p:nvPr>
        </p:nvSpPr>
        <p:spPr/>
        <p:txBody>
          <a:bodyPr/>
          <a:lstStyle/>
          <a:p>
            <a:r>
              <a:rPr lang="en-GB"/>
              <a:t>Slide </a:t>
            </a:r>
            <a:fld id="{440F5867-744E-4AA6-B0ED-4C44D2DFBB7B}" type="slidenum">
              <a:rPr lang="en-GB" smtClean="0"/>
              <a:pPr/>
              <a:t>67</a:t>
            </a:fld>
            <a:endParaRPr lang="en-GB" dirty="0"/>
          </a:p>
        </p:txBody>
      </p:sp>
      <p:sp>
        <p:nvSpPr>
          <p:cNvPr id="9" name="Date Placeholder 8">
            <a:extLst>
              <a:ext uri="{FF2B5EF4-FFF2-40B4-BE49-F238E27FC236}">
                <a16:creationId xmlns:a16="http://schemas.microsoft.com/office/drawing/2014/main" id="{B71E9139-A189-4377-A1D3-2860BF05C24E}"/>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15932109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chemeClr val="tx2"/>
                </a:solidFill>
              </a:rPr>
              <a:t>ELC SG moving forward</a:t>
            </a:r>
          </a:p>
        </p:txBody>
      </p:sp>
      <p:sp>
        <p:nvSpPr>
          <p:cNvPr id="12" name="Content Placeholder 1">
            <a:extLst>
              <a:ext uri="{FF2B5EF4-FFF2-40B4-BE49-F238E27FC236}">
                <a16:creationId xmlns:a16="http://schemas.microsoft.com/office/drawing/2014/main" id="{F0B195EF-C4A7-CA7E-DC0E-9720678E113E}"/>
              </a:ext>
            </a:extLst>
          </p:cNvPr>
          <p:cNvSpPr>
            <a:spLocks noGrp="1"/>
          </p:cNvSpPr>
          <p:nvPr>
            <p:ph idx="1"/>
          </p:nvPr>
        </p:nvSpPr>
        <p:spPr>
          <a:xfrm>
            <a:off x="914401" y="1981201"/>
            <a:ext cx="5757663" cy="4113213"/>
          </a:xfrm>
        </p:spPr>
        <p:txBody>
          <a:bodyPr/>
          <a:lstStyle/>
          <a:p>
            <a:pPr>
              <a:buFontTx/>
              <a:buChar char="-"/>
            </a:pPr>
            <a:r>
              <a:rPr lang="en-GB" dirty="0"/>
              <a:t>Nov. 2024</a:t>
            </a:r>
          </a:p>
          <a:p>
            <a:pPr lvl="1">
              <a:buFontTx/>
              <a:buChar char="-"/>
            </a:pPr>
            <a:r>
              <a:rPr lang="en-GB" dirty="0"/>
              <a:t>PAR almost completed</a:t>
            </a:r>
          </a:p>
          <a:p>
            <a:pPr lvl="1">
              <a:buFontTx/>
              <a:buChar char="-"/>
            </a:pPr>
            <a:r>
              <a:rPr lang="en-GB" dirty="0"/>
              <a:t>CSD almost completed</a:t>
            </a:r>
          </a:p>
          <a:p>
            <a:pPr lvl="1">
              <a:buFontTx/>
              <a:buChar char="-"/>
            </a:pPr>
            <a:endParaRPr lang="en-GB" dirty="0"/>
          </a:p>
          <a:p>
            <a:pPr>
              <a:buFontTx/>
              <a:buChar char="-"/>
            </a:pPr>
            <a:r>
              <a:rPr lang="en-GB" kern="0" dirty="0"/>
              <a:t>Jan. 2025</a:t>
            </a:r>
          </a:p>
          <a:p>
            <a:pPr lvl="1">
              <a:buFontTx/>
              <a:buChar char="-"/>
            </a:pPr>
            <a:r>
              <a:rPr lang="en-GB" kern="0" dirty="0"/>
              <a:t>Finalize PAR and CSD</a:t>
            </a:r>
          </a:p>
          <a:p>
            <a:pPr lvl="1">
              <a:buFontTx/>
              <a:buChar char="-"/>
            </a:pPr>
            <a:r>
              <a:rPr lang="en-GB" kern="0" dirty="0"/>
              <a:t>WG approval of the PAR and CSD</a:t>
            </a:r>
          </a:p>
          <a:p>
            <a:pPr lvl="1">
              <a:buFontTx/>
              <a:buChar char="-"/>
            </a:pPr>
            <a:endParaRPr lang="en-GB" dirty="0"/>
          </a:p>
        </p:txBody>
      </p:sp>
      <p:sp>
        <p:nvSpPr>
          <p:cNvPr id="13" name="Content Placeholder 1">
            <a:extLst>
              <a:ext uri="{FF2B5EF4-FFF2-40B4-BE49-F238E27FC236}">
                <a16:creationId xmlns:a16="http://schemas.microsoft.com/office/drawing/2014/main" id="{D5FB241F-7DC2-4134-BEEA-EC3DBE1AD04D}"/>
              </a:ext>
            </a:extLst>
          </p:cNvPr>
          <p:cNvSpPr txBox="1">
            <a:spLocks/>
          </p:cNvSpPr>
          <p:nvPr/>
        </p:nvSpPr>
        <p:spPr bwMode="auto">
          <a:xfrm>
            <a:off x="6672065" y="1981200"/>
            <a:ext cx="5112568"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Tx/>
              <a:buChar char="-"/>
            </a:pPr>
            <a:r>
              <a:rPr lang="en-GB" kern="0" dirty="0"/>
              <a:t>Mar. 2025</a:t>
            </a:r>
          </a:p>
          <a:p>
            <a:pPr lvl="1">
              <a:buFontTx/>
              <a:buChar char="-"/>
            </a:pPr>
            <a:r>
              <a:rPr lang="en-GB" kern="0" dirty="0"/>
              <a:t>802 LMSC approval of the PAR and acceptance of the CSD</a:t>
            </a:r>
          </a:p>
          <a:p>
            <a:pPr lvl="1">
              <a:buFontTx/>
              <a:buChar char="-"/>
            </a:pPr>
            <a:r>
              <a:rPr lang="en-GB" kern="0" dirty="0"/>
              <a:t>Submit to </a:t>
            </a:r>
            <a:r>
              <a:rPr lang="en-GB" kern="0" dirty="0" err="1"/>
              <a:t>NesCom</a:t>
            </a:r>
            <a:endParaRPr lang="en-GB" kern="0" dirty="0"/>
          </a:p>
          <a:p>
            <a:pPr lvl="1">
              <a:buFontTx/>
              <a:buChar char="-"/>
            </a:pPr>
            <a:endParaRPr lang="en-GB" kern="0" dirty="0"/>
          </a:p>
          <a:p>
            <a:pPr>
              <a:buFontTx/>
              <a:buChar char="-"/>
            </a:pPr>
            <a:r>
              <a:rPr lang="en-GB" kern="0" dirty="0"/>
              <a:t>May 2025</a:t>
            </a:r>
          </a:p>
          <a:p>
            <a:pPr lvl="1">
              <a:buFontTx/>
              <a:buChar char="-"/>
            </a:pPr>
            <a:r>
              <a:rPr lang="en-GB" kern="0" dirty="0"/>
              <a:t>TG start</a:t>
            </a:r>
          </a:p>
        </p:txBody>
      </p:sp>
      <p:sp>
        <p:nvSpPr>
          <p:cNvPr id="3" name="Footer Placeholder 2">
            <a:extLst>
              <a:ext uri="{FF2B5EF4-FFF2-40B4-BE49-F238E27FC236}">
                <a16:creationId xmlns:a16="http://schemas.microsoft.com/office/drawing/2014/main" id="{BC576349-C175-414C-8597-71537EF5CD41}"/>
              </a:ext>
            </a:extLst>
          </p:cNvPr>
          <p:cNvSpPr>
            <a:spLocks noGrp="1"/>
          </p:cNvSpPr>
          <p:nvPr>
            <p:ph type="ftr" idx="14"/>
          </p:nvPr>
        </p:nvSpPr>
        <p:spPr/>
        <p:txBody>
          <a:bodyPr/>
          <a:lstStyle/>
          <a:p>
            <a:r>
              <a:rPr lang="en-GB"/>
              <a:t>Nikola Serafimovski, pureLiFi</a:t>
            </a:r>
            <a:endParaRPr lang="en-GB" dirty="0"/>
          </a:p>
        </p:txBody>
      </p:sp>
      <p:sp>
        <p:nvSpPr>
          <p:cNvPr id="7" name="Slide Number Placeholder 6">
            <a:extLst>
              <a:ext uri="{FF2B5EF4-FFF2-40B4-BE49-F238E27FC236}">
                <a16:creationId xmlns:a16="http://schemas.microsoft.com/office/drawing/2014/main" id="{20E2F908-8FB6-491F-98D1-45B0134903F6}"/>
              </a:ext>
            </a:extLst>
          </p:cNvPr>
          <p:cNvSpPr>
            <a:spLocks noGrp="1"/>
          </p:cNvSpPr>
          <p:nvPr>
            <p:ph type="sldNum" idx="12"/>
          </p:nvPr>
        </p:nvSpPr>
        <p:spPr/>
        <p:txBody>
          <a:bodyPr/>
          <a:lstStyle/>
          <a:p>
            <a:r>
              <a:rPr lang="en-GB"/>
              <a:t>Slide </a:t>
            </a:r>
            <a:fld id="{440F5867-744E-4AA6-B0ED-4C44D2DFBB7B}" type="slidenum">
              <a:rPr lang="en-GB" smtClean="0"/>
              <a:pPr/>
              <a:t>68</a:t>
            </a:fld>
            <a:endParaRPr lang="en-GB" dirty="0"/>
          </a:p>
        </p:txBody>
      </p:sp>
      <p:sp>
        <p:nvSpPr>
          <p:cNvPr id="8" name="Date Placeholder 7">
            <a:extLst>
              <a:ext uri="{FF2B5EF4-FFF2-40B4-BE49-F238E27FC236}">
                <a16:creationId xmlns:a16="http://schemas.microsoft.com/office/drawing/2014/main" id="{CA8D7A50-04E7-4226-BC41-63EB86CD8C5C}"/>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334330149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a:t>November 2024 IMMW SG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2024-11-14</a:t>
            </a:r>
          </a:p>
        </p:txBody>
      </p:sp>
      <p:graphicFrame>
        <p:nvGraphicFramePr>
          <p:cNvPr id="1026" name="Object 11"/>
          <p:cNvGraphicFramePr>
            <a:graphicFrameLocks noChangeAspect="1"/>
          </p:cNvGraphicFramePr>
          <p:nvPr>
            <p:extLst>
              <p:ext uri="{D42A27DB-BD31-4B8C-83A1-F6EECF244321}">
                <p14:modId xmlns:p14="http://schemas.microsoft.com/office/powerpoint/2010/main" val="2582811264"/>
              </p:ext>
            </p:extLst>
          </p:nvPr>
        </p:nvGraphicFramePr>
        <p:xfrm>
          <a:off x="2073275" y="2357438"/>
          <a:ext cx="8534400" cy="1177925"/>
        </p:xfrm>
        <a:graphic>
          <a:graphicData uri="http://schemas.openxmlformats.org/presentationml/2006/ole">
            <mc:AlternateContent xmlns:mc="http://schemas.openxmlformats.org/markup-compatibility/2006">
              <mc:Choice xmlns:v="urn:schemas-microsoft-com:vml" Requires="v">
                <p:oleObj name="Document" r:id="rId3" imgW="8538476" imgH="1184650" progId="Word.Document.8">
                  <p:embed/>
                </p:oleObj>
              </mc:Choice>
              <mc:Fallback>
                <p:oleObj name="Document" r:id="rId3" imgW="8538476" imgH="1184650" progId="Word.Document.8">
                  <p:embed/>
                  <p:pic>
                    <p:nvPicPr>
                      <p:cNvPr id="1026" name="Object 11"/>
                      <p:cNvPicPr>
                        <a:picLocks noChangeAspect="1" noChangeArrowheads="1"/>
                      </p:cNvPicPr>
                      <p:nvPr/>
                    </p:nvPicPr>
                    <p:blipFill>
                      <a:blip r:embed="rId4"/>
                      <a:srcRect/>
                      <a:stretch>
                        <a:fillRect/>
                      </a:stretch>
                    </p:blipFill>
                    <p:spPr bwMode="auto">
                      <a:xfrm>
                        <a:off x="2073275" y="2357438"/>
                        <a:ext cx="8534400" cy="11779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Authors:</a:t>
            </a:r>
          </a:p>
        </p:txBody>
      </p:sp>
      <p:sp>
        <p:nvSpPr>
          <p:cNvPr id="3" name="Footer Placeholder 2">
            <a:extLst>
              <a:ext uri="{FF2B5EF4-FFF2-40B4-BE49-F238E27FC236}">
                <a16:creationId xmlns:a16="http://schemas.microsoft.com/office/drawing/2014/main" id="{7FAEFE45-D83A-48C9-98B5-742ADB933A5C}"/>
              </a:ext>
            </a:extLst>
          </p:cNvPr>
          <p:cNvSpPr>
            <a:spLocks noGrp="1"/>
          </p:cNvSpPr>
          <p:nvPr>
            <p:ph type="ftr" idx="14"/>
          </p:nvPr>
        </p:nvSpPr>
        <p:spPr/>
        <p:txBody>
          <a:bodyPr/>
          <a:lstStyle/>
          <a:p>
            <a:r>
              <a:rPr lang="en-GB"/>
              <a:t>Laurent Cariou, Intel</a:t>
            </a:r>
            <a:endParaRPr lang="en-GB" dirty="0"/>
          </a:p>
        </p:txBody>
      </p:sp>
      <p:sp>
        <p:nvSpPr>
          <p:cNvPr id="4" name="Slide Number Placeholder 3">
            <a:extLst>
              <a:ext uri="{FF2B5EF4-FFF2-40B4-BE49-F238E27FC236}">
                <a16:creationId xmlns:a16="http://schemas.microsoft.com/office/drawing/2014/main" id="{8E7A6B27-4EA9-4FF1-BCAB-E265F586F65A}"/>
              </a:ext>
            </a:extLst>
          </p:cNvPr>
          <p:cNvSpPr>
            <a:spLocks noGrp="1"/>
          </p:cNvSpPr>
          <p:nvPr>
            <p:ph type="sldNum" idx="12"/>
          </p:nvPr>
        </p:nvSpPr>
        <p:spPr/>
        <p:txBody>
          <a:bodyPr/>
          <a:lstStyle/>
          <a:p>
            <a:r>
              <a:rPr lang="en-GB"/>
              <a:t>Slide </a:t>
            </a:r>
            <a:fld id="{440F5867-744E-4AA6-B0ED-4C44D2DFBB7B}" type="slidenum">
              <a:rPr lang="en-GB" smtClean="0"/>
              <a:pPr/>
              <a:t>69</a:t>
            </a:fld>
            <a:endParaRPr lang="en-GB" dirty="0"/>
          </a:p>
        </p:txBody>
      </p:sp>
      <p:sp>
        <p:nvSpPr>
          <p:cNvPr id="5" name="Date Placeholder 4">
            <a:extLst>
              <a:ext uri="{FF2B5EF4-FFF2-40B4-BE49-F238E27FC236}">
                <a16:creationId xmlns:a16="http://schemas.microsoft.com/office/drawing/2014/main" id="{F5362562-7283-4FB1-AFB2-FEAB536DE9DD}"/>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3638197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3F586-667C-B3B6-F1B7-84E9033C6FFF}"/>
              </a:ext>
            </a:extLst>
          </p:cNvPr>
          <p:cNvSpPr>
            <a:spLocks noGrp="1"/>
          </p:cNvSpPr>
          <p:nvPr>
            <p:ph type="title"/>
          </p:nvPr>
        </p:nvSpPr>
        <p:spPr/>
        <p:txBody>
          <a:bodyPr/>
          <a:lstStyle/>
          <a:p>
            <a:r>
              <a:rPr lang="en-US" dirty="0"/>
              <a:t>Attendance by breakout (November plenary session)</a:t>
            </a:r>
          </a:p>
        </p:txBody>
      </p:sp>
      <p:pic>
        <p:nvPicPr>
          <p:cNvPr id="8" name="Content Placeholder 7">
            <a:extLst>
              <a:ext uri="{FF2B5EF4-FFF2-40B4-BE49-F238E27FC236}">
                <a16:creationId xmlns:a16="http://schemas.microsoft.com/office/drawing/2014/main" id="{1D4E8FE7-9386-57F7-4F66-D6CF3B3135FD}"/>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1752599" y="1600201"/>
            <a:ext cx="8678331" cy="4881562"/>
          </a:xfrm>
        </p:spPr>
      </p:pic>
      <p:sp>
        <p:nvSpPr>
          <p:cNvPr id="4" name="Date Placeholder 3">
            <a:extLst>
              <a:ext uri="{FF2B5EF4-FFF2-40B4-BE49-F238E27FC236}">
                <a16:creationId xmlns:a16="http://schemas.microsoft.com/office/drawing/2014/main" id="{CBACB1A8-B496-E51D-6699-FB3433294094}"/>
              </a:ext>
            </a:extLst>
          </p:cNvPr>
          <p:cNvSpPr>
            <a:spLocks noGrp="1"/>
          </p:cNvSpPr>
          <p:nvPr>
            <p:ph type="dt" sz="half" idx="10"/>
          </p:nvPr>
        </p:nvSpPr>
        <p:spPr/>
        <p:txBody>
          <a:bodyPr/>
          <a:lstStyle/>
          <a:p>
            <a:pPr>
              <a:defRPr/>
            </a:pPr>
            <a:r>
              <a:rPr lang="en-US"/>
              <a:t>November 2024</a:t>
            </a:r>
          </a:p>
        </p:txBody>
      </p:sp>
      <p:sp>
        <p:nvSpPr>
          <p:cNvPr id="5" name="Footer Placeholder 4">
            <a:extLst>
              <a:ext uri="{FF2B5EF4-FFF2-40B4-BE49-F238E27FC236}">
                <a16:creationId xmlns:a16="http://schemas.microsoft.com/office/drawing/2014/main" id="{CC6BC9F1-77D7-E928-450E-412464E8BA55}"/>
              </a:ext>
            </a:extLst>
          </p:cNvPr>
          <p:cNvSpPr>
            <a:spLocks noGrp="1"/>
          </p:cNvSpPr>
          <p:nvPr>
            <p:ph type="ftr" sz="quarter" idx="11"/>
          </p:nvPr>
        </p:nvSpPr>
        <p:spPr/>
        <p:txBody>
          <a:bodyPr/>
          <a:lstStyle/>
          <a:p>
            <a:pPr>
              <a:defRPr/>
            </a:pPr>
            <a:r>
              <a:rPr lang="en-US"/>
              <a:t>Robert Stacey, Intel</a:t>
            </a:r>
          </a:p>
        </p:txBody>
      </p:sp>
      <p:sp>
        <p:nvSpPr>
          <p:cNvPr id="6" name="Slide Number Placeholder 5">
            <a:extLst>
              <a:ext uri="{FF2B5EF4-FFF2-40B4-BE49-F238E27FC236}">
                <a16:creationId xmlns:a16="http://schemas.microsoft.com/office/drawing/2014/main" id="{68A84E16-4AEB-B769-DF40-B82F42C60F51}"/>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7</a:t>
            </a:fld>
            <a:endParaRPr lang="en-US"/>
          </a:p>
        </p:txBody>
      </p:sp>
      <p:sp>
        <p:nvSpPr>
          <p:cNvPr id="7" name="Footer Placeholder 6">
            <a:extLst>
              <a:ext uri="{FF2B5EF4-FFF2-40B4-BE49-F238E27FC236}">
                <a16:creationId xmlns:a16="http://schemas.microsoft.com/office/drawing/2014/main" id="{75BD1C0A-E225-4F01-8B63-D6E7D3A6A09D}"/>
              </a:ext>
            </a:extLst>
          </p:cNvPr>
          <p:cNvSpPr>
            <a:spLocks noGrp="1"/>
          </p:cNvSpPr>
          <p:nvPr>
            <p:ph type="ftr" idx="14"/>
          </p:nvPr>
        </p:nvSpPr>
        <p:spPr>
          <a:xfrm>
            <a:off x="7143757" y="6475414"/>
            <a:ext cx="4246027" cy="180975"/>
          </a:xfrm>
        </p:spPr>
        <p:txBody>
          <a:bodyPr/>
          <a:lstStyle/>
          <a:p>
            <a:r>
              <a:rPr lang="en-GB" dirty="0"/>
              <a:t>Robert Stacey, Intel</a:t>
            </a:r>
          </a:p>
        </p:txBody>
      </p:sp>
    </p:spTree>
    <p:extLst>
      <p:ext uri="{BB962C8B-B14F-4D97-AF65-F5344CB8AC3E}">
        <p14:creationId xmlns:p14="http://schemas.microsoft.com/office/powerpoint/2010/main" val="14501091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685800" y="1905000"/>
            <a:ext cx="11201400" cy="4114800"/>
          </a:xfrm>
        </p:spPr>
        <p:txBody>
          <a:bodyPr/>
          <a:lstStyle/>
          <a:p>
            <a:pPr>
              <a:lnSpc>
                <a:spcPct val="90000"/>
              </a:lnSpc>
            </a:pPr>
            <a:r>
              <a:rPr lang="en-US" dirty="0"/>
              <a:t>Completed work</a:t>
            </a:r>
          </a:p>
          <a:p>
            <a:pPr lvl="1">
              <a:lnSpc>
                <a:spcPct val="90000"/>
              </a:lnSpc>
            </a:pPr>
            <a:r>
              <a:rPr lang="en-US" sz="1800" dirty="0"/>
              <a:t>We responded to comments received from other 802 WGs</a:t>
            </a:r>
          </a:p>
          <a:p>
            <a:pPr lvl="1">
              <a:lnSpc>
                <a:spcPct val="90000"/>
              </a:lnSpc>
            </a:pPr>
            <a:r>
              <a:rPr lang="en-US" sz="1800" dirty="0"/>
              <a:t>and approved the response to comments and the updated PAR and CSD documents</a:t>
            </a:r>
          </a:p>
          <a:p>
            <a:pPr lvl="2">
              <a:lnSpc>
                <a:spcPct val="90000"/>
              </a:lnSpc>
            </a:pPr>
            <a:r>
              <a:rPr lang="en-US" sz="1600" dirty="0"/>
              <a:t>PAR 44Y, 0N, 6A</a:t>
            </a:r>
          </a:p>
          <a:p>
            <a:pPr lvl="2">
              <a:lnSpc>
                <a:spcPct val="90000"/>
              </a:lnSpc>
            </a:pPr>
            <a:r>
              <a:rPr lang="en-US" sz="1600" dirty="0"/>
              <a:t>CSD 47Y, 0N, 5A</a:t>
            </a:r>
          </a:p>
          <a:p>
            <a:pPr lvl="1">
              <a:lnSpc>
                <a:spcPct val="90000"/>
              </a:lnSpc>
            </a:pPr>
            <a:r>
              <a:rPr lang="en-US" sz="1800" dirty="0"/>
              <a:t>PAR and CSD document were then approved in the WG during mid-week plenary</a:t>
            </a:r>
          </a:p>
          <a:p>
            <a:pPr lvl="1">
              <a:lnSpc>
                <a:spcPct val="90000"/>
              </a:lnSpc>
            </a:pPr>
            <a:endParaRPr lang="en-US" sz="1200" dirty="0"/>
          </a:p>
          <a:p>
            <a:pPr lvl="1">
              <a:lnSpc>
                <a:spcPct val="90000"/>
              </a:lnSpc>
            </a:pPr>
            <a:endParaRPr lang="en-US" sz="1800" dirty="0"/>
          </a:p>
          <a:p>
            <a:pPr lvl="1">
              <a:lnSpc>
                <a:spcPct val="90000"/>
              </a:lnSpc>
            </a:pPr>
            <a:endParaRPr lang="en-US" dirty="0"/>
          </a:p>
          <a:p>
            <a:pPr lvl="1">
              <a:lnSpc>
                <a:spcPct val="90000"/>
              </a:lnSpc>
            </a:pPr>
            <a:r>
              <a:rPr lang="en-US" dirty="0"/>
              <a:t>Minutes:</a:t>
            </a:r>
          </a:p>
          <a:p>
            <a:pPr lvl="2">
              <a:lnSpc>
                <a:spcPct val="90000"/>
              </a:lnSpc>
            </a:pPr>
            <a:r>
              <a:rPr lang="en-US" sz="1800" dirty="0">
                <a:hlinkClick r:id="rId3"/>
              </a:rPr>
              <a:t>https://mentor.ieee.org/802.11/dcn/24/11-24-1943-00-immw-immw-meeting-minutes-for-november.docx</a:t>
            </a:r>
            <a:endParaRPr lang="en-US" sz="1800" dirty="0"/>
          </a:p>
          <a:p>
            <a:pPr lvl="2">
              <a:lnSpc>
                <a:spcPct val="90000"/>
              </a:lnSpc>
            </a:pPr>
            <a:endParaRPr lang="en-US" sz="1800" dirty="0"/>
          </a:p>
          <a:p>
            <a:pPr marL="857250" lvl="2" indent="0">
              <a:lnSpc>
                <a:spcPct val="90000"/>
              </a:lnSpc>
              <a:buNone/>
            </a:pPr>
            <a:endParaRPr lang="en-US" sz="18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CBF55E43-6F80-475B-908D-C26B5B13DFC0}"/>
              </a:ext>
            </a:extLst>
          </p:cNvPr>
          <p:cNvSpPr>
            <a:spLocks noGrp="1"/>
          </p:cNvSpPr>
          <p:nvPr>
            <p:ph type="ftr" sz="quarter" idx="11"/>
          </p:nvPr>
        </p:nvSpPr>
        <p:spPr/>
        <p:txBody>
          <a:bodyPr/>
          <a:lstStyle/>
          <a:p>
            <a:pPr>
              <a:defRPr/>
            </a:pPr>
            <a:r>
              <a:rPr lang="en-US"/>
              <a:t>Laurent Cariou, Intel</a:t>
            </a:r>
            <a:endParaRPr lang="en-US" dirty="0"/>
          </a:p>
        </p:txBody>
      </p:sp>
      <p:sp>
        <p:nvSpPr>
          <p:cNvPr id="4" name="Slide Number Placeholder 3">
            <a:extLst>
              <a:ext uri="{FF2B5EF4-FFF2-40B4-BE49-F238E27FC236}">
                <a16:creationId xmlns:a16="http://schemas.microsoft.com/office/drawing/2014/main" id="{B47DB14C-E044-41FF-A9CB-BB7ED0D65FAB}"/>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70</a:t>
            </a:fld>
            <a:endParaRPr lang="en-US" dirty="0"/>
          </a:p>
        </p:txBody>
      </p:sp>
      <p:sp>
        <p:nvSpPr>
          <p:cNvPr id="5" name="Date Placeholder 4">
            <a:extLst>
              <a:ext uri="{FF2B5EF4-FFF2-40B4-BE49-F238E27FC236}">
                <a16:creationId xmlns:a16="http://schemas.microsoft.com/office/drawing/2014/main" id="{2BD1410A-1CC3-4F53-8CB3-B275864F910C}"/>
              </a:ext>
            </a:extLst>
          </p:cNvPr>
          <p:cNvSpPr>
            <a:spLocks noGrp="1"/>
          </p:cNvSpPr>
          <p:nvPr>
            <p:ph type="dt" sz="half" idx="10"/>
          </p:nvPr>
        </p:nvSpPr>
        <p:spPr/>
        <p:txBody>
          <a:bodyPr/>
          <a:lstStyle/>
          <a:p>
            <a:pPr>
              <a:defRPr/>
            </a:pPr>
            <a:r>
              <a:rPr lang="en-US"/>
              <a:t>November 2024</a:t>
            </a:r>
            <a:endParaRPr lang="en-US" dirty="0"/>
          </a:p>
        </p:txBody>
      </p:sp>
    </p:spTree>
    <p:extLst>
      <p:ext uri="{BB962C8B-B14F-4D97-AF65-F5344CB8AC3E}">
        <p14:creationId xmlns:p14="http://schemas.microsoft.com/office/powerpoint/2010/main" val="26714917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a:xfrm>
            <a:off x="914400" y="2057400"/>
            <a:ext cx="10363200" cy="4114800"/>
          </a:xfrm>
        </p:spPr>
        <p:txBody>
          <a:bodyPr/>
          <a:lstStyle/>
          <a:p>
            <a:pPr>
              <a:lnSpc>
                <a:spcPct val="90000"/>
              </a:lnSpc>
            </a:pPr>
            <a:r>
              <a:rPr lang="en-US" dirty="0"/>
              <a:t>Teleconference plan:</a:t>
            </a:r>
          </a:p>
          <a:p>
            <a:pPr>
              <a:buFont typeface="Arial" panose="020B0604020202020204" pitchFamily="34" charset="0"/>
              <a:buChar char="•"/>
            </a:pPr>
            <a:r>
              <a:rPr lang="en-US" sz="1600" b="0" dirty="0"/>
              <a:t>No conf calls</a:t>
            </a:r>
          </a:p>
          <a:p>
            <a:pPr lvl="1">
              <a:lnSpc>
                <a:spcPct val="80000"/>
              </a:lnSpc>
            </a:pPr>
            <a:endParaRPr lang="en-US" altLang="en-US" b="1" dirty="0"/>
          </a:p>
          <a:p>
            <a:pPr marL="0" indent="0">
              <a:lnSpc>
                <a:spcPct val="90000"/>
              </a:lnSpc>
              <a:buNone/>
            </a:pPr>
            <a:endParaRPr lang="en-US" kern="0" dirty="0"/>
          </a:p>
          <a:p>
            <a:pPr>
              <a:lnSpc>
                <a:spcPct val="90000"/>
              </a:lnSpc>
            </a:pPr>
            <a:r>
              <a:rPr lang="en-US" kern="0" dirty="0"/>
              <a:t>In </a:t>
            </a:r>
            <a:r>
              <a:rPr lang="en-US" dirty="0"/>
              <a:t>January 2025</a:t>
            </a:r>
            <a:r>
              <a:rPr lang="en-US" kern="0" dirty="0"/>
              <a:t>:</a:t>
            </a:r>
          </a:p>
          <a:p>
            <a:pPr lvl="1">
              <a:buFont typeface="Arial" panose="020B0604020202020204" pitchFamily="34" charset="0"/>
              <a:buChar char="•"/>
            </a:pPr>
            <a:r>
              <a:rPr lang="en-US" sz="1800" dirty="0"/>
              <a:t>Plan to have first meeting for </a:t>
            </a:r>
            <a:r>
              <a:rPr lang="en-US" sz="1800" dirty="0" err="1"/>
              <a:t>TGbq</a:t>
            </a:r>
            <a:endParaRPr lang="en-US" sz="1800" dirty="0"/>
          </a:p>
          <a:p>
            <a:pPr>
              <a:lnSpc>
                <a:spcPct val="90000"/>
              </a:lnSpc>
            </a:pPr>
            <a:endParaRPr lang="en-US" kern="0" dirty="0"/>
          </a:p>
          <a:p>
            <a:pPr marL="0" indent="0">
              <a:lnSpc>
                <a:spcPct val="90000"/>
              </a:lnSpc>
              <a:buNone/>
            </a:pPr>
            <a:endParaRPr lang="en-US" kern="0" dirty="0"/>
          </a:p>
        </p:txBody>
      </p:sp>
      <p:sp>
        <p:nvSpPr>
          <p:cNvPr id="5125" name="Rectangle 2"/>
          <p:cNvSpPr>
            <a:spLocks noGrp="1" noChangeArrowheads="1"/>
          </p:cNvSpPr>
          <p:nvPr>
            <p:ph type="title"/>
          </p:nvPr>
        </p:nvSpPr>
        <p:spPr/>
        <p:txBody>
          <a:bodyPr/>
          <a:lstStyle/>
          <a:p>
            <a:r>
              <a:rPr lang="en-US" dirty="0"/>
              <a:t>Plans for January</a:t>
            </a:r>
          </a:p>
        </p:txBody>
      </p:sp>
      <p:sp>
        <p:nvSpPr>
          <p:cNvPr id="3" name="Footer Placeholder 2">
            <a:extLst>
              <a:ext uri="{FF2B5EF4-FFF2-40B4-BE49-F238E27FC236}">
                <a16:creationId xmlns:a16="http://schemas.microsoft.com/office/drawing/2014/main" id="{7F81A4E3-A90E-4E32-94ED-99B1C4412A54}"/>
              </a:ext>
            </a:extLst>
          </p:cNvPr>
          <p:cNvSpPr>
            <a:spLocks noGrp="1"/>
          </p:cNvSpPr>
          <p:nvPr>
            <p:ph type="ftr" sz="quarter" idx="11"/>
          </p:nvPr>
        </p:nvSpPr>
        <p:spPr/>
        <p:txBody>
          <a:bodyPr/>
          <a:lstStyle/>
          <a:p>
            <a:pPr>
              <a:defRPr/>
            </a:pPr>
            <a:r>
              <a:rPr lang="en-US"/>
              <a:t>Laurent Cariou, Intel</a:t>
            </a:r>
            <a:endParaRPr lang="en-US" dirty="0"/>
          </a:p>
        </p:txBody>
      </p:sp>
      <p:sp>
        <p:nvSpPr>
          <p:cNvPr id="5" name="Slide Number Placeholder 4">
            <a:extLst>
              <a:ext uri="{FF2B5EF4-FFF2-40B4-BE49-F238E27FC236}">
                <a16:creationId xmlns:a16="http://schemas.microsoft.com/office/drawing/2014/main" id="{DFD4D328-DA16-42D7-9332-1C2A713BB1B2}"/>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71</a:t>
            </a:fld>
            <a:endParaRPr lang="en-US" dirty="0"/>
          </a:p>
        </p:txBody>
      </p:sp>
      <p:sp>
        <p:nvSpPr>
          <p:cNvPr id="7" name="Date Placeholder 6">
            <a:extLst>
              <a:ext uri="{FF2B5EF4-FFF2-40B4-BE49-F238E27FC236}">
                <a16:creationId xmlns:a16="http://schemas.microsoft.com/office/drawing/2014/main" id="{FB2D05F6-A3BD-4765-9648-73F27286CCA3}"/>
              </a:ext>
            </a:extLst>
          </p:cNvPr>
          <p:cNvSpPr>
            <a:spLocks noGrp="1"/>
          </p:cNvSpPr>
          <p:nvPr>
            <p:ph type="dt" sz="half" idx="10"/>
          </p:nvPr>
        </p:nvSpPr>
        <p:spPr/>
        <p:txBody>
          <a:bodyPr/>
          <a:lstStyle/>
          <a:p>
            <a:pPr>
              <a:defRPr/>
            </a:pPr>
            <a:r>
              <a:rPr lang="en-US"/>
              <a:t>November 2024</a:t>
            </a:r>
            <a:endParaRPr lang="en-US" dirty="0"/>
          </a:p>
        </p:txBody>
      </p:sp>
    </p:spTree>
    <p:extLst>
      <p:ext uri="{BB962C8B-B14F-4D97-AF65-F5344CB8AC3E}">
        <p14:creationId xmlns:p14="http://schemas.microsoft.com/office/powerpoint/2010/main" val="171017696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Automotive TIG Closing Report</a:t>
            </a:r>
          </a:p>
        </p:txBody>
      </p:sp>
      <p:sp>
        <p:nvSpPr>
          <p:cNvPr id="13318"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2024-11-15</a:t>
            </a:r>
          </a:p>
        </p:txBody>
      </p:sp>
      <p:graphicFrame>
        <p:nvGraphicFramePr>
          <p:cNvPr id="13319" name="Object 5"/>
          <p:cNvGraphicFramePr>
            <a:graphicFrameLocks noChangeAspect="1"/>
          </p:cNvGraphicFramePr>
          <p:nvPr>
            <p:extLst>
              <p:ext uri="{D42A27DB-BD31-4B8C-83A1-F6EECF244321}">
                <p14:modId xmlns:p14="http://schemas.microsoft.com/office/powerpoint/2010/main" val="4167730937"/>
              </p:ext>
            </p:extLst>
          </p:nvPr>
        </p:nvGraphicFramePr>
        <p:xfrm>
          <a:off x="2086710" y="2744789"/>
          <a:ext cx="9675812" cy="2360612"/>
        </p:xfrm>
        <a:graphic>
          <a:graphicData uri="http://schemas.openxmlformats.org/presentationml/2006/ole">
            <mc:AlternateContent xmlns:mc="http://schemas.openxmlformats.org/markup-compatibility/2006">
              <mc:Choice xmlns:v="urn:schemas-microsoft-com:vml" Requires="v">
                <p:oleObj name="Document" r:id="rId3" imgW="9590328" imgH="2353359" progId="Word.Document.8">
                  <p:embed/>
                </p:oleObj>
              </mc:Choice>
              <mc:Fallback>
                <p:oleObj name="Document" r:id="rId3" imgW="9590328" imgH="2353359" progId="Word.Document.8">
                  <p:embed/>
                  <p:pic>
                    <p:nvPicPr>
                      <p:cNvPr id="13319" name="Object 5"/>
                      <p:cNvPicPr>
                        <a:picLocks noChangeAspect="1" noChangeArrowheads="1"/>
                      </p:cNvPicPr>
                      <p:nvPr/>
                    </p:nvPicPr>
                    <p:blipFill>
                      <a:blip r:embed="rId4"/>
                      <a:srcRect/>
                      <a:stretch>
                        <a:fillRect/>
                      </a:stretch>
                    </p:blipFill>
                    <p:spPr bwMode="auto">
                      <a:xfrm>
                        <a:off x="2086710" y="2744789"/>
                        <a:ext cx="9675812" cy="2360612"/>
                      </a:xfrm>
                      <a:prstGeom prst="rect">
                        <a:avLst/>
                      </a:prstGeom>
                      <a:noFill/>
                      <a:ln>
                        <a:noFill/>
                      </a:ln>
                      <a:effec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Footer Placeholder 1">
            <a:extLst>
              <a:ext uri="{FF2B5EF4-FFF2-40B4-BE49-F238E27FC236}">
                <a16:creationId xmlns:a16="http://schemas.microsoft.com/office/drawing/2014/main" id="{241C78DE-78D0-4C3B-8D0C-0E3763652257}"/>
              </a:ext>
            </a:extLst>
          </p:cNvPr>
          <p:cNvSpPr>
            <a:spLocks noGrp="1"/>
          </p:cNvSpPr>
          <p:nvPr>
            <p:ph type="ftr" idx="14"/>
          </p:nvPr>
        </p:nvSpPr>
        <p:spPr/>
        <p:txBody>
          <a:bodyPr/>
          <a:lstStyle/>
          <a:p>
            <a:r>
              <a:rPr lang="en-GB"/>
              <a:t>Jim Lansford, Farafir SRL</a:t>
            </a:r>
            <a:endParaRPr lang="en-GB" dirty="0"/>
          </a:p>
        </p:txBody>
      </p:sp>
      <p:sp>
        <p:nvSpPr>
          <p:cNvPr id="3" name="Slide Number Placeholder 2">
            <a:extLst>
              <a:ext uri="{FF2B5EF4-FFF2-40B4-BE49-F238E27FC236}">
                <a16:creationId xmlns:a16="http://schemas.microsoft.com/office/drawing/2014/main" id="{FCC467AC-DC68-44B8-8CB5-FC545F1FA995}"/>
              </a:ext>
            </a:extLst>
          </p:cNvPr>
          <p:cNvSpPr>
            <a:spLocks noGrp="1"/>
          </p:cNvSpPr>
          <p:nvPr>
            <p:ph type="sldNum" idx="12"/>
          </p:nvPr>
        </p:nvSpPr>
        <p:spPr/>
        <p:txBody>
          <a:bodyPr/>
          <a:lstStyle/>
          <a:p>
            <a:r>
              <a:rPr lang="en-GB"/>
              <a:t>Slide </a:t>
            </a:r>
            <a:fld id="{440F5867-744E-4AA6-B0ED-4C44D2DFBB7B}" type="slidenum">
              <a:rPr lang="en-GB" smtClean="0"/>
              <a:pPr/>
              <a:t>72</a:t>
            </a:fld>
            <a:endParaRPr lang="en-GB" dirty="0"/>
          </a:p>
        </p:txBody>
      </p:sp>
      <p:sp>
        <p:nvSpPr>
          <p:cNvPr id="4" name="Date Placeholder 3">
            <a:extLst>
              <a:ext uri="{FF2B5EF4-FFF2-40B4-BE49-F238E27FC236}">
                <a16:creationId xmlns:a16="http://schemas.microsoft.com/office/drawing/2014/main" id="{3277C31C-925A-493A-9F6A-D16E3787D90D}"/>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319538233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body" idx="1"/>
          </p:nvPr>
        </p:nvSpPr>
        <p:spPr>
          <a:xfrm>
            <a:off x="407368" y="548680"/>
            <a:ext cx="11593288" cy="5184576"/>
          </a:xfrm>
        </p:spPr>
        <p:txBody>
          <a:bodyPr/>
          <a:lstStyle/>
          <a:p>
            <a:pPr marL="0" indent="0" algn="ctr" eaLnBrk="1" hangingPunct="1">
              <a:spcBef>
                <a:spcPts val="0"/>
              </a:spcBef>
              <a:buNone/>
            </a:pPr>
            <a:r>
              <a:rPr lang="en-US" altLang="en-US" sz="2800" dirty="0"/>
              <a:t>Summary</a:t>
            </a:r>
          </a:p>
          <a:p>
            <a:pPr eaLnBrk="1" hangingPunct="1">
              <a:spcBef>
                <a:spcPts val="0"/>
              </a:spcBef>
            </a:pPr>
            <a:r>
              <a:rPr lang="en-US" altLang="en-US" sz="2000" dirty="0"/>
              <a:t>Final Agenda</a:t>
            </a:r>
          </a:p>
          <a:p>
            <a:pPr marL="857250" lvl="1" indent="-457200">
              <a:spcBef>
                <a:spcPts val="0"/>
              </a:spcBef>
              <a:defRPr/>
            </a:pPr>
            <a:r>
              <a:rPr lang="en-US" sz="1800" dirty="0">
                <a:cs typeface="Arial" panose="020B0604020202020204" pitchFamily="34" charset="0"/>
                <a:hlinkClick r:id="rId3"/>
              </a:rPr>
              <a:t>https://mentor.ieee.org/802.11/dcn/24/11-24-1674-00-auto-agenda-for-automotive-tig-2024-november.pptx</a:t>
            </a:r>
            <a:r>
              <a:rPr lang="en-US" dirty="0">
                <a:cs typeface="Arial" panose="020B0604020202020204" pitchFamily="34" charset="0"/>
              </a:rPr>
              <a:t> </a:t>
            </a:r>
            <a:endParaRPr lang="en-US" sz="1800" dirty="0">
              <a:cs typeface="Arial" panose="020B0604020202020204" pitchFamily="34" charset="0"/>
            </a:endParaRPr>
          </a:p>
          <a:p>
            <a:pPr>
              <a:spcBef>
                <a:spcPts val="0"/>
              </a:spcBef>
              <a:buFont typeface="Arial" panose="020B0604020202020204" pitchFamily="34" charset="0"/>
              <a:buChar char="•"/>
            </a:pPr>
            <a:r>
              <a:rPr lang="en-US" sz="2000" dirty="0">
                <a:cs typeface="Arial" panose="020B0604020202020204" pitchFamily="34" charset="0"/>
              </a:rPr>
              <a:t>Editor appointment – Carol Ansley</a:t>
            </a:r>
          </a:p>
          <a:p>
            <a:pPr>
              <a:spcBef>
                <a:spcPts val="0"/>
              </a:spcBef>
              <a:buFont typeface="Arial" panose="020B0604020202020204" pitchFamily="34" charset="0"/>
              <a:buChar char="•"/>
            </a:pPr>
            <a:r>
              <a:rPr lang="en-US" sz="2000" dirty="0">
                <a:cs typeface="Arial" panose="020B0604020202020204" pitchFamily="34" charset="0"/>
              </a:rPr>
              <a:t>Presentation of submissions</a:t>
            </a:r>
          </a:p>
          <a:p>
            <a:pPr lvl="1">
              <a:spcBef>
                <a:spcPts val="0"/>
              </a:spcBef>
              <a:buFont typeface="Arial" panose="020B0604020202020204" pitchFamily="34" charset="0"/>
              <a:buChar char="•"/>
            </a:pPr>
            <a:r>
              <a:rPr lang="en-US" dirty="0">
                <a:cs typeface="Arial" panose="020B0604020202020204" pitchFamily="34" charset="0"/>
              </a:rPr>
              <a:t>“</a:t>
            </a:r>
            <a:r>
              <a:rPr lang="en-US" dirty="0" err="1">
                <a:cs typeface="Arial" panose="020B0604020202020204" pitchFamily="34" charset="0"/>
              </a:rPr>
              <a:t>Passpoint</a:t>
            </a:r>
            <a:r>
              <a:rPr lang="en-US" dirty="0">
                <a:cs typeface="Arial" panose="020B0604020202020204" pitchFamily="34" charset="0"/>
              </a:rPr>
              <a:t> &amp; </a:t>
            </a:r>
            <a:r>
              <a:rPr lang="en-US" dirty="0" err="1">
                <a:cs typeface="Arial" panose="020B0604020202020204" pitchFamily="34" charset="0"/>
              </a:rPr>
              <a:t>OpenRoaming</a:t>
            </a:r>
            <a:r>
              <a:rPr lang="en-US" dirty="0">
                <a:cs typeface="Arial" panose="020B0604020202020204" pitchFamily="34" charset="0"/>
              </a:rPr>
              <a:t> for Automotive Connectivity”, </a:t>
            </a:r>
            <a:r>
              <a:rPr lang="en-US" dirty="0" err="1">
                <a:cs typeface="Arial" panose="020B0604020202020204" pitchFamily="34" charset="0"/>
              </a:rPr>
              <a:t>Necati</a:t>
            </a:r>
            <a:r>
              <a:rPr lang="en-US" dirty="0">
                <a:cs typeface="Arial" panose="020B0604020202020204" pitchFamily="34" charset="0"/>
              </a:rPr>
              <a:t> </a:t>
            </a:r>
            <a:r>
              <a:rPr lang="en-US" dirty="0" err="1">
                <a:cs typeface="Arial" panose="020B0604020202020204" pitchFamily="34" charset="0"/>
              </a:rPr>
              <a:t>Canpolat</a:t>
            </a:r>
            <a:r>
              <a:rPr lang="en-US" dirty="0">
                <a:cs typeface="Arial" panose="020B0604020202020204" pitchFamily="34" charset="0"/>
              </a:rPr>
              <a:t> (Intel)</a:t>
            </a:r>
          </a:p>
          <a:p>
            <a:pPr lvl="2">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hlinkClick r:id="rId4"/>
              </a:rPr>
              <a:t>https://mentor.ieee.org/802.11/dcn/24/11-24-1858-01-auto-passpoint-openroaming-for-automotive-connectivity.pptx</a:t>
            </a:r>
            <a:r>
              <a:rPr lang="en-US" dirty="0">
                <a:latin typeface="Arial" panose="020B0604020202020204" pitchFamily="34" charset="0"/>
                <a:cs typeface="Arial" panose="020B0604020202020204" pitchFamily="34" charset="0"/>
              </a:rPr>
              <a:t> </a:t>
            </a:r>
          </a:p>
          <a:p>
            <a:pPr lvl="1">
              <a:spcBef>
                <a:spcPts val="0"/>
              </a:spcBef>
              <a:buFont typeface="Arial" panose="020B0604020202020204" pitchFamily="34" charset="0"/>
              <a:buChar char="•"/>
            </a:pPr>
            <a:r>
              <a:rPr lang="en-US" dirty="0">
                <a:cs typeface="Arial" panose="020B0604020202020204" pitchFamily="34" charset="0"/>
              </a:rPr>
              <a:t>“</a:t>
            </a:r>
            <a:r>
              <a:rPr lang="en-US" b="0" i="0" dirty="0">
                <a:solidFill>
                  <a:srgbClr val="000000"/>
                </a:solidFill>
                <a:effectLst/>
                <a:cs typeface="Arial" panose="020B0604020202020204" pitchFamily="34" charset="0"/>
              </a:rPr>
              <a:t>Consideration on existing systems and standards for ITS using IEEE802.11 technologies”, John Kenney (Toyota Motor North America), </a:t>
            </a:r>
            <a:r>
              <a:rPr lang="en-US" b="0" i="0" dirty="0" err="1">
                <a:solidFill>
                  <a:srgbClr val="000000"/>
                </a:solidFill>
                <a:effectLst/>
                <a:cs typeface="Arial" panose="020B0604020202020204" pitchFamily="34" charset="0"/>
              </a:rPr>
              <a:t>Friedbert</a:t>
            </a:r>
            <a:r>
              <a:rPr lang="en-US" b="0" i="0" dirty="0">
                <a:solidFill>
                  <a:srgbClr val="000000"/>
                </a:solidFill>
                <a:effectLst/>
                <a:cs typeface="Arial" panose="020B0604020202020204" pitchFamily="34" charset="0"/>
              </a:rPr>
              <a:t> Berens (</a:t>
            </a:r>
            <a:r>
              <a:rPr lang="en-US" b="0" i="0" dirty="0" err="1">
                <a:solidFill>
                  <a:srgbClr val="000000"/>
                </a:solidFill>
                <a:effectLst/>
                <a:cs typeface="Arial" panose="020B0604020202020204" pitchFamily="34" charset="0"/>
              </a:rPr>
              <a:t>FBConsulting</a:t>
            </a:r>
            <a:r>
              <a:rPr lang="en-US" b="0" i="0" dirty="0">
                <a:solidFill>
                  <a:srgbClr val="000000"/>
                </a:solidFill>
                <a:effectLst/>
                <a:cs typeface="Arial" panose="020B0604020202020204" pitchFamily="34" charset="0"/>
              </a:rPr>
              <a:t>)</a:t>
            </a:r>
          </a:p>
          <a:p>
            <a:pPr lvl="2">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hlinkClick r:id="rId5"/>
              </a:rPr>
              <a:t>https://mentor.ieee.org/802.11/dcn/24/11-24-1845-02-auto-consideration-on-existing-systems-and-standards-for-its-using-ieee802-11-technologies.pptx</a:t>
            </a:r>
            <a:r>
              <a:rPr lang="en-US" dirty="0">
                <a:latin typeface="Arial" panose="020B0604020202020204" pitchFamily="34" charset="0"/>
                <a:cs typeface="Arial" panose="020B0604020202020204" pitchFamily="34" charset="0"/>
              </a:rPr>
              <a:t> </a:t>
            </a:r>
          </a:p>
          <a:p>
            <a:pPr marL="457200" indent="-457200">
              <a:spcBef>
                <a:spcPts val="0"/>
              </a:spcBef>
            </a:pPr>
            <a:r>
              <a:rPr lang="en-GB" altLang="en-US" sz="2000" dirty="0"/>
              <a:t>Minutes</a:t>
            </a:r>
          </a:p>
          <a:p>
            <a:pPr lvl="1">
              <a:spcBef>
                <a:spcPts val="0"/>
              </a:spcBef>
            </a:pPr>
            <a:r>
              <a:rPr lang="en-GB" altLang="en-US" sz="1800" dirty="0">
                <a:hlinkClick r:id="rId6"/>
              </a:rPr>
              <a:t>https://mentor.ieee.org/802.11/dcn/24/11-24-1950-00-auto-automotive-tig-meeting-minutes-for-november-11-2024.docx</a:t>
            </a:r>
            <a:r>
              <a:rPr lang="en-GB" altLang="en-US" sz="1800" dirty="0"/>
              <a:t> </a:t>
            </a:r>
          </a:p>
          <a:p>
            <a:pPr>
              <a:spcBef>
                <a:spcPts val="0"/>
              </a:spcBef>
            </a:pPr>
            <a:r>
              <a:rPr lang="en-GB" altLang="ko-KR" dirty="0">
                <a:ea typeface="Gulim" pitchFamily="34" charset="-127"/>
              </a:rPr>
              <a:t>Plans for January</a:t>
            </a:r>
            <a:endParaRPr lang="en-US" altLang="en-US" dirty="0"/>
          </a:p>
          <a:p>
            <a:pPr lvl="1" eaLnBrk="1" hangingPunct="1">
              <a:spcBef>
                <a:spcPts val="0"/>
              </a:spcBef>
              <a:defRPr/>
            </a:pPr>
            <a:r>
              <a:rPr lang="en-US" altLang="en-US" sz="1800" dirty="0"/>
              <a:t>Presentations on use cases, requirements and KPIs</a:t>
            </a:r>
          </a:p>
          <a:p>
            <a:pPr eaLnBrk="1" hangingPunct="1">
              <a:spcBef>
                <a:spcPts val="0"/>
              </a:spcBef>
              <a:defRPr/>
            </a:pPr>
            <a:r>
              <a:rPr lang="en-US" altLang="en-US" sz="2000" dirty="0"/>
              <a:t>No motions, straw polls, or teleconferences</a:t>
            </a:r>
            <a:endParaRPr lang="en-GB" altLang="en-US" sz="1600" dirty="0"/>
          </a:p>
        </p:txBody>
      </p:sp>
      <p:sp>
        <p:nvSpPr>
          <p:cNvPr id="2" name="Footer Placeholder 1">
            <a:extLst>
              <a:ext uri="{FF2B5EF4-FFF2-40B4-BE49-F238E27FC236}">
                <a16:creationId xmlns:a16="http://schemas.microsoft.com/office/drawing/2014/main" id="{7E20E76A-EE3C-43ED-953F-53077FB8B540}"/>
              </a:ext>
            </a:extLst>
          </p:cNvPr>
          <p:cNvSpPr>
            <a:spLocks noGrp="1"/>
          </p:cNvSpPr>
          <p:nvPr>
            <p:ph type="ftr" idx="14"/>
          </p:nvPr>
        </p:nvSpPr>
        <p:spPr/>
        <p:txBody>
          <a:bodyPr/>
          <a:lstStyle/>
          <a:p>
            <a:r>
              <a:rPr lang="en-GB"/>
              <a:t>Jim Lansford, Farafir SRL</a:t>
            </a:r>
            <a:endParaRPr lang="en-GB" dirty="0"/>
          </a:p>
        </p:txBody>
      </p:sp>
      <p:sp>
        <p:nvSpPr>
          <p:cNvPr id="3" name="Slide Number Placeholder 2">
            <a:extLst>
              <a:ext uri="{FF2B5EF4-FFF2-40B4-BE49-F238E27FC236}">
                <a16:creationId xmlns:a16="http://schemas.microsoft.com/office/drawing/2014/main" id="{534D2FE2-7392-4904-A618-389350CC4421}"/>
              </a:ext>
            </a:extLst>
          </p:cNvPr>
          <p:cNvSpPr>
            <a:spLocks noGrp="1"/>
          </p:cNvSpPr>
          <p:nvPr>
            <p:ph type="sldNum" idx="12"/>
          </p:nvPr>
        </p:nvSpPr>
        <p:spPr/>
        <p:txBody>
          <a:bodyPr/>
          <a:lstStyle/>
          <a:p>
            <a:r>
              <a:rPr lang="en-GB"/>
              <a:t>Slide </a:t>
            </a:r>
            <a:fld id="{440F5867-744E-4AA6-B0ED-4C44D2DFBB7B}" type="slidenum">
              <a:rPr lang="en-GB" smtClean="0"/>
              <a:pPr/>
              <a:t>73</a:t>
            </a:fld>
            <a:endParaRPr lang="en-GB" dirty="0"/>
          </a:p>
        </p:txBody>
      </p:sp>
      <p:sp>
        <p:nvSpPr>
          <p:cNvPr id="4" name="Date Placeholder 3">
            <a:extLst>
              <a:ext uri="{FF2B5EF4-FFF2-40B4-BE49-F238E27FC236}">
                <a16:creationId xmlns:a16="http://schemas.microsoft.com/office/drawing/2014/main" id="{C31546FB-048E-4303-9973-ED63BA9DCF69}"/>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15897830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latin typeface="Times New Roman" charset="0"/>
              </a:rPr>
              <a:t>802.15 Liaison Report – November 2024</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2024-11-14</a:t>
            </a:r>
          </a:p>
        </p:txBody>
      </p:sp>
      <p:sp>
        <p:nvSpPr>
          <p:cNvPr id="6" name="Date Placeholder 3"/>
          <p:cNvSpPr>
            <a:spLocks noGrp="1"/>
          </p:cNvSpPr>
          <p:nvPr>
            <p:ph type="dt" idx="10"/>
          </p:nvPr>
        </p:nvSpPr>
        <p:spPr/>
        <p:txBody>
          <a:bodyPr/>
          <a:lstStyle/>
          <a:p>
            <a:r>
              <a:rPr lang="en-US"/>
              <a:t>Nov 2024</a:t>
            </a:r>
            <a:endParaRPr lang="en-GB" dirty="0"/>
          </a:p>
        </p:txBody>
      </p:sp>
      <p:sp>
        <p:nvSpPr>
          <p:cNvPr id="7" name="Footer Placeholder 4"/>
          <p:cNvSpPr>
            <a:spLocks noGrp="1"/>
          </p:cNvSpPr>
          <p:nvPr>
            <p:ph type="ftr" idx="11"/>
          </p:nvPr>
        </p:nvSpPr>
        <p:spPr/>
        <p:txBody>
          <a:bodyPr/>
          <a:lstStyle/>
          <a:p>
            <a:r>
              <a:rPr lang="en-GB"/>
              <a:t>Rolfe (BCA)</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74</a:t>
            </a:fld>
            <a:endParaRPr lang="en-GB" dirty="0"/>
          </a:p>
        </p:txBody>
      </p:sp>
      <p:graphicFrame>
        <p:nvGraphicFramePr>
          <p:cNvPr id="3075" name="Object 3"/>
          <p:cNvGraphicFramePr>
            <a:graphicFrameLocks noChangeAspect="1"/>
          </p:cNvGraphicFramePr>
          <p:nvPr/>
        </p:nvGraphicFramePr>
        <p:xfrm>
          <a:off x="993775" y="2416175"/>
          <a:ext cx="10272713" cy="2482850"/>
        </p:xfrm>
        <a:graphic>
          <a:graphicData uri="http://schemas.openxmlformats.org/presentationml/2006/ole">
            <mc:AlternateContent xmlns:mc="http://schemas.openxmlformats.org/markup-compatibility/2006">
              <mc:Choice xmlns:v="urn:schemas-microsoft-com:vml" Requires="v">
                <p:oleObj name="Document" r:id="rId3" imgW="10446709" imgH="2544564" progId="Word.Document.8">
                  <p:embed/>
                </p:oleObj>
              </mc:Choice>
              <mc:Fallback>
                <p:oleObj name="Document" r:id="rId3" imgW="10446709" imgH="2544564" progId="Word.Document.8">
                  <p:embed/>
                  <p:pic>
                    <p:nvPicPr>
                      <p:cNvPr id="3075" name="Object 3"/>
                      <p:cNvPicPr>
                        <a:picLocks noChangeAspect="1" noChangeArrowheads="1"/>
                      </p:cNvPicPr>
                      <p:nvPr/>
                    </p:nvPicPr>
                    <p:blipFill>
                      <a:blip r:embed="rId4"/>
                      <a:srcRect/>
                      <a:stretch>
                        <a:fillRect/>
                      </a:stretch>
                    </p:blipFill>
                    <p:spPr bwMode="auto">
                      <a:xfrm>
                        <a:off x="993775" y="2416175"/>
                        <a:ext cx="10272713" cy="2482850"/>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C6ABF-B22E-33D3-6CB0-58C48C611FEB}"/>
            </a:ext>
          </a:extLst>
        </p:cNvPr>
        <p:cNvGrpSpPr/>
        <p:nvPr/>
      </p:nvGrpSpPr>
      <p:grpSpPr>
        <a:xfrm>
          <a:off x="0" y="0"/>
          <a:ext cx="0" cy="0"/>
          <a:chOff x="0" y="0"/>
          <a:chExt cx="0" cy="0"/>
        </a:xfrm>
      </p:grpSpPr>
      <p:sp>
        <p:nvSpPr>
          <p:cNvPr id="4097" name="Rectangle 1">
            <a:extLst>
              <a:ext uri="{FF2B5EF4-FFF2-40B4-BE49-F238E27FC236}">
                <a16:creationId xmlns:a16="http://schemas.microsoft.com/office/drawing/2014/main" id="{71F63D1A-1185-12E0-702C-35A3CAA9396A}"/>
              </a:ext>
            </a:extLst>
          </p:cNvPr>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Working Group 15 November Agenda</a:t>
            </a:r>
          </a:p>
        </p:txBody>
      </p:sp>
      <p:sp>
        <p:nvSpPr>
          <p:cNvPr id="4098" name="Rectangle 2">
            <a:extLst>
              <a:ext uri="{FF2B5EF4-FFF2-40B4-BE49-F238E27FC236}">
                <a16:creationId xmlns:a16="http://schemas.microsoft.com/office/drawing/2014/main" id="{148CAC76-2F52-4B49-905D-FAA62C4C1768}"/>
              </a:ext>
            </a:extLst>
          </p:cNvPr>
          <p:cNvSpPr>
            <a:spLocks noGrp="1" noChangeArrowheads="1"/>
          </p:cNvSpPr>
          <p:nvPr>
            <p:ph idx="1"/>
          </p:nvPr>
        </p:nvSpPr>
        <p:spPr>
          <a:ln/>
        </p:spPr>
        <p:txBody>
          <a:bodyPr/>
          <a:lstStyle/>
          <a:p>
            <a:r>
              <a:rPr lang="en-US" dirty="0">
                <a:hlinkClick r:id="rId3"/>
              </a:rPr>
              <a:t>https://mentor.ieee.org/802.15/dcn/24/15-24-0545-05-0000-nov-2024-802-15-agenda.xlsx</a:t>
            </a:r>
            <a:endParaRPr lang="en-US" dirty="0"/>
          </a:p>
          <a:p>
            <a:pP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dirty="0"/>
          </a:p>
        </p:txBody>
      </p:sp>
      <p:sp>
        <p:nvSpPr>
          <p:cNvPr id="6" name="Slide Number Placeholder 5">
            <a:extLst>
              <a:ext uri="{FF2B5EF4-FFF2-40B4-BE49-F238E27FC236}">
                <a16:creationId xmlns:a16="http://schemas.microsoft.com/office/drawing/2014/main" id="{A5151059-44FE-4F7E-A82E-9E8A70F99001}"/>
              </a:ext>
            </a:extLst>
          </p:cNvPr>
          <p:cNvSpPr>
            <a:spLocks noGrp="1"/>
          </p:cNvSpPr>
          <p:nvPr>
            <p:ph type="sldNum" idx="12"/>
          </p:nvPr>
        </p:nvSpPr>
        <p:spPr/>
        <p:txBody>
          <a:bodyPr/>
          <a:lstStyle/>
          <a:p>
            <a:r>
              <a:rPr lang="en-GB"/>
              <a:t>Slide </a:t>
            </a:r>
            <a:fld id="{351F4386-A5E2-41A1-B4D0-BE653C929E06}" type="slidenum">
              <a:rPr lang="en-GB"/>
              <a:pPr/>
              <a:t>75</a:t>
            </a:fld>
            <a:endParaRPr lang="en-GB"/>
          </a:p>
        </p:txBody>
      </p:sp>
      <p:sp>
        <p:nvSpPr>
          <p:cNvPr id="5" name="Footer Placeholder 4">
            <a:extLst>
              <a:ext uri="{FF2B5EF4-FFF2-40B4-BE49-F238E27FC236}">
                <a16:creationId xmlns:a16="http://schemas.microsoft.com/office/drawing/2014/main" id="{DBC08B70-3EFC-03D8-6BC1-188658A4D576}"/>
              </a:ext>
            </a:extLst>
          </p:cNvPr>
          <p:cNvSpPr>
            <a:spLocks noGrp="1"/>
          </p:cNvSpPr>
          <p:nvPr>
            <p:ph type="ftr" idx="14"/>
          </p:nvPr>
        </p:nvSpPr>
        <p:spPr/>
        <p:txBody>
          <a:bodyPr/>
          <a:lstStyle/>
          <a:p>
            <a:r>
              <a:rPr lang="en-GB"/>
              <a:t>Rolfe (BCA)</a:t>
            </a:r>
            <a:endParaRPr lang="en-GB" dirty="0"/>
          </a:p>
        </p:txBody>
      </p:sp>
      <p:sp>
        <p:nvSpPr>
          <p:cNvPr id="4" name="Date Placeholder 3">
            <a:extLst>
              <a:ext uri="{FF2B5EF4-FFF2-40B4-BE49-F238E27FC236}">
                <a16:creationId xmlns:a16="http://schemas.microsoft.com/office/drawing/2014/main" id="{043AE144-57D2-D50B-5395-9AB6DF364076}"/>
              </a:ext>
            </a:extLst>
          </p:cNvPr>
          <p:cNvSpPr>
            <a:spLocks noGrp="1"/>
          </p:cNvSpPr>
          <p:nvPr>
            <p:ph type="dt" idx="15"/>
          </p:nvPr>
        </p:nvSpPr>
        <p:spPr/>
        <p:txBody>
          <a:bodyPr/>
          <a:lstStyle/>
          <a:p>
            <a:r>
              <a:rPr lang="en-US"/>
              <a:t>Nov 2024</a:t>
            </a:r>
            <a:endParaRPr lang="en-GB" dirty="0"/>
          </a:p>
        </p:txBody>
      </p:sp>
    </p:spTree>
    <p:extLst>
      <p:ext uri="{BB962C8B-B14F-4D97-AF65-F5344CB8AC3E}">
        <p14:creationId xmlns:p14="http://schemas.microsoft.com/office/powerpoint/2010/main" val="8859122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dirty="0">
                <a:solidFill>
                  <a:srgbClr val="0070C0"/>
                </a:solidFill>
              </a:rPr>
              <a:t>802.15 Overview</a:t>
            </a:r>
            <a:endParaRPr lang="en-GB" dirty="0"/>
          </a:p>
        </p:txBody>
      </p:sp>
      <p:sp>
        <p:nvSpPr>
          <p:cNvPr id="5122" name="Rectangle 2"/>
          <p:cNvSpPr>
            <a:spLocks noGrp="1" noChangeArrowheads="1"/>
          </p:cNvSpPr>
          <p:nvPr>
            <p:ph idx="1"/>
          </p:nvPr>
        </p:nvSpPr>
        <p:spPr>
          <a:xfrm>
            <a:off x="914401" y="1628801"/>
            <a:ext cx="10361084" cy="4465614"/>
          </a:xfrm>
          <a:ln/>
        </p:spPr>
        <p:txBody>
          <a:bodyPr>
            <a:normAutofit fontScale="92500" lnSpcReduction="10000"/>
          </a:bodyPr>
          <a:lstStyle/>
          <a:p>
            <a:pPr marL="0" indent="0"/>
            <a:r>
              <a:rPr lang="en-US" dirty="0"/>
              <a:t>Wireless Specialty Networks Active standards:</a:t>
            </a:r>
          </a:p>
          <a:p>
            <a:pPr>
              <a:buFont typeface="Arial" panose="020B0604020202020204" pitchFamily="34" charset="0"/>
              <a:buChar char="•"/>
            </a:pPr>
            <a:r>
              <a:rPr lang="en-US" dirty="0"/>
              <a:t>802.15.3 - no active projects</a:t>
            </a:r>
          </a:p>
          <a:p>
            <a:pPr>
              <a:buFont typeface="Arial" panose="020B0604020202020204" pitchFamily="34" charset="0"/>
              <a:buChar char="•"/>
            </a:pPr>
            <a:r>
              <a:rPr lang="en-US" dirty="0"/>
              <a:t>802.15.4 - many current projects (see next slide)</a:t>
            </a:r>
          </a:p>
          <a:p>
            <a:pPr>
              <a:buFont typeface="Arial" panose="020B0604020202020204" pitchFamily="34" charset="0"/>
              <a:buChar char="•"/>
            </a:pPr>
            <a:r>
              <a:rPr lang="en-US" dirty="0"/>
              <a:t>802.15.6a Body Area Networks: Revision project, WG ballot comment resolutions</a:t>
            </a:r>
          </a:p>
          <a:p>
            <a:pPr>
              <a:buFont typeface="Arial" panose="020B0604020202020204" pitchFamily="34" charset="0"/>
              <a:buChar char="•"/>
            </a:pPr>
            <a:r>
              <a:rPr lang="en-US" dirty="0"/>
              <a:t>802.15.7a Higher Rate, Longer Range Optical, on December RevCom agenda</a:t>
            </a:r>
          </a:p>
          <a:p>
            <a:pPr>
              <a:buFont typeface="Arial" panose="020B0604020202020204" pitchFamily="34" charset="0"/>
              <a:buChar char="•"/>
            </a:pPr>
            <a:r>
              <a:rPr lang="en-US" dirty="0"/>
              <a:t>802.15.9a KMP Transport, extensions to key management: </a:t>
            </a:r>
            <a:r>
              <a:rPr lang="en-US" dirty="0" err="1"/>
              <a:t>Techinical</a:t>
            </a:r>
            <a:r>
              <a:rPr lang="en-US" dirty="0"/>
              <a:t> proposals</a:t>
            </a:r>
          </a:p>
          <a:p>
            <a:pPr>
              <a:buFont typeface="Arial" panose="020B0604020202020204" pitchFamily="34" charset="0"/>
              <a:buChar char="•"/>
            </a:pPr>
            <a:r>
              <a:rPr lang="en-US" dirty="0"/>
              <a:t>802.16t Extension to 802.16 for specific bands: Initial SA ballot complete, comment resolution and recirculation </a:t>
            </a:r>
          </a:p>
          <a:p>
            <a:pPr>
              <a:buFont typeface="Arial" panose="020B0604020202020204" pitchFamily="34" charset="0"/>
              <a:buChar char="•"/>
            </a:pPr>
            <a:r>
              <a:rPr lang="en-US" dirty="0"/>
              <a:t>Interest Group Access:  exploring potential new features to support more efficient spectrum usage via effective shared access.</a:t>
            </a:r>
          </a:p>
          <a:p>
            <a:pPr>
              <a:buFont typeface="Arial" panose="020B0604020202020204" pitchFamily="34" charset="0"/>
              <a:buChar char="•"/>
            </a:pPr>
            <a:r>
              <a:rPr lang="en-US" dirty="0"/>
              <a:t>SC THz: discussing future THz communications with Terabit/second data rates (preview: some demonstrations scheduled for January WNG!)</a:t>
            </a:r>
          </a:p>
          <a:p>
            <a:pPr>
              <a:buFont typeface="Arial" panose="020B0604020202020204" pitchFamily="34" charset="0"/>
              <a:buChar char="•"/>
            </a:pPr>
            <a:endParaRPr lang="en-US" dirty="0"/>
          </a:p>
        </p:txBody>
      </p:sp>
      <p:sp>
        <p:nvSpPr>
          <p:cNvPr id="6" name="Slide Number Placeholder 5"/>
          <p:cNvSpPr>
            <a:spLocks noGrp="1"/>
          </p:cNvSpPr>
          <p:nvPr>
            <p:ph type="sldNum" idx="12"/>
          </p:nvPr>
        </p:nvSpPr>
        <p:spPr/>
        <p:txBody>
          <a:bodyPr/>
          <a:lstStyle/>
          <a:p>
            <a:r>
              <a:rPr lang="en-GB"/>
              <a:t>Slide </a:t>
            </a:r>
            <a:fld id="{B3165115-9078-433B-A278-1F5ED971F63A}" type="slidenum">
              <a:rPr lang="en-GB"/>
              <a:pPr/>
              <a:t>76</a:t>
            </a:fld>
            <a:endParaRPr lang="en-GB"/>
          </a:p>
        </p:txBody>
      </p:sp>
      <p:sp>
        <p:nvSpPr>
          <p:cNvPr id="5" name="Footer Placeholder 4"/>
          <p:cNvSpPr>
            <a:spLocks noGrp="1"/>
          </p:cNvSpPr>
          <p:nvPr>
            <p:ph type="ftr" idx="14"/>
          </p:nvPr>
        </p:nvSpPr>
        <p:spPr/>
        <p:txBody>
          <a:bodyPr/>
          <a:lstStyle/>
          <a:p>
            <a:r>
              <a:rPr lang="en-GB"/>
              <a:t>Rolfe (BCA)</a:t>
            </a:r>
          </a:p>
        </p:txBody>
      </p:sp>
      <p:sp>
        <p:nvSpPr>
          <p:cNvPr id="4" name="Date Placeholder 3"/>
          <p:cNvSpPr>
            <a:spLocks noGrp="1"/>
          </p:cNvSpPr>
          <p:nvPr>
            <p:ph type="dt" idx="15"/>
          </p:nvPr>
        </p:nvSpPr>
        <p:spPr/>
        <p:txBody>
          <a:bodyPr/>
          <a:lstStyle/>
          <a:p>
            <a:r>
              <a:rPr lang="en-US"/>
              <a:t>Nov 2024</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802.15.4 Projects</a:t>
            </a:r>
            <a:endParaRPr lang="en-GB" dirty="0"/>
          </a:p>
        </p:txBody>
      </p:sp>
      <p:sp>
        <p:nvSpPr>
          <p:cNvPr id="9218" name="Rectangle 2"/>
          <p:cNvSpPr>
            <a:spLocks noGrp="1" noChangeArrowheads="1"/>
          </p:cNvSpPr>
          <p:nvPr>
            <p:ph idx="1"/>
          </p:nvPr>
        </p:nvSpPr>
        <p:spPr>
          <a:ln/>
        </p:spPr>
        <p:txBody>
          <a:bodyPr/>
          <a:lstStyle/>
          <a:p>
            <a:pPr>
              <a:buFont typeface="Arial" panose="020B0604020202020204" pitchFamily="34" charset="0"/>
              <a:buChar char="•"/>
            </a:pPr>
            <a:r>
              <a:rPr lang="en-US" dirty="0"/>
              <a:t>802.15.4ab Next Generation UWB:  First WG Ballot complete, in comment resolution</a:t>
            </a:r>
          </a:p>
          <a:p>
            <a:pPr>
              <a:buFont typeface="Arial" panose="020B0604020202020204" pitchFamily="34" charset="0"/>
              <a:buChar char="•"/>
            </a:pPr>
            <a:r>
              <a:rPr lang="en-US" dirty="0"/>
              <a:t>802.15.4ac Enhanced Privacy:  pre-ballot draft in preparation</a:t>
            </a:r>
          </a:p>
          <a:p>
            <a:pPr>
              <a:buFont typeface="Arial" panose="020B0604020202020204" pitchFamily="34" charset="0"/>
              <a:buChar char="•"/>
            </a:pPr>
            <a:r>
              <a:rPr lang="en-US" dirty="0"/>
              <a:t>802.15.4ad Next Generation SUN PHYs:  Pre-draft, use case evaluation and Technical Characteristics definition</a:t>
            </a:r>
          </a:p>
          <a:p>
            <a:pPr>
              <a:buFont typeface="Arial" panose="020B0604020202020204" pitchFamily="34" charset="0"/>
              <a:buChar char="•"/>
            </a:pPr>
            <a:r>
              <a:rPr lang="en-US" dirty="0"/>
              <a:t>802.15.4ae ASCON light weight encryption extension for 802.15.4: pre-draft.</a:t>
            </a:r>
          </a:p>
          <a:p>
            <a:pPr>
              <a:buFont typeface="Arial" panose="020B0604020202020204" pitchFamily="34" charset="0"/>
              <a:buChar char="•"/>
            </a:pPr>
            <a:r>
              <a:rPr lang="en-US" dirty="0"/>
              <a:t>802.15.4me  Revision E of 802.15.4:  In publication process</a:t>
            </a:r>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77</a:t>
            </a:fld>
            <a:endParaRPr lang="en-GB"/>
          </a:p>
        </p:txBody>
      </p:sp>
      <p:sp>
        <p:nvSpPr>
          <p:cNvPr id="5" name="Footer Placeholder 4"/>
          <p:cNvSpPr>
            <a:spLocks noGrp="1"/>
          </p:cNvSpPr>
          <p:nvPr>
            <p:ph type="ftr" idx="14"/>
          </p:nvPr>
        </p:nvSpPr>
        <p:spPr/>
        <p:txBody>
          <a:bodyPr/>
          <a:lstStyle/>
          <a:p>
            <a:r>
              <a:rPr lang="en-GB"/>
              <a:t>Rolfe (BCA)</a:t>
            </a:r>
            <a:endParaRPr lang="en-GB" dirty="0"/>
          </a:p>
        </p:txBody>
      </p:sp>
      <p:sp>
        <p:nvSpPr>
          <p:cNvPr id="4" name="Date Placeholder 3"/>
          <p:cNvSpPr>
            <a:spLocks noGrp="1"/>
          </p:cNvSpPr>
          <p:nvPr>
            <p:ph type="dt" idx="15"/>
          </p:nvPr>
        </p:nvSpPr>
        <p:spPr/>
        <p:txBody>
          <a:bodyPr/>
          <a:lstStyle/>
          <a:p>
            <a:r>
              <a:rPr lang="en-US"/>
              <a:t>Nov 2024</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68379-7AA5-CAA7-5021-BC7AD3ABD564}"/>
              </a:ext>
            </a:extLst>
          </p:cNvPr>
          <p:cNvSpPr>
            <a:spLocks noGrp="1"/>
          </p:cNvSpPr>
          <p:nvPr>
            <p:ph type="title"/>
          </p:nvPr>
        </p:nvSpPr>
        <p:spPr>
          <a:xfrm>
            <a:off x="919492" y="534988"/>
            <a:ext cx="10361084" cy="1309836"/>
          </a:xfrm>
        </p:spPr>
        <p:txBody>
          <a:bodyPr>
            <a:normAutofit/>
          </a:bodyPr>
          <a:lstStyle/>
          <a:p>
            <a:r>
              <a:rPr lang="en-US" dirty="0"/>
              <a:t>802.15.4ab Next generation UWB: Amendment to IEEE Std 802.15.4-2024 (rev E)</a:t>
            </a:r>
          </a:p>
        </p:txBody>
      </p:sp>
      <p:sp>
        <p:nvSpPr>
          <p:cNvPr id="3" name="Content Placeholder 2">
            <a:extLst>
              <a:ext uri="{FF2B5EF4-FFF2-40B4-BE49-F238E27FC236}">
                <a16:creationId xmlns:a16="http://schemas.microsoft.com/office/drawing/2014/main" id="{B4107DDB-1BEE-F50B-0211-26A0EF95FD63}"/>
              </a:ext>
            </a:extLst>
          </p:cNvPr>
          <p:cNvSpPr>
            <a:spLocks noGrp="1"/>
          </p:cNvSpPr>
          <p:nvPr>
            <p:ph idx="1"/>
          </p:nvPr>
        </p:nvSpPr>
        <p:spPr>
          <a:xfrm>
            <a:off x="695401" y="1981201"/>
            <a:ext cx="5976664" cy="4113213"/>
          </a:xfrm>
        </p:spPr>
        <p:txBody>
          <a:bodyPr/>
          <a:lstStyle/>
          <a:p>
            <a:pPr>
              <a:buFont typeface="Arial" panose="020B0604020202020204" pitchFamily="34" charset="0"/>
              <a:buChar char="•"/>
            </a:pPr>
            <a:r>
              <a:rPr lang="en-US" dirty="0"/>
              <a:t>Initial ballot complete</a:t>
            </a:r>
          </a:p>
          <a:p>
            <a:pPr lvl="1">
              <a:buFont typeface="Arial" panose="020B0604020202020204" pitchFamily="34" charset="0"/>
              <a:buChar char="•"/>
            </a:pPr>
            <a:r>
              <a:rPr lang="en-US" dirty="0"/>
              <a:t>1471 comments received on draft – 895 technical, 606 editorial</a:t>
            </a:r>
          </a:p>
          <a:p>
            <a:pPr lvl="1">
              <a:buFont typeface="Arial" panose="020B0604020202020204" pitchFamily="34" charset="0"/>
              <a:buChar char="•"/>
            </a:pPr>
            <a:r>
              <a:rPr lang="en-US" dirty="0"/>
              <a:t>47 comments received on CAD</a:t>
            </a:r>
          </a:p>
          <a:p>
            <a:pPr>
              <a:buFont typeface="Arial" panose="020B0604020202020204" pitchFamily="34" charset="0"/>
              <a:buChar char="•"/>
            </a:pPr>
            <a:r>
              <a:rPr lang="en-US" dirty="0"/>
              <a:t>Meeting objectives: Comment resolution</a:t>
            </a:r>
          </a:p>
          <a:p>
            <a:pPr>
              <a:buFont typeface="Arial" panose="020B0604020202020204" pitchFamily="34" charset="0"/>
              <a:buChar char="•"/>
            </a:pPr>
            <a:r>
              <a:rPr lang="en-US" dirty="0"/>
              <a:t>Closing report: </a:t>
            </a:r>
            <a:r>
              <a:rPr lang="en-US" dirty="0">
                <a:hlinkClick r:id="rId2"/>
              </a:rPr>
              <a:t>https://mentor.ieee.org/802.15/dcn/24/15-24-0665-01-04ab-tg4ab-closing-report.pptx</a:t>
            </a: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lvl="1">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1A3E3A7-CBA9-5012-0319-AA1A90B27863}"/>
              </a:ext>
            </a:extLst>
          </p:cNvPr>
          <p:cNvSpPr>
            <a:spLocks noGrp="1"/>
          </p:cNvSpPr>
          <p:nvPr>
            <p:ph type="sldNum" idx="12"/>
          </p:nvPr>
        </p:nvSpPr>
        <p:spPr/>
        <p:txBody>
          <a:bodyPr/>
          <a:lstStyle/>
          <a:p>
            <a:r>
              <a:rPr lang="en-GB"/>
              <a:t>Slide </a:t>
            </a:r>
            <a:fld id="{440F5867-744E-4AA6-B0ED-4C44D2DFBB7B}" type="slidenum">
              <a:rPr lang="en-GB" smtClean="0"/>
              <a:pPr/>
              <a:t>78</a:t>
            </a:fld>
            <a:endParaRPr lang="en-GB" dirty="0"/>
          </a:p>
        </p:txBody>
      </p:sp>
      <p:sp>
        <p:nvSpPr>
          <p:cNvPr id="5" name="Footer Placeholder 4">
            <a:extLst>
              <a:ext uri="{FF2B5EF4-FFF2-40B4-BE49-F238E27FC236}">
                <a16:creationId xmlns:a16="http://schemas.microsoft.com/office/drawing/2014/main" id="{82C3120C-40E0-3889-FF2E-F20613F6F183}"/>
              </a:ext>
            </a:extLst>
          </p:cNvPr>
          <p:cNvSpPr>
            <a:spLocks noGrp="1"/>
          </p:cNvSpPr>
          <p:nvPr>
            <p:ph type="ftr" idx="14"/>
          </p:nvPr>
        </p:nvSpPr>
        <p:spPr/>
        <p:txBody>
          <a:bodyPr/>
          <a:lstStyle/>
          <a:p>
            <a:r>
              <a:rPr lang="en-GB"/>
              <a:t>Rolfe (BCA)</a:t>
            </a:r>
            <a:endParaRPr lang="en-GB" dirty="0"/>
          </a:p>
        </p:txBody>
      </p:sp>
      <p:sp>
        <p:nvSpPr>
          <p:cNvPr id="6" name="Date Placeholder 5">
            <a:extLst>
              <a:ext uri="{FF2B5EF4-FFF2-40B4-BE49-F238E27FC236}">
                <a16:creationId xmlns:a16="http://schemas.microsoft.com/office/drawing/2014/main" id="{215D4F1A-FCDF-329B-EBB1-EA2012F91138}"/>
              </a:ext>
            </a:extLst>
          </p:cNvPr>
          <p:cNvSpPr>
            <a:spLocks noGrp="1"/>
          </p:cNvSpPr>
          <p:nvPr>
            <p:ph type="dt" idx="15"/>
          </p:nvPr>
        </p:nvSpPr>
        <p:spPr/>
        <p:txBody>
          <a:bodyPr/>
          <a:lstStyle/>
          <a:p>
            <a:r>
              <a:rPr lang="en-US"/>
              <a:t>Nov 2024</a:t>
            </a:r>
            <a:endParaRPr lang="en-GB" dirty="0"/>
          </a:p>
        </p:txBody>
      </p:sp>
      <p:graphicFrame>
        <p:nvGraphicFramePr>
          <p:cNvPr id="7" name="Content Placeholder 7">
            <a:extLst>
              <a:ext uri="{FF2B5EF4-FFF2-40B4-BE49-F238E27FC236}">
                <a16:creationId xmlns:a16="http://schemas.microsoft.com/office/drawing/2014/main" id="{584EEF5F-D990-72C7-1092-7B1254482C4F}"/>
              </a:ext>
            </a:extLst>
          </p:cNvPr>
          <p:cNvGraphicFramePr>
            <a:graphicFrameLocks/>
          </p:cNvGraphicFramePr>
          <p:nvPr/>
        </p:nvGraphicFramePr>
        <p:xfrm>
          <a:off x="6960096" y="1939767"/>
          <a:ext cx="4834976" cy="4182129"/>
        </p:xfrm>
        <a:graphic>
          <a:graphicData uri="http://schemas.openxmlformats.org/drawingml/2006/table">
            <a:tbl>
              <a:tblPr>
                <a:tableStyleId>{5C22544A-7EE6-4342-B048-85BDC9FD1C3A}</a:tableStyleId>
              </a:tblPr>
              <a:tblGrid>
                <a:gridCol w="3040553">
                  <a:extLst>
                    <a:ext uri="{9D8B030D-6E8A-4147-A177-3AD203B41FA5}">
                      <a16:colId xmlns:a16="http://schemas.microsoft.com/office/drawing/2014/main" val="4020299781"/>
                    </a:ext>
                  </a:extLst>
                </a:gridCol>
                <a:gridCol w="1794423">
                  <a:extLst>
                    <a:ext uri="{9D8B030D-6E8A-4147-A177-3AD203B41FA5}">
                      <a16:colId xmlns:a16="http://schemas.microsoft.com/office/drawing/2014/main" val="433678205"/>
                    </a:ext>
                  </a:extLst>
                </a:gridCol>
              </a:tblGrid>
              <a:tr h="280267">
                <a:tc>
                  <a:txBody>
                    <a:bodyPr/>
                    <a:lstStyle/>
                    <a:p>
                      <a:pPr algn="l" fontAlgn="b"/>
                      <a:endParaRPr lang="en-US" sz="16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6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551295">
                <a:tc>
                  <a:txBody>
                    <a:bodyPr/>
                    <a:lstStyle/>
                    <a:p>
                      <a:pPr algn="l" fontAlgn="b"/>
                      <a:r>
                        <a:rPr lang="en-US" sz="1600" u="none" strike="noStrike" dirty="0">
                          <a:solidFill>
                            <a:schemeClr val="bg1">
                              <a:lumMod val="65000"/>
                            </a:schemeClr>
                          </a:solidFill>
                          <a:effectLst/>
                          <a:latin typeface="+mn-lt"/>
                        </a:rPr>
                        <a:t>First letter ballot</a:t>
                      </a:r>
                      <a:endParaRPr lang="en-US" sz="1600" b="0" i="0" u="none" strike="noStrike" dirty="0">
                        <a:solidFill>
                          <a:schemeClr val="bg1">
                            <a:lumMod val="65000"/>
                          </a:schemeClr>
                        </a:solidFill>
                        <a:effectLst/>
                        <a:latin typeface="+mn-lt"/>
                      </a:endParaRP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June 2024</a:t>
                      </a:r>
                    </a:p>
                  </a:txBody>
                  <a:tcPr marL="5715" marR="5715" marT="5715" marB="0" anchor="ctr"/>
                </a:tc>
                <a:extLst>
                  <a:ext uri="{0D108BD9-81ED-4DB2-BD59-A6C34878D82A}">
                    <a16:rowId xmlns:a16="http://schemas.microsoft.com/office/drawing/2014/main" val="2694915279"/>
                  </a:ext>
                </a:extLst>
              </a:tr>
              <a:tr h="551295">
                <a:tc>
                  <a:txBody>
                    <a:bodyPr/>
                    <a:lstStyle/>
                    <a:p>
                      <a:pPr algn="l" fontAlgn="b"/>
                      <a:r>
                        <a:rPr lang="en-US" sz="1600" b="0" i="0" u="none" strike="noStrike" dirty="0">
                          <a:solidFill>
                            <a:srgbClr val="000000"/>
                          </a:solidFill>
                          <a:effectLst/>
                          <a:latin typeface="+mn-lt"/>
                        </a:rPr>
                        <a:t>Initial LB comment resolution</a:t>
                      </a: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Start: July 2024</a:t>
                      </a:r>
                    </a:p>
                  </a:txBody>
                  <a:tcPr marL="5715" marR="5715" marT="5715" marB="0" anchor="ctr"/>
                </a:tc>
                <a:extLst>
                  <a:ext uri="{0D108BD9-81ED-4DB2-BD59-A6C34878D82A}">
                    <a16:rowId xmlns:a16="http://schemas.microsoft.com/office/drawing/2014/main" val="3657201518"/>
                  </a:ext>
                </a:extLst>
              </a:tr>
              <a:tr h="527223">
                <a:tc>
                  <a:txBody>
                    <a:bodyPr/>
                    <a:lstStyle/>
                    <a:p>
                      <a:pPr algn="l" fontAlgn="b"/>
                      <a:r>
                        <a:rPr lang="en-US" sz="1600" b="0" i="0" u="none" strike="noStrike" dirty="0">
                          <a:solidFill>
                            <a:schemeClr val="tx1"/>
                          </a:solidFill>
                          <a:effectLst/>
                          <a:latin typeface="+mn-lt"/>
                        </a:rPr>
                        <a:t>First recirculation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Jan 2025</a:t>
                      </a:r>
                    </a:p>
                  </a:txBody>
                  <a:tcPr marL="5715" marR="5715" marT="5715" marB="0" anchor="ctr"/>
                </a:tc>
                <a:extLst>
                  <a:ext uri="{0D108BD9-81ED-4DB2-BD59-A6C34878D82A}">
                    <a16:rowId xmlns:a16="http://schemas.microsoft.com/office/drawing/2014/main" val="3811737940"/>
                  </a:ext>
                </a:extLst>
              </a:tr>
              <a:tr h="443249">
                <a:tc>
                  <a:txBody>
                    <a:bodyPr/>
                    <a:lstStyle/>
                    <a:p>
                      <a:pPr algn="l" fontAlgn="b"/>
                      <a:r>
                        <a:rPr lang="en-US" sz="1600" b="0" i="0" u="none" strike="noStrike" dirty="0">
                          <a:solidFill>
                            <a:schemeClr val="tx1"/>
                          </a:solidFill>
                          <a:effectLst/>
                          <a:latin typeface="+mn-lt"/>
                        </a:rPr>
                        <a:t>Recirculation comment resolution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Feb/March 2025</a:t>
                      </a:r>
                    </a:p>
                  </a:txBody>
                  <a:tcPr marL="5715" marR="5715" marT="5715" marB="0" anchor="ctr"/>
                </a:tc>
                <a:extLst>
                  <a:ext uri="{0D108BD9-81ED-4DB2-BD59-A6C34878D82A}">
                    <a16:rowId xmlns:a16="http://schemas.microsoft.com/office/drawing/2014/main" val="244108333"/>
                  </a:ext>
                </a:extLst>
              </a:tr>
              <a:tr h="533400">
                <a:tc>
                  <a:txBody>
                    <a:bodyPr/>
                    <a:lstStyle/>
                    <a:p>
                      <a:pPr algn="l" fontAlgn="b"/>
                      <a:r>
                        <a:rPr lang="en-US" sz="16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March 2025</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Recirculation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March/April 2025</a:t>
                      </a:r>
                    </a:p>
                  </a:txBody>
                  <a:tcPr marL="5715" marR="5715" marT="5715" marB="0" anchor="ctr"/>
                </a:tc>
                <a:extLst>
                  <a:ext uri="{0D108BD9-81ED-4DB2-BD59-A6C34878D82A}">
                    <a16:rowId xmlns:a16="http://schemas.microsoft.com/office/drawing/2014/main" val="414312597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First SA-Ballot</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May 2025</a:t>
                      </a:r>
                    </a:p>
                  </a:txBody>
                  <a:tcPr marL="5715" marR="5715" marT="5715" marB="0" anchor="ctr"/>
                </a:tc>
                <a:extLst>
                  <a:ext uri="{0D108BD9-81ED-4DB2-BD59-A6C34878D82A}">
                    <a16:rowId xmlns:a16="http://schemas.microsoft.com/office/drawing/2014/main" val="2854633268"/>
                  </a:ext>
                </a:extLst>
              </a:tr>
              <a:tr h="3810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SA-Ballot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Start</a:t>
                      </a:r>
                      <a:r>
                        <a:rPr lang="en-US" sz="1600" b="0" i="0" u="none" strike="noStrike" kern="1200" baseline="0" dirty="0">
                          <a:solidFill>
                            <a:schemeClr val="tx1"/>
                          </a:solidFill>
                          <a:effectLst/>
                          <a:latin typeface="Calibri" panose="020F0502020204030204" pitchFamily="34" charset="0"/>
                          <a:ea typeface="+mn-ea"/>
                          <a:cs typeface="+mn-cs"/>
                        </a:rPr>
                        <a:t> July 2025</a:t>
                      </a:r>
                      <a:endParaRPr lang="en-US" sz="1600" b="0" i="0" u="none" strike="noStrike" kern="1200" dirty="0">
                        <a:solidFill>
                          <a:schemeClr val="tx1"/>
                        </a:solidFill>
                        <a:effectLst/>
                        <a:latin typeface="Calibri" panose="020F0502020204030204" pitchFamily="34" charset="0"/>
                        <a:ea typeface="+mn-ea"/>
                        <a:cs typeface="+mn-cs"/>
                      </a:endParaRPr>
                    </a:p>
                  </a:txBody>
                  <a:tcPr marL="5715" marR="5715" marT="5715" marB="0" anchor="ctr"/>
                </a:tc>
                <a:extLst>
                  <a:ext uri="{0D108BD9-81ED-4DB2-BD59-A6C34878D82A}">
                    <a16:rowId xmlns:a16="http://schemas.microsoft.com/office/drawing/2014/main" val="1258475387"/>
                  </a:ext>
                </a:extLst>
              </a:tr>
            </a:tbl>
          </a:graphicData>
        </a:graphic>
      </p:graphicFrame>
    </p:spTree>
    <p:extLst>
      <p:ext uri="{BB962C8B-B14F-4D97-AF65-F5344CB8AC3E}">
        <p14:creationId xmlns:p14="http://schemas.microsoft.com/office/powerpoint/2010/main" val="9702522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C48F-FEA0-7749-8554-887F9FC036C9}"/>
              </a:ext>
            </a:extLst>
          </p:cNvPr>
          <p:cNvSpPr>
            <a:spLocks noGrp="1"/>
          </p:cNvSpPr>
          <p:nvPr>
            <p:ph type="title"/>
          </p:nvPr>
        </p:nvSpPr>
        <p:spPr/>
        <p:txBody>
          <a:bodyPr>
            <a:normAutofit/>
          </a:bodyPr>
          <a:lstStyle/>
          <a:p>
            <a:r>
              <a:rPr lang="en-US" dirty="0"/>
              <a:t>802.15.4ac Enhanced Privacy</a:t>
            </a:r>
          </a:p>
        </p:txBody>
      </p:sp>
      <p:sp>
        <p:nvSpPr>
          <p:cNvPr id="3" name="Content Placeholder 2">
            <a:extLst>
              <a:ext uri="{FF2B5EF4-FFF2-40B4-BE49-F238E27FC236}">
                <a16:creationId xmlns:a16="http://schemas.microsoft.com/office/drawing/2014/main" id="{3D84FAAD-779E-93AE-6600-32C87A7777D7}"/>
              </a:ext>
            </a:extLst>
          </p:cNvPr>
          <p:cNvSpPr>
            <a:spLocks noGrp="1"/>
          </p:cNvSpPr>
          <p:nvPr>
            <p:ph idx="1"/>
          </p:nvPr>
        </p:nvSpPr>
        <p:spPr/>
        <p:txBody>
          <a:bodyPr/>
          <a:lstStyle/>
          <a:p>
            <a:pPr>
              <a:buFont typeface="Arial" panose="020B0604020202020204" pitchFamily="34" charset="0"/>
              <a:buChar char="•"/>
            </a:pPr>
            <a:r>
              <a:rPr lang="en-US" dirty="0"/>
              <a:t>This amendment specifies modifications to the IEEE Std 802.15.4 medium access control (MAC) specification to specify mechanisms that address and improve user privacy. These mechanisms include randomized addresses, and exchanges that support session continuity. This amendment maintains backward compatibility with the base standard.</a:t>
            </a:r>
          </a:p>
          <a:p>
            <a:pPr>
              <a:buFont typeface="Arial" panose="020B0604020202020204" pitchFamily="34" charset="0"/>
              <a:buChar char="•"/>
            </a:pPr>
            <a:r>
              <a:rPr lang="en-US" dirty="0"/>
              <a:t>State: developing initial draft</a:t>
            </a:r>
          </a:p>
          <a:p>
            <a:pPr>
              <a:buFont typeface="Arial" panose="020B0604020202020204" pitchFamily="34" charset="0"/>
              <a:buChar char="•"/>
            </a:pPr>
            <a:r>
              <a:rPr lang="en-US" dirty="0"/>
              <a:t>Opening and closing report:  </a:t>
            </a:r>
            <a:r>
              <a:rPr lang="en-US" dirty="0">
                <a:hlinkClick r:id="rId2"/>
              </a:rPr>
              <a:t>https://mentor.ieee.org/802.15/dcn/24/15-24-0599-01-04ac-november-opening-and-closing.pptx</a:t>
            </a: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D1A49613-8A2F-AD55-C431-23A2F88A9E89}"/>
              </a:ext>
            </a:extLst>
          </p:cNvPr>
          <p:cNvSpPr>
            <a:spLocks noGrp="1"/>
          </p:cNvSpPr>
          <p:nvPr>
            <p:ph type="sldNum" idx="12"/>
          </p:nvPr>
        </p:nvSpPr>
        <p:spPr/>
        <p:txBody>
          <a:bodyPr/>
          <a:lstStyle/>
          <a:p>
            <a:r>
              <a:rPr lang="en-GB"/>
              <a:t>Slide </a:t>
            </a:r>
            <a:fld id="{440F5867-744E-4AA6-B0ED-4C44D2DFBB7B}" type="slidenum">
              <a:rPr lang="en-GB" smtClean="0"/>
              <a:pPr/>
              <a:t>79</a:t>
            </a:fld>
            <a:endParaRPr lang="en-GB" dirty="0"/>
          </a:p>
        </p:txBody>
      </p:sp>
      <p:sp>
        <p:nvSpPr>
          <p:cNvPr id="5" name="Footer Placeholder 4">
            <a:extLst>
              <a:ext uri="{FF2B5EF4-FFF2-40B4-BE49-F238E27FC236}">
                <a16:creationId xmlns:a16="http://schemas.microsoft.com/office/drawing/2014/main" id="{86715F3D-2C28-27EA-5750-321911F1C40C}"/>
              </a:ext>
            </a:extLst>
          </p:cNvPr>
          <p:cNvSpPr>
            <a:spLocks noGrp="1"/>
          </p:cNvSpPr>
          <p:nvPr>
            <p:ph type="ftr" idx="14"/>
          </p:nvPr>
        </p:nvSpPr>
        <p:spPr/>
        <p:txBody>
          <a:bodyPr/>
          <a:lstStyle/>
          <a:p>
            <a:r>
              <a:rPr lang="en-GB"/>
              <a:t>Rolfe (BCA)</a:t>
            </a:r>
            <a:endParaRPr lang="en-GB" dirty="0"/>
          </a:p>
        </p:txBody>
      </p:sp>
      <p:sp>
        <p:nvSpPr>
          <p:cNvPr id="6" name="Date Placeholder 5">
            <a:extLst>
              <a:ext uri="{FF2B5EF4-FFF2-40B4-BE49-F238E27FC236}">
                <a16:creationId xmlns:a16="http://schemas.microsoft.com/office/drawing/2014/main" id="{86B09C1A-3C49-D46D-156B-D646B577AB49}"/>
              </a:ext>
            </a:extLst>
          </p:cNvPr>
          <p:cNvSpPr>
            <a:spLocks noGrp="1"/>
          </p:cNvSpPr>
          <p:nvPr>
            <p:ph type="dt" idx="15"/>
          </p:nvPr>
        </p:nvSpPr>
        <p:spPr/>
        <p:txBody>
          <a:bodyPr/>
          <a:lstStyle/>
          <a:p>
            <a:r>
              <a:rPr lang="en-US"/>
              <a:t>Nov 2024</a:t>
            </a:r>
            <a:endParaRPr lang="en-GB" dirty="0"/>
          </a:p>
        </p:txBody>
      </p:sp>
    </p:spTree>
    <p:extLst>
      <p:ext uri="{BB962C8B-B14F-4D97-AF65-F5344CB8AC3E}">
        <p14:creationId xmlns:p14="http://schemas.microsoft.com/office/powerpoint/2010/main" val="4076697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Editors’ Meeting Agenda and Report</a:t>
            </a:r>
          </a:p>
        </p:txBody>
      </p:sp>
      <p:sp>
        <p:nvSpPr>
          <p:cNvPr id="3" name="Content Placeholder 2"/>
          <p:cNvSpPr>
            <a:spLocks noGrp="1"/>
          </p:cNvSpPr>
          <p:nvPr>
            <p:ph idx="1"/>
          </p:nvPr>
        </p:nvSpPr>
        <p:spPr>
          <a:xfrm>
            <a:off x="914401" y="1751014"/>
            <a:ext cx="10361084" cy="4724400"/>
          </a:xfrm>
        </p:spPr>
        <p:txBody>
          <a:bodyPr/>
          <a:lstStyle/>
          <a:p>
            <a:pPr>
              <a:buFont typeface="Arial" panose="020B0604020202020204" pitchFamily="34" charset="0"/>
              <a:buChar char="•"/>
            </a:pPr>
            <a:r>
              <a:rPr lang="en-US" sz="2000" dirty="0"/>
              <a:t>Roll Call / Contacts / Reflector</a:t>
            </a:r>
          </a:p>
          <a:p>
            <a:pPr>
              <a:buFont typeface="Arial" panose="020B0604020202020204" pitchFamily="34" charset="0"/>
              <a:buChar char="•"/>
            </a:pPr>
            <a:r>
              <a:rPr lang="en-US" sz="2000" dirty="0"/>
              <a:t>Brief status report</a:t>
            </a:r>
          </a:p>
          <a:p>
            <a:pPr>
              <a:buFont typeface="Arial" panose="020B0604020202020204" pitchFamily="34" charset="0"/>
              <a:buChar char="•"/>
            </a:pPr>
            <a:r>
              <a:rPr lang="en-US" sz="2000" dirty="0"/>
              <a:t>Amendment alignments and draft development snapshot</a:t>
            </a:r>
          </a:p>
          <a:p>
            <a:pPr>
              <a:buFont typeface="Arial" panose="020B0604020202020204" pitchFamily="34" charset="0"/>
              <a:buChar char="•"/>
            </a:pPr>
            <a:r>
              <a:rPr lang="en-US" sz="2000" dirty="0"/>
              <a:t>Review Publication Process</a:t>
            </a:r>
          </a:p>
          <a:p>
            <a:pPr>
              <a:buFont typeface="Arial" panose="020B0604020202020204" pitchFamily="34" charset="0"/>
              <a:buChar char="•"/>
            </a:pPr>
            <a:r>
              <a:rPr lang="en-US" sz="2000" dirty="0"/>
              <a:t>Form the publication review committees</a:t>
            </a:r>
          </a:p>
          <a:p>
            <a:pPr>
              <a:buFont typeface="Arial" panose="020B0604020202020204" pitchFamily="34" charset="0"/>
              <a:buChar char="•"/>
            </a:pPr>
            <a:r>
              <a:rPr lang="en-US" sz="2000" dirty="0"/>
              <a:t>Editorial Style Guide updates and issues for feedback</a:t>
            </a:r>
          </a:p>
          <a:p>
            <a:pPr>
              <a:buFont typeface="Arial" panose="020B0604020202020204" pitchFamily="34" charset="0"/>
              <a:buChar char="•"/>
            </a:pPr>
            <a:r>
              <a:rPr lang="en-US" sz="2000" dirty="0"/>
              <a:t>ANA number spaces</a:t>
            </a:r>
            <a:endParaRPr lang="en-US" sz="1600" dirty="0"/>
          </a:p>
          <a:p>
            <a:endParaRPr lang="en-US" sz="2000" dirty="0"/>
          </a:p>
        </p:txBody>
      </p:sp>
      <p:sp>
        <p:nvSpPr>
          <p:cNvPr id="7" name="Footer Placeholder 6">
            <a:extLst>
              <a:ext uri="{FF2B5EF4-FFF2-40B4-BE49-F238E27FC236}">
                <a16:creationId xmlns:a16="http://schemas.microsoft.com/office/drawing/2014/main" id="{7A4AB213-4B33-44D3-B43C-F42AAF504F2D}"/>
              </a:ext>
            </a:extLst>
          </p:cNvPr>
          <p:cNvSpPr>
            <a:spLocks noGrp="1"/>
          </p:cNvSpPr>
          <p:nvPr>
            <p:ph type="ftr" idx="14"/>
          </p:nvPr>
        </p:nvSpPr>
        <p:spPr/>
        <p:txBody>
          <a:bodyPr/>
          <a:lstStyle/>
          <a:p>
            <a:r>
              <a:rPr lang="en-GB" dirty="0"/>
              <a:t>Emily Qi, Self</a:t>
            </a:r>
          </a:p>
        </p:txBody>
      </p:sp>
      <p:sp>
        <p:nvSpPr>
          <p:cNvPr id="8" name="Slide Number Placeholder 7">
            <a:extLst>
              <a:ext uri="{FF2B5EF4-FFF2-40B4-BE49-F238E27FC236}">
                <a16:creationId xmlns:a16="http://schemas.microsoft.com/office/drawing/2014/main" id="{14D89757-01D0-4791-9D86-CF7BD9B9FCB5}"/>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9" name="Date Placeholder 8">
            <a:extLst>
              <a:ext uri="{FF2B5EF4-FFF2-40B4-BE49-F238E27FC236}">
                <a16:creationId xmlns:a16="http://schemas.microsoft.com/office/drawing/2014/main" id="{1C151760-4012-47C9-A6F0-50D5B0DE3249}"/>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126741169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AD45C-B8EE-D184-ABA7-E7141E856B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661729-B72C-17E3-C1A5-FB9E7F740170}"/>
              </a:ext>
            </a:extLst>
          </p:cNvPr>
          <p:cNvSpPr>
            <a:spLocks noGrp="1"/>
          </p:cNvSpPr>
          <p:nvPr>
            <p:ph type="title"/>
          </p:nvPr>
        </p:nvSpPr>
        <p:spPr/>
        <p:txBody>
          <a:bodyPr>
            <a:normAutofit/>
          </a:bodyPr>
          <a:lstStyle/>
          <a:p>
            <a:r>
              <a:rPr lang="en-US" dirty="0"/>
              <a:t>802.15.4ac Enhanced Privacy Timeline</a:t>
            </a:r>
          </a:p>
        </p:txBody>
      </p:sp>
      <p:sp>
        <p:nvSpPr>
          <p:cNvPr id="4" name="Slide Number Placeholder 3">
            <a:extLst>
              <a:ext uri="{FF2B5EF4-FFF2-40B4-BE49-F238E27FC236}">
                <a16:creationId xmlns:a16="http://schemas.microsoft.com/office/drawing/2014/main" id="{3675FF17-10C5-FFEE-069E-2DC06AEB7FA1}"/>
              </a:ext>
            </a:extLst>
          </p:cNvPr>
          <p:cNvSpPr>
            <a:spLocks noGrp="1"/>
          </p:cNvSpPr>
          <p:nvPr>
            <p:ph type="sldNum" idx="12"/>
          </p:nvPr>
        </p:nvSpPr>
        <p:spPr/>
        <p:txBody>
          <a:bodyPr/>
          <a:lstStyle/>
          <a:p>
            <a:r>
              <a:rPr lang="en-GB"/>
              <a:t>Slide </a:t>
            </a:r>
            <a:fld id="{440F5867-744E-4AA6-B0ED-4C44D2DFBB7B}" type="slidenum">
              <a:rPr lang="en-GB" smtClean="0"/>
              <a:pPr/>
              <a:t>80</a:t>
            </a:fld>
            <a:endParaRPr lang="en-GB" dirty="0"/>
          </a:p>
        </p:txBody>
      </p:sp>
      <p:sp>
        <p:nvSpPr>
          <p:cNvPr id="5" name="Footer Placeholder 4">
            <a:extLst>
              <a:ext uri="{FF2B5EF4-FFF2-40B4-BE49-F238E27FC236}">
                <a16:creationId xmlns:a16="http://schemas.microsoft.com/office/drawing/2014/main" id="{CDEC1D1E-ED2B-9C4B-14B0-8061C5CD7E8E}"/>
              </a:ext>
            </a:extLst>
          </p:cNvPr>
          <p:cNvSpPr>
            <a:spLocks noGrp="1"/>
          </p:cNvSpPr>
          <p:nvPr>
            <p:ph type="ftr" idx="14"/>
          </p:nvPr>
        </p:nvSpPr>
        <p:spPr/>
        <p:txBody>
          <a:bodyPr/>
          <a:lstStyle/>
          <a:p>
            <a:r>
              <a:rPr lang="en-GB"/>
              <a:t>Rolfe (BCA)</a:t>
            </a:r>
            <a:endParaRPr lang="en-GB" dirty="0"/>
          </a:p>
        </p:txBody>
      </p:sp>
      <p:sp>
        <p:nvSpPr>
          <p:cNvPr id="6" name="Date Placeholder 5">
            <a:extLst>
              <a:ext uri="{FF2B5EF4-FFF2-40B4-BE49-F238E27FC236}">
                <a16:creationId xmlns:a16="http://schemas.microsoft.com/office/drawing/2014/main" id="{9178F852-42E5-C594-5E63-D8680B1860CA}"/>
              </a:ext>
            </a:extLst>
          </p:cNvPr>
          <p:cNvSpPr>
            <a:spLocks noGrp="1"/>
          </p:cNvSpPr>
          <p:nvPr>
            <p:ph type="dt" idx="15"/>
          </p:nvPr>
        </p:nvSpPr>
        <p:spPr/>
        <p:txBody>
          <a:bodyPr/>
          <a:lstStyle/>
          <a:p>
            <a:r>
              <a:rPr lang="en-US"/>
              <a:t>Nov 2024</a:t>
            </a:r>
            <a:endParaRPr lang="en-GB" dirty="0"/>
          </a:p>
        </p:txBody>
      </p:sp>
      <p:pic>
        <p:nvPicPr>
          <p:cNvPr id="9" name="table">
            <a:extLst>
              <a:ext uri="{FF2B5EF4-FFF2-40B4-BE49-F238E27FC236}">
                <a16:creationId xmlns:a16="http://schemas.microsoft.com/office/drawing/2014/main" id="{19674357-45A2-0FC0-FA9C-C27C0D20CC6A}"/>
              </a:ext>
            </a:extLst>
          </p:cNvPr>
          <p:cNvPicPr>
            <a:picLocks noChangeAspect="1"/>
          </p:cNvPicPr>
          <p:nvPr/>
        </p:nvPicPr>
        <p:blipFill>
          <a:blip r:embed="rId2"/>
          <a:stretch>
            <a:fillRect/>
          </a:stretch>
        </p:blipFill>
        <p:spPr>
          <a:xfrm>
            <a:off x="2095500" y="1628800"/>
            <a:ext cx="8001000" cy="4755960"/>
          </a:xfrm>
          <a:prstGeom prst="rect">
            <a:avLst/>
          </a:prstGeom>
        </p:spPr>
      </p:pic>
    </p:spTree>
    <p:extLst>
      <p:ext uri="{BB962C8B-B14F-4D97-AF65-F5344CB8AC3E}">
        <p14:creationId xmlns:p14="http://schemas.microsoft.com/office/powerpoint/2010/main" val="898576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54092-3ADD-6301-0D02-9A09DDA43A98}"/>
              </a:ext>
            </a:extLst>
          </p:cNvPr>
          <p:cNvSpPr>
            <a:spLocks noGrp="1"/>
          </p:cNvSpPr>
          <p:nvPr>
            <p:ph type="title"/>
          </p:nvPr>
        </p:nvSpPr>
        <p:spPr/>
        <p:txBody>
          <a:bodyPr/>
          <a:lstStyle/>
          <a:p>
            <a:r>
              <a:rPr lang="en-US" dirty="0"/>
              <a:t>802.15.4ad Next Generation SUN PHYs</a:t>
            </a:r>
          </a:p>
        </p:txBody>
      </p:sp>
      <p:sp>
        <p:nvSpPr>
          <p:cNvPr id="3" name="Content Placeholder 2">
            <a:extLst>
              <a:ext uri="{FF2B5EF4-FFF2-40B4-BE49-F238E27FC236}">
                <a16:creationId xmlns:a16="http://schemas.microsoft.com/office/drawing/2014/main" id="{4C624759-152F-2875-9148-4A99F321CB6A}"/>
              </a:ext>
            </a:extLst>
          </p:cNvPr>
          <p:cNvSpPr>
            <a:spLocks noGrp="1"/>
          </p:cNvSpPr>
          <p:nvPr>
            <p:ph idx="1"/>
          </p:nvPr>
        </p:nvSpPr>
        <p:spPr/>
        <p:txBody>
          <a:bodyPr/>
          <a:lstStyle/>
          <a:p>
            <a:pPr>
              <a:buFont typeface="Arial" panose="020B0604020202020204" pitchFamily="34" charset="0"/>
              <a:buChar char="•"/>
            </a:pPr>
            <a:r>
              <a:rPr lang="en-US" dirty="0"/>
              <a:t>Developing enhancements to the 802.15.4 SUN PHYs (FSK, OFDM)</a:t>
            </a:r>
          </a:p>
          <a:p>
            <a:pPr>
              <a:buFont typeface="Arial" panose="020B0604020202020204" pitchFamily="34" charset="0"/>
              <a:buChar char="•"/>
            </a:pPr>
            <a:r>
              <a:rPr lang="en-US" dirty="0"/>
              <a:t>State: pre-draft development</a:t>
            </a:r>
          </a:p>
          <a:p>
            <a:pPr>
              <a:buFont typeface="Arial" panose="020B0604020202020204" pitchFamily="34" charset="0"/>
              <a:buChar char="•"/>
            </a:pPr>
            <a:r>
              <a:rPr lang="en-US" dirty="0"/>
              <a:t>Meeting goals:</a:t>
            </a:r>
          </a:p>
          <a:p>
            <a:pPr lvl="1">
              <a:buFont typeface="Arial" panose="020B0604020202020204" pitchFamily="34" charset="0"/>
              <a:buChar char="•"/>
            </a:pPr>
            <a:r>
              <a:rPr lang="en-US" dirty="0"/>
              <a:t>Finalize and approve technical guidance document</a:t>
            </a:r>
          </a:p>
          <a:p>
            <a:pPr lvl="1">
              <a:buFont typeface="Arial" panose="020B0604020202020204" pitchFamily="34" charset="0"/>
              <a:buChar char="•"/>
            </a:pPr>
            <a:r>
              <a:rPr lang="en-US" dirty="0"/>
              <a:t>Finalize call pro proposals</a:t>
            </a:r>
          </a:p>
          <a:p>
            <a:pPr>
              <a:buFont typeface="Arial" panose="020B0604020202020204" pitchFamily="34" charset="0"/>
              <a:buChar char="•"/>
            </a:pPr>
            <a:r>
              <a:rPr lang="en-US" dirty="0"/>
              <a:t>Objectives completed</a:t>
            </a:r>
          </a:p>
          <a:p>
            <a:pPr>
              <a:buFont typeface="Arial" panose="020B0604020202020204" pitchFamily="34" charset="0"/>
              <a:buChar char="•"/>
            </a:pPr>
            <a:r>
              <a:rPr lang="en-US" dirty="0"/>
              <a:t>Closing report: </a:t>
            </a:r>
            <a:r>
              <a:rPr lang="en-US" dirty="0">
                <a:hlinkClick r:id="rId2"/>
              </a:rPr>
              <a:t>https://mentor.ieee.org/802.15/dcn/24/15-24-0597-01-04ad-tg4ad-agenda-opening-and-closing-report-nov-2024.pptx</a:t>
            </a: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lvl="1">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F4B3D809-96EA-10D8-B496-4BF5C2F94184}"/>
              </a:ext>
            </a:extLst>
          </p:cNvPr>
          <p:cNvSpPr>
            <a:spLocks noGrp="1"/>
          </p:cNvSpPr>
          <p:nvPr>
            <p:ph type="sldNum" idx="12"/>
          </p:nvPr>
        </p:nvSpPr>
        <p:spPr/>
        <p:txBody>
          <a:bodyPr/>
          <a:lstStyle/>
          <a:p>
            <a:r>
              <a:rPr lang="en-GB"/>
              <a:t>Slide </a:t>
            </a:r>
            <a:fld id="{440F5867-744E-4AA6-B0ED-4C44D2DFBB7B}" type="slidenum">
              <a:rPr lang="en-GB" smtClean="0"/>
              <a:pPr/>
              <a:t>81</a:t>
            </a:fld>
            <a:endParaRPr lang="en-GB" dirty="0"/>
          </a:p>
        </p:txBody>
      </p:sp>
      <p:sp>
        <p:nvSpPr>
          <p:cNvPr id="5" name="Footer Placeholder 4">
            <a:extLst>
              <a:ext uri="{FF2B5EF4-FFF2-40B4-BE49-F238E27FC236}">
                <a16:creationId xmlns:a16="http://schemas.microsoft.com/office/drawing/2014/main" id="{8D600F62-5B4F-5C95-6145-FDF99BBD961C}"/>
              </a:ext>
            </a:extLst>
          </p:cNvPr>
          <p:cNvSpPr>
            <a:spLocks noGrp="1"/>
          </p:cNvSpPr>
          <p:nvPr>
            <p:ph type="ftr" idx="14"/>
          </p:nvPr>
        </p:nvSpPr>
        <p:spPr/>
        <p:txBody>
          <a:bodyPr/>
          <a:lstStyle/>
          <a:p>
            <a:r>
              <a:rPr lang="en-GB"/>
              <a:t>Rolfe (BCA)</a:t>
            </a:r>
            <a:endParaRPr lang="en-GB" dirty="0"/>
          </a:p>
        </p:txBody>
      </p:sp>
      <p:sp>
        <p:nvSpPr>
          <p:cNvPr id="6" name="Date Placeholder 5">
            <a:extLst>
              <a:ext uri="{FF2B5EF4-FFF2-40B4-BE49-F238E27FC236}">
                <a16:creationId xmlns:a16="http://schemas.microsoft.com/office/drawing/2014/main" id="{EE980338-05D9-3379-8519-169A83A9DAA8}"/>
              </a:ext>
            </a:extLst>
          </p:cNvPr>
          <p:cNvSpPr>
            <a:spLocks noGrp="1"/>
          </p:cNvSpPr>
          <p:nvPr>
            <p:ph type="dt" idx="15"/>
          </p:nvPr>
        </p:nvSpPr>
        <p:spPr/>
        <p:txBody>
          <a:bodyPr/>
          <a:lstStyle/>
          <a:p>
            <a:r>
              <a:rPr lang="en-US"/>
              <a:t>Nov 2024</a:t>
            </a:r>
            <a:endParaRPr lang="en-GB" dirty="0"/>
          </a:p>
        </p:txBody>
      </p:sp>
    </p:spTree>
    <p:extLst>
      <p:ext uri="{BB962C8B-B14F-4D97-AF65-F5344CB8AC3E}">
        <p14:creationId xmlns:p14="http://schemas.microsoft.com/office/powerpoint/2010/main" val="73603903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33F17-0DA8-EB8D-544B-18725CE3A0EF}"/>
              </a:ext>
            </a:extLst>
          </p:cNvPr>
          <p:cNvSpPr>
            <a:spLocks noGrp="1"/>
          </p:cNvSpPr>
          <p:nvPr>
            <p:ph type="title"/>
          </p:nvPr>
        </p:nvSpPr>
        <p:spPr/>
        <p:txBody>
          <a:bodyPr/>
          <a:lstStyle/>
          <a:p>
            <a:r>
              <a:rPr lang="en-US" dirty="0"/>
              <a:t>802.15.4ae (ASCON)</a:t>
            </a:r>
            <a:br>
              <a:rPr lang="en-US" dirty="0"/>
            </a:br>
            <a:r>
              <a:rPr lang="en-US" dirty="0"/>
              <a:t>ASCON light weight encryption extension for 802.15.4</a:t>
            </a:r>
          </a:p>
        </p:txBody>
      </p:sp>
      <p:sp>
        <p:nvSpPr>
          <p:cNvPr id="3" name="Content Placeholder 2">
            <a:extLst>
              <a:ext uri="{FF2B5EF4-FFF2-40B4-BE49-F238E27FC236}">
                <a16:creationId xmlns:a16="http://schemas.microsoft.com/office/drawing/2014/main" id="{120826A3-5DA7-6CD5-8583-626A467B2BBF}"/>
              </a:ext>
            </a:extLst>
          </p:cNvPr>
          <p:cNvSpPr>
            <a:spLocks noGrp="1"/>
          </p:cNvSpPr>
          <p:nvPr>
            <p:ph idx="1"/>
          </p:nvPr>
        </p:nvSpPr>
        <p:spPr>
          <a:xfrm>
            <a:off x="479377" y="1981201"/>
            <a:ext cx="5313942" cy="4113213"/>
          </a:xfrm>
        </p:spPr>
        <p:txBody>
          <a:bodyPr/>
          <a:lstStyle/>
          <a:p>
            <a:pPr>
              <a:buFont typeface="Arial" panose="020B0604020202020204" pitchFamily="34" charset="0"/>
              <a:buChar char="•"/>
            </a:pPr>
            <a:r>
              <a:rPr lang="en-US" dirty="0"/>
              <a:t>Pre-draft development</a:t>
            </a:r>
          </a:p>
          <a:p>
            <a:pPr>
              <a:buFont typeface="Arial" panose="020B0604020202020204" pitchFamily="34" charset="0"/>
              <a:buChar char="•"/>
            </a:pPr>
            <a:r>
              <a:rPr lang="en-US" dirty="0"/>
              <a:t>Reviewing required changes to 802.15.4 to support ASCON</a:t>
            </a:r>
          </a:p>
          <a:p>
            <a:pPr>
              <a:buFont typeface="Arial" panose="020B0604020202020204" pitchFamily="34" charset="0"/>
              <a:buChar char="•"/>
            </a:pPr>
            <a:r>
              <a:rPr lang="en-US" dirty="0"/>
              <a:t>Prepared comments on the NIST document</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F5261986-E632-9A27-2EE7-2FA07AAFB430}"/>
              </a:ext>
            </a:extLst>
          </p:cNvPr>
          <p:cNvSpPr>
            <a:spLocks noGrp="1"/>
          </p:cNvSpPr>
          <p:nvPr>
            <p:ph type="sldNum" idx="12"/>
          </p:nvPr>
        </p:nvSpPr>
        <p:spPr/>
        <p:txBody>
          <a:bodyPr/>
          <a:lstStyle/>
          <a:p>
            <a:r>
              <a:rPr lang="en-GB"/>
              <a:t>Slide </a:t>
            </a:r>
            <a:fld id="{440F5867-744E-4AA6-B0ED-4C44D2DFBB7B}" type="slidenum">
              <a:rPr lang="en-GB" smtClean="0"/>
              <a:pPr/>
              <a:t>82</a:t>
            </a:fld>
            <a:endParaRPr lang="en-GB" dirty="0"/>
          </a:p>
        </p:txBody>
      </p:sp>
      <p:sp>
        <p:nvSpPr>
          <p:cNvPr id="5" name="Footer Placeholder 4">
            <a:extLst>
              <a:ext uri="{FF2B5EF4-FFF2-40B4-BE49-F238E27FC236}">
                <a16:creationId xmlns:a16="http://schemas.microsoft.com/office/drawing/2014/main" id="{83BC97E5-8278-248B-B052-DE2B4700B37D}"/>
              </a:ext>
            </a:extLst>
          </p:cNvPr>
          <p:cNvSpPr>
            <a:spLocks noGrp="1"/>
          </p:cNvSpPr>
          <p:nvPr>
            <p:ph type="ftr" idx="14"/>
          </p:nvPr>
        </p:nvSpPr>
        <p:spPr/>
        <p:txBody>
          <a:bodyPr/>
          <a:lstStyle/>
          <a:p>
            <a:r>
              <a:rPr lang="en-GB"/>
              <a:t>Rolfe (BCA)</a:t>
            </a:r>
            <a:endParaRPr lang="en-GB" dirty="0"/>
          </a:p>
        </p:txBody>
      </p:sp>
      <p:sp>
        <p:nvSpPr>
          <p:cNvPr id="6" name="Date Placeholder 5">
            <a:extLst>
              <a:ext uri="{FF2B5EF4-FFF2-40B4-BE49-F238E27FC236}">
                <a16:creationId xmlns:a16="http://schemas.microsoft.com/office/drawing/2014/main" id="{71370C14-600A-3680-04BC-1A097851D835}"/>
              </a:ext>
            </a:extLst>
          </p:cNvPr>
          <p:cNvSpPr>
            <a:spLocks noGrp="1"/>
          </p:cNvSpPr>
          <p:nvPr>
            <p:ph type="dt" idx="15"/>
          </p:nvPr>
        </p:nvSpPr>
        <p:spPr/>
        <p:txBody>
          <a:bodyPr/>
          <a:lstStyle/>
          <a:p>
            <a:r>
              <a:rPr lang="en-US"/>
              <a:t>Nov 2024</a:t>
            </a:r>
            <a:endParaRPr lang="en-GB" dirty="0"/>
          </a:p>
        </p:txBody>
      </p:sp>
      <p:pic>
        <p:nvPicPr>
          <p:cNvPr id="12" name="table">
            <a:extLst>
              <a:ext uri="{FF2B5EF4-FFF2-40B4-BE49-F238E27FC236}">
                <a16:creationId xmlns:a16="http://schemas.microsoft.com/office/drawing/2014/main" id="{046172A4-0317-6225-CAAE-A334A7F63B63}"/>
              </a:ext>
            </a:extLst>
          </p:cNvPr>
          <p:cNvPicPr>
            <a:picLocks noChangeAspect="1"/>
          </p:cNvPicPr>
          <p:nvPr/>
        </p:nvPicPr>
        <p:blipFill>
          <a:blip r:embed="rId2"/>
          <a:stretch>
            <a:fillRect/>
          </a:stretch>
        </p:blipFill>
        <p:spPr>
          <a:xfrm>
            <a:off x="5845950" y="2132856"/>
            <a:ext cx="6082698" cy="3615681"/>
          </a:xfrm>
          <a:prstGeom prst="rect">
            <a:avLst/>
          </a:prstGeom>
        </p:spPr>
      </p:pic>
    </p:spTree>
    <p:extLst>
      <p:ext uri="{BB962C8B-B14F-4D97-AF65-F5344CB8AC3E}">
        <p14:creationId xmlns:p14="http://schemas.microsoft.com/office/powerpoint/2010/main" val="57726506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478ED-080D-C1EF-1C7C-81EB69E99E79}"/>
              </a:ext>
            </a:extLst>
          </p:cNvPr>
          <p:cNvSpPr>
            <a:spLocks noGrp="1"/>
          </p:cNvSpPr>
          <p:nvPr>
            <p:ph type="title"/>
          </p:nvPr>
        </p:nvSpPr>
        <p:spPr/>
        <p:txBody>
          <a:bodyPr/>
          <a:lstStyle/>
          <a:p>
            <a:r>
              <a:rPr lang="en-US" dirty="0"/>
              <a:t>802.15.6a </a:t>
            </a:r>
          </a:p>
        </p:txBody>
      </p:sp>
      <p:sp>
        <p:nvSpPr>
          <p:cNvPr id="3" name="Content Placeholder 2">
            <a:extLst>
              <a:ext uri="{FF2B5EF4-FFF2-40B4-BE49-F238E27FC236}">
                <a16:creationId xmlns:a16="http://schemas.microsoft.com/office/drawing/2014/main" id="{B2492451-AA72-A89B-37CE-BE5B4B40A63D}"/>
              </a:ext>
            </a:extLst>
          </p:cNvPr>
          <p:cNvSpPr>
            <a:spLocks noGrp="1"/>
          </p:cNvSpPr>
          <p:nvPr>
            <p:ph sz="half" idx="1"/>
          </p:nvPr>
        </p:nvSpPr>
        <p:spPr>
          <a:xfrm>
            <a:off x="914400" y="1981202"/>
            <a:ext cx="10361083" cy="3608038"/>
          </a:xfrm>
        </p:spPr>
        <p:txBody>
          <a:bodyPr>
            <a:normAutofit/>
          </a:bodyPr>
          <a:lstStyle/>
          <a:p>
            <a:pPr>
              <a:buFont typeface="Arial" panose="020B0604020202020204" pitchFamily="34" charset="0"/>
              <a:buChar char="•"/>
            </a:pPr>
            <a:r>
              <a:rPr lang="en-US" dirty="0"/>
              <a:t>Draft in WG ballot</a:t>
            </a:r>
          </a:p>
          <a:p>
            <a:pPr lvl="1">
              <a:buFont typeface="Arial" panose="020B0604020202020204" pitchFamily="34" charset="0"/>
              <a:buChar char="•"/>
            </a:pPr>
            <a:r>
              <a:rPr lang="en-US" dirty="0"/>
              <a:t>Initial ballot complete</a:t>
            </a:r>
          </a:p>
          <a:p>
            <a:pPr lvl="1">
              <a:buFont typeface="Arial" panose="020B0604020202020204" pitchFamily="34" charset="0"/>
              <a:buChar char="•"/>
            </a:pPr>
            <a:r>
              <a:rPr lang="en-US" dirty="0"/>
              <a:t>Comment resolution in progress	</a:t>
            </a:r>
          </a:p>
          <a:p>
            <a:pPr>
              <a:buFont typeface="Arial" panose="020B0604020202020204" pitchFamily="34" charset="0"/>
              <a:buChar char="•"/>
            </a:pPr>
            <a:r>
              <a:rPr lang="en-US" dirty="0"/>
              <a:t>Session objectives:</a:t>
            </a:r>
          </a:p>
          <a:p>
            <a:pPr lvl="1">
              <a:buFont typeface="Arial" panose="020B0604020202020204" pitchFamily="34" charset="0"/>
              <a:buChar char="•"/>
            </a:pPr>
            <a:r>
              <a:rPr lang="en-US" dirty="0"/>
              <a:t>Resolve comments </a:t>
            </a:r>
          </a:p>
          <a:p>
            <a:r>
              <a:rPr lang="en-US" dirty="0"/>
              <a:t>Closing report: </a:t>
            </a:r>
            <a:r>
              <a:rPr lang="en-US" dirty="0">
                <a:hlinkClick r:id="rId2"/>
              </a:rPr>
              <a:t>https://mentor.ieee.org/802.15/dcn/24/15-24-0653-01-006a-tg15-6ma-closing-report-for-november-2024.pptx</a:t>
            </a:r>
            <a:endParaRPr lang="en-US" dirty="0"/>
          </a:p>
          <a:p>
            <a:endParaRPr lang="en-US" dirty="0"/>
          </a:p>
        </p:txBody>
      </p:sp>
      <p:sp>
        <p:nvSpPr>
          <p:cNvPr id="6" name="Date Placeholder 5">
            <a:extLst>
              <a:ext uri="{FF2B5EF4-FFF2-40B4-BE49-F238E27FC236}">
                <a16:creationId xmlns:a16="http://schemas.microsoft.com/office/drawing/2014/main" id="{8E15D5B4-613D-2071-3576-044339668320}"/>
              </a:ext>
            </a:extLst>
          </p:cNvPr>
          <p:cNvSpPr>
            <a:spLocks noGrp="1"/>
          </p:cNvSpPr>
          <p:nvPr>
            <p:ph type="dt" idx="10"/>
          </p:nvPr>
        </p:nvSpPr>
        <p:spPr/>
        <p:txBody>
          <a:bodyPr/>
          <a:lstStyle/>
          <a:p>
            <a:r>
              <a:rPr lang="en-US"/>
              <a:t>Nov 2024</a:t>
            </a:r>
            <a:endParaRPr lang="en-GB" dirty="0"/>
          </a:p>
        </p:txBody>
      </p:sp>
      <p:sp>
        <p:nvSpPr>
          <p:cNvPr id="5" name="Footer Placeholder 4">
            <a:extLst>
              <a:ext uri="{FF2B5EF4-FFF2-40B4-BE49-F238E27FC236}">
                <a16:creationId xmlns:a16="http://schemas.microsoft.com/office/drawing/2014/main" id="{D4BA8399-91BB-A091-5427-95ACE00A1CE7}"/>
              </a:ext>
            </a:extLst>
          </p:cNvPr>
          <p:cNvSpPr>
            <a:spLocks noGrp="1"/>
          </p:cNvSpPr>
          <p:nvPr>
            <p:ph type="ftr" idx="11"/>
          </p:nvPr>
        </p:nvSpPr>
        <p:spPr/>
        <p:txBody>
          <a:bodyPr/>
          <a:lstStyle/>
          <a:p>
            <a:r>
              <a:rPr lang="en-GB"/>
              <a:t>Rolfe (BCA)</a:t>
            </a:r>
            <a:endParaRPr lang="en-GB" dirty="0"/>
          </a:p>
        </p:txBody>
      </p:sp>
      <p:sp>
        <p:nvSpPr>
          <p:cNvPr id="4" name="Slide Number Placeholder 3">
            <a:extLst>
              <a:ext uri="{FF2B5EF4-FFF2-40B4-BE49-F238E27FC236}">
                <a16:creationId xmlns:a16="http://schemas.microsoft.com/office/drawing/2014/main" id="{738FB26E-2793-D069-1752-BD34AECECE35}"/>
              </a:ext>
            </a:extLst>
          </p:cNvPr>
          <p:cNvSpPr>
            <a:spLocks noGrp="1"/>
          </p:cNvSpPr>
          <p:nvPr>
            <p:ph type="sldNum" idx="12"/>
          </p:nvPr>
        </p:nvSpPr>
        <p:spPr/>
        <p:txBody>
          <a:bodyPr/>
          <a:lstStyle/>
          <a:p>
            <a:r>
              <a:rPr lang="en-GB"/>
              <a:t>Slide </a:t>
            </a:r>
            <a:fld id="{440F5867-744E-4AA6-B0ED-4C44D2DFBB7B}" type="slidenum">
              <a:rPr lang="en-GB" smtClean="0"/>
              <a:pPr/>
              <a:t>83</a:t>
            </a:fld>
            <a:endParaRPr lang="en-GB" dirty="0"/>
          </a:p>
        </p:txBody>
      </p:sp>
    </p:spTree>
    <p:extLst>
      <p:ext uri="{BB962C8B-B14F-4D97-AF65-F5344CB8AC3E}">
        <p14:creationId xmlns:p14="http://schemas.microsoft.com/office/powerpoint/2010/main" val="64724428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A0254-4153-D6F2-9602-84CDDA5FB048}"/>
              </a:ext>
            </a:extLst>
          </p:cNvPr>
          <p:cNvSpPr>
            <a:spLocks noGrp="1"/>
          </p:cNvSpPr>
          <p:nvPr>
            <p:ph type="title"/>
          </p:nvPr>
        </p:nvSpPr>
        <p:spPr/>
        <p:txBody>
          <a:bodyPr/>
          <a:lstStyle/>
          <a:p>
            <a:r>
              <a:rPr lang="en-US" sz="3200" b="1" dirty="0"/>
              <a:t>TG 6ma Timeline(expected)</a:t>
            </a:r>
            <a:endParaRPr lang="en-US" dirty="0"/>
          </a:p>
        </p:txBody>
      </p:sp>
      <p:sp>
        <p:nvSpPr>
          <p:cNvPr id="4" name="Slide Number Placeholder 3">
            <a:extLst>
              <a:ext uri="{FF2B5EF4-FFF2-40B4-BE49-F238E27FC236}">
                <a16:creationId xmlns:a16="http://schemas.microsoft.com/office/drawing/2014/main" id="{11B04AEE-BB30-8C04-C69C-2F8F754A7F00}"/>
              </a:ext>
            </a:extLst>
          </p:cNvPr>
          <p:cNvSpPr>
            <a:spLocks noGrp="1"/>
          </p:cNvSpPr>
          <p:nvPr>
            <p:ph type="sldNum" idx="12"/>
          </p:nvPr>
        </p:nvSpPr>
        <p:spPr/>
        <p:txBody>
          <a:bodyPr/>
          <a:lstStyle/>
          <a:p>
            <a:r>
              <a:rPr lang="en-GB"/>
              <a:t>Slide </a:t>
            </a:r>
            <a:fld id="{440F5867-744E-4AA6-B0ED-4C44D2DFBB7B}" type="slidenum">
              <a:rPr lang="en-GB" smtClean="0"/>
              <a:pPr/>
              <a:t>84</a:t>
            </a:fld>
            <a:endParaRPr lang="en-GB" dirty="0"/>
          </a:p>
        </p:txBody>
      </p:sp>
      <p:sp>
        <p:nvSpPr>
          <p:cNvPr id="5" name="Footer Placeholder 4">
            <a:extLst>
              <a:ext uri="{FF2B5EF4-FFF2-40B4-BE49-F238E27FC236}">
                <a16:creationId xmlns:a16="http://schemas.microsoft.com/office/drawing/2014/main" id="{E423C941-568F-D62E-6F1B-36798579EE02}"/>
              </a:ext>
            </a:extLst>
          </p:cNvPr>
          <p:cNvSpPr>
            <a:spLocks noGrp="1"/>
          </p:cNvSpPr>
          <p:nvPr>
            <p:ph type="ftr" idx="14"/>
          </p:nvPr>
        </p:nvSpPr>
        <p:spPr/>
        <p:txBody>
          <a:bodyPr/>
          <a:lstStyle/>
          <a:p>
            <a:r>
              <a:rPr lang="en-GB"/>
              <a:t>Rolfe (BCA)</a:t>
            </a:r>
            <a:endParaRPr lang="en-GB" dirty="0"/>
          </a:p>
        </p:txBody>
      </p:sp>
      <p:sp>
        <p:nvSpPr>
          <p:cNvPr id="6" name="Date Placeholder 5">
            <a:extLst>
              <a:ext uri="{FF2B5EF4-FFF2-40B4-BE49-F238E27FC236}">
                <a16:creationId xmlns:a16="http://schemas.microsoft.com/office/drawing/2014/main" id="{4793984E-FC96-8D91-60C2-07FB0C1B978A}"/>
              </a:ext>
            </a:extLst>
          </p:cNvPr>
          <p:cNvSpPr>
            <a:spLocks noGrp="1"/>
          </p:cNvSpPr>
          <p:nvPr>
            <p:ph type="dt" idx="15"/>
          </p:nvPr>
        </p:nvSpPr>
        <p:spPr/>
        <p:txBody>
          <a:bodyPr/>
          <a:lstStyle/>
          <a:p>
            <a:r>
              <a:rPr lang="en-US"/>
              <a:t>Nov 2024</a:t>
            </a:r>
            <a:endParaRPr lang="en-GB" dirty="0"/>
          </a:p>
        </p:txBody>
      </p:sp>
      <p:sp>
        <p:nvSpPr>
          <p:cNvPr id="8" name="矢印: 右 26">
            <a:extLst>
              <a:ext uri="{FF2B5EF4-FFF2-40B4-BE49-F238E27FC236}">
                <a16:creationId xmlns:a16="http://schemas.microsoft.com/office/drawing/2014/main" id="{50FB6FC7-3A03-F5D6-B90B-637CFD3C1644}"/>
              </a:ext>
            </a:extLst>
          </p:cNvPr>
          <p:cNvSpPr/>
          <p:nvPr/>
        </p:nvSpPr>
        <p:spPr bwMode="auto">
          <a:xfrm>
            <a:off x="1520525" y="3009239"/>
            <a:ext cx="9150949" cy="1422813"/>
          </a:xfrm>
          <a:prstGeom prst="rightArrow">
            <a:avLst>
              <a:gd name="adj1" fmla="val 50000"/>
              <a:gd name="adj2" fmla="val 35511"/>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grpSp>
        <p:nvGrpSpPr>
          <p:cNvPr id="9" name="グループ化 27">
            <a:extLst>
              <a:ext uri="{FF2B5EF4-FFF2-40B4-BE49-F238E27FC236}">
                <a16:creationId xmlns:a16="http://schemas.microsoft.com/office/drawing/2014/main" id="{975F2817-83BE-D3AA-5C65-0C754D7D69BC}"/>
              </a:ext>
            </a:extLst>
          </p:cNvPr>
          <p:cNvGrpSpPr/>
          <p:nvPr/>
        </p:nvGrpSpPr>
        <p:grpSpPr>
          <a:xfrm>
            <a:off x="9444832" y="1892864"/>
            <a:ext cx="1015012" cy="2021768"/>
            <a:chOff x="7739699" y="331512"/>
            <a:chExt cx="1015012" cy="2021768"/>
          </a:xfrm>
        </p:grpSpPr>
        <p:sp>
          <p:nvSpPr>
            <p:cNvPr id="63" name="正方形/長方形 28">
              <a:extLst>
                <a:ext uri="{FF2B5EF4-FFF2-40B4-BE49-F238E27FC236}">
                  <a16:creationId xmlns:a16="http://schemas.microsoft.com/office/drawing/2014/main" id="{E05673CC-FC66-4B17-99D6-77C90DB1F55B}"/>
                </a:ext>
              </a:extLst>
            </p:cNvPr>
            <p:cNvSpPr/>
            <p:nvPr/>
          </p:nvSpPr>
          <p:spPr>
            <a:xfrm>
              <a:off x="7739699" y="331512"/>
              <a:ext cx="598174"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endParaRPr lang="ja-JP" altLang="en-US"/>
            </a:p>
          </p:txBody>
        </p:sp>
        <p:sp>
          <p:nvSpPr>
            <p:cNvPr id="64" name="テキスト ボックス 29">
              <a:extLst>
                <a:ext uri="{FF2B5EF4-FFF2-40B4-BE49-F238E27FC236}">
                  <a16:creationId xmlns:a16="http://schemas.microsoft.com/office/drawing/2014/main" id="{16566BB0-0DED-6D69-826B-750B9BC23D54}"/>
                </a:ext>
              </a:extLst>
            </p:cNvPr>
            <p:cNvSpPr txBox="1"/>
            <p:nvPr/>
          </p:nvSpPr>
          <p:spPr>
            <a:xfrm>
              <a:off x="7905164" y="826769"/>
              <a:ext cx="849547"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622300">
                <a:lnSpc>
                  <a:spcPct val="90000"/>
                </a:lnSpc>
                <a:spcBef>
                  <a:spcPct val="0"/>
                </a:spcBef>
                <a:spcAft>
                  <a:spcPct val="35000"/>
                </a:spcAft>
                <a:buNone/>
              </a:pPr>
              <a:r>
                <a:rPr lang="en-US" sz="1400" kern="1200" dirty="0" err="1">
                  <a:solidFill>
                    <a:srgbClr val="000000">
                      <a:hueOff val="0"/>
                      <a:satOff val="0"/>
                      <a:lumOff val="0"/>
                      <a:alphaOff val="0"/>
                    </a:srgbClr>
                  </a:solidFill>
                  <a:latin typeface="Times New Roman"/>
                  <a:ea typeface="+mn-ea"/>
                  <a:cs typeface="+mn-cs"/>
                </a:rPr>
                <a:t>Revcom</a:t>
              </a:r>
              <a:r>
                <a:rPr lang="en-US" sz="1400" kern="1200" dirty="0">
                  <a:solidFill>
                    <a:srgbClr val="000000">
                      <a:hueOff val="0"/>
                      <a:satOff val="0"/>
                      <a:lumOff val="0"/>
                      <a:alphaOff val="0"/>
                    </a:srgbClr>
                  </a:solidFill>
                  <a:latin typeface="Times New Roman"/>
                  <a:ea typeface="+mn-ea"/>
                  <a:cs typeface="+mn-cs"/>
                </a:rPr>
                <a:t> Approve   </a:t>
              </a: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Sept 2025</a:t>
              </a:r>
            </a:p>
          </p:txBody>
        </p:sp>
      </p:grpSp>
      <p:sp>
        <p:nvSpPr>
          <p:cNvPr id="10" name="テキスト ボックス 31">
            <a:extLst>
              <a:ext uri="{FF2B5EF4-FFF2-40B4-BE49-F238E27FC236}">
                <a16:creationId xmlns:a16="http://schemas.microsoft.com/office/drawing/2014/main" id="{52AE7D25-EE8B-230F-5B5B-7D380BE5E9E5}"/>
              </a:ext>
            </a:extLst>
          </p:cNvPr>
          <p:cNvSpPr txBox="1"/>
          <p:nvPr/>
        </p:nvSpPr>
        <p:spPr>
          <a:xfrm>
            <a:off x="9155366" y="3821842"/>
            <a:ext cx="849547" cy="144337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622300">
              <a:lnSpc>
                <a:spcPct val="90000"/>
              </a:lnSpc>
              <a:spcBef>
                <a:spcPct val="0"/>
              </a:spcBef>
              <a:spcAft>
                <a:spcPct val="35000"/>
              </a:spcAft>
              <a:buNone/>
            </a:pPr>
            <a:r>
              <a:rPr kumimoji="1" lang="en-US" altLang="ja-JP" sz="1400" kern="1200" dirty="0" err="1">
                <a:solidFill>
                  <a:srgbClr val="000000">
                    <a:hueOff val="0"/>
                    <a:satOff val="0"/>
                    <a:lumOff val="0"/>
                    <a:alphaOff val="0"/>
                  </a:srgbClr>
                </a:solidFill>
                <a:latin typeface="Times New Roman"/>
                <a:ea typeface="+mn-ea"/>
                <a:cs typeface="+mn-cs"/>
              </a:rPr>
              <a:t>RevcomSubmission</a:t>
            </a:r>
            <a:endParaRPr kumimoji="1" lang="en-US" altLang="ja-JP" sz="1400" kern="1200" dirty="0">
              <a:solidFill>
                <a:srgbClr val="000000">
                  <a:hueOff val="0"/>
                  <a:satOff val="0"/>
                  <a:lumOff val="0"/>
                  <a:alphaOff val="0"/>
                </a:srgbClr>
              </a:solidFill>
              <a:latin typeface="Times New Roman"/>
              <a:ea typeface="+mn-ea"/>
              <a:cs typeface="+mn-cs"/>
            </a:endParaRPr>
          </a:p>
          <a:p>
            <a:pPr marL="0" lvl="0" indent="0" algn="ctr" defTabSz="622300">
              <a:lnSpc>
                <a:spcPct val="90000"/>
              </a:lnSpc>
              <a:spcBef>
                <a:spcPct val="0"/>
              </a:spcBef>
              <a:spcAft>
                <a:spcPct val="35000"/>
              </a:spcAft>
              <a:buNone/>
            </a:pPr>
            <a:r>
              <a:rPr lang="en-US" sz="1400" b="1" dirty="0">
                <a:solidFill>
                  <a:srgbClr val="000000">
                    <a:hueOff val="0"/>
                    <a:satOff val="0"/>
                    <a:lumOff val="0"/>
                    <a:alphaOff val="0"/>
                  </a:srgbClr>
                </a:solidFill>
                <a:latin typeface="Times New Roman"/>
              </a:rPr>
              <a:t>August</a:t>
            </a:r>
            <a:r>
              <a:rPr lang="en-US" sz="1400" b="1" kern="1200" dirty="0">
                <a:solidFill>
                  <a:srgbClr val="000000">
                    <a:hueOff val="0"/>
                    <a:satOff val="0"/>
                    <a:lumOff val="0"/>
                    <a:alphaOff val="0"/>
                  </a:srgbClr>
                </a:solidFill>
                <a:latin typeface="Times New Roman"/>
                <a:ea typeface="+mn-ea"/>
                <a:cs typeface="+mn-cs"/>
              </a:rPr>
              <a:t> 2025</a:t>
            </a:r>
          </a:p>
        </p:txBody>
      </p:sp>
      <p:sp>
        <p:nvSpPr>
          <p:cNvPr id="11" name="テキスト ボックス 32">
            <a:extLst>
              <a:ext uri="{FF2B5EF4-FFF2-40B4-BE49-F238E27FC236}">
                <a16:creationId xmlns:a16="http://schemas.microsoft.com/office/drawing/2014/main" id="{B163E589-ED70-6235-3399-1D2A91F825EB}"/>
              </a:ext>
            </a:extLst>
          </p:cNvPr>
          <p:cNvSpPr txBox="1"/>
          <p:nvPr/>
        </p:nvSpPr>
        <p:spPr>
          <a:xfrm>
            <a:off x="8644661" y="2266473"/>
            <a:ext cx="795456" cy="115376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622300">
              <a:lnSpc>
                <a:spcPct val="90000"/>
              </a:lnSpc>
              <a:spcBef>
                <a:spcPct val="0"/>
              </a:spcBef>
              <a:spcAft>
                <a:spcPct val="35000"/>
              </a:spcAft>
              <a:buNone/>
            </a:pPr>
            <a:r>
              <a:rPr lang="en-US" sz="1400" kern="1200" dirty="0">
                <a:solidFill>
                  <a:srgbClr val="000000">
                    <a:hueOff val="0"/>
                    <a:satOff val="0"/>
                    <a:lumOff val="0"/>
                    <a:alphaOff val="0"/>
                  </a:srgbClr>
                </a:solidFill>
                <a:latin typeface="Times New Roman"/>
                <a:ea typeface="+mn-ea"/>
                <a:cs typeface="+mn-cs"/>
              </a:rPr>
              <a:t>SB recirculation if required</a:t>
            </a: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July 2025</a:t>
            </a:r>
          </a:p>
        </p:txBody>
      </p:sp>
      <p:sp>
        <p:nvSpPr>
          <p:cNvPr id="12" name="テキスト ボックス 33">
            <a:extLst>
              <a:ext uri="{FF2B5EF4-FFF2-40B4-BE49-F238E27FC236}">
                <a16:creationId xmlns:a16="http://schemas.microsoft.com/office/drawing/2014/main" id="{CDF008D0-5530-1F6F-0268-778D6A8C227F}"/>
              </a:ext>
            </a:extLst>
          </p:cNvPr>
          <p:cNvSpPr txBox="1"/>
          <p:nvPr/>
        </p:nvSpPr>
        <p:spPr>
          <a:xfrm>
            <a:off x="8152326" y="1960839"/>
            <a:ext cx="772516" cy="333953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SB recirculation</a:t>
            </a:r>
          </a:p>
          <a:p>
            <a:pPr marL="0" lvl="0" indent="0" algn="ctr" defTabSz="622300">
              <a:lnSpc>
                <a:spcPct val="90000"/>
              </a:lnSpc>
              <a:spcBef>
                <a:spcPct val="0"/>
              </a:spcBef>
              <a:spcAft>
                <a:spcPct val="35000"/>
              </a:spcAft>
              <a:buNone/>
            </a:pPr>
            <a:r>
              <a:rPr lang="en-US" sz="1400" b="1" dirty="0">
                <a:solidFill>
                  <a:srgbClr val="000000">
                    <a:hueOff val="0"/>
                    <a:satOff val="0"/>
                    <a:lumOff val="0"/>
                    <a:alphaOff val="0"/>
                  </a:srgbClr>
                </a:solidFill>
                <a:latin typeface="Times New Roman"/>
              </a:rPr>
              <a:t>May 2025</a:t>
            </a:r>
            <a:endParaRPr lang="en-US" sz="1400" b="1" kern="1200" dirty="0">
              <a:solidFill>
                <a:srgbClr val="000000">
                  <a:hueOff val="0"/>
                  <a:satOff val="0"/>
                  <a:lumOff val="0"/>
                  <a:alphaOff val="0"/>
                </a:srgbClr>
              </a:solidFill>
              <a:latin typeface="Times New Roman"/>
              <a:ea typeface="+mn-ea"/>
              <a:cs typeface="+mn-cs"/>
            </a:endParaRPr>
          </a:p>
        </p:txBody>
      </p:sp>
      <p:sp>
        <p:nvSpPr>
          <p:cNvPr id="13" name="テキスト ボックス 34">
            <a:extLst>
              <a:ext uri="{FF2B5EF4-FFF2-40B4-BE49-F238E27FC236}">
                <a16:creationId xmlns:a16="http://schemas.microsoft.com/office/drawing/2014/main" id="{805FC481-3394-E393-8F82-25D94BED8EF5}"/>
              </a:ext>
            </a:extLst>
          </p:cNvPr>
          <p:cNvSpPr txBox="1"/>
          <p:nvPr/>
        </p:nvSpPr>
        <p:spPr>
          <a:xfrm>
            <a:off x="7417302" y="1901194"/>
            <a:ext cx="1055364" cy="15080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EC approval to SB, SB submission</a:t>
            </a: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March 2025</a:t>
            </a:r>
          </a:p>
        </p:txBody>
      </p:sp>
      <p:grpSp>
        <p:nvGrpSpPr>
          <p:cNvPr id="14" name="グループ化 35">
            <a:extLst>
              <a:ext uri="{FF2B5EF4-FFF2-40B4-BE49-F238E27FC236}">
                <a16:creationId xmlns:a16="http://schemas.microsoft.com/office/drawing/2014/main" id="{52A4B6CD-8960-8129-BB40-344F9BB847F6}"/>
              </a:ext>
            </a:extLst>
          </p:cNvPr>
          <p:cNvGrpSpPr/>
          <p:nvPr/>
        </p:nvGrpSpPr>
        <p:grpSpPr>
          <a:xfrm>
            <a:off x="6738059" y="4091524"/>
            <a:ext cx="1339991" cy="1658699"/>
            <a:chOff x="4758751" y="2157579"/>
            <a:chExt cx="1122696" cy="1658699"/>
          </a:xfrm>
        </p:grpSpPr>
        <p:sp>
          <p:nvSpPr>
            <p:cNvPr id="61" name="正方形/長方形 36">
              <a:extLst>
                <a:ext uri="{FF2B5EF4-FFF2-40B4-BE49-F238E27FC236}">
                  <a16:creationId xmlns:a16="http://schemas.microsoft.com/office/drawing/2014/main" id="{6757D758-FA43-451A-8DE8-7CEBF65B5F54}"/>
                </a:ext>
              </a:extLst>
            </p:cNvPr>
            <p:cNvSpPr/>
            <p:nvPr/>
          </p:nvSpPr>
          <p:spPr>
            <a:xfrm>
              <a:off x="4758751" y="2289767"/>
              <a:ext cx="923756"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endParaRPr lang="ja-JP" altLang="en-US"/>
            </a:p>
          </p:txBody>
        </p:sp>
        <p:sp>
          <p:nvSpPr>
            <p:cNvPr id="62" name="テキスト ボックス 37">
              <a:extLst>
                <a:ext uri="{FF2B5EF4-FFF2-40B4-BE49-F238E27FC236}">
                  <a16:creationId xmlns:a16="http://schemas.microsoft.com/office/drawing/2014/main" id="{567AFB51-59F2-318C-B2E2-582386BB81E9}"/>
                </a:ext>
              </a:extLst>
            </p:cNvPr>
            <p:cNvSpPr txBox="1"/>
            <p:nvPr/>
          </p:nvSpPr>
          <p:spPr>
            <a:xfrm>
              <a:off x="4957691" y="2157579"/>
              <a:ext cx="923756"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Conditional approval for Sponsor Ballot (SB)</a:t>
              </a:r>
              <a:endParaRPr kumimoji="1" lang="ja-JP" altLang="ja-JP" sz="1400" kern="1200" dirty="0">
                <a:solidFill>
                  <a:srgbClr val="000000">
                    <a:hueOff val="0"/>
                    <a:satOff val="0"/>
                    <a:lumOff val="0"/>
                    <a:alphaOff val="0"/>
                  </a:srgbClr>
                </a:solidFill>
                <a:latin typeface="Times New Roman"/>
                <a:ea typeface="+mn-ea"/>
                <a:cs typeface="+mn-cs"/>
              </a:endParaRPr>
            </a:p>
            <a:p>
              <a:pPr marL="0" lvl="0" indent="0" algn="ctr" defTabSz="622300">
                <a:lnSpc>
                  <a:spcPct val="90000"/>
                </a:lnSpc>
                <a:spcBef>
                  <a:spcPct val="0"/>
                </a:spcBef>
                <a:spcAft>
                  <a:spcPct val="35000"/>
                </a:spcAft>
                <a:buNone/>
              </a:pPr>
              <a:r>
                <a:rPr kumimoji="1" lang="en-US" altLang="ja-JP" sz="1400" b="1" kern="1200" dirty="0">
                  <a:solidFill>
                    <a:srgbClr val="000000">
                      <a:hueOff val="0"/>
                      <a:satOff val="0"/>
                      <a:lumOff val="0"/>
                      <a:alphaOff val="0"/>
                    </a:srgbClr>
                  </a:solidFill>
                  <a:latin typeface="Times New Roman"/>
                  <a:ea typeface="+mn-ea"/>
                  <a:cs typeface="+mn-cs"/>
                </a:rPr>
                <a:t>February 2025</a:t>
              </a:r>
              <a:endParaRPr lang="en-US" sz="1400" b="1" kern="1200" dirty="0">
                <a:solidFill>
                  <a:srgbClr val="000000">
                    <a:hueOff val="0"/>
                    <a:satOff val="0"/>
                    <a:lumOff val="0"/>
                    <a:alphaOff val="0"/>
                  </a:srgbClr>
                </a:solidFill>
                <a:latin typeface="Times New Roman"/>
                <a:ea typeface="+mn-ea"/>
                <a:cs typeface="+mn-cs"/>
              </a:endParaRPr>
            </a:p>
          </p:txBody>
        </p:sp>
      </p:grpSp>
      <p:grpSp>
        <p:nvGrpSpPr>
          <p:cNvPr id="15" name="グループ化 38">
            <a:extLst>
              <a:ext uri="{FF2B5EF4-FFF2-40B4-BE49-F238E27FC236}">
                <a16:creationId xmlns:a16="http://schemas.microsoft.com/office/drawing/2014/main" id="{397BC963-FCEC-5F39-649B-B16F44B9C6CE}"/>
              </a:ext>
            </a:extLst>
          </p:cNvPr>
          <p:cNvGrpSpPr/>
          <p:nvPr/>
        </p:nvGrpSpPr>
        <p:grpSpPr>
          <a:xfrm>
            <a:off x="5589001" y="1827645"/>
            <a:ext cx="997151" cy="1626596"/>
            <a:chOff x="4298861" y="71418"/>
            <a:chExt cx="822635" cy="1626596"/>
          </a:xfrm>
        </p:grpSpPr>
        <p:sp>
          <p:nvSpPr>
            <p:cNvPr id="59" name="正方形/長方形 39">
              <a:extLst>
                <a:ext uri="{FF2B5EF4-FFF2-40B4-BE49-F238E27FC236}">
                  <a16:creationId xmlns:a16="http://schemas.microsoft.com/office/drawing/2014/main" id="{D8F0863F-64D6-060C-71AC-CECC7D43A9C6}"/>
                </a:ext>
              </a:extLst>
            </p:cNvPr>
            <p:cNvSpPr/>
            <p:nvPr/>
          </p:nvSpPr>
          <p:spPr>
            <a:xfrm>
              <a:off x="4336395" y="171503"/>
              <a:ext cx="637315"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endParaRPr lang="ja-JP" altLang="en-US"/>
            </a:p>
          </p:txBody>
        </p:sp>
        <p:sp>
          <p:nvSpPr>
            <p:cNvPr id="60" name="テキスト ボックス 40">
              <a:extLst>
                <a:ext uri="{FF2B5EF4-FFF2-40B4-BE49-F238E27FC236}">
                  <a16:creationId xmlns:a16="http://schemas.microsoft.com/office/drawing/2014/main" id="{FB7D9B05-6121-DA9D-829A-9D1B0B8795A2}"/>
                </a:ext>
              </a:extLst>
            </p:cNvPr>
            <p:cNvSpPr txBox="1"/>
            <p:nvPr/>
          </p:nvSpPr>
          <p:spPr>
            <a:xfrm>
              <a:off x="4298861" y="71418"/>
              <a:ext cx="822635"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Comment </a:t>
              </a:r>
              <a:r>
                <a:rPr kumimoji="1" lang="en-US" altLang="ja-JP" sz="1400" kern="1200" dirty="0" err="1">
                  <a:solidFill>
                    <a:srgbClr val="000000">
                      <a:hueOff val="0"/>
                      <a:satOff val="0"/>
                      <a:lumOff val="0"/>
                      <a:alphaOff val="0"/>
                    </a:srgbClr>
                  </a:solidFill>
                  <a:latin typeface="Times New Roman"/>
                  <a:ea typeface="+mn-ea"/>
                  <a:cs typeface="+mn-cs"/>
                </a:rPr>
                <a:t>Resolution</a:t>
              </a:r>
              <a:r>
                <a:rPr kumimoji="1" lang="en-US" altLang="ja-JP" sz="1400" dirty="0" err="1">
                  <a:solidFill>
                    <a:srgbClr val="000000">
                      <a:hueOff val="0"/>
                      <a:satOff val="0"/>
                      <a:lumOff val="0"/>
                      <a:alphaOff val="0"/>
                    </a:srgbClr>
                  </a:solidFill>
                  <a:latin typeface="Times New Roman"/>
                </a:rPr>
                <a:t>for</a:t>
              </a:r>
              <a:r>
                <a:rPr kumimoji="1" lang="en-US" altLang="ja-JP" sz="1400" dirty="0">
                  <a:solidFill>
                    <a:srgbClr val="000000">
                      <a:hueOff val="0"/>
                      <a:satOff val="0"/>
                      <a:lumOff val="0"/>
                      <a:alphaOff val="0"/>
                    </a:srgbClr>
                  </a:solidFill>
                  <a:latin typeface="Times New Roman"/>
                </a:rPr>
                <a:t> LB</a:t>
              </a:r>
              <a:endParaRPr kumimoji="1" lang="en-US" altLang="ja-JP" sz="1400" kern="1200" dirty="0">
                <a:solidFill>
                  <a:srgbClr val="000000">
                    <a:hueOff val="0"/>
                    <a:satOff val="0"/>
                    <a:lumOff val="0"/>
                    <a:alphaOff val="0"/>
                  </a:srgbClr>
                </a:solidFill>
                <a:latin typeface="Times New Roman"/>
                <a:ea typeface="+mn-ea"/>
                <a:cs typeface="+mn-cs"/>
              </a:endParaRP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Nov. 2024</a:t>
              </a:r>
            </a:p>
          </p:txBody>
        </p:sp>
      </p:grpSp>
      <p:grpSp>
        <p:nvGrpSpPr>
          <p:cNvPr id="16" name="グループ化 41">
            <a:extLst>
              <a:ext uri="{FF2B5EF4-FFF2-40B4-BE49-F238E27FC236}">
                <a16:creationId xmlns:a16="http://schemas.microsoft.com/office/drawing/2014/main" id="{A241D8DA-41AB-0926-A2A2-24567C8339EA}"/>
              </a:ext>
            </a:extLst>
          </p:cNvPr>
          <p:cNvGrpSpPr/>
          <p:nvPr/>
        </p:nvGrpSpPr>
        <p:grpSpPr>
          <a:xfrm>
            <a:off x="5123798" y="3984241"/>
            <a:ext cx="893646" cy="1074145"/>
            <a:chOff x="3821741" y="2742133"/>
            <a:chExt cx="596518" cy="1074145"/>
          </a:xfrm>
        </p:grpSpPr>
        <p:sp>
          <p:nvSpPr>
            <p:cNvPr id="57" name="正方形/長方形 42">
              <a:extLst>
                <a:ext uri="{FF2B5EF4-FFF2-40B4-BE49-F238E27FC236}">
                  <a16:creationId xmlns:a16="http://schemas.microsoft.com/office/drawing/2014/main" id="{94AC8CF5-508F-DE08-8DBF-53651672D460}"/>
                </a:ext>
              </a:extLst>
            </p:cNvPr>
            <p:cNvSpPr/>
            <p:nvPr/>
          </p:nvSpPr>
          <p:spPr>
            <a:xfrm>
              <a:off x="3821741" y="2742133"/>
              <a:ext cx="514525" cy="1074145"/>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endParaRPr lang="ja-JP" altLang="en-US"/>
            </a:p>
          </p:txBody>
        </p:sp>
        <p:sp>
          <p:nvSpPr>
            <p:cNvPr id="58" name="テキスト ボックス 43">
              <a:extLst>
                <a:ext uri="{FF2B5EF4-FFF2-40B4-BE49-F238E27FC236}">
                  <a16:creationId xmlns:a16="http://schemas.microsoft.com/office/drawing/2014/main" id="{EE344C53-EBEA-727D-C3E3-9A9770A188DD}"/>
                </a:ext>
              </a:extLst>
            </p:cNvPr>
            <p:cNvSpPr txBox="1"/>
            <p:nvPr/>
          </p:nvSpPr>
          <p:spPr>
            <a:xfrm>
              <a:off x="3835773" y="2742133"/>
              <a:ext cx="582486" cy="107414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533400">
                <a:lnSpc>
                  <a:spcPct val="90000"/>
                </a:lnSpc>
                <a:spcBef>
                  <a:spcPct val="0"/>
                </a:spcBef>
                <a:spcAft>
                  <a:spcPct val="35000"/>
                </a:spcAft>
                <a:buNone/>
              </a:pPr>
              <a:r>
                <a:rPr lang="fi-FI" sz="1200" b="0" i="0" u="none" strike="noStrike" kern="1200" dirty="0">
                  <a:solidFill>
                    <a:srgbClr val="000000"/>
                  </a:solidFill>
                  <a:effectLst/>
                  <a:latin typeface="Times New Roman" panose="02020603050405020304" pitchFamily="18" charset="0"/>
                  <a:ea typeface="ＭＳ Ｐゴシック" panose="020B0600070205080204" pitchFamily="50" charset="-128"/>
                </a:rPr>
                <a:t>1st </a:t>
              </a:r>
              <a:r>
                <a:rPr lang="fi-FI" sz="1200" b="0" i="0" u="none" strike="noStrike" kern="1200" dirty="0" err="1">
                  <a:solidFill>
                    <a:srgbClr val="000000"/>
                  </a:solidFill>
                  <a:effectLst/>
                  <a:latin typeface="Times New Roman" panose="02020603050405020304" pitchFamily="18" charset="0"/>
                  <a:ea typeface="ＭＳ Ｐゴシック" panose="020B0600070205080204" pitchFamily="50" charset="-128"/>
                </a:rPr>
                <a:t>Letter</a:t>
              </a:r>
              <a:r>
                <a:rPr lang="fi-FI" sz="1200" b="0" i="0" u="none" strike="noStrike" kern="1200" dirty="0">
                  <a:solidFill>
                    <a:srgbClr val="000000"/>
                  </a:solidFill>
                  <a:effectLst/>
                  <a:latin typeface="Times New Roman" panose="02020603050405020304" pitchFamily="18" charset="0"/>
                  <a:ea typeface="ＭＳ Ｐゴシック" panose="020B0600070205080204" pitchFamily="50" charset="-128"/>
                </a:rPr>
                <a:t> </a:t>
              </a:r>
              <a:r>
                <a:rPr lang="fi-FI" sz="1200" b="0" i="0" u="none" strike="noStrike" kern="1200" dirty="0" err="1">
                  <a:solidFill>
                    <a:srgbClr val="000000"/>
                  </a:solidFill>
                  <a:effectLst/>
                  <a:latin typeface="Times New Roman" panose="02020603050405020304" pitchFamily="18" charset="0"/>
                  <a:ea typeface="ＭＳ Ｐゴシック" panose="020B0600070205080204" pitchFamily="50" charset="-128"/>
                </a:rPr>
                <a:t>Ballot</a:t>
              </a:r>
              <a:r>
                <a:rPr lang="fi-FI" sz="1200" b="0" i="0" u="none" strike="noStrike" kern="1200" dirty="0">
                  <a:solidFill>
                    <a:srgbClr val="000000"/>
                  </a:solidFill>
                  <a:effectLst/>
                  <a:latin typeface="Times New Roman" panose="02020603050405020304" pitchFamily="18" charset="0"/>
                  <a:ea typeface="ＭＳ Ｐゴシック" panose="020B0600070205080204" pitchFamily="50" charset="-128"/>
                </a:rPr>
                <a:t>(LB)</a:t>
              </a:r>
              <a:endParaRPr lang="en-US" sz="1400" b="1" kern="1200" dirty="0">
                <a:solidFill>
                  <a:srgbClr val="000000">
                    <a:hueOff val="0"/>
                    <a:satOff val="0"/>
                    <a:lumOff val="0"/>
                    <a:alphaOff val="0"/>
                  </a:srgbClr>
                </a:solidFill>
                <a:latin typeface="Times New Roman"/>
                <a:ea typeface="+mn-ea"/>
                <a:cs typeface="+mn-cs"/>
              </a:endParaRPr>
            </a:p>
            <a:p>
              <a:pPr marL="0" lvl="0" indent="0" algn="ctr" defTabSz="5334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Sept. 2024</a:t>
              </a:r>
            </a:p>
          </p:txBody>
        </p:sp>
      </p:grpSp>
      <p:grpSp>
        <p:nvGrpSpPr>
          <p:cNvPr id="17" name="グループ化 44">
            <a:extLst>
              <a:ext uri="{FF2B5EF4-FFF2-40B4-BE49-F238E27FC236}">
                <a16:creationId xmlns:a16="http://schemas.microsoft.com/office/drawing/2014/main" id="{F7427775-B397-9951-BCC7-D6D4DA6AC99B}"/>
              </a:ext>
            </a:extLst>
          </p:cNvPr>
          <p:cNvGrpSpPr/>
          <p:nvPr/>
        </p:nvGrpSpPr>
        <p:grpSpPr>
          <a:xfrm>
            <a:off x="4572988" y="2091648"/>
            <a:ext cx="963174" cy="1355521"/>
            <a:chOff x="2222243" y="89518"/>
            <a:chExt cx="963174" cy="1355521"/>
          </a:xfrm>
        </p:grpSpPr>
        <p:sp>
          <p:nvSpPr>
            <p:cNvPr id="55" name="正方形/長方形 45">
              <a:extLst>
                <a:ext uri="{FF2B5EF4-FFF2-40B4-BE49-F238E27FC236}">
                  <a16:creationId xmlns:a16="http://schemas.microsoft.com/office/drawing/2014/main" id="{0BF433C0-DE8C-B2DC-B6D8-6DE4718AF654}"/>
                </a:ext>
              </a:extLst>
            </p:cNvPr>
            <p:cNvSpPr/>
            <p:nvPr/>
          </p:nvSpPr>
          <p:spPr>
            <a:xfrm>
              <a:off x="2222243" y="89518"/>
              <a:ext cx="868169" cy="135552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endParaRPr lang="ja-JP" altLang="en-US"/>
            </a:p>
          </p:txBody>
        </p:sp>
        <p:sp>
          <p:nvSpPr>
            <p:cNvPr id="56" name="テキスト ボックス 46">
              <a:extLst>
                <a:ext uri="{FF2B5EF4-FFF2-40B4-BE49-F238E27FC236}">
                  <a16:creationId xmlns:a16="http://schemas.microsoft.com/office/drawing/2014/main" id="{A97643F3-BE71-E409-3CC4-BCD76282754A}"/>
                </a:ext>
              </a:extLst>
            </p:cNvPr>
            <p:cNvSpPr txBox="1"/>
            <p:nvPr/>
          </p:nvSpPr>
          <p:spPr>
            <a:xfrm>
              <a:off x="2222243" y="89518"/>
              <a:ext cx="963174" cy="135552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800100">
                <a:lnSpc>
                  <a:spcPct val="100000"/>
                </a:lnSpc>
                <a:spcBef>
                  <a:spcPct val="0"/>
                </a:spcBef>
                <a:spcAft>
                  <a:spcPct val="35000"/>
                </a:spcAft>
                <a:buNone/>
              </a:pPr>
              <a:r>
                <a:rPr kumimoji="1" lang="en-US" altLang="ja-JP" sz="1800" kern="1200" baseline="30000" dirty="0">
                  <a:solidFill>
                    <a:srgbClr val="000000">
                      <a:hueOff val="0"/>
                      <a:satOff val="0"/>
                      <a:lumOff val="0"/>
                      <a:alphaOff val="0"/>
                    </a:srgbClr>
                  </a:solidFill>
                  <a:latin typeface="Times New Roman"/>
                  <a:ea typeface="+mn-ea"/>
                  <a:cs typeface="+mn-cs"/>
                </a:rPr>
                <a:t>WG </a:t>
              </a:r>
              <a:r>
                <a:rPr kumimoji="1" lang="en-US" altLang="ja-JP" baseline="30000" dirty="0">
                  <a:solidFill>
                    <a:srgbClr val="000000">
                      <a:hueOff val="0"/>
                      <a:satOff val="0"/>
                      <a:lumOff val="0"/>
                      <a:alphaOff val="0"/>
                    </a:srgbClr>
                  </a:solidFill>
                  <a:latin typeface="Times New Roman"/>
                </a:rPr>
                <a:t>      </a:t>
              </a:r>
              <a:r>
                <a:rPr kumimoji="1" lang="en-US" altLang="ja-JP" sz="1800" kern="1200" baseline="30000" dirty="0" err="1">
                  <a:solidFill>
                    <a:srgbClr val="000000">
                      <a:hueOff val="0"/>
                      <a:satOff val="0"/>
                      <a:lumOff val="0"/>
                      <a:alphaOff val="0"/>
                    </a:srgbClr>
                  </a:solidFill>
                  <a:latin typeface="Times New Roman"/>
                  <a:ea typeface="+mn-ea"/>
                  <a:cs typeface="+mn-cs"/>
                </a:rPr>
                <a:t>PreBa</a:t>
              </a:r>
              <a:r>
                <a:rPr kumimoji="1" lang="en-US" altLang="ja-JP" baseline="30000" dirty="0" err="1">
                  <a:solidFill>
                    <a:srgbClr val="000000">
                      <a:hueOff val="0"/>
                      <a:satOff val="0"/>
                      <a:lumOff val="0"/>
                      <a:alphaOff val="0"/>
                    </a:srgbClr>
                  </a:solidFill>
                  <a:latin typeface="Times New Roman"/>
                </a:rPr>
                <a:t>llot</a:t>
              </a:r>
              <a:r>
                <a:rPr kumimoji="1" lang="en-US" altLang="ja-JP" baseline="30000" dirty="0">
                  <a:solidFill>
                    <a:srgbClr val="000000">
                      <a:hueOff val="0"/>
                      <a:satOff val="0"/>
                      <a:lumOff val="0"/>
                      <a:alphaOff val="0"/>
                    </a:srgbClr>
                  </a:solidFill>
                  <a:latin typeface="Times New Roman"/>
                </a:rPr>
                <a:t> </a:t>
              </a:r>
              <a:r>
                <a:rPr kumimoji="1" lang="en-US" altLang="ja-JP" kern="1200" baseline="30000" dirty="0">
                  <a:solidFill>
                    <a:srgbClr val="000000">
                      <a:hueOff val="0"/>
                      <a:satOff val="0"/>
                      <a:lumOff val="0"/>
                      <a:alphaOff val="0"/>
                    </a:srgbClr>
                  </a:solidFill>
                  <a:latin typeface="Times New Roman"/>
                  <a:ea typeface="+mn-ea"/>
                  <a:cs typeface="+mn-cs"/>
                </a:rPr>
                <a:t>submission for </a:t>
              </a:r>
              <a:r>
                <a:rPr lang="en-US" sz="1200" kern="1200" dirty="0">
                  <a:solidFill>
                    <a:srgbClr val="000000">
                      <a:hueOff val="0"/>
                      <a:satOff val="0"/>
                      <a:lumOff val="0"/>
                      <a:alphaOff val="0"/>
                    </a:srgbClr>
                  </a:solidFill>
                  <a:latin typeface="Times New Roman"/>
                  <a:ea typeface="+mn-ea"/>
                  <a:cs typeface="+mn-cs"/>
                </a:rPr>
                <a:t>Draft2.5 August </a:t>
              </a:r>
              <a:r>
                <a:rPr lang="en-US" sz="1200" b="1" dirty="0">
                  <a:solidFill>
                    <a:srgbClr val="000000">
                      <a:hueOff val="0"/>
                      <a:satOff val="0"/>
                      <a:lumOff val="0"/>
                      <a:alphaOff val="0"/>
                    </a:srgbClr>
                  </a:solidFill>
                  <a:latin typeface="Times New Roman"/>
                </a:rPr>
                <a:t>2024</a:t>
              </a:r>
              <a:endParaRPr lang="en-US" sz="1200" b="1" kern="1200" dirty="0">
                <a:solidFill>
                  <a:srgbClr val="000000">
                    <a:hueOff val="0"/>
                    <a:satOff val="0"/>
                    <a:lumOff val="0"/>
                    <a:alphaOff val="0"/>
                  </a:srgbClr>
                </a:solidFill>
                <a:latin typeface="Times New Roman"/>
                <a:ea typeface="+mn-ea"/>
                <a:cs typeface="+mn-cs"/>
              </a:endParaRPr>
            </a:p>
          </p:txBody>
        </p:sp>
      </p:grpSp>
      <p:grpSp>
        <p:nvGrpSpPr>
          <p:cNvPr id="18" name="グループ化 47">
            <a:extLst>
              <a:ext uri="{FF2B5EF4-FFF2-40B4-BE49-F238E27FC236}">
                <a16:creationId xmlns:a16="http://schemas.microsoft.com/office/drawing/2014/main" id="{B564882E-8793-B4E8-FA32-25D77C6F5827}"/>
              </a:ext>
            </a:extLst>
          </p:cNvPr>
          <p:cNvGrpSpPr/>
          <p:nvPr/>
        </p:nvGrpSpPr>
        <p:grpSpPr>
          <a:xfrm>
            <a:off x="3956911" y="4089077"/>
            <a:ext cx="1044057" cy="1526511"/>
            <a:chOff x="2784222" y="2239438"/>
            <a:chExt cx="783039" cy="1526511"/>
          </a:xfrm>
        </p:grpSpPr>
        <p:sp>
          <p:nvSpPr>
            <p:cNvPr id="53" name="正方形/長方形 48">
              <a:extLst>
                <a:ext uri="{FF2B5EF4-FFF2-40B4-BE49-F238E27FC236}">
                  <a16:creationId xmlns:a16="http://schemas.microsoft.com/office/drawing/2014/main" id="{D0865CF4-BF98-9A20-CD50-D1069D244F65}"/>
                </a:ext>
              </a:extLst>
            </p:cNvPr>
            <p:cNvSpPr/>
            <p:nvPr/>
          </p:nvSpPr>
          <p:spPr>
            <a:xfrm>
              <a:off x="2878386" y="2239438"/>
              <a:ext cx="630884"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endParaRPr lang="ja-JP" altLang="en-US"/>
            </a:p>
          </p:txBody>
        </p:sp>
        <p:sp>
          <p:nvSpPr>
            <p:cNvPr id="54" name="テキスト ボックス 49">
              <a:extLst>
                <a:ext uri="{FF2B5EF4-FFF2-40B4-BE49-F238E27FC236}">
                  <a16:creationId xmlns:a16="http://schemas.microsoft.com/office/drawing/2014/main" id="{0BAEA6C0-034B-2510-6597-DCCD12A79BE7}"/>
                </a:ext>
              </a:extLst>
            </p:cNvPr>
            <p:cNvSpPr txBox="1"/>
            <p:nvPr/>
          </p:nvSpPr>
          <p:spPr>
            <a:xfrm>
              <a:off x="2784222" y="2239438"/>
              <a:ext cx="783039"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Comment Resolution </a:t>
              </a:r>
              <a:r>
                <a:rPr kumimoji="1" lang="en-US" altLang="ja-JP" sz="1400" kern="1200" dirty="0" err="1">
                  <a:solidFill>
                    <a:srgbClr val="000000">
                      <a:hueOff val="0"/>
                      <a:satOff val="0"/>
                      <a:lumOff val="0"/>
                      <a:alphaOff val="0"/>
                    </a:srgbClr>
                  </a:solidFill>
                  <a:latin typeface="Times New Roman"/>
                  <a:ea typeface="+mn-ea"/>
                  <a:cs typeface="+mn-cs"/>
                </a:rPr>
                <a:t>fo</a:t>
              </a:r>
              <a:r>
                <a:rPr kumimoji="1" lang="en-US" altLang="ja-JP" sz="1400" kern="1200" dirty="0">
                  <a:solidFill>
                    <a:srgbClr val="000000">
                      <a:hueOff val="0"/>
                      <a:satOff val="0"/>
                      <a:lumOff val="0"/>
                      <a:alphaOff val="0"/>
                    </a:srgbClr>
                  </a:solidFill>
                  <a:latin typeface="Times New Roman"/>
                  <a:ea typeface="+mn-ea"/>
                  <a:cs typeface="+mn-cs"/>
                </a:rPr>
                <a:t> Draft v2.3 on WG for </a:t>
              </a:r>
              <a:r>
                <a:rPr kumimoji="1" lang="en-US" altLang="ja-JP" sz="1400" kern="1200" dirty="0" err="1">
                  <a:solidFill>
                    <a:srgbClr val="000000">
                      <a:hueOff val="0"/>
                      <a:satOff val="0"/>
                      <a:lumOff val="0"/>
                      <a:alphaOff val="0"/>
                    </a:srgbClr>
                  </a:solidFill>
                  <a:latin typeface="Times New Roman"/>
                  <a:ea typeface="+mn-ea"/>
                  <a:cs typeface="+mn-cs"/>
                </a:rPr>
                <a:t>PreBallot</a:t>
              </a:r>
              <a:r>
                <a:rPr kumimoji="1" lang="en-US" altLang="ja-JP" sz="1400" kern="1200" dirty="0">
                  <a:solidFill>
                    <a:srgbClr val="000000">
                      <a:hueOff val="0"/>
                      <a:satOff val="0"/>
                      <a:lumOff val="0"/>
                      <a:alphaOff val="0"/>
                    </a:srgbClr>
                  </a:solidFill>
                  <a:latin typeface="Times New Roman"/>
                  <a:ea typeface="+mn-ea"/>
                  <a:cs typeface="+mn-cs"/>
                </a:rPr>
                <a:t> </a:t>
              </a:r>
              <a:r>
                <a:rPr kumimoji="1" lang="en-US" altLang="ja-JP" sz="1400" b="1" dirty="0">
                  <a:solidFill>
                    <a:srgbClr val="000000">
                      <a:hueOff val="0"/>
                      <a:satOff val="0"/>
                      <a:lumOff val="0"/>
                      <a:alphaOff val="0"/>
                    </a:srgbClr>
                  </a:solidFill>
                  <a:latin typeface="Times New Roman"/>
                </a:rPr>
                <a:t>July </a:t>
              </a:r>
              <a:r>
                <a:rPr lang="en-US" sz="1400" b="1" kern="1200" dirty="0">
                  <a:solidFill>
                    <a:srgbClr val="000000">
                      <a:hueOff val="0"/>
                      <a:satOff val="0"/>
                      <a:lumOff val="0"/>
                      <a:alphaOff val="0"/>
                    </a:srgbClr>
                  </a:solidFill>
                  <a:latin typeface="Times New Roman"/>
                  <a:ea typeface="+mn-ea"/>
                  <a:cs typeface="+mn-cs"/>
                </a:rPr>
                <a:t> 2024</a:t>
              </a:r>
            </a:p>
          </p:txBody>
        </p:sp>
      </p:grpSp>
      <p:grpSp>
        <p:nvGrpSpPr>
          <p:cNvPr id="19" name="グループ化 50">
            <a:extLst>
              <a:ext uri="{FF2B5EF4-FFF2-40B4-BE49-F238E27FC236}">
                <a16:creationId xmlns:a16="http://schemas.microsoft.com/office/drawing/2014/main" id="{2E7FCD6E-D478-FA30-BF26-0896189A69D1}"/>
              </a:ext>
            </a:extLst>
          </p:cNvPr>
          <p:cNvGrpSpPr/>
          <p:nvPr/>
        </p:nvGrpSpPr>
        <p:grpSpPr>
          <a:xfrm>
            <a:off x="3215743" y="2420992"/>
            <a:ext cx="3123730" cy="2039217"/>
            <a:chOff x="1205811" y="-1400625"/>
            <a:chExt cx="1846233" cy="2977434"/>
          </a:xfrm>
        </p:grpSpPr>
        <p:sp>
          <p:nvSpPr>
            <p:cNvPr id="51" name="正方形/長方形 51">
              <a:extLst>
                <a:ext uri="{FF2B5EF4-FFF2-40B4-BE49-F238E27FC236}">
                  <a16:creationId xmlns:a16="http://schemas.microsoft.com/office/drawing/2014/main" id="{C3598F90-6AFB-009A-5C49-2021BDDD9001}"/>
                </a:ext>
              </a:extLst>
            </p:cNvPr>
            <p:cNvSpPr/>
            <p:nvPr/>
          </p:nvSpPr>
          <p:spPr>
            <a:xfrm>
              <a:off x="2345962" y="97681"/>
              <a:ext cx="706082" cy="1479128"/>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endParaRPr lang="ja-JP" altLang="en-US"/>
            </a:p>
          </p:txBody>
        </p:sp>
        <p:sp>
          <p:nvSpPr>
            <p:cNvPr id="52" name="テキスト ボックス 52">
              <a:extLst>
                <a:ext uri="{FF2B5EF4-FFF2-40B4-BE49-F238E27FC236}">
                  <a16:creationId xmlns:a16="http://schemas.microsoft.com/office/drawing/2014/main" id="{1AC0FB68-DE59-F703-928D-C2CB1BA9422D}"/>
                </a:ext>
              </a:extLst>
            </p:cNvPr>
            <p:cNvSpPr txBox="1"/>
            <p:nvPr/>
          </p:nvSpPr>
          <p:spPr>
            <a:xfrm>
              <a:off x="1205811" y="-1400625"/>
              <a:ext cx="706082" cy="147912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800100">
                <a:lnSpc>
                  <a:spcPct val="100000"/>
                </a:lnSpc>
                <a:spcBef>
                  <a:spcPct val="0"/>
                </a:spcBef>
                <a:spcAft>
                  <a:spcPct val="35000"/>
                </a:spcAft>
                <a:buNone/>
              </a:pPr>
              <a:r>
                <a:rPr kumimoji="1" lang="en-US" altLang="ja-JP" sz="1800" kern="1200" baseline="30000" dirty="0">
                  <a:solidFill>
                    <a:srgbClr val="000000">
                      <a:hueOff val="0"/>
                      <a:satOff val="0"/>
                      <a:lumOff val="0"/>
                      <a:alphaOff val="0"/>
                    </a:srgbClr>
                  </a:solidFill>
                  <a:latin typeface="Times New Roman"/>
                  <a:ea typeface="+mn-ea"/>
                  <a:cs typeface="+mn-cs"/>
                </a:rPr>
                <a:t> Draft V1,18  Com</a:t>
              </a:r>
            </a:p>
            <a:p>
              <a:pPr marL="0" lvl="0" indent="0" algn="ctr" defTabSz="800100">
                <a:lnSpc>
                  <a:spcPct val="90000"/>
                </a:lnSpc>
                <a:spcBef>
                  <a:spcPct val="0"/>
                </a:spcBef>
                <a:spcAft>
                  <a:spcPct val="35000"/>
                </a:spcAft>
                <a:buNone/>
              </a:pPr>
              <a:r>
                <a:rPr lang="en-US" sz="1200" b="1" dirty="0">
                  <a:solidFill>
                    <a:srgbClr val="000000">
                      <a:hueOff val="0"/>
                      <a:satOff val="0"/>
                      <a:lumOff val="0"/>
                      <a:alphaOff val="0"/>
                    </a:srgbClr>
                  </a:solidFill>
                  <a:latin typeface="Times New Roman"/>
                </a:rPr>
                <a:t>May</a:t>
              </a:r>
              <a:r>
                <a:rPr lang="en-US" sz="1200" b="1" kern="1200" dirty="0">
                  <a:solidFill>
                    <a:srgbClr val="000000">
                      <a:hueOff val="0"/>
                      <a:satOff val="0"/>
                      <a:lumOff val="0"/>
                      <a:alphaOff val="0"/>
                    </a:srgbClr>
                  </a:solidFill>
                  <a:latin typeface="Times New Roman"/>
                  <a:ea typeface="+mn-ea"/>
                  <a:cs typeface="+mn-cs"/>
                </a:rPr>
                <a:t>. 2024</a:t>
              </a:r>
            </a:p>
          </p:txBody>
        </p:sp>
      </p:grpSp>
      <p:grpSp>
        <p:nvGrpSpPr>
          <p:cNvPr id="20" name="グループ化 53">
            <a:extLst>
              <a:ext uri="{FF2B5EF4-FFF2-40B4-BE49-F238E27FC236}">
                <a16:creationId xmlns:a16="http://schemas.microsoft.com/office/drawing/2014/main" id="{3C1FA76E-D827-EE56-9F75-2F30C99122F9}"/>
              </a:ext>
            </a:extLst>
          </p:cNvPr>
          <p:cNvGrpSpPr/>
          <p:nvPr/>
        </p:nvGrpSpPr>
        <p:grpSpPr>
          <a:xfrm>
            <a:off x="2970196" y="4147273"/>
            <a:ext cx="790239" cy="1510147"/>
            <a:chOff x="2022891" y="2274853"/>
            <a:chExt cx="491092" cy="1510147"/>
          </a:xfrm>
        </p:grpSpPr>
        <p:sp>
          <p:nvSpPr>
            <p:cNvPr id="49" name="正方形/長方形 54">
              <a:extLst>
                <a:ext uri="{FF2B5EF4-FFF2-40B4-BE49-F238E27FC236}">
                  <a16:creationId xmlns:a16="http://schemas.microsoft.com/office/drawing/2014/main" id="{BFB8DBFA-2938-BDA9-92ED-089C158B0F33}"/>
                </a:ext>
              </a:extLst>
            </p:cNvPr>
            <p:cNvSpPr/>
            <p:nvPr/>
          </p:nvSpPr>
          <p:spPr>
            <a:xfrm>
              <a:off x="2022891" y="2274853"/>
              <a:ext cx="491092" cy="1510147"/>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endParaRPr lang="ja-JP" altLang="en-US"/>
            </a:p>
          </p:txBody>
        </p:sp>
        <p:sp>
          <p:nvSpPr>
            <p:cNvPr id="50" name="テキスト ボックス 55">
              <a:extLst>
                <a:ext uri="{FF2B5EF4-FFF2-40B4-BE49-F238E27FC236}">
                  <a16:creationId xmlns:a16="http://schemas.microsoft.com/office/drawing/2014/main" id="{8867EE47-A141-F89A-BF89-B14070FC8ED3}"/>
                </a:ext>
              </a:extLst>
            </p:cNvPr>
            <p:cNvSpPr txBox="1"/>
            <p:nvPr/>
          </p:nvSpPr>
          <p:spPr>
            <a:xfrm>
              <a:off x="2022891" y="2274853"/>
              <a:ext cx="491092" cy="151014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533400">
                <a:lnSpc>
                  <a:spcPct val="90000"/>
                </a:lnSpc>
                <a:spcBef>
                  <a:spcPct val="0"/>
                </a:spcBef>
                <a:spcAft>
                  <a:spcPct val="35000"/>
                </a:spcAft>
                <a:buNone/>
              </a:pPr>
              <a:r>
                <a:rPr kumimoji="1" lang="en-US" altLang="ja-JP" sz="1200" kern="1200" dirty="0">
                  <a:solidFill>
                    <a:srgbClr val="000000">
                      <a:hueOff val="0"/>
                      <a:satOff val="0"/>
                      <a:lumOff val="0"/>
                      <a:alphaOff val="0"/>
                    </a:srgbClr>
                  </a:solidFill>
                  <a:latin typeface="Times New Roman"/>
                  <a:ea typeface="+mn-ea"/>
                  <a:cs typeface="+mn-cs"/>
                </a:rPr>
                <a:t>Std. </a:t>
              </a:r>
              <a:r>
                <a:rPr kumimoji="1" lang="en-US" altLang="ja-JP" sz="1200" kern="1200" dirty="0" err="1">
                  <a:solidFill>
                    <a:srgbClr val="000000">
                      <a:hueOff val="0"/>
                      <a:satOff val="0"/>
                      <a:lumOff val="0"/>
                      <a:alphaOff val="0"/>
                    </a:srgbClr>
                  </a:solidFill>
                  <a:latin typeface="Times New Roman"/>
                  <a:ea typeface="+mn-ea"/>
                  <a:cs typeface="+mn-cs"/>
                </a:rPr>
                <a:t>Draf</a:t>
              </a:r>
              <a:r>
                <a:rPr kumimoji="1" lang="en-US" altLang="ja-JP" sz="1200" kern="1200" dirty="0">
                  <a:solidFill>
                    <a:srgbClr val="000000">
                      <a:hueOff val="0"/>
                      <a:satOff val="0"/>
                      <a:lumOff val="0"/>
                      <a:alphaOff val="0"/>
                    </a:srgbClr>
                  </a:solidFill>
                  <a:latin typeface="Times New Roman"/>
                  <a:ea typeface="+mn-ea"/>
                  <a:cs typeface="+mn-cs"/>
                </a:rPr>
                <a:t> V1.9 Proposals</a:t>
              </a:r>
              <a:endParaRPr kumimoji="1" lang="ja-JP" altLang="ja-JP" sz="1200" kern="1200" dirty="0">
                <a:solidFill>
                  <a:srgbClr val="000000">
                    <a:hueOff val="0"/>
                    <a:satOff val="0"/>
                    <a:lumOff val="0"/>
                    <a:alphaOff val="0"/>
                  </a:srgbClr>
                </a:solidFill>
                <a:latin typeface="Times New Roman"/>
                <a:ea typeface="+mn-ea"/>
                <a:cs typeface="+mn-cs"/>
              </a:endParaRPr>
            </a:p>
            <a:p>
              <a:pPr marL="0" lvl="0" indent="0" algn="ctr" defTabSz="5334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Nov. 2023</a:t>
              </a:r>
            </a:p>
          </p:txBody>
        </p:sp>
      </p:grpSp>
      <p:grpSp>
        <p:nvGrpSpPr>
          <p:cNvPr id="21" name="グループ化 56">
            <a:extLst>
              <a:ext uri="{FF2B5EF4-FFF2-40B4-BE49-F238E27FC236}">
                <a16:creationId xmlns:a16="http://schemas.microsoft.com/office/drawing/2014/main" id="{D988B53A-AEB9-FD2B-6E88-390C27612323}"/>
              </a:ext>
            </a:extLst>
          </p:cNvPr>
          <p:cNvGrpSpPr/>
          <p:nvPr/>
        </p:nvGrpSpPr>
        <p:grpSpPr>
          <a:xfrm>
            <a:off x="2534371" y="1868884"/>
            <a:ext cx="790239" cy="1526511"/>
            <a:chOff x="1610119" y="12105"/>
            <a:chExt cx="530336" cy="1526511"/>
          </a:xfrm>
        </p:grpSpPr>
        <p:sp>
          <p:nvSpPr>
            <p:cNvPr id="47" name="正方形/長方形 57">
              <a:extLst>
                <a:ext uri="{FF2B5EF4-FFF2-40B4-BE49-F238E27FC236}">
                  <a16:creationId xmlns:a16="http://schemas.microsoft.com/office/drawing/2014/main" id="{E72AE40E-19A1-A326-7519-1E3458842BA1}"/>
                </a:ext>
              </a:extLst>
            </p:cNvPr>
            <p:cNvSpPr/>
            <p:nvPr/>
          </p:nvSpPr>
          <p:spPr>
            <a:xfrm>
              <a:off x="1610119" y="12105"/>
              <a:ext cx="530336"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endParaRPr lang="ja-JP" altLang="en-US"/>
            </a:p>
          </p:txBody>
        </p:sp>
        <p:sp>
          <p:nvSpPr>
            <p:cNvPr id="48" name="テキスト ボックス 58">
              <a:extLst>
                <a:ext uri="{FF2B5EF4-FFF2-40B4-BE49-F238E27FC236}">
                  <a16:creationId xmlns:a16="http://schemas.microsoft.com/office/drawing/2014/main" id="{30658F7A-8DCA-BC1C-CAFC-DCCBA24380CD}"/>
                </a:ext>
              </a:extLst>
            </p:cNvPr>
            <p:cNvSpPr txBox="1"/>
            <p:nvPr/>
          </p:nvSpPr>
          <p:spPr>
            <a:xfrm>
              <a:off x="1610119" y="12105"/>
              <a:ext cx="530336"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8232" tIns="78232" rIns="78232" bIns="78232" numCol="1" spcCol="1270" anchor="b"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488950">
                <a:lnSpc>
                  <a:spcPct val="90000"/>
                </a:lnSpc>
                <a:spcBef>
                  <a:spcPct val="0"/>
                </a:spcBef>
                <a:spcAft>
                  <a:spcPct val="35000"/>
                </a:spcAft>
                <a:buNone/>
              </a:pPr>
              <a:r>
                <a:rPr lang="en-US" sz="1100" kern="1200" dirty="0">
                  <a:effectLst/>
                </a:rPr>
                <a:t>Presentation of proposa</a:t>
              </a:r>
              <a:r>
                <a:rPr lang="en-US" sz="1050" kern="1200" dirty="0">
                  <a:effectLst/>
                </a:rPr>
                <a:t>l</a:t>
              </a:r>
              <a:r>
                <a:rPr lang="en-US" sz="1100" kern="1200" dirty="0">
                  <a:effectLst/>
                </a:rPr>
                <a:t>s</a:t>
              </a:r>
            </a:p>
            <a:p>
              <a:pPr marL="0" lvl="0" indent="0" algn="ctr" defTabSz="488950">
                <a:lnSpc>
                  <a:spcPct val="90000"/>
                </a:lnSpc>
                <a:spcBef>
                  <a:spcPct val="0"/>
                </a:spcBef>
                <a:spcAft>
                  <a:spcPct val="35000"/>
                </a:spcAft>
                <a:buNone/>
              </a:pPr>
              <a:r>
                <a:rPr lang="en-US" altLang="ja-JP" sz="1100" b="1" kern="1200" dirty="0">
                  <a:solidFill>
                    <a:srgbClr val="000000">
                      <a:hueOff val="0"/>
                      <a:satOff val="0"/>
                      <a:lumOff val="0"/>
                      <a:alphaOff val="0"/>
                    </a:srgbClr>
                  </a:solidFill>
                  <a:effectLst/>
                  <a:latin typeface="Times New Roman"/>
                  <a:ea typeface="+mn-ea"/>
                  <a:cs typeface="+mn-cs"/>
                </a:rPr>
                <a:t>May </a:t>
              </a:r>
              <a:r>
                <a:rPr lang="en-US" sz="1200" b="1" kern="1200" dirty="0">
                  <a:solidFill>
                    <a:srgbClr val="000000">
                      <a:hueOff val="0"/>
                      <a:satOff val="0"/>
                      <a:lumOff val="0"/>
                      <a:alphaOff val="0"/>
                    </a:srgbClr>
                  </a:solidFill>
                  <a:latin typeface="Times New Roman"/>
                  <a:ea typeface="+mn-ea"/>
                  <a:cs typeface="+mn-cs"/>
                </a:rPr>
                <a:t>2023</a:t>
              </a:r>
              <a:endParaRPr lang="en-US" sz="1400" b="1" kern="1200" dirty="0">
                <a:solidFill>
                  <a:srgbClr val="000000">
                    <a:hueOff val="0"/>
                    <a:satOff val="0"/>
                    <a:lumOff val="0"/>
                    <a:alphaOff val="0"/>
                  </a:srgbClr>
                </a:solidFill>
                <a:latin typeface="Times New Roman"/>
                <a:ea typeface="+mn-ea"/>
                <a:cs typeface="+mn-cs"/>
              </a:endParaRPr>
            </a:p>
          </p:txBody>
        </p:sp>
      </p:grpSp>
      <p:grpSp>
        <p:nvGrpSpPr>
          <p:cNvPr id="22" name="グループ化 59">
            <a:extLst>
              <a:ext uri="{FF2B5EF4-FFF2-40B4-BE49-F238E27FC236}">
                <a16:creationId xmlns:a16="http://schemas.microsoft.com/office/drawing/2014/main" id="{7C05A752-326E-2407-3B40-C6650FFA3A56}"/>
              </a:ext>
            </a:extLst>
          </p:cNvPr>
          <p:cNvGrpSpPr/>
          <p:nvPr/>
        </p:nvGrpSpPr>
        <p:grpSpPr>
          <a:xfrm>
            <a:off x="2137507" y="2957390"/>
            <a:ext cx="4079200" cy="2726740"/>
            <a:chOff x="-2309449" y="2289767"/>
            <a:chExt cx="4079200" cy="2726740"/>
          </a:xfrm>
        </p:grpSpPr>
        <p:sp>
          <p:nvSpPr>
            <p:cNvPr id="45" name="正方形/長方形 60">
              <a:extLst>
                <a:ext uri="{FF2B5EF4-FFF2-40B4-BE49-F238E27FC236}">
                  <a16:creationId xmlns:a16="http://schemas.microsoft.com/office/drawing/2014/main" id="{1EC027E2-4934-2A3C-472C-0CA776A51FFD}"/>
                </a:ext>
              </a:extLst>
            </p:cNvPr>
            <p:cNvSpPr/>
            <p:nvPr/>
          </p:nvSpPr>
          <p:spPr>
            <a:xfrm>
              <a:off x="1309200" y="2289767"/>
              <a:ext cx="460551"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endParaRPr lang="ja-JP" altLang="en-US"/>
            </a:p>
          </p:txBody>
        </p:sp>
        <p:sp>
          <p:nvSpPr>
            <p:cNvPr id="46" name="テキスト ボックス 61">
              <a:extLst>
                <a:ext uri="{FF2B5EF4-FFF2-40B4-BE49-F238E27FC236}">
                  <a16:creationId xmlns:a16="http://schemas.microsoft.com/office/drawing/2014/main" id="{1997ED19-1540-2322-F66D-0DF4A9299708}"/>
                </a:ext>
              </a:extLst>
            </p:cNvPr>
            <p:cNvSpPr txBox="1"/>
            <p:nvPr/>
          </p:nvSpPr>
          <p:spPr>
            <a:xfrm>
              <a:off x="-2309449" y="3489996"/>
              <a:ext cx="688838"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533400">
                <a:lnSpc>
                  <a:spcPct val="90000"/>
                </a:lnSpc>
                <a:spcBef>
                  <a:spcPct val="0"/>
                </a:spcBef>
                <a:spcAft>
                  <a:spcPct val="35000"/>
                </a:spcAft>
                <a:buNone/>
              </a:pPr>
              <a:r>
                <a:rPr lang="en-US" altLang="ja-JP" sz="1200" kern="1200" dirty="0">
                  <a:solidFill>
                    <a:srgbClr val="000000">
                      <a:hueOff val="0"/>
                      <a:satOff val="0"/>
                      <a:lumOff val="0"/>
                      <a:alphaOff val="0"/>
                    </a:srgbClr>
                  </a:solidFill>
                  <a:latin typeface="Times New Roman"/>
                  <a:ea typeface="+mn-ea"/>
                  <a:cs typeface="+mn-cs"/>
                </a:rPr>
                <a:t>TRD,CMD</a:t>
              </a:r>
            </a:p>
            <a:p>
              <a:pPr marL="0" lvl="0" indent="0" algn="ctr" defTabSz="533400">
                <a:lnSpc>
                  <a:spcPct val="90000"/>
                </a:lnSpc>
                <a:spcBef>
                  <a:spcPct val="0"/>
                </a:spcBef>
                <a:spcAft>
                  <a:spcPct val="35000"/>
                </a:spcAft>
                <a:buNone/>
              </a:pPr>
              <a:r>
                <a:rPr lang="en-US" sz="1200" kern="1200" dirty="0">
                  <a:solidFill>
                    <a:srgbClr val="000000">
                      <a:hueOff val="0"/>
                      <a:satOff val="0"/>
                      <a:lumOff val="0"/>
                      <a:alphaOff val="0"/>
                    </a:srgbClr>
                  </a:solidFill>
                  <a:latin typeface="Times New Roman"/>
                  <a:ea typeface="+mn-ea"/>
                  <a:cs typeface="+mn-cs"/>
                </a:rPr>
                <a:t>Call Proposals </a:t>
              </a:r>
              <a:r>
                <a:rPr lang="en-US" sz="1400" b="1" kern="1200" dirty="0">
                  <a:solidFill>
                    <a:srgbClr val="000000">
                      <a:hueOff val="0"/>
                      <a:satOff val="0"/>
                      <a:lumOff val="0"/>
                      <a:alphaOff val="0"/>
                    </a:srgbClr>
                  </a:solidFill>
                  <a:latin typeface="Times New Roman"/>
                  <a:ea typeface="+mn-ea"/>
                  <a:cs typeface="+mn-cs"/>
                </a:rPr>
                <a:t>Sept 2022</a:t>
              </a:r>
              <a:endParaRPr lang="en-US" sz="1200" b="1" kern="1200" dirty="0">
                <a:solidFill>
                  <a:srgbClr val="000000">
                    <a:hueOff val="0"/>
                    <a:satOff val="0"/>
                    <a:lumOff val="0"/>
                    <a:alphaOff val="0"/>
                  </a:srgbClr>
                </a:solidFill>
                <a:latin typeface="Times New Roman"/>
                <a:ea typeface="+mn-ea"/>
                <a:cs typeface="+mn-cs"/>
              </a:endParaRPr>
            </a:p>
          </p:txBody>
        </p:sp>
      </p:grpSp>
      <p:grpSp>
        <p:nvGrpSpPr>
          <p:cNvPr id="23" name="グループ化 62">
            <a:extLst>
              <a:ext uri="{FF2B5EF4-FFF2-40B4-BE49-F238E27FC236}">
                <a16:creationId xmlns:a16="http://schemas.microsoft.com/office/drawing/2014/main" id="{A673683E-64E1-C810-E1E3-E108E46C7894}"/>
              </a:ext>
            </a:extLst>
          </p:cNvPr>
          <p:cNvGrpSpPr/>
          <p:nvPr/>
        </p:nvGrpSpPr>
        <p:grpSpPr>
          <a:xfrm>
            <a:off x="1534066" y="1937125"/>
            <a:ext cx="670301" cy="1526511"/>
            <a:chOff x="989797" y="0"/>
            <a:chExt cx="426316" cy="1526511"/>
          </a:xfrm>
        </p:grpSpPr>
        <p:sp>
          <p:nvSpPr>
            <p:cNvPr id="43" name="正方形/長方形 63">
              <a:extLst>
                <a:ext uri="{FF2B5EF4-FFF2-40B4-BE49-F238E27FC236}">
                  <a16:creationId xmlns:a16="http://schemas.microsoft.com/office/drawing/2014/main" id="{DD781AD1-617A-AB28-0787-3F014BBCFEB5}"/>
                </a:ext>
              </a:extLst>
            </p:cNvPr>
            <p:cNvSpPr/>
            <p:nvPr/>
          </p:nvSpPr>
          <p:spPr>
            <a:xfrm>
              <a:off x="989797" y="0"/>
              <a:ext cx="426316"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endParaRPr lang="ja-JP" altLang="en-US"/>
            </a:p>
          </p:txBody>
        </p:sp>
        <p:sp>
          <p:nvSpPr>
            <p:cNvPr id="44" name="テキスト ボックス 64">
              <a:extLst>
                <a:ext uri="{FF2B5EF4-FFF2-40B4-BE49-F238E27FC236}">
                  <a16:creationId xmlns:a16="http://schemas.microsoft.com/office/drawing/2014/main" id="{CE6F509E-7727-B022-4B3B-9DD7FE82F573}"/>
                </a:ext>
              </a:extLst>
            </p:cNvPr>
            <p:cNvSpPr txBox="1"/>
            <p:nvPr/>
          </p:nvSpPr>
          <p:spPr>
            <a:xfrm>
              <a:off x="989797" y="0"/>
              <a:ext cx="426316"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533400">
                <a:lnSpc>
                  <a:spcPct val="90000"/>
                </a:lnSpc>
                <a:spcBef>
                  <a:spcPct val="0"/>
                </a:spcBef>
                <a:spcAft>
                  <a:spcPct val="35000"/>
                </a:spcAft>
                <a:buNone/>
              </a:pPr>
              <a:r>
                <a:rPr lang="en-US" sz="1200" kern="1200" dirty="0">
                  <a:solidFill>
                    <a:srgbClr val="000000">
                      <a:hueOff val="0"/>
                      <a:satOff val="0"/>
                      <a:lumOff val="0"/>
                      <a:alphaOff val="0"/>
                    </a:srgbClr>
                  </a:solidFill>
                  <a:latin typeface="Times New Roman"/>
                  <a:ea typeface="+mn-ea"/>
                  <a:cs typeface="+mn-cs"/>
                </a:rPr>
                <a:t>Tech Req Doc     </a:t>
              </a:r>
              <a:r>
                <a:rPr lang="en-US" sz="1200" b="1" i="0" kern="1200" dirty="0">
                  <a:solidFill>
                    <a:srgbClr val="000000">
                      <a:hueOff val="0"/>
                      <a:satOff val="0"/>
                      <a:lumOff val="0"/>
                      <a:alphaOff val="0"/>
                    </a:srgbClr>
                  </a:solidFill>
                  <a:latin typeface="Times New Roman"/>
                  <a:ea typeface="+mn-ea"/>
                  <a:cs typeface="+mn-cs"/>
                </a:rPr>
                <a:t>July 2022</a:t>
              </a:r>
              <a:endParaRPr lang="en-US" sz="1400" b="1" i="0" kern="1200" dirty="0">
                <a:solidFill>
                  <a:srgbClr val="000000">
                    <a:hueOff val="0"/>
                    <a:satOff val="0"/>
                    <a:lumOff val="0"/>
                    <a:alphaOff val="0"/>
                  </a:srgbClr>
                </a:solidFill>
                <a:latin typeface="Times New Roman"/>
                <a:ea typeface="+mn-ea"/>
                <a:cs typeface="+mn-cs"/>
              </a:endParaRPr>
            </a:p>
          </p:txBody>
        </p:sp>
      </p:grpSp>
      <p:sp>
        <p:nvSpPr>
          <p:cNvPr id="24" name="楕円 65">
            <a:extLst>
              <a:ext uri="{FF2B5EF4-FFF2-40B4-BE49-F238E27FC236}">
                <a16:creationId xmlns:a16="http://schemas.microsoft.com/office/drawing/2014/main" id="{4DC75DF1-3F80-FDA4-CAAD-46D807446489}"/>
              </a:ext>
            </a:extLst>
          </p:cNvPr>
          <p:cNvSpPr/>
          <p:nvPr/>
        </p:nvSpPr>
        <p:spPr>
          <a:xfrm>
            <a:off x="9927768" y="3551941"/>
            <a:ext cx="349736" cy="349736"/>
          </a:xfrm>
          <a:prstGeom prst="ellipse">
            <a:avLst/>
          </a:prstGeom>
          <a:solidFill>
            <a:srgbClr val="3333CC">
              <a:hueOff val="-3200000"/>
              <a:satOff val="-13334"/>
              <a:lumOff val="11111"/>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ja-JP" altLang="en-US"/>
          </a:p>
        </p:txBody>
      </p:sp>
      <p:sp>
        <p:nvSpPr>
          <p:cNvPr id="25" name="楕円 66">
            <a:extLst>
              <a:ext uri="{FF2B5EF4-FFF2-40B4-BE49-F238E27FC236}">
                <a16:creationId xmlns:a16="http://schemas.microsoft.com/office/drawing/2014/main" id="{6D671A25-1B7D-DCB3-2297-8E0631FF96E7}"/>
              </a:ext>
            </a:extLst>
          </p:cNvPr>
          <p:cNvSpPr/>
          <p:nvPr/>
        </p:nvSpPr>
        <p:spPr>
          <a:xfrm>
            <a:off x="9386933" y="3551936"/>
            <a:ext cx="349736" cy="349736"/>
          </a:xfrm>
          <a:prstGeom prst="ellipse">
            <a:avLst/>
          </a:prstGeom>
          <a:solidFill>
            <a:srgbClr val="3333CC">
              <a:hueOff val="-3200000"/>
              <a:satOff val="-13334"/>
              <a:lumOff val="11111"/>
              <a:alpha val="45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ja-JP" altLang="en-US"/>
          </a:p>
        </p:txBody>
      </p:sp>
      <p:sp>
        <p:nvSpPr>
          <p:cNvPr id="26" name="楕円 67">
            <a:extLst>
              <a:ext uri="{FF2B5EF4-FFF2-40B4-BE49-F238E27FC236}">
                <a16:creationId xmlns:a16="http://schemas.microsoft.com/office/drawing/2014/main" id="{1E4707CF-EA59-A6D9-8793-42952C63433E}"/>
              </a:ext>
            </a:extLst>
          </p:cNvPr>
          <p:cNvSpPr/>
          <p:nvPr/>
        </p:nvSpPr>
        <p:spPr>
          <a:xfrm>
            <a:off x="8857249" y="3557521"/>
            <a:ext cx="349736" cy="349736"/>
          </a:xfrm>
          <a:prstGeom prst="ellipse">
            <a:avLst/>
          </a:prstGeom>
          <a:solidFill>
            <a:srgbClr val="3333CC">
              <a:hueOff val="-3200000"/>
              <a:satOff val="-13334"/>
              <a:lumOff val="11111"/>
              <a:alpha val="41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ja-JP" altLang="en-US"/>
          </a:p>
        </p:txBody>
      </p:sp>
      <p:sp>
        <p:nvSpPr>
          <p:cNvPr id="27" name="楕円 68">
            <a:extLst>
              <a:ext uri="{FF2B5EF4-FFF2-40B4-BE49-F238E27FC236}">
                <a16:creationId xmlns:a16="http://schemas.microsoft.com/office/drawing/2014/main" id="{0CE6FC6F-B57A-9680-734B-3EA04AA87354}"/>
              </a:ext>
            </a:extLst>
          </p:cNvPr>
          <p:cNvSpPr/>
          <p:nvPr/>
        </p:nvSpPr>
        <p:spPr>
          <a:xfrm>
            <a:off x="8316413" y="3563094"/>
            <a:ext cx="349736" cy="349736"/>
          </a:xfrm>
          <a:prstGeom prst="ellipse">
            <a:avLst/>
          </a:prstGeom>
          <a:solidFill>
            <a:srgbClr val="3333CC">
              <a:hueOff val="-3200000"/>
              <a:satOff val="-13334"/>
              <a:lumOff val="11111"/>
              <a:alpha val="39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ja-JP" altLang="en-US"/>
          </a:p>
        </p:txBody>
      </p:sp>
      <p:sp>
        <p:nvSpPr>
          <p:cNvPr id="28" name="楕円 69">
            <a:extLst>
              <a:ext uri="{FF2B5EF4-FFF2-40B4-BE49-F238E27FC236}">
                <a16:creationId xmlns:a16="http://schemas.microsoft.com/office/drawing/2014/main" id="{B272743C-BC3F-58B8-F6D1-D7FC143E6A23}"/>
              </a:ext>
            </a:extLst>
          </p:cNvPr>
          <p:cNvSpPr/>
          <p:nvPr/>
        </p:nvSpPr>
        <p:spPr>
          <a:xfrm>
            <a:off x="7808332" y="3563084"/>
            <a:ext cx="349736" cy="349736"/>
          </a:xfrm>
          <a:prstGeom prst="ellipse">
            <a:avLst/>
          </a:prstGeom>
          <a:solidFill>
            <a:srgbClr val="3333CC">
              <a:hueOff val="-3200000"/>
              <a:satOff val="-13334"/>
              <a:lumOff val="11111"/>
              <a:alpha val="39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ja-JP" altLang="en-US"/>
          </a:p>
        </p:txBody>
      </p:sp>
      <p:sp>
        <p:nvSpPr>
          <p:cNvPr id="29" name="楕円 70">
            <a:extLst>
              <a:ext uri="{FF2B5EF4-FFF2-40B4-BE49-F238E27FC236}">
                <a16:creationId xmlns:a16="http://schemas.microsoft.com/office/drawing/2014/main" id="{FE97B252-72D0-9CE3-F921-624BA043D0C0}"/>
              </a:ext>
            </a:extLst>
          </p:cNvPr>
          <p:cNvSpPr/>
          <p:nvPr/>
        </p:nvSpPr>
        <p:spPr>
          <a:xfrm>
            <a:off x="6880082" y="3566801"/>
            <a:ext cx="349736" cy="349736"/>
          </a:xfrm>
          <a:prstGeom prst="ellipse">
            <a:avLst/>
          </a:prstGeom>
          <a:solidFill>
            <a:srgbClr val="3333CC">
              <a:hueOff val="-3200000"/>
              <a:satOff val="-13334"/>
              <a:lumOff val="11111"/>
              <a:alpha val="30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ja-JP" altLang="en-US"/>
          </a:p>
        </p:txBody>
      </p:sp>
      <p:sp>
        <p:nvSpPr>
          <p:cNvPr id="30" name="楕円 71">
            <a:extLst>
              <a:ext uri="{FF2B5EF4-FFF2-40B4-BE49-F238E27FC236}">
                <a16:creationId xmlns:a16="http://schemas.microsoft.com/office/drawing/2014/main" id="{2673561F-7801-4CE8-3D08-6A6ACC3E2BDC}"/>
              </a:ext>
            </a:extLst>
          </p:cNvPr>
          <p:cNvSpPr/>
          <p:nvPr/>
        </p:nvSpPr>
        <p:spPr>
          <a:xfrm>
            <a:off x="5929284" y="3574244"/>
            <a:ext cx="349736" cy="349736"/>
          </a:xfrm>
          <a:prstGeom prst="ellipse">
            <a:avLst/>
          </a:prstGeom>
          <a:solidFill>
            <a:srgbClr val="3333CC">
              <a:hueOff val="-3200000"/>
              <a:satOff val="-13334"/>
              <a:lumOff val="11111"/>
              <a:alpha val="35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ja-JP" altLang="en-US"/>
          </a:p>
        </p:txBody>
      </p:sp>
      <p:sp>
        <p:nvSpPr>
          <p:cNvPr id="31" name="楕円 72">
            <a:extLst>
              <a:ext uri="{FF2B5EF4-FFF2-40B4-BE49-F238E27FC236}">
                <a16:creationId xmlns:a16="http://schemas.microsoft.com/office/drawing/2014/main" id="{9705AF0A-8FE5-1F34-25E8-F9A86D30961B}"/>
              </a:ext>
            </a:extLst>
          </p:cNvPr>
          <p:cNvSpPr/>
          <p:nvPr/>
        </p:nvSpPr>
        <p:spPr>
          <a:xfrm>
            <a:off x="5430067" y="3574246"/>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ja-JP" altLang="en-US"/>
          </a:p>
        </p:txBody>
      </p:sp>
      <p:sp>
        <p:nvSpPr>
          <p:cNvPr id="32" name="楕円 73">
            <a:extLst>
              <a:ext uri="{FF2B5EF4-FFF2-40B4-BE49-F238E27FC236}">
                <a16:creationId xmlns:a16="http://schemas.microsoft.com/office/drawing/2014/main" id="{3DA4BDC2-258D-7BC7-F1A4-E3A155B074F7}"/>
              </a:ext>
            </a:extLst>
          </p:cNvPr>
          <p:cNvSpPr/>
          <p:nvPr/>
        </p:nvSpPr>
        <p:spPr>
          <a:xfrm>
            <a:off x="4899101" y="3581679"/>
            <a:ext cx="349736" cy="349736"/>
          </a:xfrm>
          <a:prstGeom prst="ellipse">
            <a:avLst/>
          </a:prstGeom>
          <a:solidFill>
            <a:srgbClr val="3333CC">
              <a:hueOff val="-3200000"/>
              <a:satOff val="-13334"/>
              <a:lumOff val="11111"/>
              <a:alpha val="1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ja-JP" altLang="en-US"/>
          </a:p>
        </p:txBody>
      </p:sp>
      <p:sp>
        <p:nvSpPr>
          <p:cNvPr id="33" name="楕円 74">
            <a:extLst>
              <a:ext uri="{FF2B5EF4-FFF2-40B4-BE49-F238E27FC236}">
                <a16:creationId xmlns:a16="http://schemas.microsoft.com/office/drawing/2014/main" id="{64ADC48E-E6D3-747D-1B3F-B75A4BB9BC3B}"/>
              </a:ext>
            </a:extLst>
          </p:cNvPr>
          <p:cNvSpPr/>
          <p:nvPr/>
        </p:nvSpPr>
        <p:spPr>
          <a:xfrm>
            <a:off x="4308085" y="3567834"/>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ja-JP" altLang="en-US"/>
          </a:p>
        </p:txBody>
      </p:sp>
      <p:sp>
        <p:nvSpPr>
          <p:cNvPr id="34" name="楕円 75">
            <a:extLst>
              <a:ext uri="{FF2B5EF4-FFF2-40B4-BE49-F238E27FC236}">
                <a16:creationId xmlns:a16="http://schemas.microsoft.com/office/drawing/2014/main" id="{723632FA-C6DC-6BDD-F8A6-30A7DED2CB05}"/>
              </a:ext>
            </a:extLst>
          </p:cNvPr>
          <p:cNvSpPr/>
          <p:nvPr/>
        </p:nvSpPr>
        <p:spPr>
          <a:xfrm>
            <a:off x="3711501" y="3559372"/>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ja-JP" altLang="en-US"/>
          </a:p>
        </p:txBody>
      </p:sp>
      <p:sp>
        <p:nvSpPr>
          <p:cNvPr id="35" name="楕円 76">
            <a:extLst>
              <a:ext uri="{FF2B5EF4-FFF2-40B4-BE49-F238E27FC236}">
                <a16:creationId xmlns:a16="http://schemas.microsoft.com/office/drawing/2014/main" id="{62ED6C15-E174-2860-BBEF-3073BB75DE4F}"/>
              </a:ext>
            </a:extLst>
          </p:cNvPr>
          <p:cNvSpPr/>
          <p:nvPr/>
        </p:nvSpPr>
        <p:spPr>
          <a:xfrm>
            <a:off x="3208552" y="3559986"/>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ja-JP" altLang="en-US"/>
          </a:p>
        </p:txBody>
      </p:sp>
      <p:sp>
        <p:nvSpPr>
          <p:cNvPr id="36" name="楕円 77">
            <a:extLst>
              <a:ext uri="{FF2B5EF4-FFF2-40B4-BE49-F238E27FC236}">
                <a16:creationId xmlns:a16="http://schemas.microsoft.com/office/drawing/2014/main" id="{5AFF632B-C93C-4596-EFE7-18A2967B1DA9}"/>
              </a:ext>
            </a:extLst>
          </p:cNvPr>
          <p:cNvSpPr/>
          <p:nvPr/>
        </p:nvSpPr>
        <p:spPr>
          <a:xfrm>
            <a:off x="2735331" y="3552545"/>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ja-JP" altLang="en-US"/>
          </a:p>
        </p:txBody>
      </p:sp>
      <p:sp>
        <p:nvSpPr>
          <p:cNvPr id="37" name="楕円 78">
            <a:extLst>
              <a:ext uri="{FF2B5EF4-FFF2-40B4-BE49-F238E27FC236}">
                <a16:creationId xmlns:a16="http://schemas.microsoft.com/office/drawing/2014/main" id="{59EFCD21-8225-FA80-B898-214F7993DC41}"/>
              </a:ext>
            </a:extLst>
          </p:cNvPr>
          <p:cNvSpPr/>
          <p:nvPr/>
        </p:nvSpPr>
        <p:spPr>
          <a:xfrm>
            <a:off x="2267419" y="3576100"/>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ja-JP" altLang="en-US"/>
          </a:p>
        </p:txBody>
      </p:sp>
      <p:sp>
        <p:nvSpPr>
          <p:cNvPr id="38" name="楕円 79">
            <a:extLst>
              <a:ext uri="{FF2B5EF4-FFF2-40B4-BE49-F238E27FC236}">
                <a16:creationId xmlns:a16="http://schemas.microsoft.com/office/drawing/2014/main" id="{672BC2BD-3E38-F25F-027D-6610D936D578}"/>
              </a:ext>
            </a:extLst>
          </p:cNvPr>
          <p:cNvSpPr/>
          <p:nvPr/>
        </p:nvSpPr>
        <p:spPr>
          <a:xfrm>
            <a:off x="1698711" y="3542647"/>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ja-JP" altLang="en-US"/>
          </a:p>
        </p:txBody>
      </p:sp>
      <p:sp>
        <p:nvSpPr>
          <p:cNvPr id="39" name="楕円 1">
            <a:extLst>
              <a:ext uri="{FF2B5EF4-FFF2-40B4-BE49-F238E27FC236}">
                <a16:creationId xmlns:a16="http://schemas.microsoft.com/office/drawing/2014/main" id="{6DAE91D8-7811-E0BB-6405-EDE8067E623A}"/>
              </a:ext>
            </a:extLst>
          </p:cNvPr>
          <p:cNvSpPr/>
          <p:nvPr/>
        </p:nvSpPr>
        <p:spPr>
          <a:xfrm>
            <a:off x="6394068" y="3574244"/>
            <a:ext cx="349736" cy="349736"/>
          </a:xfrm>
          <a:prstGeom prst="ellipse">
            <a:avLst/>
          </a:prstGeom>
          <a:solidFill>
            <a:srgbClr val="3333CC">
              <a:hueOff val="-3200000"/>
              <a:satOff val="-13334"/>
              <a:lumOff val="11111"/>
              <a:alpha val="35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ja-JP" altLang="en-US"/>
          </a:p>
        </p:txBody>
      </p:sp>
      <p:sp>
        <p:nvSpPr>
          <p:cNvPr id="40" name="テキスト ボックス 2">
            <a:extLst>
              <a:ext uri="{FF2B5EF4-FFF2-40B4-BE49-F238E27FC236}">
                <a16:creationId xmlns:a16="http://schemas.microsoft.com/office/drawing/2014/main" id="{795C6201-8E75-2DC9-693D-F3839338E9F9}"/>
              </a:ext>
            </a:extLst>
          </p:cNvPr>
          <p:cNvSpPr txBox="1"/>
          <p:nvPr/>
        </p:nvSpPr>
        <p:spPr>
          <a:xfrm>
            <a:off x="6101814" y="3818365"/>
            <a:ext cx="942015" cy="107414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533400">
              <a:lnSpc>
                <a:spcPct val="90000"/>
              </a:lnSpc>
              <a:spcBef>
                <a:spcPct val="0"/>
              </a:spcBef>
              <a:spcAft>
                <a:spcPct val="35000"/>
              </a:spcAft>
              <a:buNone/>
            </a:pPr>
            <a:r>
              <a:rPr lang="fi-FI" sz="1200" b="0" i="0" u="none" strike="noStrike" kern="1200" dirty="0" err="1">
                <a:solidFill>
                  <a:srgbClr val="000000"/>
                </a:solidFill>
                <a:effectLst/>
                <a:latin typeface="Times New Roman" panose="02020603050405020304" pitchFamily="18" charset="0"/>
                <a:ea typeface="ＭＳ Ｐゴシック" panose="020B0600070205080204" pitchFamily="50" charset="-128"/>
              </a:rPr>
              <a:t>Recirculation</a:t>
            </a:r>
            <a:r>
              <a:rPr lang="fi-FI" sz="1200" b="0" i="0" u="none" strike="noStrike" kern="1200" dirty="0">
                <a:solidFill>
                  <a:srgbClr val="000000"/>
                </a:solidFill>
                <a:effectLst/>
                <a:latin typeface="Times New Roman" panose="02020603050405020304" pitchFamily="18" charset="0"/>
                <a:ea typeface="ＭＳ Ｐゴシック" panose="020B0600070205080204" pitchFamily="50" charset="-128"/>
              </a:rPr>
              <a:t> (LB2)</a:t>
            </a:r>
            <a:endParaRPr lang="en-US" sz="1400" b="1" kern="1200" dirty="0">
              <a:solidFill>
                <a:srgbClr val="000000">
                  <a:hueOff val="0"/>
                  <a:satOff val="0"/>
                  <a:lumOff val="0"/>
                  <a:alphaOff val="0"/>
                </a:srgbClr>
              </a:solidFill>
              <a:latin typeface="Times New Roman"/>
              <a:ea typeface="+mn-ea"/>
              <a:cs typeface="+mn-cs"/>
            </a:endParaRPr>
          </a:p>
          <a:p>
            <a:pPr marL="0" lvl="0" indent="0" algn="ctr" defTabSz="5334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Dec. 2024</a:t>
            </a:r>
          </a:p>
        </p:txBody>
      </p:sp>
      <p:sp>
        <p:nvSpPr>
          <p:cNvPr id="41" name="テキスト ボックス 4">
            <a:extLst>
              <a:ext uri="{FF2B5EF4-FFF2-40B4-BE49-F238E27FC236}">
                <a16:creationId xmlns:a16="http://schemas.microsoft.com/office/drawing/2014/main" id="{3066E0AE-9871-B5BB-18C5-3F6BE252F1CE}"/>
              </a:ext>
            </a:extLst>
          </p:cNvPr>
          <p:cNvSpPr txBox="1"/>
          <p:nvPr/>
        </p:nvSpPr>
        <p:spPr>
          <a:xfrm>
            <a:off x="6494145" y="1838589"/>
            <a:ext cx="997151"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Comment </a:t>
            </a:r>
            <a:r>
              <a:rPr kumimoji="1" lang="en-US" altLang="ja-JP" sz="1400" kern="1200" dirty="0" err="1">
                <a:solidFill>
                  <a:srgbClr val="000000">
                    <a:hueOff val="0"/>
                    <a:satOff val="0"/>
                    <a:lumOff val="0"/>
                    <a:alphaOff val="0"/>
                  </a:srgbClr>
                </a:solidFill>
                <a:latin typeface="Times New Roman"/>
                <a:ea typeface="+mn-ea"/>
                <a:cs typeface="+mn-cs"/>
              </a:rPr>
              <a:t>Resolution</a:t>
            </a:r>
            <a:r>
              <a:rPr kumimoji="1" lang="en-US" altLang="ja-JP" sz="1400" dirty="0" err="1">
                <a:solidFill>
                  <a:srgbClr val="000000">
                    <a:hueOff val="0"/>
                    <a:satOff val="0"/>
                    <a:lumOff val="0"/>
                    <a:alphaOff val="0"/>
                  </a:srgbClr>
                </a:solidFill>
                <a:latin typeface="Times New Roman"/>
              </a:rPr>
              <a:t>for</a:t>
            </a:r>
            <a:r>
              <a:rPr kumimoji="1" lang="en-US" altLang="ja-JP" sz="1400" dirty="0">
                <a:solidFill>
                  <a:srgbClr val="000000">
                    <a:hueOff val="0"/>
                    <a:satOff val="0"/>
                    <a:lumOff val="0"/>
                    <a:alphaOff val="0"/>
                  </a:srgbClr>
                </a:solidFill>
                <a:latin typeface="Times New Roman"/>
              </a:rPr>
              <a:t> LB2</a:t>
            </a:r>
            <a:endParaRPr kumimoji="1" lang="en-US" altLang="ja-JP" sz="1400" kern="1200" dirty="0">
              <a:solidFill>
                <a:srgbClr val="000000">
                  <a:hueOff val="0"/>
                  <a:satOff val="0"/>
                  <a:lumOff val="0"/>
                  <a:alphaOff val="0"/>
                </a:srgbClr>
              </a:solidFill>
              <a:latin typeface="Times New Roman"/>
              <a:ea typeface="+mn-ea"/>
              <a:cs typeface="+mn-cs"/>
            </a:endParaRP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Jan. 2025</a:t>
            </a:r>
          </a:p>
        </p:txBody>
      </p:sp>
      <p:sp>
        <p:nvSpPr>
          <p:cNvPr id="42" name="楕円 8">
            <a:extLst>
              <a:ext uri="{FF2B5EF4-FFF2-40B4-BE49-F238E27FC236}">
                <a16:creationId xmlns:a16="http://schemas.microsoft.com/office/drawing/2014/main" id="{135793AD-CF30-28A8-F1CE-CA4B55ADCA8B}"/>
              </a:ext>
            </a:extLst>
          </p:cNvPr>
          <p:cNvSpPr/>
          <p:nvPr/>
        </p:nvSpPr>
        <p:spPr>
          <a:xfrm>
            <a:off x="7335602" y="3572693"/>
            <a:ext cx="349736" cy="349736"/>
          </a:xfrm>
          <a:prstGeom prst="ellipse">
            <a:avLst/>
          </a:prstGeom>
          <a:solidFill>
            <a:srgbClr val="3333CC">
              <a:hueOff val="-3200000"/>
              <a:satOff val="-13334"/>
              <a:lumOff val="11111"/>
              <a:alpha val="30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ja-JP" altLang="en-US"/>
          </a:p>
        </p:txBody>
      </p:sp>
    </p:spTree>
    <p:extLst>
      <p:ext uri="{BB962C8B-B14F-4D97-AF65-F5344CB8AC3E}">
        <p14:creationId xmlns:p14="http://schemas.microsoft.com/office/powerpoint/2010/main" val="357364588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BAE5F-7EBE-55E4-85F8-5DC79976AC2F}"/>
              </a:ext>
            </a:extLst>
          </p:cNvPr>
          <p:cNvSpPr>
            <a:spLocks noGrp="1"/>
          </p:cNvSpPr>
          <p:nvPr>
            <p:ph type="title"/>
          </p:nvPr>
        </p:nvSpPr>
        <p:spPr/>
        <p:txBody>
          <a:bodyPr/>
          <a:lstStyle/>
          <a:p>
            <a:r>
              <a:rPr lang="en-US" dirty="0"/>
              <a:t>802.15.9a KMP Transport</a:t>
            </a:r>
          </a:p>
        </p:txBody>
      </p:sp>
      <p:sp>
        <p:nvSpPr>
          <p:cNvPr id="3" name="Content Placeholder 2">
            <a:extLst>
              <a:ext uri="{FF2B5EF4-FFF2-40B4-BE49-F238E27FC236}">
                <a16:creationId xmlns:a16="http://schemas.microsoft.com/office/drawing/2014/main" id="{58EC3D11-E408-28F1-702E-0FADE3B7BC92}"/>
              </a:ext>
            </a:extLst>
          </p:cNvPr>
          <p:cNvSpPr>
            <a:spLocks noGrp="1"/>
          </p:cNvSpPr>
          <p:nvPr>
            <p:ph idx="1"/>
          </p:nvPr>
        </p:nvSpPr>
        <p:spPr>
          <a:xfrm>
            <a:off x="551384" y="2779211"/>
            <a:ext cx="5544616" cy="3392987"/>
          </a:xfrm>
        </p:spPr>
        <p:txBody>
          <a:bodyPr>
            <a:normAutofit fontScale="92500" lnSpcReduction="10000"/>
          </a:bodyPr>
          <a:lstStyle/>
          <a:p>
            <a:pPr>
              <a:buFont typeface="Arial" panose="020B0604020202020204" pitchFamily="34" charset="0"/>
              <a:buChar char="•"/>
            </a:pPr>
            <a:r>
              <a:rPr lang="en-US" dirty="0"/>
              <a:t>State: draft development</a:t>
            </a:r>
          </a:p>
          <a:p>
            <a:pPr>
              <a:buFont typeface="Arial" panose="020B0604020202020204" pitchFamily="34" charset="0"/>
              <a:buChar char="•"/>
            </a:pPr>
            <a:r>
              <a:rPr lang="en-US" dirty="0"/>
              <a:t>Session objectives</a:t>
            </a:r>
          </a:p>
          <a:p>
            <a:pPr lvl="1">
              <a:buFont typeface="Arial" panose="020B0604020202020204" pitchFamily="34" charset="0"/>
              <a:buChar char="•"/>
            </a:pPr>
            <a:r>
              <a:rPr lang="en-US" dirty="0"/>
              <a:t>Update and send out call for participation and call for proposals.</a:t>
            </a:r>
          </a:p>
          <a:p>
            <a:pPr lvl="1">
              <a:buFont typeface="Arial" panose="020B0604020202020204" pitchFamily="34" charset="0"/>
              <a:buChar char="•"/>
            </a:pPr>
            <a:r>
              <a:rPr lang="en-US" dirty="0"/>
              <a:t>Update list of changes needed to the IEEE Std 802.15.9 for adding EDHOC KMP </a:t>
            </a:r>
          </a:p>
          <a:p>
            <a:pPr>
              <a:buFont typeface="Arial" panose="020B0604020202020204" pitchFamily="34" charset="0"/>
              <a:buChar char="•"/>
            </a:pPr>
            <a:r>
              <a:rPr lang="en-US" dirty="0"/>
              <a:t>Opening and closing report: </a:t>
            </a:r>
            <a:r>
              <a:rPr lang="en-US" dirty="0">
                <a:hlinkClick r:id="rId2"/>
              </a:rPr>
              <a:t>https://mentor.ieee.org/802.15/dcn/24/15-24-0601-01-009a-november-opening-and-closing.pptx</a:t>
            </a:r>
            <a:endParaRPr lang="en-US" dirty="0"/>
          </a:p>
          <a:p>
            <a:pPr marL="0" indent="0"/>
            <a:endParaRPr lang="en-US" dirty="0"/>
          </a:p>
          <a:p>
            <a:pPr>
              <a:buFont typeface="Arial" panose="020B0604020202020204" pitchFamily="34" charset="0"/>
              <a:buChar char="•"/>
            </a:pPr>
            <a:endParaRPr lang="en-US" dirty="0"/>
          </a:p>
          <a:p>
            <a:pPr lvl="1">
              <a:buFont typeface="Arial" panose="020B0604020202020204" pitchFamily="34" charset="0"/>
              <a:buChar char="•"/>
            </a:pPr>
            <a:endParaRPr lang="en-US" dirty="0"/>
          </a:p>
          <a:p>
            <a:pPr marL="457200" lvl="1" indent="0"/>
            <a:endParaRPr lang="en-US" dirty="0"/>
          </a:p>
        </p:txBody>
      </p:sp>
      <p:sp>
        <p:nvSpPr>
          <p:cNvPr id="4" name="Slide Number Placeholder 3">
            <a:extLst>
              <a:ext uri="{FF2B5EF4-FFF2-40B4-BE49-F238E27FC236}">
                <a16:creationId xmlns:a16="http://schemas.microsoft.com/office/drawing/2014/main" id="{79D7B58B-22A8-92A7-ADC0-783ED8B73CD6}"/>
              </a:ext>
            </a:extLst>
          </p:cNvPr>
          <p:cNvSpPr>
            <a:spLocks noGrp="1"/>
          </p:cNvSpPr>
          <p:nvPr>
            <p:ph type="sldNum" idx="12"/>
          </p:nvPr>
        </p:nvSpPr>
        <p:spPr/>
        <p:txBody>
          <a:bodyPr/>
          <a:lstStyle/>
          <a:p>
            <a:r>
              <a:rPr lang="en-GB"/>
              <a:t>Slide </a:t>
            </a:r>
            <a:fld id="{440F5867-744E-4AA6-B0ED-4C44D2DFBB7B}" type="slidenum">
              <a:rPr lang="en-GB" smtClean="0"/>
              <a:pPr/>
              <a:t>85</a:t>
            </a:fld>
            <a:endParaRPr lang="en-GB" dirty="0"/>
          </a:p>
        </p:txBody>
      </p:sp>
      <p:sp>
        <p:nvSpPr>
          <p:cNvPr id="5" name="Footer Placeholder 4">
            <a:extLst>
              <a:ext uri="{FF2B5EF4-FFF2-40B4-BE49-F238E27FC236}">
                <a16:creationId xmlns:a16="http://schemas.microsoft.com/office/drawing/2014/main" id="{C46D5E12-6566-28B3-A74B-6368424634A2}"/>
              </a:ext>
            </a:extLst>
          </p:cNvPr>
          <p:cNvSpPr>
            <a:spLocks noGrp="1"/>
          </p:cNvSpPr>
          <p:nvPr>
            <p:ph type="ftr" idx="14"/>
          </p:nvPr>
        </p:nvSpPr>
        <p:spPr/>
        <p:txBody>
          <a:bodyPr/>
          <a:lstStyle/>
          <a:p>
            <a:r>
              <a:rPr lang="en-GB"/>
              <a:t>Rolfe (BCA)</a:t>
            </a:r>
            <a:endParaRPr lang="en-GB" dirty="0"/>
          </a:p>
        </p:txBody>
      </p:sp>
      <p:sp>
        <p:nvSpPr>
          <p:cNvPr id="6" name="Date Placeholder 5">
            <a:extLst>
              <a:ext uri="{FF2B5EF4-FFF2-40B4-BE49-F238E27FC236}">
                <a16:creationId xmlns:a16="http://schemas.microsoft.com/office/drawing/2014/main" id="{975736BA-4F1A-D3DA-266B-246EF5B65C35}"/>
              </a:ext>
            </a:extLst>
          </p:cNvPr>
          <p:cNvSpPr>
            <a:spLocks noGrp="1"/>
          </p:cNvSpPr>
          <p:nvPr>
            <p:ph type="dt" idx="15"/>
          </p:nvPr>
        </p:nvSpPr>
        <p:spPr/>
        <p:txBody>
          <a:bodyPr/>
          <a:lstStyle/>
          <a:p>
            <a:r>
              <a:rPr lang="en-US"/>
              <a:t>Nov 2024</a:t>
            </a:r>
            <a:endParaRPr lang="en-GB" dirty="0"/>
          </a:p>
        </p:txBody>
      </p:sp>
      <p:pic>
        <p:nvPicPr>
          <p:cNvPr id="7" name="table">
            <a:extLst>
              <a:ext uri="{FF2B5EF4-FFF2-40B4-BE49-F238E27FC236}">
                <a16:creationId xmlns:a16="http://schemas.microsoft.com/office/drawing/2014/main" id="{575C3B88-519C-74CA-F1EE-A43AFC03E890}"/>
              </a:ext>
            </a:extLst>
          </p:cNvPr>
          <p:cNvPicPr>
            <a:picLocks noChangeAspect="1"/>
          </p:cNvPicPr>
          <p:nvPr/>
        </p:nvPicPr>
        <p:blipFill>
          <a:blip r:embed="rId3"/>
          <a:stretch>
            <a:fillRect/>
          </a:stretch>
        </p:blipFill>
        <p:spPr>
          <a:xfrm>
            <a:off x="6107264" y="2780928"/>
            <a:ext cx="5780078" cy="3435798"/>
          </a:xfrm>
          <a:prstGeom prst="rect">
            <a:avLst/>
          </a:prstGeom>
        </p:spPr>
      </p:pic>
      <p:sp>
        <p:nvSpPr>
          <p:cNvPr id="8" name="Content Placeholder 2">
            <a:extLst>
              <a:ext uri="{FF2B5EF4-FFF2-40B4-BE49-F238E27FC236}">
                <a16:creationId xmlns:a16="http://schemas.microsoft.com/office/drawing/2014/main" id="{712300CE-8300-FBC6-C7FE-44B0A9CE8C9E}"/>
              </a:ext>
            </a:extLst>
          </p:cNvPr>
          <p:cNvSpPr txBox="1">
            <a:spLocks/>
          </p:cNvSpPr>
          <p:nvPr/>
        </p:nvSpPr>
        <p:spPr bwMode="auto">
          <a:xfrm>
            <a:off x="565122" y="1714193"/>
            <a:ext cx="11161240" cy="60894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lgn="ctr"/>
            <a:r>
              <a:rPr lang="en-US" kern="0" dirty="0"/>
              <a:t>Extensions to key management: extending to support EDHOC</a:t>
            </a:r>
          </a:p>
          <a:p>
            <a:pPr lvl="1" algn="ctr">
              <a:buFont typeface="Arial" panose="020B0604020202020204" pitchFamily="34" charset="0"/>
              <a:buChar char="•"/>
            </a:pPr>
            <a:endParaRPr lang="en-US" kern="0" dirty="0"/>
          </a:p>
          <a:p>
            <a:pPr marL="457200" lvl="1" indent="0" algn="ctr"/>
            <a:endParaRPr lang="en-US" kern="0" dirty="0"/>
          </a:p>
        </p:txBody>
      </p:sp>
    </p:spTree>
    <p:extLst>
      <p:ext uri="{BB962C8B-B14F-4D97-AF65-F5344CB8AC3E}">
        <p14:creationId xmlns:p14="http://schemas.microsoft.com/office/powerpoint/2010/main" val="69772159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1D5B9-3719-0648-FD8C-4A6ECDE7BF86}"/>
              </a:ext>
            </a:extLst>
          </p:cNvPr>
          <p:cNvSpPr>
            <a:spLocks noGrp="1"/>
          </p:cNvSpPr>
          <p:nvPr>
            <p:ph type="title"/>
          </p:nvPr>
        </p:nvSpPr>
        <p:spPr>
          <a:xfrm>
            <a:off x="914401" y="685801"/>
            <a:ext cx="10361084" cy="654967"/>
          </a:xfrm>
        </p:spPr>
        <p:txBody>
          <a:bodyPr/>
          <a:lstStyle/>
          <a:p>
            <a:r>
              <a:rPr lang="en-US" dirty="0"/>
              <a:t>IG Access</a:t>
            </a:r>
          </a:p>
        </p:txBody>
      </p:sp>
      <p:sp>
        <p:nvSpPr>
          <p:cNvPr id="3" name="Content Placeholder 2">
            <a:extLst>
              <a:ext uri="{FF2B5EF4-FFF2-40B4-BE49-F238E27FC236}">
                <a16:creationId xmlns:a16="http://schemas.microsoft.com/office/drawing/2014/main" id="{4A4A61B1-3101-D0BF-8D19-9A7A37079616}"/>
              </a:ext>
            </a:extLst>
          </p:cNvPr>
          <p:cNvSpPr>
            <a:spLocks noGrp="1"/>
          </p:cNvSpPr>
          <p:nvPr>
            <p:ph idx="1"/>
          </p:nvPr>
        </p:nvSpPr>
        <p:spPr>
          <a:xfrm>
            <a:off x="914401" y="1420144"/>
            <a:ext cx="10361084" cy="4889175"/>
          </a:xfrm>
        </p:spPr>
        <p:txBody>
          <a:bodyPr>
            <a:normAutofit fontScale="77500" lnSpcReduction="20000"/>
          </a:bodyPr>
          <a:lstStyle/>
          <a:p>
            <a:pPr>
              <a:buFont typeface="Arial" panose="020B0604020202020204" pitchFamily="34" charset="0"/>
              <a:buChar char="•"/>
            </a:pPr>
            <a:r>
              <a:rPr lang="en-US" dirty="0"/>
              <a:t>Purpose: to explore potential enhancements to support better spectrum access to support sharing through coexistence</a:t>
            </a:r>
          </a:p>
          <a:p>
            <a:pPr>
              <a:buFont typeface="Arial" panose="020B0604020202020204" pitchFamily="34" charset="0"/>
              <a:buChar char="•"/>
            </a:pPr>
            <a:r>
              <a:rPr lang="en-US" dirty="0"/>
              <a:t>Output: recommendations or information for the Working Group</a:t>
            </a:r>
          </a:p>
          <a:p>
            <a:pPr>
              <a:buFont typeface="Arial" panose="020B0604020202020204" pitchFamily="34" charset="0"/>
              <a:buChar char="•"/>
            </a:pPr>
            <a:r>
              <a:rPr lang="en-US" dirty="0"/>
              <a:t>Short term focus:  U-NII 6 GHz band</a:t>
            </a:r>
          </a:p>
          <a:p>
            <a:pPr lvl="1">
              <a:buFont typeface="Arial" panose="020B0604020202020204" pitchFamily="34" charset="0"/>
              <a:buChar char="•"/>
            </a:pPr>
            <a:r>
              <a:rPr lang="en-US" dirty="0"/>
              <a:t>Consider present occupants (includes UWB)</a:t>
            </a:r>
          </a:p>
          <a:p>
            <a:pPr lvl="1">
              <a:buFont typeface="Arial" panose="020B0604020202020204" pitchFamily="34" charset="0"/>
              <a:buChar char="•"/>
            </a:pPr>
            <a:r>
              <a:rPr lang="en-US" dirty="0"/>
              <a:t>Consider future growth in occupation and use</a:t>
            </a:r>
          </a:p>
          <a:p>
            <a:pPr>
              <a:buFont typeface="Arial" panose="020B0604020202020204" pitchFamily="34" charset="0"/>
              <a:buChar char="•"/>
            </a:pPr>
            <a:r>
              <a:rPr lang="en-US" dirty="0"/>
              <a:t>Support (Not preempt or disrupt) efforts in other projects</a:t>
            </a:r>
          </a:p>
          <a:p>
            <a:pPr>
              <a:buFont typeface="Arial" panose="020B0604020202020204" pitchFamily="34" charset="0"/>
              <a:buChar char="•"/>
            </a:pPr>
            <a:r>
              <a:rPr lang="en-US" dirty="0"/>
              <a:t>Some goals:</a:t>
            </a:r>
          </a:p>
          <a:p>
            <a:pPr lvl="1">
              <a:buFont typeface="Arial" panose="020B0604020202020204" pitchFamily="34" charset="0"/>
              <a:buChar char="•"/>
            </a:pPr>
            <a:r>
              <a:rPr lang="en-US" dirty="0"/>
              <a:t>Support for a diversity of uses </a:t>
            </a:r>
          </a:p>
          <a:p>
            <a:pPr lvl="1">
              <a:buFont typeface="Arial" panose="020B0604020202020204" pitchFamily="34" charset="0"/>
              <a:buChar char="•"/>
            </a:pPr>
            <a:r>
              <a:rPr lang="en-US" dirty="0"/>
              <a:t>Equal access and improved performance for all 802 wireless technologies</a:t>
            </a:r>
          </a:p>
          <a:p>
            <a:pPr>
              <a:buFont typeface="Arial" panose="020B0604020202020204" pitchFamily="34" charset="0"/>
              <a:buChar char="•"/>
            </a:pPr>
            <a:r>
              <a:rPr lang="en-US" dirty="0"/>
              <a:t>Technical contribution and discussion (to continue in January)</a:t>
            </a:r>
          </a:p>
          <a:p>
            <a:pPr lvl="1">
              <a:buFont typeface="Arial" panose="020B0604020202020204" pitchFamily="34" charset="0"/>
              <a:buChar char="•"/>
            </a:pPr>
            <a:r>
              <a:rPr lang="en-US" dirty="0"/>
              <a:t>Summarize key differences in requirements for various regulatory regions</a:t>
            </a:r>
          </a:p>
          <a:p>
            <a:pPr>
              <a:buFont typeface="Arial" panose="020B0604020202020204" pitchFamily="34" charset="0"/>
              <a:buChar char="•"/>
            </a:pPr>
            <a:r>
              <a:rPr lang="en-US" sz="2800" dirty="0">
                <a:latin typeface="Calibri" panose="020F0502020204030204" pitchFamily="34" charset="0"/>
              </a:rPr>
              <a:t>Participation encouraged!</a:t>
            </a:r>
          </a:p>
          <a:p>
            <a:pPr marL="0" indent="0"/>
            <a:endParaRPr lang="en-US" sz="2800" dirty="0">
              <a:latin typeface="Calibri" panose="020F0502020204030204" pitchFamily="34" charset="0"/>
            </a:endParaRPr>
          </a:p>
          <a:p>
            <a:pPr marL="0" indent="0" algn="ctr"/>
            <a:r>
              <a:rPr lang="en-US" sz="2800" dirty="0">
                <a:latin typeface="Calibri" panose="020F0502020204030204" pitchFamily="34" charset="0"/>
              </a:rPr>
              <a:t>NOTE:  IG Access met only ad-hoc during the November plenary session</a:t>
            </a:r>
          </a:p>
          <a:p>
            <a:pPr marL="457200" lvl="1" indent="0"/>
            <a:r>
              <a:rPr lang="en-US" dirty="0"/>
              <a:t>	</a:t>
            </a:r>
          </a:p>
          <a:p>
            <a:endParaRPr lang="en-US" dirty="0"/>
          </a:p>
        </p:txBody>
      </p:sp>
      <p:sp>
        <p:nvSpPr>
          <p:cNvPr id="4" name="Slide Number Placeholder 3">
            <a:extLst>
              <a:ext uri="{FF2B5EF4-FFF2-40B4-BE49-F238E27FC236}">
                <a16:creationId xmlns:a16="http://schemas.microsoft.com/office/drawing/2014/main" id="{E70EF0BC-689B-456E-4269-477246989A3F}"/>
              </a:ext>
            </a:extLst>
          </p:cNvPr>
          <p:cNvSpPr>
            <a:spLocks noGrp="1"/>
          </p:cNvSpPr>
          <p:nvPr>
            <p:ph type="sldNum" idx="12"/>
          </p:nvPr>
        </p:nvSpPr>
        <p:spPr/>
        <p:txBody>
          <a:bodyPr/>
          <a:lstStyle/>
          <a:p>
            <a:r>
              <a:rPr lang="en-GB"/>
              <a:t>Slide </a:t>
            </a:r>
            <a:fld id="{440F5867-744E-4AA6-B0ED-4C44D2DFBB7B}" type="slidenum">
              <a:rPr lang="en-GB" smtClean="0"/>
              <a:pPr/>
              <a:t>86</a:t>
            </a:fld>
            <a:endParaRPr lang="en-GB" dirty="0"/>
          </a:p>
        </p:txBody>
      </p:sp>
      <p:sp>
        <p:nvSpPr>
          <p:cNvPr id="5" name="Footer Placeholder 4">
            <a:extLst>
              <a:ext uri="{FF2B5EF4-FFF2-40B4-BE49-F238E27FC236}">
                <a16:creationId xmlns:a16="http://schemas.microsoft.com/office/drawing/2014/main" id="{A75FB335-09FB-1EE2-B9BA-11EAD0BBCCFF}"/>
              </a:ext>
            </a:extLst>
          </p:cNvPr>
          <p:cNvSpPr>
            <a:spLocks noGrp="1"/>
          </p:cNvSpPr>
          <p:nvPr>
            <p:ph type="ftr" idx="14"/>
          </p:nvPr>
        </p:nvSpPr>
        <p:spPr/>
        <p:txBody>
          <a:bodyPr/>
          <a:lstStyle/>
          <a:p>
            <a:r>
              <a:rPr lang="en-GB"/>
              <a:t>Rolfe (BCA)</a:t>
            </a:r>
            <a:endParaRPr lang="en-GB" dirty="0"/>
          </a:p>
        </p:txBody>
      </p:sp>
      <p:sp>
        <p:nvSpPr>
          <p:cNvPr id="6" name="Date Placeholder 5">
            <a:extLst>
              <a:ext uri="{FF2B5EF4-FFF2-40B4-BE49-F238E27FC236}">
                <a16:creationId xmlns:a16="http://schemas.microsoft.com/office/drawing/2014/main" id="{CFB9D15F-7DA2-0F60-6146-EBF87C4ADCFA}"/>
              </a:ext>
            </a:extLst>
          </p:cNvPr>
          <p:cNvSpPr>
            <a:spLocks noGrp="1"/>
          </p:cNvSpPr>
          <p:nvPr>
            <p:ph type="dt" idx="15"/>
          </p:nvPr>
        </p:nvSpPr>
        <p:spPr/>
        <p:txBody>
          <a:bodyPr/>
          <a:lstStyle/>
          <a:p>
            <a:r>
              <a:rPr lang="en-US"/>
              <a:t>Nov 2024</a:t>
            </a:r>
            <a:endParaRPr lang="en-GB" dirty="0"/>
          </a:p>
        </p:txBody>
      </p:sp>
    </p:spTree>
    <p:extLst>
      <p:ext uri="{BB962C8B-B14F-4D97-AF65-F5344CB8AC3E}">
        <p14:creationId xmlns:p14="http://schemas.microsoft.com/office/powerpoint/2010/main" val="329358740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B5D7C-E5B2-811A-DC89-96F227E696D6}"/>
              </a:ext>
            </a:extLst>
          </p:cNvPr>
          <p:cNvSpPr>
            <a:spLocks noGrp="1"/>
          </p:cNvSpPr>
          <p:nvPr>
            <p:ph type="title"/>
          </p:nvPr>
        </p:nvSpPr>
        <p:spPr/>
        <p:txBody>
          <a:bodyPr/>
          <a:lstStyle/>
          <a:p>
            <a:r>
              <a:rPr lang="en-US" altLang="en-US" dirty="0">
                <a:solidFill>
                  <a:schemeClr val="tx2"/>
                </a:solidFill>
              </a:rPr>
              <a:t>Licensed Narrowband Amendment TG16t </a:t>
            </a:r>
            <a:endParaRPr lang="en-US" dirty="0"/>
          </a:p>
        </p:txBody>
      </p:sp>
      <p:sp>
        <p:nvSpPr>
          <p:cNvPr id="3" name="Content Placeholder 2">
            <a:extLst>
              <a:ext uri="{FF2B5EF4-FFF2-40B4-BE49-F238E27FC236}">
                <a16:creationId xmlns:a16="http://schemas.microsoft.com/office/drawing/2014/main" id="{97F57963-324F-B1D5-2071-6F7AE0260564}"/>
              </a:ext>
            </a:extLst>
          </p:cNvPr>
          <p:cNvSpPr>
            <a:spLocks noGrp="1"/>
          </p:cNvSpPr>
          <p:nvPr>
            <p:ph idx="1"/>
          </p:nvPr>
        </p:nvSpPr>
        <p:spPr/>
        <p:txBody>
          <a:bodyPr/>
          <a:lstStyle/>
          <a:p>
            <a:pPr>
              <a:buFont typeface="Arial" panose="020B0604020202020204" pitchFamily="34" charset="0"/>
              <a:buChar char="•"/>
            </a:pPr>
            <a:r>
              <a:rPr lang="en-US" dirty="0"/>
              <a:t>State: In SA ballot</a:t>
            </a:r>
          </a:p>
          <a:p>
            <a:pPr lvl="1">
              <a:buFont typeface="Arial" panose="020B0604020202020204" pitchFamily="34" charset="0"/>
              <a:buChar char="•"/>
            </a:pPr>
            <a:r>
              <a:rPr lang="en-US" dirty="0"/>
              <a:t>SA Ballot on P802.16t D4.0 closed October 19</a:t>
            </a:r>
            <a:r>
              <a:rPr lang="en-US" baseline="30000" dirty="0"/>
              <a:t>th</a:t>
            </a:r>
            <a:endParaRPr lang="en-US" dirty="0"/>
          </a:p>
          <a:p>
            <a:pPr lvl="1">
              <a:buFont typeface="Arial" panose="020B0604020202020204" pitchFamily="34" charset="0"/>
              <a:buChar char="•"/>
            </a:pPr>
            <a:r>
              <a:rPr lang="en-US" dirty="0"/>
              <a:t>Comment Resolution Spreadsheet in </a:t>
            </a:r>
            <a:r>
              <a:rPr lang="en-US" dirty="0">
                <a:hlinkClick r:id="rId2"/>
              </a:rPr>
              <a:t>802.15-24-0561r0</a:t>
            </a:r>
            <a:endParaRPr lang="en-US" dirty="0"/>
          </a:p>
          <a:p>
            <a:pPr>
              <a:buFont typeface="Arial" panose="020B0604020202020204" pitchFamily="34" charset="0"/>
              <a:buChar char="•"/>
            </a:pPr>
            <a:r>
              <a:rPr lang="en-US" dirty="0"/>
              <a:t>Session objectives:</a:t>
            </a:r>
          </a:p>
          <a:p>
            <a:pPr lvl="1">
              <a:buFont typeface="Arial" panose="020B0604020202020204" pitchFamily="34" charset="0"/>
              <a:buChar char="•"/>
            </a:pPr>
            <a:r>
              <a:rPr lang="en-US" dirty="0"/>
              <a:t>Complete comment resolution and initiation recirculation</a:t>
            </a:r>
          </a:p>
          <a:p>
            <a:pPr>
              <a:buFont typeface="Arial" panose="020B0604020202020204" pitchFamily="34" charset="0"/>
              <a:buChar char="•"/>
            </a:pPr>
            <a:r>
              <a:rPr lang="en-US" dirty="0"/>
              <a:t>Closing report: </a:t>
            </a:r>
            <a:r>
              <a:rPr lang="en-US" dirty="0">
                <a:hlinkClick r:id="rId3"/>
              </a:rPr>
              <a:t>https://mentor.ieee.org/802.15/dcn/24/15-24-0644-02-016t-nov-2024-tg16t-meeting-closing-report.pptx</a:t>
            </a:r>
            <a:endParaRPr lang="en-US" dirty="0"/>
          </a:p>
          <a:p>
            <a:pPr marL="0" indent="0"/>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17AC074D-23CE-8A65-CB1E-0C3AF56B2F89}"/>
              </a:ext>
            </a:extLst>
          </p:cNvPr>
          <p:cNvSpPr>
            <a:spLocks noGrp="1"/>
          </p:cNvSpPr>
          <p:nvPr>
            <p:ph type="sldNum" idx="12"/>
          </p:nvPr>
        </p:nvSpPr>
        <p:spPr/>
        <p:txBody>
          <a:bodyPr/>
          <a:lstStyle/>
          <a:p>
            <a:r>
              <a:rPr lang="en-GB"/>
              <a:t>Slide </a:t>
            </a:r>
            <a:fld id="{440F5867-744E-4AA6-B0ED-4C44D2DFBB7B}" type="slidenum">
              <a:rPr lang="en-GB" smtClean="0"/>
              <a:pPr/>
              <a:t>87</a:t>
            </a:fld>
            <a:endParaRPr lang="en-GB" dirty="0"/>
          </a:p>
        </p:txBody>
      </p:sp>
      <p:sp>
        <p:nvSpPr>
          <p:cNvPr id="5" name="Footer Placeholder 4">
            <a:extLst>
              <a:ext uri="{FF2B5EF4-FFF2-40B4-BE49-F238E27FC236}">
                <a16:creationId xmlns:a16="http://schemas.microsoft.com/office/drawing/2014/main" id="{2921EFF2-E3C8-B951-B9ED-CFFD8BD2BC06}"/>
              </a:ext>
            </a:extLst>
          </p:cNvPr>
          <p:cNvSpPr>
            <a:spLocks noGrp="1"/>
          </p:cNvSpPr>
          <p:nvPr>
            <p:ph type="ftr" idx="14"/>
          </p:nvPr>
        </p:nvSpPr>
        <p:spPr/>
        <p:txBody>
          <a:bodyPr/>
          <a:lstStyle/>
          <a:p>
            <a:r>
              <a:rPr lang="en-GB"/>
              <a:t>Rolfe (BCA)</a:t>
            </a:r>
            <a:endParaRPr lang="en-GB" dirty="0"/>
          </a:p>
        </p:txBody>
      </p:sp>
      <p:sp>
        <p:nvSpPr>
          <p:cNvPr id="6" name="Date Placeholder 5">
            <a:extLst>
              <a:ext uri="{FF2B5EF4-FFF2-40B4-BE49-F238E27FC236}">
                <a16:creationId xmlns:a16="http://schemas.microsoft.com/office/drawing/2014/main" id="{BA0BB094-A5D7-5336-9959-2C3F18CB1782}"/>
              </a:ext>
            </a:extLst>
          </p:cNvPr>
          <p:cNvSpPr>
            <a:spLocks noGrp="1"/>
          </p:cNvSpPr>
          <p:nvPr>
            <p:ph type="dt" idx="15"/>
          </p:nvPr>
        </p:nvSpPr>
        <p:spPr/>
        <p:txBody>
          <a:bodyPr/>
          <a:lstStyle/>
          <a:p>
            <a:r>
              <a:rPr lang="en-US"/>
              <a:t>Nov 2024</a:t>
            </a:r>
            <a:endParaRPr lang="en-GB" dirty="0"/>
          </a:p>
        </p:txBody>
      </p:sp>
    </p:spTree>
    <p:extLst>
      <p:ext uri="{BB962C8B-B14F-4D97-AF65-F5344CB8AC3E}">
        <p14:creationId xmlns:p14="http://schemas.microsoft.com/office/powerpoint/2010/main" val="77940637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DDE47-0517-1DF2-3503-5B12E7D64F89}"/>
              </a:ext>
            </a:extLst>
          </p:cNvPr>
          <p:cNvSpPr>
            <a:spLocks noGrp="1"/>
          </p:cNvSpPr>
          <p:nvPr>
            <p:ph type="title"/>
          </p:nvPr>
        </p:nvSpPr>
        <p:spPr/>
        <p:txBody>
          <a:bodyPr/>
          <a:lstStyle/>
          <a:p>
            <a:r>
              <a:rPr lang="en-US" dirty="0"/>
              <a:t>Terahertz Standing Committee</a:t>
            </a:r>
          </a:p>
        </p:txBody>
      </p:sp>
      <p:sp>
        <p:nvSpPr>
          <p:cNvPr id="3" name="Content Placeholder 2">
            <a:extLst>
              <a:ext uri="{FF2B5EF4-FFF2-40B4-BE49-F238E27FC236}">
                <a16:creationId xmlns:a16="http://schemas.microsoft.com/office/drawing/2014/main" id="{3854C833-BD61-2F1B-F4CC-F7E7485B4878}"/>
              </a:ext>
            </a:extLst>
          </p:cNvPr>
          <p:cNvSpPr>
            <a:spLocks noGrp="1"/>
          </p:cNvSpPr>
          <p:nvPr>
            <p:ph idx="1"/>
          </p:nvPr>
        </p:nvSpPr>
        <p:spPr/>
        <p:txBody>
          <a:bodyPr/>
          <a:lstStyle/>
          <a:p>
            <a:r>
              <a:rPr lang="en-US" dirty="0"/>
              <a:t>Plans for January Interim:  An extended WG15 WNG meeting to accommodate multiple technical presentations including live demonstrations of THz implementations!</a:t>
            </a:r>
          </a:p>
          <a:p>
            <a:endParaRPr lang="en-US" dirty="0"/>
          </a:p>
        </p:txBody>
      </p:sp>
      <p:sp>
        <p:nvSpPr>
          <p:cNvPr id="4" name="Slide Number Placeholder 3">
            <a:extLst>
              <a:ext uri="{FF2B5EF4-FFF2-40B4-BE49-F238E27FC236}">
                <a16:creationId xmlns:a16="http://schemas.microsoft.com/office/drawing/2014/main" id="{5EE10177-F131-DE72-EC1D-17C67C1954A5}"/>
              </a:ext>
            </a:extLst>
          </p:cNvPr>
          <p:cNvSpPr>
            <a:spLocks noGrp="1"/>
          </p:cNvSpPr>
          <p:nvPr>
            <p:ph type="sldNum" idx="12"/>
          </p:nvPr>
        </p:nvSpPr>
        <p:spPr/>
        <p:txBody>
          <a:bodyPr/>
          <a:lstStyle/>
          <a:p>
            <a:r>
              <a:rPr lang="en-GB"/>
              <a:t>Slide </a:t>
            </a:r>
            <a:fld id="{440F5867-744E-4AA6-B0ED-4C44D2DFBB7B}" type="slidenum">
              <a:rPr lang="en-GB" smtClean="0"/>
              <a:pPr/>
              <a:t>88</a:t>
            </a:fld>
            <a:endParaRPr lang="en-GB" dirty="0"/>
          </a:p>
        </p:txBody>
      </p:sp>
      <p:sp>
        <p:nvSpPr>
          <p:cNvPr id="5" name="Footer Placeholder 4">
            <a:extLst>
              <a:ext uri="{FF2B5EF4-FFF2-40B4-BE49-F238E27FC236}">
                <a16:creationId xmlns:a16="http://schemas.microsoft.com/office/drawing/2014/main" id="{318437CE-702D-B356-E02E-006A96B7ACE2}"/>
              </a:ext>
            </a:extLst>
          </p:cNvPr>
          <p:cNvSpPr>
            <a:spLocks noGrp="1"/>
          </p:cNvSpPr>
          <p:nvPr>
            <p:ph type="ftr" idx="14"/>
          </p:nvPr>
        </p:nvSpPr>
        <p:spPr/>
        <p:txBody>
          <a:bodyPr/>
          <a:lstStyle/>
          <a:p>
            <a:r>
              <a:rPr lang="en-GB"/>
              <a:t>Rolfe (BCA)</a:t>
            </a:r>
            <a:endParaRPr lang="en-GB" dirty="0"/>
          </a:p>
        </p:txBody>
      </p:sp>
      <p:sp>
        <p:nvSpPr>
          <p:cNvPr id="6" name="Date Placeholder 5">
            <a:extLst>
              <a:ext uri="{FF2B5EF4-FFF2-40B4-BE49-F238E27FC236}">
                <a16:creationId xmlns:a16="http://schemas.microsoft.com/office/drawing/2014/main" id="{6D385A95-B851-7EDB-3AD3-2AF2F8202793}"/>
              </a:ext>
            </a:extLst>
          </p:cNvPr>
          <p:cNvSpPr>
            <a:spLocks noGrp="1"/>
          </p:cNvSpPr>
          <p:nvPr>
            <p:ph type="dt" idx="15"/>
          </p:nvPr>
        </p:nvSpPr>
        <p:spPr/>
        <p:txBody>
          <a:bodyPr/>
          <a:lstStyle/>
          <a:p>
            <a:r>
              <a:rPr lang="en-US"/>
              <a:t>Nov 2024</a:t>
            </a:r>
            <a:endParaRPr lang="en-GB" dirty="0"/>
          </a:p>
        </p:txBody>
      </p:sp>
    </p:spTree>
    <p:extLst>
      <p:ext uri="{BB962C8B-B14F-4D97-AF65-F5344CB8AC3E}">
        <p14:creationId xmlns:p14="http://schemas.microsoft.com/office/powerpoint/2010/main" val="87284123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896949" y="336550"/>
            <a:ext cx="2303451" cy="273050"/>
          </a:xfrm>
        </p:spPr>
        <p:txBody>
          <a:bodyPr/>
          <a:lstStyle/>
          <a:p>
            <a:r>
              <a:rPr lang="en-US" dirty="0"/>
              <a:t>November 2024</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89</a:t>
            </a:fld>
            <a:endParaRPr lang="en-GB" dirty="0"/>
          </a:p>
        </p:txBody>
      </p:sp>
      <p:sp>
        <p:nvSpPr>
          <p:cNvPr id="3073" name="Rectangle 1"/>
          <p:cNvSpPr>
            <a:spLocks noGrp="1" noChangeArrowheads="1"/>
          </p:cNvSpPr>
          <p:nvPr>
            <p:ph type="title"/>
          </p:nvPr>
        </p:nvSpPr>
        <p:spPr>
          <a:xfrm>
            <a:off x="3505200" y="1435894"/>
            <a:ext cx="7772400" cy="1066800"/>
          </a:xfrm>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latin typeface="Times New Roman" charset="0"/>
              </a:rPr>
              <a:t>802.18 Liaison Report – November 2024</a:t>
            </a:r>
            <a:endParaRPr lang="en-GB" dirty="0"/>
          </a:p>
        </p:txBody>
      </p:sp>
      <p:sp>
        <p:nvSpPr>
          <p:cNvPr id="3074" name="Rectangle 2"/>
          <p:cNvSpPr>
            <a:spLocks noGrp="1" noChangeArrowheads="1"/>
          </p:cNvSpPr>
          <p:nvPr>
            <p:ph type="body" idx="1"/>
          </p:nvPr>
        </p:nvSpPr>
        <p:spPr>
          <a:xfrm>
            <a:off x="3505200" y="2502694"/>
            <a:ext cx="7772400" cy="771524"/>
          </a:xfrm>
          <a:ln/>
        </p:spPr>
        <p:txBody>
          <a:bodyPr/>
          <a:lstStyle/>
          <a:p>
            <a:pPr algn="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a:t>
            </a:r>
            <a:r>
              <a:rPr lang="en-GB" sz="2000" b="0" dirty="0"/>
              <a:t>13 November 2024</a:t>
            </a:r>
          </a:p>
        </p:txBody>
      </p:sp>
      <p:pic>
        <p:nvPicPr>
          <p:cNvPr id="10" name="Picture 9"/>
          <p:cNvPicPr>
            <a:picLocks noChangeAspect="1"/>
          </p:cNvPicPr>
          <p:nvPr/>
        </p:nvPicPr>
        <p:blipFill>
          <a:blip r:embed="rId3"/>
          <a:stretch>
            <a:fillRect/>
          </a:stretch>
        </p:blipFill>
        <p:spPr>
          <a:xfrm>
            <a:off x="7162800" y="6452587"/>
            <a:ext cx="4334632" cy="329213"/>
          </a:xfrm>
          <a:prstGeom prst="rect">
            <a:avLst/>
          </a:prstGeom>
        </p:spPr>
      </p:pic>
      <p:sp>
        <p:nvSpPr>
          <p:cNvPr id="11" name="Rectangle 4"/>
          <p:cNvSpPr>
            <a:spLocks noChangeArrowheads="1"/>
          </p:cNvSpPr>
          <p:nvPr/>
        </p:nvSpPr>
        <p:spPr bwMode="auto">
          <a:xfrm>
            <a:off x="2971801" y="36576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b="1" dirty="0">
                <a:solidFill>
                  <a:srgbClr val="000000"/>
                </a:solidFill>
              </a:rPr>
              <a:t>Author:</a:t>
            </a:r>
          </a:p>
        </p:txBody>
      </p:sp>
      <p:graphicFrame>
        <p:nvGraphicFramePr>
          <p:cNvPr id="9" name="Table 8"/>
          <p:cNvGraphicFramePr>
            <a:graphicFrameLocks noGrp="1"/>
          </p:cNvGraphicFramePr>
          <p:nvPr/>
        </p:nvGraphicFramePr>
        <p:xfrm>
          <a:off x="3048000" y="4191000"/>
          <a:ext cx="8305801" cy="1131181"/>
        </p:xfrm>
        <a:graphic>
          <a:graphicData uri="http://schemas.openxmlformats.org/drawingml/2006/table">
            <a:tbl>
              <a:tblPr firstRow="1" bandRow="1">
                <a:tableStyleId>{5940675A-B579-460E-94D1-54222C63F5DA}</a:tableStyleId>
              </a:tblPr>
              <a:tblGrid>
                <a:gridCol w="16002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2514601">
                  <a:extLst>
                    <a:ext uri="{9D8B030D-6E8A-4147-A177-3AD203B41FA5}">
                      <a16:colId xmlns:a16="http://schemas.microsoft.com/office/drawing/2014/main" val="20004"/>
                    </a:ext>
                  </a:extLst>
                </a:gridCol>
              </a:tblGrid>
              <a:tr h="389501">
                <a:tc>
                  <a:txBody>
                    <a:bodyPr/>
                    <a:lstStyle/>
                    <a:p>
                      <a:r>
                        <a:rPr lang="en-US" sz="1400" b="1" dirty="0"/>
                        <a:t>Name</a:t>
                      </a:r>
                    </a:p>
                  </a:txBody>
                  <a:tcPr/>
                </a:tc>
                <a:tc>
                  <a:txBody>
                    <a:bodyPr/>
                    <a:lstStyle/>
                    <a:p>
                      <a:r>
                        <a:rPr lang="en-US" sz="1400" b="1" dirty="0"/>
                        <a:t>Company</a:t>
                      </a:r>
                    </a:p>
                  </a:txBody>
                  <a:tcPr/>
                </a:tc>
                <a:tc>
                  <a:txBody>
                    <a:bodyPr/>
                    <a:lstStyle/>
                    <a:p>
                      <a:r>
                        <a:rPr lang="en-US" sz="1400" b="1" dirty="0"/>
                        <a:t>Address</a:t>
                      </a:r>
                    </a:p>
                  </a:txBody>
                  <a:tcPr/>
                </a:tc>
                <a:tc>
                  <a:txBody>
                    <a:bodyPr/>
                    <a:lstStyle/>
                    <a:p>
                      <a:r>
                        <a:rPr lang="en-US" sz="1400" b="1" dirty="0"/>
                        <a:t>Phone</a:t>
                      </a:r>
                    </a:p>
                  </a:txBody>
                  <a:tcPr/>
                </a:tc>
                <a:tc>
                  <a:txBody>
                    <a:bodyPr/>
                    <a:lstStyle/>
                    <a:p>
                      <a:r>
                        <a:rPr lang="en-US" sz="1400" b="1" dirty="0"/>
                        <a:t>Email</a:t>
                      </a:r>
                    </a:p>
                  </a:txBody>
                  <a:tcPr/>
                </a:tc>
                <a:extLst>
                  <a:ext uri="{0D108BD9-81ED-4DB2-BD59-A6C34878D82A}">
                    <a16:rowId xmlns:a16="http://schemas.microsoft.com/office/drawing/2014/main" val="10000"/>
                  </a:ext>
                </a:extLst>
              </a:tr>
              <a:tr h="370840">
                <a:tc>
                  <a:txBody>
                    <a:bodyPr/>
                    <a:lstStyle/>
                    <a:p>
                      <a:r>
                        <a:rPr lang="en-US" sz="1400" dirty="0"/>
                        <a:t>Edward Au</a:t>
                      </a:r>
                    </a:p>
                  </a:txBody>
                  <a:tcPr/>
                </a:tc>
                <a:tc>
                  <a:txBody>
                    <a:bodyPr/>
                    <a:lstStyle/>
                    <a:p>
                      <a:r>
                        <a:rPr lang="en-US" sz="1400" dirty="0"/>
                        <a:t>Huawei Technologies</a:t>
                      </a:r>
                    </a:p>
                  </a:txBody>
                  <a:tcPr/>
                </a:tc>
                <a:tc>
                  <a:txBody>
                    <a:bodyPr/>
                    <a:lstStyle/>
                    <a:p>
                      <a:endParaRPr lang="en-US" sz="1400" dirty="0"/>
                    </a:p>
                  </a:txBody>
                  <a:tcPr/>
                </a:tc>
                <a:tc>
                  <a:txBody>
                    <a:bodyPr/>
                    <a:lstStyle/>
                    <a:p>
                      <a:endParaRPr lang="en-US" sz="1400" dirty="0"/>
                    </a:p>
                  </a:txBody>
                  <a:tcPr/>
                </a:tc>
                <a:tc>
                  <a:txBody>
                    <a:bodyPr/>
                    <a:lstStyle/>
                    <a:p>
                      <a:r>
                        <a:rPr lang="en-US" sz="1400" dirty="0"/>
                        <a:t>edward.ks.au@gmail.com</a:t>
                      </a:r>
                    </a:p>
                  </a:txBody>
                  <a:tcPr/>
                </a:tc>
                <a:extLst>
                  <a:ext uri="{0D108BD9-81ED-4DB2-BD59-A6C34878D82A}">
                    <a16:rowId xmlns:a16="http://schemas.microsoft.com/office/drawing/2014/main" val="10001"/>
                  </a:ext>
                </a:extLst>
              </a:tr>
              <a:tr h="370840">
                <a:tc>
                  <a:txBody>
                    <a:bodyPr/>
                    <a:lstStyle/>
                    <a:p>
                      <a:r>
                        <a:rPr lang="en-US" sz="1400" dirty="0"/>
                        <a:t>Al </a:t>
                      </a:r>
                      <a:r>
                        <a:rPr lang="en-US" sz="1400" dirty="0" err="1"/>
                        <a:t>Petrick</a:t>
                      </a:r>
                      <a:endParaRPr lang="en-US" sz="1400" dirty="0"/>
                    </a:p>
                  </a:txBody>
                  <a:tcPr/>
                </a:tc>
                <a:tc>
                  <a:txBody>
                    <a:bodyPr/>
                    <a:lstStyle/>
                    <a:p>
                      <a:r>
                        <a:rPr lang="en-US" sz="1400" dirty="0"/>
                        <a:t>Skyworks</a:t>
                      </a:r>
                      <a:r>
                        <a:rPr lang="en-US" sz="1400" baseline="0" dirty="0"/>
                        <a:t> Solutions</a:t>
                      </a:r>
                      <a:endParaRPr lang="en-US" sz="1400" dirty="0"/>
                    </a:p>
                  </a:txBody>
                  <a:tcPr/>
                </a:tc>
                <a:tc>
                  <a:txBody>
                    <a:bodyPr/>
                    <a:lstStyle/>
                    <a:p>
                      <a:endParaRPr lang="en-US" sz="1400" dirty="0"/>
                    </a:p>
                  </a:txBody>
                  <a:tcPr/>
                </a:tc>
                <a:tc>
                  <a:txBody>
                    <a:bodyPr/>
                    <a:lstStyle/>
                    <a:p>
                      <a:endParaRPr lang="en-US" sz="1400" dirty="0"/>
                    </a:p>
                  </a:txBody>
                  <a:tcPr/>
                </a:tc>
                <a:tc>
                  <a:txBody>
                    <a:bodyPr/>
                    <a:lstStyle/>
                    <a:p>
                      <a:r>
                        <a:rPr lang="en-US" sz="1400" dirty="0"/>
                        <a:t>apetrick123@gmail.com</a:t>
                      </a:r>
                    </a:p>
                  </a:txBody>
                  <a:tcPr/>
                </a:tc>
                <a:extLst>
                  <a:ext uri="{0D108BD9-81ED-4DB2-BD59-A6C34878D82A}">
                    <a16:rowId xmlns:a16="http://schemas.microsoft.com/office/drawing/2014/main" val="10003"/>
                  </a:ext>
                </a:extLst>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 Editor Contacts</a:t>
            </a:r>
            <a:endParaRPr lang="en-GB" dirty="0"/>
          </a:p>
        </p:txBody>
      </p:sp>
      <p:sp>
        <p:nvSpPr>
          <p:cNvPr id="8" name="Rectangle 3"/>
          <p:cNvSpPr>
            <a:spLocks noGrp="1" noChangeArrowheads="1"/>
          </p:cNvSpPr>
          <p:nvPr>
            <p:ph idx="1"/>
          </p:nvPr>
        </p:nvSpPr>
        <p:spPr>
          <a:xfrm>
            <a:off x="907283" y="1524000"/>
            <a:ext cx="10361084" cy="4876800"/>
          </a:xfrm>
          <a:noFill/>
        </p:spPr>
        <p:txBody>
          <a:bodyPr/>
          <a:lstStyle/>
          <a:p>
            <a:pPr marL="342900" lvl="1" indent="-342900">
              <a:buFontTx/>
              <a:buChar char="•"/>
            </a:pPr>
            <a:r>
              <a:rPr lang="en-US" sz="1600" b="1" dirty="0"/>
              <a:t>WG – Robert Stacey </a:t>
            </a:r>
            <a:r>
              <a:rPr lang="en-US" sz="1600" dirty="0"/>
              <a:t>– </a:t>
            </a:r>
            <a:r>
              <a:rPr lang="en-US" sz="1600" dirty="0">
                <a:hlinkClick r:id="rId3"/>
              </a:rPr>
              <a:t>robert.stacey@intel.com</a:t>
            </a:r>
            <a:r>
              <a:rPr lang="en-US" sz="1600" dirty="0"/>
              <a:t>, </a:t>
            </a:r>
            <a:r>
              <a:rPr lang="en-US" sz="1600" b="1" dirty="0"/>
              <a:t>Emily Qi </a:t>
            </a:r>
            <a:r>
              <a:rPr lang="en-US" sz="1600" dirty="0"/>
              <a:t>– </a:t>
            </a:r>
            <a:r>
              <a:rPr lang="en-US" sz="1600" b="0" dirty="0">
                <a:hlinkClick r:id="rId4"/>
              </a:rPr>
              <a:t>emily.h.qi@</a:t>
            </a:r>
            <a:r>
              <a:rPr lang="en-US" sz="1600" dirty="0">
                <a:hlinkClick r:id="rId4"/>
              </a:rPr>
              <a:t>gmail</a:t>
            </a:r>
            <a:r>
              <a:rPr lang="en-US" sz="1600" b="0" dirty="0">
                <a:hlinkClick r:id="rId4"/>
              </a:rPr>
              <a:t>.com</a:t>
            </a:r>
            <a:endParaRPr lang="en-US" sz="1600" b="1" dirty="0"/>
          </a:p>
          <a:p>
            <a:pPr marL="342900" lvl="1" indent="-342900">
              <a:buFontTx/>
              <a:buChar char="•"/>
            </a:pPr>
            <a:r>
              <a:rPr lang="en-US" sz="1600" b="1" dirty="0" err="1"/>
              <a:t>TGbe</a:t>
            </a:r>
            <a:r>
              <a:rPr lang="en-US" sz="1600" b="1" dirty="0"/>
              <a:t> – Edward Au </a:t>
            </a:r>
            <a:r>
              <a:rPr lang="en-US" sz="1600" dirty="0"/>
              <a:t>– </a:t>
            </a:r>
            <a:r>
              <a:rPr lang="en-US" sz="1600" u="sng" dirty="0">
                <a:hlinkClick r:id="rId5"/>
              </a:rPr>
              <a:t>edward.ks.au@gmail.com</a:t>
            </a:r>
            <a:r>
              <a:rPr lang="en-US" sz="1600" u="sng" dirty="0"/>
              <a:t> </a:t>
            </a:r>
            <a:r>
              <a:rPr lang="en-US" sz="1600" dirty="0"/>
              <a:t> </a:t>
            </a:r>
          </a:p>
          <a:p>
            <a:pPr marL="342900" lvl="1" indent="-342900">
              <a:buFontTx/>
              <a:buChar char="•"/>
            </a:pPr>
            <a:r>
              <a:rPr lang="en-US" sz="1600" b="1" dirty="0" err="1"/>
              <a:t>TGbh</a:t>
            </a:r>
            <a:r>
              <a:rPr lang="en-US" sz="1600" b="1" dirty="0"/>
              <a:t> – Carol Ansley </a:t>
            </a:r>
            <a:r>
              <a:rPr lang="en-US" sz="1600" dirty="0"/>
              <a:t>– </a:t>
            </a:r>
            <a:r>
              <a:rPr lang="en-US" sz="1600" dirty="0">
                <a:hlinkClick r:id="rId6"/>
              </a:rPr>
              <a:t>carol@ansley.com</a:t>
            </a:r>
            <a:endParaRPr lang="en-US" sz="1600" dirty="0"/>
          </a:p>
          <a:p>
            <a:pPr marL="342900" lvl="1" indent="-342900">
              <a:buFontTx/>
              <a:buChar char="•"/>
            </a:pPr>
            <a:r>
              <a:rPr lang="en-US" sz="1600" b="1" dirty="0" err="1"/>
              <a:t>TGbi</a:t>
            </a:r>
            <a:r>
              <a:rPr lang="en-US" sz="1600" b="1" dirty="0"/>
              <a:t> – Po-kai Huang </a:t>
            </a:r>
            <a:r>
              <a:rPr lang="en-US" sz="1600" dirty="0"/>
              <a:t>– </a:t>
            </a:r>
            <a:r>
              <a:rPr lang="en-US" sz="1600" dirty="0">
                <a:hlinkClick r:id="rId7"/>
              </a:rPr>
              <a:t>po-kai.huang@intel.com</a:t>
            </a:r>
            <a:r>
              <a:rPr lang="en-US" sz="1600" dirty="0"/>
              <a:t> </a:t>
            </a:r>
          </a:p>
          <a:p>
            <a:pPr marL="342900" lvl="1" indent="-342900">
              <a:buFontTx/>
              <a:buChar char="•"/>
            </a:pPr>
            <a:r>
              <a:rPr lang="en-US" sz="1600" b="1" dirty="0" err="1"/>
              <a:t>TGbn</a:t>
            </a:r>
            <a:r>
              <a:rPr lang="en-US" sz="1600" b="1" dirty="0"/>
              <a:t>- Ross Jian Yu </a:t>
            </a:r>
            <a:r>
              <a:rPr lang="fi-FI" sz="1600" dirty="0">
                <a:hlinkClick r:id="rId8"/>
              </a:rPr>
              <a:t>ross.yujian@huawei.com</a:t>
            </a:r>
            <a:endParaRPr lang="fi-FI" sz="1600" dirty="0"/>
          </a:p>
          <a:p>
            <a:pPr>
              <a:buFont typeface="Arial" panose="020B0604020202020204" pitchFamily="34" charset="0"/>
              <a:buChar char="•"/>
            </a:pPr>
            <a:r>
              <a:rPr lang="en-US" sz="1600" b="1" dirty="0" err="1"/>
              <a:t>TGbk</a:t>
            </a:r>
            <a:r>
              <a:rPr lang="en-US" sz="1600" b="1" dirty="0"/>
              <a:t> – Roy Want </a:t>
            </a:r>
            <a:r>
              <a:rPr lang="en-US" sz="1600" dirty="0">
                <a:hlinkClick r:id="rId9"/>
              </a:rPr>
              <a:t>RoyWant@google.com</a:t>
            </a:r>
            <a:endParaRPr lang="en-US" sz="1600" dirty="0"/>
          </a:p>
          <a:p>
            <a:pPr>
              <a:buFont typeface="Arial" panose="020B0604020202020204" pitchFamily="34" charset="0"/>
              <a:buChar char="•"/>
            </a:pPr>
            <a:r>
              <a:rPr lang="en-US" sz="1600" b="1" dirty="0" err="1"/>
              <a:t>TGbf</a:t>
            </a:r>
            <a:r>
              <a:rPr lang="en-US" sz="1600" b="1" dirty="0"/>
              <a:t> – Claudio da Silva </a:t>
            </a:r>
            <a:r>
              <a:rPr lang="en-US" sz="1600" dirty="0"/>
              <a:t>– </a:t>
            </a:r>
            <a:r>
              <a:rPr lang="en-US" sz="1600" dirty="0">
                <a:hlinkClick r:id="rId10"/>
              </a:rPr>
              <a:t>claudiodasilva@meta.com</a:t>
            </a:r>
            <a:r>
              <a:rPr lang="en-US" sz="1600" dirty="0"/>
              <a:t>  </a:t>
            </a:r>
          </a:p>
          <a:p>
            <a:pPr marL="342900" lvl="1" indent="-342900">
              <a:buFontTx/>
              <a:buChar char="•"/>
            </a:pPr>
            <a:r>
              <a:rPr lang="en-US" sz="1600" b="1" dirty="0" err="1"/>
              <a:t>REVme</a:t>
            </a:r>
            <a:r>
              <a:rPr lang="en-US" sz="1600" b="1" dirty="0"/>
              <a:t> – Emily Qi </a:t>
            </a:r>
            <a:r>
              <a:rPr lang="en-US" sz="1600" dirty="0"/>
              <a:t>– </a:t>
            </a:r>
            <a:r>
              <a:rPr lang="en-US" sz="1600" b="0" dirty="0">
                <a:hlinkClick r:id="rId11"/>
              </a:rPr>
              <a:t>emily.h.qi@</a:t>
            </a:r>
            <a:r>
              <a:rPr lang="en-US" sz="1600" dirty="0">
                <a:hlinkClick r:id="rId11"/>
              </a:rPr>
              <a:t>gmail</a:t>
            </a:r>
            <a:r>
              <a:rPr lang="en-US" sz="1600" b="0" dirty="0">
                <a:hlinkClick r:id="rId11"/>
              </a:rPr>
              <a:t>.com</a:t>
            </a:r>
            <a:r>
              <a:rPr lang="en-US" sz="1600" dirty="0"/>
              <a:t>, </a:t>
            </a:r>
            <a:r>
              <a:rPr lang="en-US" sz="1600" b="1" dirty="0"/>
              <a:t>Edward Au </a:t>
            </a:r>
            <a:r>
              <a:rPr lang="en-US" sz="1600" dirty="0"/>
              <a:t>– </a:t>
            </a:r>
            <a:r>
              <a:rPr lang="en-US" sz="1600" b="0" u="sng" dirty="0">
                <a:hlinkClick r:id="rId5"/>
              </a:rPr>
              <a:t>edward.ks.au@</a:t>
            </a:r>
            <a:r>
              <a:rPr lang="en-US" sz="1600" u="sng" dirty="0">
                <a:hlinkClick r:id="rId5"/>
              </a:rPr>
              <a:t>gmail.com</a:t>
            </a:r>
            <a:endParaRPr lang="en-US" sz="1600" u="sng" dirty="0"/>
          </a:p>
          <a:p>
            <a:pPr marL="342900" lvl="1" indent="-342900">
              <a:buFontTx/>
              <a:buChar char="•"/>
            </a:pPr>
            <a:r>
              <a:rPr lang="en-US" sz="1600" b="1" dirty="0" err="1"/>
              <a:t>REVmf</a:t>
            </a:r>
            <a:r>
              <a:rPr lang="en-US" sz="1600" b="1" dirty="0"/>
              <a:t> – Po-Kai Huang - </a:t>
            </a:r>
            <a:r>
              <a:rPr lang="en-US" sz="1600" dirty="0">
                <a:hlinkClick r:id="rId7"/>
              </a:rPr>
              <a:t>po-kai.huang@intel.com</a:t>
            </a:r>
            <a:r>
              <a:rPr lang="en-US" sz="1600" dirty="0"/>
              <a:t>, </a:t>
            </a:r>
            <a:r>
              <a:rPr lang="en-US" sz="1600" b="1" dirty="0"/>
              <a:t>Edward Au </a:t>
            </a:r>
            <a:r>
              <a:rPr lang="en-US" sz="1600" dirty="0"/>
              <a:t>– </a:t>
            </a:r>
            <a:r>
              <a:rPr lang="en-US" sz="1600" u="sng" dirty="0">
                <a:hlinkClick r:id="rId5"/>
              </a:rPr>
              <a:t>edward.ks.au@gmail.com</a:t>
            </a:r>
            <a:endParaRPr lang="en-US" sz="1600" dirty="0"/>
          </a:p>
          <a:p>
            <a:pPr lvl="1"/>
            <a:endParaRPr lang="en-US" sz="1600" dirty="0"/>
          </a:p>
          <a:p>
            <a:pPr lvl="1"/>
            <a:endParaRPr lang="en-US" sz="1600" dirty="0"/>
          </a:p>
        </p:txBody>
      </p:sp>
      <p:sp>
        <p:nvSpPr>
          <p:cNvPr id="3" name="Footer Placeholder 2">
            <a:extLst>
              <a:ext uri="{FF2B5EF4-FFF2-40B4-BE49-F238E27FC236}">
                <a16:creationId xmlns:a16="http://schemas.microsoft.com/office/drawing/2014/main" id="{0F65D880-14EA-462B-A47F-D018286488FB}"/>
              </a:ext>
            </a:extLst>
          </p:cNvPr>
          <p:cNvSpPr>
            <a:spLocks noGrp="1"/>
          </p:cNvSpPr>
          <p:nvPr>
            <p:ph type="ftr" idx="14"/>
          </p:nvPr>
        </p:nvSpPr>
        <p:spPr/>
        <p:txBody>
          <a:bodyPr/>
          <a:lstStyle/>
          <a:p>
            <a:r>
              <a:rPr lang="en-GB" dirty="0"/>
              <a:t>Emily Qi, Self</a:t>
            </a:r>
          </a:p>
        </p:txBody>
      </p:sp>
      <p:sp>
        <p:nvSpPr>
          <p:cNvPr id="7" name="Slide Number Placeholder 6">
            <a:extLst>
              <a:ext uri="{FF2B5EF4-FFF2-40B4-BE49-F238E27FC236}">
                <a16:creationId xmlns:a16="http://schemas.microsoft.com/office/drawing/2014/main" id="{84DE4E7B-99B6-4A9D-B870-42E1B132FC07}"/>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9" name="Date Placeholder 8">
            <a:extLst>
              <a:ext uri="{FF2B5EF4-FFF2-40B4-BE49-F238E27FC236}">
                <a16:creationId xmlns:a16="http://schemas.microsoft.com/office/drawing/2014/main" id="{5E486BFB-DF28-4D85-9E1B-EE1FDD14E2AE}"/>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200842599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dirty="0"/>
              <a:t>Slide </a:t>
            </a:r>
            <a:fld id="{005F356B-740E-4A28-9E01-F63036BF4BB0}" type="slidenum">
              <a:rPr lang="en-US" altLang="en-US" sz="1200" b="0"/>
              <a:pPr>
                <a:spcBef>
                  <a:spcPct val="0"/>
                </a:spcBef>
                <a:buFontTx/>
                <a:buNone/>
              </a:pPr>
              <a:t>90</a:t>
            </a:fld>
            <a:endParaRPr lang="en-US" altLang="en-US" sz="1200" b="0" dirty="0"/>
          </a:p>
        </p:txBody>
      </p:sp>
      <p:sp>
        <p:nvSpPr>
          <p:cNvPr id="2" name="Date Placeholder 1"/>
          <p:cNvSpPr>
            <a:spLocks noGrp="1"/>
          </p:cNvSpPr>
          <p:nvPr>
            <p:ph type="dt" idx="15"/>
          </p:nvPr>
        </p:nvSpPr>
        <p:spPr>
          <a:xfrm>
            <a:off x="914400" y="336550"/>
            <a:ext cx="3048000" cy="273050"/>
          </a:xfrm>
        </p:spPr>
        <p:txBody>
          <a:bodyPr/>
          <a:lstStyle/>
          <a:p>
            <a:r>
              <a:rPr lang="en-US" dirty="0"/>
              <a:t>November 2024</a:t>
            </a:r>
            <a:endParaRPr lang="en-GB" dirty="0"/>
          </a:p>
        </p:txBody>
      </p:sp>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RR-TAG at a glance</a:t>
            </a:r>
          </a:p>
        </p:txBody>
      </p:sp>
      <p:sp>
        <p:nvSpPr>
          <p:cNvPr id="10" name="Content Placeholder 2"/>
          <p:cNvSpPr>
            <a:spLocks noGrp="1"/>
          </p:cNvSpPr>
          <p:nvPr>
            <p:ph idx="1"/>
          </p:nvPr>
        </p:nvSpPr>
        <p:spPr>
          <a:xfrm>
            <a:off x="838200" y="1524000"/>
            <a:ext cx="10363200" cy="4113213"/>
          </a:xfrm>
        </p:spPr>
        <p:txBody>
          <a:bodyPr/>
          <a:lstStyle/>
          <a:p>
            <a:pPr algn="just"/>
            <a:r>
              <a:rPr lang="en-US" altLang="en-US" sz="2200" dirty="0"/>
              <a:t>Membership as of 15 September 2024</a:t>
            </a:r>
          </a:p>
          <a:p>
            <a:pPr lvl="1" algn="just">
              <a:spcBef>
                <a:spcPts val="300"/>
              </a:spcBef>
              <a:buFont typeface="Arial" panose="020B0604020202020204" pitchFamily="34" charset="0"/>
              <a:buChar char="•"/>
            </a:pPr>
            <a:r>
              <a:rPr lang="en-US" altLang="en-US" sz="1800" dirty="0"/>
              <a:t>63 voters (including 10 on LMSC)</a:t>
            </a:r>
          </a:p>
          <a:p>
            <a:pPr lvl="1" algn="just">
              <a:spcBef>
                <a:spcPts val="300"/>
              </a:spcBef>
              <a:buFont typeface="Arial" panose="020B0604020202020204" pitchFamily="34" charset="0"/>
              <a:buChar char="•"/>
            </a:pPr>
            <a:r>
              <a:rPr lang="en-US" altLang="en-US" sz="1800" dirty="0"/>
              <a:t>6 nearly voters</a:t>
            </a:r>
          </a:p>
          <a:p>
            <a:pPr lvl="1" algn="just">
              <a:spcBef>
                <a:spcPts val="300"/>
              </a:spcBef>
              <a:buFont typeface="Arial" panose="020B0604020202020204" pitchFamily="34" charset="0"/>
              <a:buChar char="•"/>
            </a:pPr>
            <a:r>
              <a:rPr lang="en-US" altLang="en-US" sz="1800" dirty="0"/>
              <a:t>6 aspirants </a:t>
            </a:r>
            <a:endParaRPr lang="en-US" altLang="en-US" dirty="0"/>
          </a:p>
          <a:p>
            <a:pPr algn="just"/>
            <a:r>
              <a:rPr lang="en-US" altLang="en-US" sz="2200" dirty="0"/>
              <a:t>Officers</a:t>
            </a:r>
          </a:p>
          <a:p>
            <a:pPr lvl="1" algn="just">
              <a:spcBef>
                <a:spcPts val="300"/>
              </a:spcBef>
              <a:buFont typeface="Arial" panose="020B0604020202020204" pitchFamily="34" charset="0"/>
              <a:buChar char="•"/>
            </a:pPr>
            <a:r>
              <a:rPr lang="en-US" altLang="en-US" sz="1800" dirty="0"/>
              <a:t>Chair:  Edward Au (Huawei Technologies)</a:t>
            </a:r>
          </a:p>
          <a:p>
            <a:pPr lvl="1" algn="just">
              <a:spcBef>
                <a:spcPts val="300"/>
              </a:spcBef>
              <a:buFont typeface="Arial" panose="020B0604020202020204" pitchFamily="34" charset="0"/>
              <a:buChar char="•"/>
            </a:pPr>
            <a:r>
              <a:rPr lang="en-US" altLang="en-US" sz="1800" dirty="0"/>
              <a:t>Co-Vice Chair:  Gaurav </a:t>
            </a:r>
            <a:r>
              <a:rPr lang="en-US" altLang="en-US" sz="1800" dirty="0" err="1"/>
              <a:t>Patwardhan</a:t>
            </a:r>
            <a:r>
              <a:rPr lang="en-US" altLang="en-US" sz="1800" dirty="0"/>
              <a:t> (Hewlett Packard Enterprise)</a:t>
            </a:r>
          </a:p>
          <a:p>
            <a:pPr lvl="1" algn="just">
              <a:spcBef>
                <a:spcPts val="300"/>
              </a:spcBef>
              <a:buFont typeface="Arial" panose="020B0604020202020204" pitchFamily="34" charset="0"/>
              <a:buChar char="•"/>
            </a:pPr>
            <a:r>
              <a:rPr lang="en-US" altLang="en-US" sz="1800" dirty="0"/>
              <a:t>Co-Vice Chair:  Al </a:t>
            </a:r>
            <a:r>
              <a:rPr lang="en-US" altLang="en-US" sz="1800" dirty="0" err="1"/>
              <a:t>Petrick</a:t>
            </a:r>
            <a:r>
              <a:rPr lang="en-US" altLang="en-US" sz="1800" dirty="0"/>
              <a:t> (Skyworks Solutions)</a:t>
            </a:r>
          </a:p>
          <a:p>
            <a:pPr lvl="1" algn="just">
              <a:spcBef>
                <a:spcPts val="300"/>
              </a:spcBef>
              <a:buFont typeface="Arial" panose="020B0604020202020204" pitchFamily="34" charset="0"/>
              <a:buChar char="•"/>
            </a:pPr>
            <a:r>
              <a:rPr lang="en-US" altLang="en-US" sz="1800" dirty="0">
                <a:solidFill>
                  <a:schemeClr val="tx1"/>
                </a:solidFill>
                <a:cs typeface="Arial" panose="020B0604020202020204" pitchFamily="34" charset="0"/>
              </a:rPr>
              <a:t>IEEE SA Program Manager:  Jodi </a:t>
            </a:r>
            <a:r>
              <a:rPr lang="en-US" altLang="en-US" sz="1800" dirty="0" err="1">
                <a:solidFill>
                  <a:schemeClr val="tx1"/>
                </a:solidFill>
                <a:cs typeface="Arial" panose="020B0604020202020204" pitchFamily="34" charset="0"/>
              </a:rPr>
              <a:t>Haasz</a:t>
            </a:r>
            <a:r>
              <a:rPr lang="en-US" altLang="en-US" sz="1800" dirty="0">
                <a:solidFill>
                  <a:schemeClr val="tx1"/>
                </a:solidFill>
                <a:cs typeface="Arial" panose="020B0604020202020204" pitchFamily="34" charset="0"/>
              </a:rPr>
              <a:t> (IEEE SA)</a:t>
            </a:r>
            <a:endParaRPr lang="en-US" altLang="en-US" sz="1800" dirty="0">
              <a:solidFill>
                <a:schemeClr val="tx1"/>
              </a:solidFill>
            </a:endParaRPr>
          </a:p>
          <a:p>
            <a:pPr marL="230188" marR="117475" indent="-230188" algn="just">
              <a:buFont typeface="Times New Roman" pitchFamily="16" charset="0"/>
              <a:buChar char="•"/>
              <a:tabLst>
                <a:tab pos="230188" algn="l"/>
              </a:tabLst>
            </a:pPr>
            <a:endParaRPr lang="en-US" sz="1600" spc="-5" dirty="0">
              <a:latin typeface="Arial"/>
              <a:cs typeface="Arial"/>
            </a:endParaRPr>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pic>
        <p:nvPicPr>
          <p:cNvPr id="9" name="Picture 8"/>
          <p:cNvPicPr>
            <a:picLocks noChangeAspect="1"/>
          </p:cNvPicPr>
          <p:nvPr/>
        </p:nvPicPr>
        <p:blipFill>
          <a:blip r:embed="rId3"/>
          <a:stretch>
            <a:fillRect/>
          </a:stretch>
        </p:blipFill>
        <p:spPr>
          <a:xfrm>
            <a:off x="7162800" y="6452587"/>
            <a:ext cx="4334632" cy="329213"/>
          </a:xfrm>
          <a:prstGeom prst="rect">
            <a:avLst/>
          </a:prstGeom>
        </p:spPr>
      </p:pic>
    </p:spTree>
    <p:extLst>
      <p:ext uri="{BB962C8B-B14F-4D97-AF65-F5344CB8AC3E}">
        <p14:creationId xmlns:p14="http://schemas.microsoft.com/office/powerpoint/2010/main" val="327453616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dirty="0"/>
              <a:t>Slide </a:t>
            </a:r>
            <a:fld id="{005F356B-740E-4A28-9E01-F63036BF4BB0}" type="slidenum">
              <a:rPr lang="en-US" altLang="en-US" sz="1200" b="0"/>
              <a:pPr>
                <a:spcBef>
                  <a:spcPct val="0"/>
                </a:spcBef>
                <a:buFontTx/>
                <a:buNone/>
              </a:pPr>
              <a:t>91</a:t>
            </a:fld>
            <a:endParaRPr lang="en-US" altLang="en-US" sz="1200" b="0" dirty="0"/>
          </a:p>
        </p:txBody>
      </p:sp>
      <p:sp>
        <p:nvSpPr>
          <p:cNvPr id="2" name="Date Placeholder 1"/>
          <p:cNvSpPr>
            <a:spLocks noGrp="1"/>
          </p:cNvSpPr>
          <p:nvPr>
            <p:ph type="dt" idx="15"/>
          </p:nvPr>
        </p:nvSpPr>
        <p:spPr>
          <a:xfrm>
            <a:off x="914400" y="336550"/>
            <a:ext cx="3048000" cy="273050"/>
          </a:xfrm>
        </p:spPr>
        <p:txBody>
          <a:bodyPr/>
          <a:lstStyle/>
          <a:p>
            <a:r>
              <a:rPr lang="en-US" dirty="0"/>
              <a:t>November 2024</a:t>
            </a:r>
            <a:endParaRPr lang="en-GB" dirty="0"/>
          </a:p>
        </p:txBody>
      </p:sp>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Progress since the 2024 September interim</a:t>
            </a:r>
          </a:p>
        </p:txBody>
      </p:sp>
      <p:sp>
        <p:nvSpPr>
          <p:cNvPr id="10" name="Content Placeholder 2"/>
          <p:cNvSpPr>
            <a:spLocks noGrp="1"/>
          </p:cNvSpPr>
          <p:nvPr>
            <p:ph idx="1"/>
          </p:nvPr>
        </p:nvSpPr>
        <p:spPr>
          <a:xfrm>
            <a:off x="838200" y="1524001"/>
            <a:ext cx="10363200" cy="762000"/>
          </a:xfrm>
        </p:spPr>
        <p:txBody>
          <a:bodyPr/>
          <a:lstStyle/>
          <a:p>
            <a:pPr algn="just">
              <a:buFont typeface="Arial" panose="020B0604020202020204" pitchFamily="34" charset="0"/>
              <a:buChar char="•"/>
            </a:pPr>
            <a:r>
              <a:rPr lang="en-US" altLang="en-US" sz="2200" dirty="0"/>
              <a:t>Reviewed the </a:t>
            </a:r>
            <a:r>
              <a:rPr lang="en-US" altLang="en-US" sz="2200" dirty="0">
                <a:hlinkClick r:id="rId3"/>
              </a:rPr>
              <a:t>latest ongoing consultations</a:t>
            </a:r>
            <a:endParaRPr lang="en-US" altLang="en-US" sz="2200" dirty="0"/>
          </a:p>
          <a:p>
            <a:pPr algn="just">
              <a:spcBef>
                <a:spcPts val="1800"/>
              </a:spcBef>
              <a:buFont typeface="Arial" panose="020B0604020202020204" pitchFamily="34" charset="0"/>
              <a:buChar char="•"/>
            </a:pPr>
            <a:r>
              <a:rPr lang="en-US" altLang="en-US" sz="2200" dirty="0"/>
              <a:t>Approved the following IEEE 802 LMSC submissions:</a:t>
            </a:r>
          </a:p>
          <a:p>
            <a:pPr lvl="1" algn="just">
              <a:buFont typeface="Arial" panose="020B0604020202020204" pitchFamily="34" charset="0"/>
              <a:buChar char="•"/>
            </a:pPr>
            <a:r>
              <a:rPr lang="en-US" sz="1800" dirty="0"/>
              <a:t>Qatar CRA:  </a:t>
            </a:r>
            <a:r>
              <a:rPr lang="en-GB" sz="1800" dirty="0">
                <a:hlinkClick r:id="rId4"/>
              </a:rPr>
              <a:t>Public Consultation - Position Paper on IoT and M2M in the State of Qatar</a:t>
            </a:r>
            <a:r>
              <a:rPr lang="en-GB" sz="1800" dirty="0"/>
              <a:t> </a:t>
            </a:r>
            <a:endParaRPr lang="en-US" sz="1800" dirty="0"/>
          </a:p>
          <a:p>
            <a:pPr lvl="1" algn="just">
              <a:buFont typeface="Arial" panose="020B0604020202020204" pitchFamily="34" charset="0"/>
              <a:buChar char="•"/>
            </a:pPr>
            <a:r>
              <a:rPr lang="en-US" sz="1800" dirty="0"/>
              <a:t>Mexico IFT:  </a:t>
            </a:r>
            <a:r>
              <a:rPr lang="en-GB" sz="1800" dirty="0">
                <a:hlinkClick r:id="rId5"/>
              </a:rPr>
              <a:t>Public consultation re the 64 GHz - 71 GHz frequency band</a:t>
            </a:r>
            <a:endParaRPr lang="en-US" sz="1800" dirty="0"/>
          </a:p>
          <a:p>
            <a:pPr lvl="1" algn="just">
              <a:buFont typeface="Arial" panose="020B0604020202020204" pitchFamily="34" charset="0"/>
              <a:buChar char="•"/>
            </a:pPr>
            <a:r>
              <a:rPr lang="en-US" sz="1800" dirty="0"/>
              <a:t>Saudi Arabia CST:  </a:t>
            </a:r>
            <a:r>
              <a:rPr lang="en-US" sz="1800" dirty="0">
                <a:hlinkClick r:id="rId6"/>
              </a:rPr>
              <a:t>Spectrum Outlook for Commercial and Innovative Use 2024-2027</a:t>
            </a:r>
            <a:endParaRPr lang="en-US" sz="1800" dirty="0"/>
          </a:p>
          <a:p>
            <a:pPr lvl="1" algn="just">
              <a:buFont typeface="Arial" panose="020B0604020202020204" pitchFamily="34" charset="0"/>
              <a:buChar char="•"/>
            </a:pPr>
            <a:r>
              <a:rPr lang="en-GB" sz="1800" dirty="0"/>
              <a:t>Belgium BIPT:  </a:t>
            </a:r>
            <a:r>
              <a:rPr lang="en-GB" sz="1800" dirty="0">
                <a:hlinkClick r:id="rId7"/>
              </a:rPr>
              <a:t>Consultation on radio interfaces related to devices using the ultra wideband technology (UWB)</a:t>
            </a:r>
            <a:endParaRPr lang="en-GB" sz="1800" dirty="0"/>
          </a:p>
          <a:p>
            <a:pPr lvl="1" algn="just">
              <a:buFont typeface="Arial" panose="020B0604020202020204" pitchFamily="34" charset="0"/>
              <a:buChar char="•"/>
            </a:pPr>
            <a:r>
              <a:rPr lang="en-US" sz="1800" dirty="0"/>
              <a:t>Japan MIC:  </a:t>
            </a:r>
            <a:r>
              <a:rPr lang="en-GB" sz="1800" dirty="0">
                <a:hlinkClick r:id="rId8"/>
              </a:rPr>
              <a:t>Call for opinions on the Frequency Reorganization Action Plan (FY2024 edition)</a:t>
            </a:r>
            <a:endParaRPr lang="en-GB" sz="1800" dirty="0"/>
          </a:p>
          <a:p>
            <a:pPr lvl="1" algn="just">
              <a:buFont typeface="Arial" panose="020B0604020202020204" pitchFamily="34" charset="0"/>
              <a:buChar char="•"/>
            </a:pPr>
            <a:r>
              <a:rPr lang="en-US" sz="1800" dirty="0"/>
              <a:t>Czech CTU:  </a:t>
            </a:r>
            <a:r>
              <a:rPr lang="en-GB" sz="1800" dirty="0">
                <a:hlinkClick r:id="rId9"/>
              </a:rPr>
              <a:t>Call for comments on the draft Radio Spectrum Management Strategy</a:t>
            </a:r>
            <a:endParaRPr lang="en-US" sz="1800" dirty="0"/>
          </a:p>
          <a:p>
            <a:pPr algn="just">
              <a:spcBef>
                <a:spcPts val="2400"/>
              </a:spcBef>
              <a:spcAft>
                <a:spcPts val="600"/>
              </a:spcAft>
              <a:buFont typeface="Arial" panose="020B0604020202020204" pitchFamily="34" charset="0"/>
              <a:buChar char="•"/>
            </a:pPr>
            <a:r>
              <a:rPr lang="en-US" altLang="en-US" sz="2200" dirty="0"/>
              <a:t>Discussed the latest topics related to spectrum and regulation in Europe, North America, and Asia Pacific.</a:t>
            </a:r>
          </a:p>
          <a:p>
            <a:pPr algn="just">
              <a:buFont typeface="Arial" panose="020B0604020202020204" pitchFamily="34" charset="0"/>
              <a:buChar char="•"/>
            </a:pPr>
            <a:endParaRPr lang="en-US" altLang="en-US" sz="22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pic>
        <p:nvPicPr>
          <p:cNvPr id="9" name="Picture 8"/>
          <p:cNvPicPr>
            <a:picLocks noChangeAspect="1"/>
          </p:cNvPicPr>
          <p:nvPr/>
        </p:nvPicPr>
        <p:blipFill>
          <a:blip r:embed="rId10"/>
          <a:stretch>
            <a:fillRect/>
          </a:stretch>
        </p:blipFill>
        <p:spPr>
          <a:xfrm>
            <a:off x="7162800" y="6452587"/>
            <a:ext cx="4334632" cy="329213"/>
          </a:xfrm>
          <a:prstGeom prst="rect">
            <a:avLst/>
          </a:prstGeom>
        </p:spPr>
      </p:pic>
    </p:spTree>
    <p:extLst>
      <p:ext uri="{BB962C8B-B14F-4D97-AF65-F5344CB8AC3E}">
        <p14:creationId xmlns:p14="http://schemas.microsoft.com/office/powerpoint/2010/main" val="263103619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dirty="0"/>
              <a:t>Slide </a:t>
            </a:r>
            <a:fld id="{005F356B-740E-4A28-9E01-F63036BF4BB0}" type="slidenum">
              <a:rPr lang="en-US" altLang="en-US" sz="1200" b="0"/>
              <a:pPr>
                <a:spcBef>
                  <a:spcPct val="0"/>
                </a:spcBef>
                <a:buFontTx/>
                <a:buNone/>
              </a:pPr>
              <a:t>92</a:t>
            </a:fld>
            <a:endParaRPr lang="en-US" altLang="en-US" sz="1200" b="0" dirty="0"/>
          </a:p>
        </p:txBody>
      </p:sp>
      <p:sp>
        <p:nvSpPr>
          <p:cNvPr id="2" name="Date Placeholder 1"/>
          <p:cNvSpPr>
            <a:spLocks noGrp="1"/>
          </p:cNvSpPr>
          <p:nvPr>
            <p:ph type="dt" idx="15"/>
          </p:nvPr>
        </p:nvSpPr>
        <p:spPr>
          <a:xfrm>
            <a:off x="914400" y="336550"/>
            <a:ext cx="3048000" cy="273050"/>
          </a:xfrm>
        </p:spPr>
        <p:txBody>
          <a:bodyPr/>
          <a:lstStyle/>
          <a:p>
            <a:r>
              <a:rPr lang="en-US" dirty="0"/>
              <a:t>November 2024</a:t>
            </a:r>
            <a:endParaRPr lang="en-GB" dirty="0"/>
          </a:p>
        </p:txBody>
      </p:sp>
      <p:sp>
        <p:nvSpPr>
          <p:cNvPr id="8" name="Rectangle 2"/>
          <p:cNvSpPr>
            <a:spLocks noGrp="1" noChangeArrowheads="1"/>
          </p:cNvSpPr>
          <p:nvPr>
            <p:ph type="title" idx="4294967295"/>
          </p:nvPr>
        </p:nvSpPr>
        <p:spPr>
          <a:xfrm>
            <a:off x="838200" y="606426"/>
            <a:ext cx="104394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Achievements this week</a:t>
            </a:r>
          </a:p>
        </p:txBody>
      </p:sp>
      <p:sp>
        <p:nvSpPr>
          <p:cNvPr id="10" name="Content Placeholder 2"/>
          <p:cNvSpPr>
            <a:spLocks noGrp="1"/>
          </p:cNvSpPr>
          <p:nvPr>
            <p:ph idx="1"/>
          </p:nvPr>
        </p:nvSpPr>
        <p:spPr>
          <a:xfrm>
            <a:off x="838200" y="1524000"/>
            <a:ext cx="10439400" cy="4648200"/>
          </a:xfrm>
        </p:spPr>
        <p:txBody>
          <a:bodyPr/>
          <a:lstStyle/>
          <a:p>
            <a:pPr algn="just">
              <a:spcBef>
                <a:spcPts val="1800"/>
              </a:spcBef>
              <a:buFont typeface="Arial" panose="020B0604020202020204" pitchFamily="34" charset="0"/>
              <a:buChar char="•"/>
            </a:pPr>
            <a:r>
              <a:rPr lang="en-US" altLang="en-US" sz="2200" dirty="0">
                <a:cs typeface="Arial" panose="020B0604020202020204" pitchFamily="34" charset="0"/>
              </a:rPr>
              <a:t>Reviewed and approved the following consultations:</a:t>
            </a:r>
          </a:p>
          <a:p>
            <a:pPr lvl="1" algn="just">
              <a:spcBef>
                <a:spcPts val="600"/>
              </a:spcBef>
              <a:buFont typeface="Arial" panose="020B0604020202020204" pitchFamily="34" charset="0"/>
              <a:buChar char="•"/>
            </a:pPr>
            <a:r>
              <a:rPr lang="en-US" sz="1800" spc="-5" dirty="0">
                <a:solidFill>
                  <a:schemeClr val="tx1"/>
                </a:solidFill>
                <a:cs typeface="Arial"/>
              </a:rPr>
              <a:t>Japan MIC:  </a:t>
            </a:r>
            <a:r>
              <a:rPr lang="en-US" sz="1800" spc="-5" dirty="0">
                <a:solidFill>
                  <a:schemeClr val="tx1"/>
                </a:solidFill>
                <a:cs typeface="Arial"/>
                <a:hlinkClick r:id="rId3"/>
              </a:rPr>
              <a:t>Call for opinions on the proposed ministerial ordinance to amend part of the Radio Law Enforcement Regulations: Addition of systems and bands to the special exemption system for non-technical equipment</a:t>
            </a:r>
            <a:endParaRPr lang="en-US" sz="1800" spc="-5" dirty="0">
              <a:solidFill>
                <a:schemeClr val="tx1"/>
              </a:solidFill>
              <a:cs typeface="Arial"/>
            </a:endParaRPr>
          </a:p>
          <a:p>
            <a:pPr lvl="1" algn="just">
              <a:spcBef>
                <a:spcPts val="600"/>
              </a:spcBef>
              <a:buFont typeface="Arial" panose="020B0604020202020204" pitchFamily="34" charset="0"/>
              <a:buChar char="•"/>
            </a:pPr>
            <a:r>
              <a:rPr lang="en-US" sz="1800" spc="-5" dirty="0">
                <a:solidFill>
                  <a:schemeClr val="tx1"/>
                </a:solidFill>
                <a:cs typeface="Arial"/>
              </a:rPr>
              <a:t>Saudi Arabia CST:  </a:t>
            </a:r>
            <a:r>
              <a:rPr lang="en-US" sz="1800" spc="-5" dirty="0">
                <a:solidFill>
                  <a:schemeClr val="tx1"/>
                </a:solidFill>
                <a:cs typeface="Arial"/>
                <a:hlinkClick r:id="rId4"/>
              </a:rPr>
              <a:t>Light Licensing Regulations Annex for the 6 GHz Frequency Band</a:t>
            </a:r>
            <a:endParaRPr lang="en-US" sz="1800" spc="-5" dirty="0">
              <a:solidFill>
                <a:schemeClr val="tx1"/>
              </a:solidFill>
              <a:cs typeface="Arial"/>
            </a:endParaRPr>
          </a:p>
          <a:p>
            <a:pPr algn="just">
              <a:buFont typeface="Arial" panose="020B0604020202020204" pitchFamily="34" charset="0"/>
              <a:buChar char="•"/>
            </a:pPr>
            <a:r>
              <a:rPr lang="en-US" sz="2200" spc="-5" dirty="0">
                <a:solidFill>
                  <a:schemeClr val="tx1"/>
                </a:solidFill>
                <a:cs typeface="Arial"/>
              </a:rPr>
              <a:t>Reviewed and approved the following consultations:</a:t>
            </a:r>
          </a:p>
          <a:p>
            <a:pPr lvl="1" algn="just">
              <a:spcBef>
                <a:spcPts val="600"/>
              </a:spcBef>
              <a:buFont typeface="Arial" panose="020B0604020202020204" pitchFamily="34" charset="0"/>
              <a:buChar char="•"/>
            </a:pPr>
            <a:r>
              <a:rPr lang="en-US" sz="1800" spc="-5" dirty="0">
                <a:solidFill>
                  <a:schemeClr val="tx1"/>
                </a:solidFill>
                <a:cs typeface="Arial"/>
              </a:rPr>
              <a:t>Australia ACMA:  </a:t>
            </a:r>
            <a:r>
              <a:rPr lang="en-US" sz="1800" spc="-5" dirty="0">
                <a:solidFill>
                  <a:schemeClr val="tx1"/>
                </a:solidFill>
                <a:cs typeface="Arial"/>
                <a:hlinkClick r:id="rId5"/>
              </a:rPr>
              <a:t>Proposed update to Australian radiofrequency spectrum plan</a:t>
            </a:r>
            <a:endParaRPr lang="en-US" sz="1800" spc="-5" dirty="0">
              <a:solidFill>
                <a:schemeClr val="tx1"/>
              </a:solidFill>
              <a:cs typeface="Arial"/>
            </a:endParaRPr>
          </a:p>
          <a:p>
            <a:pPr lvl="1" algn="just">
              <a:spcBef>
                <a:spcPts val="600"/>
              </a:spcBef>
              <a:buFont typeface="Arial" panose="020B0604020202020204" pitchFamily="34" charset="0"/>
              <a:buChar char="•"/>
            </a:pPr>
            <a:r>
              <a:rPr lang="en-US" sz="1800" dirty="0"/>
              <a:t>Vietnam MIC:  </a:t>
            </a:r>
            <a:r>
              <a:rPr lang="en-US" sz="1800" dirty="0">
                <a:hlinkClick r:id="rId6"/>
              </a:rPr>
              <a:t>Consultation re lower 6 GHz band for Wi-Fi</a:t>
            </a:r>
            <a:endParaRPr lang="en-US" sz="1800" spc="-5" dirty="0">
              <a:solidFill>
                <a:schemeClr val="tx1"/>
              </a:solidFill>
              <a:cs typeface="Arial"/>
            </a:endParaRPr>
          </a:p>
          <a:p>
            <a:pPr algn="just">
              <a:spcBef>
                <a:spcPts val="1800"/>
              </a:spcBef>
              <a:buFont typeface="Arial" panose="020B0604020202020204" pitchFamily="34" charset="0"/>
              <a:buChar char="•"/>
            </a:pPr>
            <a:r>
              <a:rPr lang="en-US" altLang="en-US" sz="2200" dirty="0">
                <a:cs typeface="Arial" panose="020B0604020202020204" pitchFamily="34" charset="0"/>
              </a:rPr>
              <a:t>Discussed the latest topics related to spectrum and regulation in Europe, North America, and Asia Pacific:</a:t>
            </a:r>
          </a:p>
          <a:p>
            <a:pPr lvl="1" algn="just">
              <a:spcBef>
                <a:spcPts val="600"/>
              </a:spcBef>
              <a:buFont typeface="Arial" panose="020B0604020202020204" pitchFamily="34" charset="0"/>
              <a:buChar char="•"/>
            </a:pPr>
            <a:r>
              <a:rPr lang="en-US" altLang="en-US" sz="1800" dirty="0">
                <a:cs typeface="Arial" panose="020B0604020202020204" pitchFamily="34" charset="0"/>
              </a:rPr>
              <a:t>ETSI BRAN </a:t>
            </a:r>
            <a:r>
              <a:rPr lang="en-US" altLang="en-US" sz="1800" dirty="0">
                <a:cs typeface="Arial" panose="020B0604020202020204" pitchFamily="34" charset="0"/>
                <a:hlinkClick r:id="rId7"/>
              </a:rPr>
              <a:t>November 2024 update</a:t>
            </a:r>
            <a:r>
              <a:rPr lang="en-US" altLang="en-US" sz="1800" dirty="0">
                <a:cs typeface="Arial" panose="020B0604020202020204" pitchFamily="34" charset="0"/>
              </a:rPr>
              <a:t> </a:t>
            </a:r>
          </a:p>
          <a:p>
            <a:pPr lvl="1" algn="just">
              <a:spcBef>
                <a:spcPts val="600"/>
              </a:spcBef>
              <a:buFont typeface="Arial" panose="020B0604020202020204" pitchFamily="34" charset="0"/>
              <a:buChar char="•"/>
            </a:pPr>
            <a:r>
              <a:rPr lang="en-US" altLang="en-US" sz="1800" dirty="0">
                <a:cs typeface="Arial" panose="020B0604020202020204" pitchFamily="34" charset="0"/>
              </a:rPr>
              <a:t>Liaisons from ITU-R Working Party 5D</a:t>
            </a:r>
          </a:p>
          <a:p>
            <a:pPr marL="0" indent="0" algn="just"/>
            <a:endParaRPr lang="en-US" altLang="en-US" sz="20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pic>
        <p:nvPicPr>
          <p:cNvPr id="9" name="Picture 8"/>
          <p:cNvPicPr>
            <a:picLocks noChangeAspect="1"/>
          </p:cNvPicPr>
          <p:nvPr/>
        </p:nvPicPr>
        <p:blipFill>
          <a:blip r:embed="rId8"/>
          <a:stretch>
            <a:fillRect/>
          </a:stretch>
        </p:blipFill>
        <p:spPr>
          <a:xfrm>
            <a:off x="7162800" y="6452587"/>
            <a:ext cx="4334632" cy="329213"/>
          </a:xfrm>
          <a:prstGeom prst="rect">
            <a:avLst/>
          </a:prstGeom>
        </p:spPr>
      </p:pic>
    </p:spTree>
    <p:extLst>
      <p:ext uri="{BB962C8B-B14F-4D97-AF65-F5344CB8AC3E}">
        <p14:creationId xmlns:p14="http://schemas.microsoft.com/office/powerpoint/2010/main" val="407135574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dirty="0"/>
              <a:t>Slide </a:t>
            </a:r>
            <a:fld id="{005F356B-740E-4A28-9E01-F63036BF4BB0}" type="slidenum">
              <a:rPr lang="en-US" altLang="en-US" sz="1200" b="0"/>
              <a:pPr>
                <a:spcBef>
                  <a:spcPct val="0"/>
                </a:spcBef>
                <a:buFontTx/>
                <a:buNone/>
              </a:pPr>
              <a:t>93</a:t>
            </a:fld>
            <a:endParaRPr lang="en-US" altLang="en-US" sz="1200" b="0" dirty="0"/>
          </a:p>
        </p:txBody>
      </p:sp>
      <p:sp>
        <p:nvSpPr>
          <p:cNvPr id="2" name="Date Placeholder 1"/>
          <p:cNvSpPr>
            <a:spLocks noGrp="1"/>
          </p:cNvSpPr>
          <p:nvPr>
            <p:ph type="dt" idx="15"/>
          </p:nvPr>
        </p:nvSpPr>
        <p:spPr>
          <a:xfrm>
            <a:off x="914400" y="336550"/>
            <a:ext cx="3048000" cy="273050"/>
          </a:xfrm>
        </p:spPr>
        <p:txBody>
          <a:bodyPr/>
          <a:lstStyle/>
          <a:p>
            <a:r>
              <a:rPr lang="en-US" dirty="0"/>
              <a:t>November 2024</a:t>
            </a:r>
            <a:endParaRPr lang="en-GB" dirty="0"/>
          </a:p>
        </p:txBody>
      </p:sp>
      <p:sp>
        <p:nvSpPr>
          <p:cNvPr id="8" name="Rectangle 2"/>
          <p:cNvSpPr>
            <a:spLocks noGrp="1" noChangeArrowheads="1"/>
          </p:cNvSpPr>
          <p:nvPr>
            <p:ph type="title" idx="4294967295"/>
          </p:nvPr>
        </p:nvSpPr>
        <p:spPr>
          <a:xfrm>
            <a:off x="990600" y="606426"/>
            <a:ext cx="10367426"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Future RR-TAG meetings</a:t>
            </a:r>
          </a:p>
        </p:txBody>
      </p:sp>
      <p:pic>
        <p:nvPicPr>
          <p:cNvPr id="9" name="Picture 8"/>
          <p:cNvPicPr>
            <a:picLocks noChangeAspect="1"/>
          </p:cNvPicPr>
          <p:nvPr/>
        </p:nvPicPr>
        <p:blipFill>
          <a:blip r:embed="rId3"/>
          <a:stretch>
            <a:fillRect/>
          </a:stretch>
        </p:blipFill>
        <p:spPr>
          <a:xfrm>
            <a:off x="7162800" y="6452587"/>
            <a:ext cx="4334632" cy="329213"/>
          </a:xfrm>
          <a:prstGeom prst="rect">
            <a:avLst/>
          </a:prstGeom>
        </p:spPr>
      </p:pic>
      <p:graphicFrame>
        <p:nvGraphicFramePr>
          <p:cNvPr id="4" name="Table 3"/>
          <p:cNvGraphicFramePr>
            <a:graphicFrameLocks noGrp="1"/>
          </p:cNvGraphicFramePr>
          <p:nvPr/>
        </p:nvGraphicFramePr>
        <p:xfrm>
          <a:off x="1018592" y="1705690"/>
          <a:ext cx="10339434" cy="1696720"/>
        </p:xfrm>
        <a:graphic>
          <a:graphicData uri="http://schemas.openxmlformats.org/drawingml/2006/table">
            <a:tbl>
              <a:tblPr firstRow="1" bandRow="1">
                <a:tableStyleId>{21E4AEA4-8DFA-4A89-87EB-49C32662AFE0}</a:tableStyleId>
              </a:tblPr>
              <a:tblGrid>
                <a:gridCol w="3172408">
                  <a:extLst>
                    <a:ext uri="{9D8B030D-6E8A-4147-A177-3AD203B41FA5}">
                      <a16:colId xmlns:a16="http://schemas.microsoft.com/office/drawing/2014/main" val="20000"/>
                    </a:ext>
                  </a:extLst>
                </a:gridCol>
                <a:gridCol w="7167026">
                  <a:extLst>
                    <a:ext uri="{9D8B030D-6E8A-4147-A177-3AD203B41FA5}">
                      <a16:colId xmlns:a16="http://schemas.microsoft.com/office/drawing/2014/main" val="20001"/>
                    </a:ext>
                  </a:extLst>
                </a:gridCol>
              </a:tblGrid>
              <a:tr h="370840">
                <a:tc>
                  <a:txBody>
                    <a:bodyPr/>
                    <a:lstStyle/>
                    <a:p>
                      <a:r>
                        <a:rPr lang="en-US" sz="1500" dirty="0"/>
                        <a:t>Events</a:t>
                      </a:r>
                    </a:p>
                  </a:txBody>
                  <a:tcPr/>
                </a:tc>
                <a:tc>
                  <a:txBody>
                    <a:bodyPr/>
                    <a:lstStyle/>
                    <a:p>
                      <a:r>
                        <a:rPr lang="en-US" sz="1500" dirty="0"/>
                        <a:t>Date and time</a:t>
                      </a:r>
                    </a:p>
                  </a:txBody>
                  <a:tcPr/>
                </a:tc>
                <a:extLst>
                  <a:ext uri="{0D108BD9-81ED-4DB2-BD59-A6C34878D82A}">
                    <a16:rowId xmlns:a16="http://schemas.microsoft.com/office/drawing/2014/main" val="10000"/>
                  </a:ext>
                </a:extLst>
              </a:tr>
              <a:tr h="370840">
                <a:tc>
                  <a:txBody>
                    <a:bodyPr/>
                    <a:lstStyle/>
                    <a:p>
                      <a:r>
                        <a:rPr lang="en-US" sz="1500" dirty="0"/>
                        <a:t>Weekly</a:t>
                      </a:r>
                      <a:r>
                        <a:rPr lang="en-US" sz="1500" baseline="0" dirty="0"/>
                        <a:t> </a:t>
                      </a:r>
                      <a:r>
                        <a:rPr lang="en-US" sz="1500" dirty="0"/>
                        <a:t>teleconference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3:00pm ET to 3:55pm 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aseline="0" dirty="0"/>
                        <a:t>Thursday, 21 November 2024</a:t>
                      </a:r>
                      <a:r>
                        <a:rPr lang="en-US" sz="15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Thursdays,</a:t>
                      </a:r>
                      <a:r>
                        <a:rPr lang="en-US" sz="1500" baseline="0" dirty="0"/>
                        <a:t> 5 </a:t>
                      </a:r>
                      <a:r>
                        <a:rPr lang="en-US" sz="1500" baseline="0"/>
                        <a:t>December 2024 </a:t>
                      </a:r>
                      <a:r>
                        <a:rPr lang="en-US" sz="1500" baseline="0" dirty="0"/>
                        <a:t>through 20 March 2025</a:t>
                      </a:r>
                      <a:endParaRPr lang="en-US" sz="1500" dirty="0"/>
                    </a:p>
                  </a:txBody>
                  <a:tcPr/>
                </a:tc>
                <a:extLst>
                  <a:ext uri="{0D108BD9-81ED-4DB2-BD59-A6C34878D82A}">
                    <a16:rowId xmlns:a16="http://schemas.microsoft.com/office/drawing/2014/main" val="10001"/>
                  </a:ext>
                </a:extLst>
              </a:tr>
              <a:tr h="370840">
                <a:tc>
                  <a:txBody>
                    <a:bodyPr/>
                    <a:lstStyle/>
                    <a:p>
                      <a:r>
                        <a:rPr lang="en-US" sz="1500" baseline="0" dirty="0"/>
                        <a:t>2025 January interim</a:t>
                      </a:r>
                    </a:p>
                  </a:txBody>
                  <a:tcPr/>
                </a:tc>
                <a:tc>
                  <a:txBody>
                    <a:bodyPr/>
                    <a:lstStyle/>
                    <a:p>
                      <a:r>
                        <a:rPr lang="en-US" sz="1500" dirty="0"/>
                        <a:t>Opening meeting:  Tuesday,</a:t>
                      </a:r>
                      <a:r>
                        <a:rPr lang="en-US" sz="1500" baseline="0" dirty="0"/>
                        <a:t> 14 January 2025, 10:30am JST to 12:30pm JST</a:t>
                      </a:r>
                    </a:p>
                    <a:p>
                      <a:r>
                        <a:rPr lang="en-US" sz="1500" baseline="0" dirty="0"/>
                        <a:t>Closing meeting:  Thursday, 16 January 2025, 8:00am JST to 10:00am JST</a:t>
                      </a:r>
                      <a:endParaRPr lang="en-US" sz="1500" dirty="0"/>
                    </a:p>
                  </a:txBody>
                  <a:tcPr/>
                </a:tc>
                <a:extLst>
                  <a:ext uri="{0D108BD9-81ED-4DB2-BD59-A6C34878D82A}">
                    <a16:rowId xmlns:a16="http://schemas.microsoft.com/office/drawing/2014/main" val="10002"/>
                  </a:ext>
                </a:extLst>
              </a:tr>
            </a:tbl>
          </a:graphicData>
        </a:graphic>
      </p:graphicFrame>
      <p:sp>
        <p:nvSpPr>
          <p:cNvPr id="10" name="Rectangle 9"/>
          <p:cNvSpPr/>
          <p:nvPr/>
        </p:nvSpPr>
        <p:spPr>
          <a:xfrm>
            <a:off x="853736" y="6128682"/>
            <a:ext cx="10519826" cy="323165"/>
          </a:xfrm>
          <a:prstGeom prst="rect">
            <a:avLst/>
          </a:prstGeom>
        </p:spPr>
        <p:txBody>
          <a:bodyPr wrap="square">
            <a:spAutoFit/>
          </a:bodyPr>
          <a:lstStyle/>
          <a:p>
            <a:r>
              <a:rPr lang="en-US" sz="1500" b="1" dirty="0">
                <a:solidFill>
                  <a:schemeClr val="tx1"/>
                </a:solidFill>
                <a:cs typeface="Arial" panose="020B0604020202020204" pitchFamily="34" charset="0"/>
              </a:rPr>
              <a:t>*Call in info is available at the 802.18 </a:t>
            </a:r>
            <a:r>
              <a:rPr lang="en-US" sz="1500" b="1" dirty="0">
                <a:solidFill>
                  <a:schemeClr val="tx1"/>
                </a:solidFill>
                <a:cs typeface="Arial" panose="020B0604020202020204" pitchFamily="34" charset="0"/>
                <a:hlinkClick r:id="rId4"/>
              </a:rPr>
              <a:t>Google Calendar</a:t>
            </a:r>
            <a:endParaRPr lang="en-US" sz="1500" b="1" dirty="0">
              <a:solidFill>
                <a:schemeClr val="tx1"/>
              </a:solidFill>
            </a:endParaRPr>
          </a:p>
        </p:txBody>
      </p:sp>
    </p:spTree>
    <p:extLst>
      <p:ext uri="{BB962C8B-B14F-4D97-AF65-F5344CB8AC3E}">
        <p14:creationId xmlns:p14="http://schemas.microsoft.com/office/powerpoint/2010/main" val="391951234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29218" y="674307"/>
            <a:ext cx="10363200" cy="749300"/>
          </a:xfrm>
          <a:ln/>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i="0" dirty="0">
                <a:solidFill>
                  <a:srgbClr val="000000"/>
                </a:solidFill>
                <a:effectLst/>
              </a:rPr>
              <a:t>802.19 WG  November 2024 Liaison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2024-11-13</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9" name="Object 3">
            <a:extLst>
              <a:ext uri="{FF2B5EF4-FFF2-40B4-BE49-F238E27FC236}">
                <a16:creationId xmlns:a16="http://schemas.microsoft.com/office/drawing/2014/main" id="{AFC3DD29-9CAC-4260-9BE4-AE28C71128F4}"/>
              </a:ext>
            </a:extLst>
          </p:cNvPr>
          <p:cNvGraphicFramePr>
            <a:graphicFrameLocks noChangeAspect="1"/>
          </p:cNvGraphicFramePr>
          <p:nvPr>
            <p:extLst>
              <p:ext uri="{D42A27DB-BD31-4B8C-83A1-F6EECF244321}">
                <p14:modId xmlns:p14="http://schemas.microsoft.com/office/powerpoint/2010/main" val="2587987956"/>
              </p:ext>
            </p:extLst>
          </p:nvPr>
        </p:nvGraphicFramePr>
        <p:xfrm>
          <a:off x="989013" y="2384425"/>
          <a:ext cx="9761537" cy="3003550"/>
        </p:xfrm>
        <a:graphic>
          <a:graphicData uri="http://schemas.openxmlformats.org/presentationml/2006/ole">
            <mc:AlternateContent xmlns:mc="http://schemas.openxmlformats.org/markup-compatibility/2006">
              <mc:Choice xmlns:v="urn:schemas-microsoft-com:vml" Requires="v">
                <p:oleObj name="Document" r:id="rId3" imgW="8255780" imgH="2547135" progId="Word.Document.8">
                  <p:embed/>
                </p:oleObj>
              </mc:Choice>
              <mc:Fallback>
                <p:oleObj name="Document" r:id="rId3" imgW="8255780" imgH="2547135" progId="Word.Document.8">
                  <p:embed/>
                  <p:pic>
                    <p:nvPicPr>
                      <p:cNvPr id="9" name="Object 3">
                        <a:extLst>
                          <a:ext uri="{FF2B5EF4-FFF2-40B4-BE49-F238E27FC236}">
                            <a16:creationId xmlns:a16="http://schemas.microsoft.com/office/drawing/2014/main" id="{AFC3DD29-9CAC-4260-9BE4-AE28C71128F4}"/>
                          </a:ext>
                        </a:extLst>
                      </p:cNvPr>
                      <p:cNvPicPr>
                        <a:picLocks noChangeAspect="1" noChangeArrowheads="1"/>
                      </p:cNvPicPr>
                      <p:nvPr/>
                    </p:nvPicPr>
                    <p:blipFill>
                      <a:blip r:embed="rId4"/>
                      <a:srcRect/>
                      <a:stretch>
                        <a:fillRect/>
                      </a:stretch>
                    </p:blipFill>
                    <p:spPr bwMode="auto">
                      <a:xfrm>
                        <a:off x="989013" y="2384425"/>
                        <a:ext cx="9761537" cy="3003550"/>
                      </a:xfrm>
                      <a:prstGeom prst="rect">
                        <a:avLst/>
                      </a:prstGeom>
                      <a:noFill/>
                    </p:spPr>
                  </p:pic>
                </p:oleObj>
              </mc:Fallback>
            </mc:AlternateContent>
          </a:graphicData>
        </a:graphic>
      </p:graphicFrame>
      <p:sp>
        <p:nvSpPr>
          <p:cNvPr id="3" name="Footer Placeholder 2">
            <a:extLst>
              <a:ext uri="{FF2B5EF4-FFF2-40B4-BE49-F238E27FC236}">
                <a16:creationId xmlns:a16="http://schemas.microsoft.com/office/drawing/2014/main" id="{5378B21C-92FD-4185-A2E6-7E3376B3C1F3}"/>
              </a:ext>
            </a:extLst>
          </p:cNvPr>
          <p:cNvSpPr>
            <a:spLocks noGrp="1"/>
          </p:cNvSpPr>
          <p:nvPr>
            <p:ph type="ftr" idx="11"/>
          </p:nvPr>
        </p:nvSpPr>
        <p:spPr/>
        <p:txBody>
          <a:bodyPr/>
          <a:lstStyle/>
          <a:p>
            <a:r>
              <a:rPr lang="en-GB"/>
              <a:t>Tuncer Baykas, Ofinno</a:t>
            </a:r>
          </a:p>
        </p:txBody>
      </p:sp>
      <p:sp>
        <p:nvSpPr>
          <p:cNvPr id="4" name="Slide Number Placeholder 3">
            <a:extLst>
              <a:ext uri="{FF2B5EF4-FFF2-40B4-BE49-F238E27FC236}">
                <a16:creationId xmlns:a16="http://schemas.microsoft.com/office/drawing/2014/main" id="{42E1B8C2-5171-4D8A-BCD2-AEC04335B3B4}"/>
              </a:ext>
            </a:extLst>
          </p:cNvPr>
          <p:cNvSpPr>
            <a:spLocks noGrp="1"/>
          </p:cNvSpPr>
          <p:nvPr>
            <p:ph type="sldNum" idx="12"/>
          </p:nvPr>
        </p:nvSpPr>
        <p:spPr/>
        <p:txBody>
          <a:bodyPr/>
          <a:lstStyle/>
          <a:p>
            <a:r>
              <a:rPr lang="en-GB"/>
              <a:t>Slide </a:t>
            </a:r>
            <a:fld id="{DE40C9FC-4879-4F20-9ECA-A574A90476B7}" type="slidenum">
              <a:rPr lang="en-GB" smtClean="0"/>
              <a:pPr/>
              <a:t>94</a:t>
            </a:fld>
            <a:endParaRPr lang="en-GB"/>
          </a:p>
        </p:txBody>
      </p:sp>
      <p:sp>
        <p:nvSpPr>
          <p:cNvPr id="5" name="Date Placeholder 4">
            <a:extLst>
              <a:ext uri="{FF2B5EF4-FFF2-40B4-BE49-F238E27FC236}">
                <a16:creationId xmlns:a16="http://schemas.microsoft.com/office/drawing/2014/main" id="{F26825BD-86AB-4F79-9739-EDC4F84AABB6}"/>
              </a:ext>
            </a:extLst>
          </p:cNvPr>
          <p:cNvSpPr>
            <a:spLocks noGrp="1"/>
          </p:cNvSpPr>
          <p:nvPr>
            <p:ph type="dt" idx="10"/>
          </p:nvPr>
        </p:nvSpPr>
        <p:spPr/>
        <p:txBody>
          <a:bodyPr/>
          <a:lstStyle/>
          <a:p>
            <a:r>
              <a:rPr lang="en-US"/>
              <a:t>November 2024</a:t>
            </a:r>
            <a:endParaRPr lang="en-GB"/>
          </a:p>
        </p:txBody>
      </p:sp>
    </p:spTree>
    <p:extLst>
      <p:ext uri="{BB962C8B-B14F-4D97-AF65-F5344CB8AC3E}">
        <p14:creationId xmlns:p14="http://schemas.microsoft.com/office/powerpoint/2010/main" val="20803906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14401" y="685801"/>
            <a:ext cx="10361084" cy="533399"/>
          </a:xfrm>
          <a:ln/>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IEEE 802.19 Overview</a:t>
            </a:r>
          </a:p>
        </p:txBody>
      </p:sp>
      <p:sp>
        <p:nvSpPr>
          <p:cNvPr id="5" name="Content Placeholder 4">
            <a:extLst>
              <a:ext uri="{FF2B5EF4-FFF2-40B4-BE49-F238E27FC236}">
                <a16:creationId xmlns:a16="http://schemas.microsoft.com/office/drawing/2014/main" id="{7BBF4F36-0B54-E231-3296-454318BFC1D7}"/>
              </a:ext>
            </a:extLst>
          </p:cNvPr>
          <p:cNvSpPr>
            <a:spLocks noGrp="1"/>
          </p:cNvSpPr>
          <p:nvPr>
            <p:ph idx="1"/>
          </p:nvPr>
        </p:nvSpPr>
        <p:spPr>
          <a:xfrm>
            <a:off x="952501" y="1372393"/>
            <a:ext cx="10744199" cy="4113213"/>
          </a:xfrm>
        </p:spPr>
        <p:txBody>
          <a:bodyPr/>
          <a:lstStyle/>
          <a:p>
            <a:pPr marL="0">
              <a:buFont typeface="Arial" panose="020B0604020202020204" pitchFamily="34" charset="0"/>
              <a:buChar char="•"/>
            </a:pPr>
            <a:r>
              <a:rPr lang="en-US" b="0" i="0" dirty="0">
                <a:solidFill>
                  <a:schemeClr val="tx1"/>
                </a:solidFill>
                <a:effectLst/>
                <a:latin typeface="+mj-lt"/>
              </a:rPr>
              <a:t>IEEE 802.19 group reviews coexistence assessment documents (CAD) produced by working groups developing new wireless standards for unlicensed devices.</a:t>
            </a:r>
          </a:p>
          <a:p>
            <a:pPr marL="0">
              <a:buFont typeface="Arial" panose="020B0604020202020204" pitchFamily="34" charset="0"/>
              <a:buChar char="•"/>
            </a:pPr>
            <a:r>
              <a:rPr lang="en-US" b="0" i="0" dirty="0">
                <a:solidFill>
                  <a:schemeClr val="tx1"/>
                </a:solidFill>
                <a:effectLst/>
                <a:latin typeface="+mj-lt"/>
              </a:rPr>
              <a:t>IEEE 802.19 develops standards for coexistence between wireless standards of unlicensed devices.</a:t>
            </a:r>
          </a:p>
          <a:p>
            <a:pPr marL="0">
              <a:buFont typeface="Arial" panose="020B0604020202020204" pitchFamily="34" charset="0"/>
              <a:buChar char="•"/>
            </a:pPr>
            <a:r>
              <a:rPr lang="en-US" b="0" dirty="0">
                <a:solidFill>
                  <a:schemeClr val="tx1"/>
                </a:solidFill>
                <a:latin typeface="+mj-lt"/>
              </a:rPr>
              <a:t>Meeting times: Monday PM3 and Thursday PM3 (6:30 PM). </a:t>
            </a:r>
          </a:p>
          <a:p>
            <a:pPr marL="0">
              <a:buFont typeface="Arial" panose="020B0604020202020204" pitchFamily="34" charset="0"/>
              <a:buChar char="•"/>
            </a:pPr>
            <a:endParaRPr lang="en-US" b="0" i="0" dirty="0">
              <a:solidFill>
                <a:schemeClr val="tx1"/>
              </a:solidFill>
              <a:effectLst/>
              <a:latin typeface="+mj-lt"/>
            </a:endParaRPr>
          </a:p>
          <a:p>
            <a:pPr marL="0" indent="0"/>
            <a:br>
              <a:rPr lang="en-US" b="1" i="0" dirty="0">
                <a:solidFill>
                  <a:srgbClr val="006699"/>
                </a:solidFill>
                <a:effectLst/>
                <a:latin typeface="+mj-lt"/>
              </a:rPr>
            </a:br>
            <a:endParaRPr lang="en-US" dirty="0">
              <a:latin typeface="+mj-lt"/>
            </a:endParaRPr>
          </a:p>
        </p:txBody>
      </p:sp>
      <p:graphicFrame>
        <p:nvGraphicFramePr>
          <p:cNvPr id="3" name="Table 7">
            <a:extLst>
              <a:ext uri="{FF2B5EF4-FFF2-40B4-BE49-F238E27FC236}">
                <a16:creationId xmlns:a16="http://schemas.microsoft.com/office/drawing/2014/main" id="{926C172B-9EBE-5C48-7AA7-89560E07C2D2}"/>
              </a:ext>
            </a:extLst>
          </p:cNvPr>
          <p:cNvGraphicFramePr>
            <a:graphicFrameLocks/>
          </p:cNvGraphicFramePr>
          <p:nvPr>
            <p:extLst>
              <p:ext uri="{D42A27DB-BD31-4B8C-83A1-F6EECF244321}">
                <p14:modId xmlns:p14="http://schemas.microsoft.com/office/powerpoint/2010/main" val="2097611490"/>
              </p:ext>
            </p:extLst>
          </p:nvPr>
        </p:nvGraphicFramePr>
        <p:xfrm>
          <a:off x="1752600" y="3794759"/>
          <a:ext cx="8288336" cy="2377440"/>
        </p:xfrm>
        <a:graphic>
          <a:graphicData uri="http://schemas.openxmlformats.org/drawingml/2006/table">
            <a:tbl>
              <a:tblPr firstRow="1" bandRow="1">
                <a:tableStyleId>{21E4AEA4-8DFA-4A89-87EB-49C32662AFE0}</a:tableStyleId>
              </a:tblPr>
              <a:tblGrid>
                <a:gridCol w="4144168">
                  <a:extLst>
                    <a:ext uri="{9D8B030D-6E8A-4147-A177-3AD203B41FA5}">
                      <a16:colId xmlns:a16="http://schemas.microsoft.com/office/drawing/2014/main" val="189339927"/>
                    </a:ext>
                  </a:extLst>
                </a:gridCol>
                <a:gridCol w="4144168">
                  <a:extLst>
                    <a:ext uri="{9D8B030D-6E8A-4147-A177-3AD203B41FA5}">
                      <a16:colId xmlns:a16="http://schemas.microsoft.com/office/drawing/2014/main" val="1781321727"/>
                    </a:ext>
                  </a:extLst>
                </a:gridCol>
              </a:tblGrid>
              <a:tr h="370840">
                <a:tc>
                  <a:txBody>
                    <a:bodyPr/>
                    <a:lstStyle/>
                    <a:p>
                      <a:r>
                        <a:rPr lang="en-US" sz="2000" dirty="0">
                          <a:latin typeface="Calibri" panose="020F0502020204030204" pitchFamily="34" charset="0"/>
                          <a:cs typeface="Calibri" panose="020F0502020204030204" pitchFamily="34" charset="0"/>
                        </a:rPr>
                        <a:t>Position</a:t>
                      </a:r>
                    </a:p>
                  </a:txBody>
                  <a:tcPr/>
                </a:tc>
                <a:tc>
                  <a:txBody>
                    <a:bodyPr/>
                    <a:lstStyle/>
                    <a:p>
                      <a:r>
                        <a:rPr lang="en-US" sz="2000" dirty="0">
                          <a:latin typeface="Calibri" panose="020F0502020204030204" pitchFamily="34" charset="0"/>
                          <a:cs typeface="Calibri" panose="020F0502020204030204" pitchFamily="34" charset="0"/>
                        </a:rPr>
                        <a:t>Person</a:t>
                      </a:r>
                    </a:p>
                  </a:txBody>
                  <a:tcPr/>
                </a:tc>
                <a:extLst>
                  <a:ext uri="{0D108BD9-81ED-4DB2-BD59-A6C34878D82A}">
                    <a16:rowId xmlns:a16="http://schemas.microsoft.com/office/drawing/2014/main" val="1368241674"/>
                  </a:ext>
                </a:extLst>
              </a:tr>
              <a:tr h="370840">
                <a:tc>
                  <a:txBody>
                    <a:bodyPr/>
                    <a:lstStyle/>
                    <a:p>
                      <a:r>
                        <a:rPr lang="en-US" sz="2000" dirty="0">
                          <a:latin typeface="Calibri" panose="020F0502020204030204" pitchFamily="34" charset="0"/>
                          <a:cs typeface="Calibri" panose="020F0502020204030204" pitchFamily="34" charset="0"/>
                        </a:rPr>
                        <a:t>Working Group Chair</a:t>
                      </a:r>
                    </a:p>
                  </a:txBody>
                  <a:tcPr/>
                </a:tc>
                <a:tc>
                  <a:txBody>
                    <a:bodyPr/>
                    <a:lstStyle/>
                    <a:p>
                      <a:r>
                        <a:rPr lang="en-US" sz="2000" dirty="0">
                          <a:latin typeface="Calibri" panose="020F0502020204030204" pitchFamily="34" charset="0"/>
                          <a:cs typeface="Calibri" panose="020F0502020204030204" pitchFamily="34" charset="0"/>
                        </a:rPr>
                        <a:t>Tuncer Baykas (</a:t>
                      </a:r>
                      <a:r>
                        <a:rPr lang="en-US" sz="2000" dirty="0" err="1">
                          <a:latin typeface="Calibri" panose="020F0502020204030204" pitchFamily="34" charset="0"/>
                          <a:cs typeface="Calibri" panose="020F0502020204030204" pitchFamily="34" charset="0"/>
                        </a:rPr>
                        <a:t>Ofinno</a:t>
                      </a:r>
                      <a:r>
                        <a:rPr lang="en-US" sz="2000" dirty="0">
                          <a:latin typeface="Calibri" panose="020F0502020204030204" pitchFamily="34" charset="0"/>
                          <a:cs typeface="Calibri" panose="020F0502020204030204" pitchFamily="34" charset="0"/>
                        </a:rPr>
                        <a:t>) </a:t>
                      </a:r>
                    </a:p>
                  </a:txBody>
                  <a:tcPr/>
                </a:tc>
                <a:extLst>
                  <a:ext uri="{0D108BD9-81ED-4DB2-BD59-A6C34878D82A}">
                    <a16:rowId xmlns:a16="http://schemas.microsoft.com/office/drawing/2014/main" val="271438856"/>
                  </a:ext>
                </a:extLst>
              </a:tr>
              <a:tr h="370840">
                <a:tc>
                  <a:txBody>
                    <a:bodyPr/>
                    <a:lstStyle/>
                    <a:p>
                      <a:r>
                        <a:rPr lang="en-US" sz="2000" dirty="0">
                          <a:latin typeface="Calibri" panose="020F0502020204030204" pitchFamily="34" charset="0"/>
                          <a:cs typeface="Calibri" panose="020F0502020204030204" pitchFamily="34" charset="0"/>
                        </a:rPr>
                        <a:t>Working Group Vice Chair</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Steve </a:t>
                      </a:r>
                      <a:r>
                        <a:rPr lang="en-US" sz="2000" dirty="0" err="1">
                          <a:latin typeface="Calibri" panose="020F0502020204030204" pitchFamily="34" charset="0"/>
                          <a:cs typeface="Calibri" panose="020F0502020204030204" pitchFamily="34" charset="0"/>
                        </a:rPr>
                        <a:t>Shellhammer</a:t>
                      </a:r>
                      <a:r>
                        <a:rPr lang="en-US" sz="2000" dirty="0">
                          <a:latin typeface="Calibri" panose="020F0502020204030204" pitchFamily="34" charset="0"/>
                          <a:cs typeface="Calibri" panose="020F0502020204030204" pitchFamily="34" charset="0"/>
                        </a:rPr>
                        <a:t> (Qualcomm)</a:t>
                      </a:r>
                    </a:p>
                  </a:txBody>
                  <a:tcPr/>
                </a:tc>
                <a:extLst>
                  <a:ext uri="{0D108BD9-81ED-4DB2-BD59-A6C34878D82A}">
                    <a16:rowId xmlns:a16="http://schemas.microsoft.com/office/drawing/2014/main" val="1117612258"/>
                  </a:ext>
                </a:extLst>
              </a:tr>
              <a:tr h="370840">
                <a:tc>
                  <a:txBody>
                    <a:bodyPr/>
                    <a:lstStyle/>
                    <a:p>
                      <a:r>
                        <a:rPr lang="en-US" sz="2000" dirty="0">
                          <a:latin typeface="Calibri" panose="020F0502020204030204" pitchFamily="34" charset="0"/>
                          <a:cs typeface="Calibri" panose="020F0502020204030204" pitchFamily="34" charset="0"/>
                        </a:rPr>
                        <a:t>Work Group Secretary</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err="1">
                          <a:latin typeface="Calibri" panose="020F0502020204030204" pitchFamily="34" charset="0"/>
                          <a:cs typeface="Calibri" panose="020F0502020204030204" pitchFamily="34" charset="0"/>
                        </a:rPr>
                        <a:t>Yukimasa</a:t>
                      </a:r>
                      <a:r>
                        <a:rPr lang="en-US" sz="2000" dirty="0">
                          <a:latin typeface="Calibri" panose="020F0502020204030204" pitchFamily="34" charset="0"/>
                          <a:cs typeface="Calibri" panose="020F0502020204030204" pitchFamily="34" charset="0"/>
                        </a:rPr>
                        <a:t> Nagai (Mitsubishi Electric)</a:t>
                      </a:r>
                    </a:p>
                  </a:txBody>
                  <a:tcPr/>
                </a:tc>
                <a:extLst>
                  <a:ext uri="{0D108BD9-81ED-4DB2-BD59-A6C34878D82A}">
                    <a16:rowId xmlns:a16="http://schemas.microsoft.com/office/drawing/2014/main" val="2408979462"/>
                  </a:ext>
                </a:extLst>
              </a:tr>
              <a:tr h="370840">
                <a:tc>
                  <a:txBody>
                    <a:bodyPr/>
                    <a:lstStyle/>
                    <a:p>
                      <a:r>
                        <a:rPr lang="en-US" sz="2000" dirty="0">
                          <a:latin typeface="Calibri" panose="020F0502020204030204" pitchFamily="34" charset="0"/>
                          <a:cs typeface="Calibri" panose="020F0502020204030204" pitchFamily="34" charset="0"/>
                        </a:rPr>
                        <a:t>Task Group 3a Chair</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Ben Rolfe (Blind Creek Associates)</a:t>
                      </a:r>
                    </a:p>
                  </a:txBody>
                  <a:tcPr/>
                </a:tc>
                <a:extLst>
                  <a:ext uri="{0D108BD9-81ED-4DB2-BD59-A6C34878D82A}">
                    <a16:rowId xmlns:a16="http://schemas.microsoft.com/office/drawing/2014/main" val="1726122403"/>
                  </a:ext>
                </a:extLst>
              </a:tr>
              <a:tr h="370840">
                <a:tc>
                  <a:txBody>
                    <a:bodyPr/>
                    <a:lstStyle/>
                    <a:p>
                      <a:r>
                        <a:rPr lang="en-US" sz="2000" dirty="0">
                          <a:latin typeface="Calibri" panose="020F0502020204030204" pitchFamily="34" charset="0"/>
                          <a:cs typeface="Calibri" panose="020F0502020204030204" pitchFamily="34" charset="0"/>
                        </a:rPr>
                        <a:t>Liaison To/From 802.11</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Tuncer Baykas (Ofinno)</a:t>
                      </a:r>
                    </a:p>
                  </a:txBody>
                  <a:tcPr/>
                </a:tc>
                <a:extLst>
                  <a:ext uri="{0D108BD9-81ED-4DB2-BD59-A6C34878D82A}">
                    <a16:rowId xmlns:a16="http://schemas.microsoft.com/office/drawing/2014/main" val="1369687732"/>
                  </a:ext>
                </a:extLst>
              </a:tr>
            </a:tbl>
          </a:graphicData>
        </a:graphic>
      </p:graphicFrame>
      <p:sp>
        <p:nvSpPr>
          <p:cNvPr id="7" name="Footer Placeholder 6">
            <a:extLst>
              <a:ext uri="{FF2B5EF4-FFF2-40B4-BE49-F238E27FC236}">
                <a16:creationId xmlns:a16="http://schemas.microsoft.com/office/drawing/2014/main" id="{94AA9D83-D7CE-4110-A2A9-47C254A69EA0}"/>
              </a:ext>
            </a:extLst>
          </p:cNvPr>
          <p:cNvSpPr>
            <a:spLocks noGrp="1"/>
          </p:cNvSpPr>
          <p:nvPr>
            <p:ph type="ftr" idx="14"/>
          </p:nvPr>
        </p:nvSpPr>
        <p:spPr/>
        <p:txBody>
          <a:bodyPr/>
          <a:lstStyle/>
          <a:p>
            <a:r>
              <a:rPr lang="en-GB"/>
              <a:t>Tuncer Baykas, Ofinno</a:t>
            </a:r>
            <a:endParaRPr lang="en-GB" dirty="0"/>
          </a:p>
        </p:txBody>
      </p:sp>
      <p:sp>
        <p:nvSpPr>
          <p:cNvPr id="8" name="Slide Number Placeholder 7">
            <a:extLst>
              <a:ext uri="{FF2B5EF4-FFF2-40B4-BE49-F238E27FC236}">
                <a16:creationId xmlns:a16="http://schemas.microsoft.com/office/drawing/2014/main" id="{5E378B0E-EDA5-4B2F-9170-5E1F2924D367}"/>
              </a:ext>
            </a:extLst>
          </p:cNvPr>
          <p:cNvSpPr>
            <a:spLocks noGrp="1"/>
          </p:cNvSpPr>
          <p:nvPr>
            <p:ph type="sldNum" idx="12"/>
          </p:nvPr>
        </p:nvSpPr>
        <p:spPr/>
        <p:txBody>
          <a:bodyPr/>
          <a:lstStyle/>
          <a:p>
            <a:r>
              <a:rPr lang="en-GB"/>
              <a:t>Slide </a:t>
            </a:r>
            <a:fld id="{440F5867-744E-4AA6-B0ED-4C44D2DFBB7B}" type="slidenum">
              <a:rPr lang="en-GB" smtClean="0"/>
              <a:pPr/>
              <a:t>95</a:t>
            </a:fld>
            <a:endParaRPr lang="en-GB" dirty="0"/>
          </a:p>
        </p:txBody>
      </p:sp>
      <p:sp>
        <p:nvSpPr>
          <p:cNvPr id="9" name="Date Placeholder 8">
            <a:extLst>
              <a:ext uri="{FF2B5EF4-FFF2-40B4-BE49-F238E27FC236}">
                <a16:creationId xmlns:a16="http://schemas.microsoft.com/office/drawing/2014/main" id="{C3756145-DDDD-4683-AD2F-D1D90A824736}"/>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38170787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D03C1B9-7403-0407-5658-ABD7ABA12253}"/>
              </a:ext>
            </a:extLst>
          </p:cNvPr>
          <p:cNvSpPr>
            <a:spLocks noGrp="1"/>
          </p:cNvSpPr>
          <p:nvPr>
            <p:ph type="title"/>
          </p:nvPr>
        </p:nvSpPr>
        <p:spPr>
          <a:xfrm>
            <a:off x="743372" y="731522"/>
            <a:ext cx="10454909" cy="1136227"/>
          </a:xfrm>
        </p:spPr>
        <p:txBody>
          <a:bodyPr/>
          <a:lstStyle/>
          <a:p>
            <a:r>
              <a:rPr lang="en-US" sz="3200" dirty="0"/>
              <a:t>Coexistence Assessment Documents</a:t>
            </a:r>
          </a:p>
        </p:txBody>
      </p:sp>
      <p:sp>
        <p:nvSpPr>
          <p:cNvPr id="3" name="Content Placeholder 2">
            <a:extLst>
              <a:ext uri="{FF2B5EF4-FFF2-40B4-BE49-F238E27FC236}">
                <a16:creationId xmlns:a16="http://schemas.microsoft.com/office/drawing/2014/main" id="{F5EB4504-AB26-1302-9AC9-56110D8EB187}"/>
              </a:ext>
            </a:extLst>
          </p:cNvPr>
          <p:cNvSpPr txBox="1">
            <a:spLocks/>
          </p:cNvSpPr>
          <p:nvPr/>
        </p:nvSpPr>
        <p:spPr bwMode="auto">
          <a:xfrm>
            <a:off x="1295400" y="1977606"/>
            <a:ext cx="9448800" cy="4765356"/>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spcAft>
                <a:spcPts val="0"/>
              </a:spcAft>
            </a:pPr>
            <a:r>
              <a:rPr lang="en-US" sz="2000" b="0" kern="0" dirty="0">
                <a:solidFill>
                  <a:srgbClr val="222222"/>
                </a:solidFill>
                <a:highlight>
                  <a:srgbClr val="FFFFFF"/>
                </a:highlight>
                <a:latin typeface="Arial" panose="020B0604020202020204" pitchFamily="34" charset="0"/>
              </a:rPr>
              <a:t>       No ballots before November meeting.</a:t>
            </a:r>
          </a:p>
          <a:p>
            <a:endParaRPr lang="en-US" kern="0" dirty="0"/>
          </a:p>
        </p:txBody>
      </p:sp>
      <p:sp>
        <p:nvSpPr>
          <p:cNvPr id="2" name="Footer Placeholder 1">
            <a:extLst>
              <a:ext uri="{FF2B5EF4-FFF2-40B4-BE49-F238E27FC236}">
                <a16:creationId xmlns:a16="http://schemas.microsoft.com/office/drawing/2014/main" id="{EA7E6DC8-82E4-44C3-821C-52904675FC6C}"/>
              </a:ext>
            </a:extLst>
          </p:cNvPr>
          <p:cNvSpPr>
            <a:spLocks noGrp="1"/>
          </p:cNvSpPr>
          <p:nvPr>
            <p:ph type="ftr" idx="14"/>
          </p:nvPr>
        </p:nvSpPr>
        <p:spPr/>
        <p:txBody>
          <a:bodyPr/>
          <a:lstStyle/>
          <a:p>
            <a:r>
              <a:rPr lang="en-GB"/>
              <a:t>Tuncer Baykas, Ofinno</a:t>
            </a:r>
            <a:endParaRPr lang="en-GB" dirty="0"/>
          </a:p>
        </p:txBody>
      </p:sp>
      <p:sp>
        <p:nvSpPr>
          <p:cNvPr id="8" name="Slide Number Placeholder 7">
            <a:extLst>
              <a:ext uri="{FF2B5EF4-FFF2-40B4-BE49-F238E27FC236}">
                <a16:creationId xmlns:a16="http://schemas.microsoft.com/office/drawing/2014/main" id="{48200F3B-248E-4BE0-994F-1DDB784C9A1F}"/>
              </a:ext>
            </a:extLst>
          </p:cNvPr>
          <p:cNvSpPr>
            <a:spLocks noGrp="1"/>
          </p:cNvSpPr>
          <p:nvPr>
            <p:ph type="sldNum" idx="12"/>
          </p:nvPr>
        </p:nvSpPr>
        <p:spPr/>
        <p:txBody>
          <a:bodyPr/>
          <a:lstStyle/>
          <a:p>
            <a:r>
              <a:rPr lang="en-GB"/>
              <a:t>Slide </a:t>
            </a:r>
            <a:fld id="{440F5867-744E-4AA6-B0ED-4C44D2DFBB7B}" type="slidenum">
              <a:rPr lang="en-GB" smtClean="0"/>
              <a:pPr/>
              <a:t>96</a:t>
            </a:fld>
            <a:endParaRPr lang="en-GB" dirty="0"/>
          </a:p>
        </p:txBody>
      </p:sp>
      <p:sp>
        <p:nvSpPr>
          <p:cNvPr id="9" name="Date Placeholder 8">
            <a:extLst>
              <a:ext uri="{FF2B5EF4-FFF2-40B4-BE49-F238E27FC236}">
                <a16:creationId xmlns:a16="http://schemas.microsoft.com/office/drawing/2014/main" id="{DE6E896D-BE64-419F-BD79-DE0DA6CB131C}"/>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76040110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D03C1B9-7403-0407-5658-ABD7ABA12253}"/>
              </a:ext>
            </a:extLst>
          </p:cNvPr>
          <p:cNvSpPr>
            <a:spLocks noGrp="1"/>
          </p:cNvSpPr>
          <p:nvPr>
            <p:ph type="title"/>
          </p:nvPr>
        </p:nvSpPr>
        <p:spPr>
          <a:xfrm>
            <a:off x="743372" y="731523"/>
            <a:ext cx="10454909" cy="716278"/>
          </a:xfrm>
        </p:spPr>
        <p:txBody>
          <a:bodyPr/>
          <a:lstStyle/>
          <a:p>
            <a:r>
              <a:rPr lang="en-US" sz="3200" dirty="0"/>
              <a:t>802.19.3a Task Group</a:t>
            </a:r>
          </a:p>
        </p:txBody>
      </p:sp>
      <p:sp>
        <p:nvSpPr>
          <p:cNvPr id="3" name="Content Placeholder 2">
            <a:extLst>
              <a:ext uri="{FF2B5EF4-FFF2-40B4-BE49-F238E27FC236}">
                <a16:creationId xmlns:a16="http://schemas.microsoft.com/office/drawing/2014/main" id="{F5EB4504-AB26-1302-9AC9-56110D8EB187}"/>
              </a:ext>
            </a:extLst>
          </p:cNvPr>
          <p:cNvSpPr txBox="1">
            <a:spLocks/>
          </p:cNvSpPr>
          <p:nvPr/>
        </p:nvSpPr>
        <p:spPr bwMode="auto">
          <a:xfrm>
            <a:off x="228599" y="1511030"/>
            <a:ext cx="10969682" cy="4765356"/>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a:spcAft>
                <a:spcPts val="0"/>
              </a:spcAft>
            </a:pPr>
            <a:r>
              <a:rPr lang="en-US" sz="2000" kern="0" dirty="0"/>
              <a:t>Scope of the project: This amendment updates and expands coexistence recommendations to address new market requirements, increasing data traffic, greater device density of devices, and increased potential for congestion based on both IEEE Std 802.11-2020 and IEEE Std 802.15.4 sub-1 GHz standards.</a:t>
            </a:r>
          </a:p>
          <a:p>
            <a:pPr marL="0">
              <a:spcAft>
                <a:spcPts val="0"/>
              </a:spcAft>
            </a:pPr>
            <a:endParaRPr lang="en-US" sz="2000" kern="0" dirty="0"/>
          </a:p>
          <a:p>
            <a:pPr marL="0">
              <a:spcAft>
                <a:spcPts val="0"/>
              </a:spcAft>
            </a:pPr>
            <a:r>
              <a:rPr lang="en-US" altLang="en-US" sz="2000" dirty="0"/>
              <a:t>19-24/0038, </a:t>
            </a:r>
            <a:r>
              <a:rPr lang="en-US" sz="2000" kern="0" dirty="0"/>
              <a:t>“</a:t>
            </a:r>
            <a:r>
              <a:rPr lang="en-US" sz="2000" kern="1200" dirty="0">
                <a:solidFill>
                  <a:schemeClr val="dk1"/>
                </a:solidFill>
                <a:latin typeface="+mn-lt"/>
                <a:ea typeface="+mn-ea"/>
                <a:cs typeface="+mn-cs"/>
              </a:rPr>
              <a:t>Measurement results of radio noise over Sub-1 GHz band emitted from mini PC and laptop PC</a:t>
            </a:r>
            <a:r>
              <a:rPr lang="en-US" sz="2000" kern="0" dirty="0"/>
              <a:t>”  </a:t>
            </a:r>
            <a:r>
              <a:rPr lang="en-US" sz="2000" kern="0" dirty="0" err="1"/>
              <a:t>Kazuni</a:t>
            </a:r>
            <a:r>
              <a:rPr lang="en-US" sz="2000" kern="0" dirty="0"/>
              <a:t> </a:t>
            </a:r>
            <a:r>
              <a:rPr lang="en-US" sz="2000" kern="0" dirty="0" err="1"/>
              <a:t>Yato</a:t>
            </a:r>
            <a:r>
              <a:rPr lang="en-US" sz="2000" kern="0" dirty="0"/>
              <a:t> et. al. </a:t>
            </a:r>
          </a:p>
          <a:p>
            <a:pPr marL="0">
              <a:spcAft>
                <a:spcPts val="0"/>
              </a:spcAft>
            </a:pPr>
            <a:endParaRPr lang="en-US" sz="2000" kern="0" dirty="0"/>
          </a:p>
          <a:p>
            <a:pPr marL="0">
              <a:spcAft>
                <a:spcPts val="0"/>
              </a:spcAft>
            </a:pPr>
            <a:r>
              <a:rPr lang="en-US" sz="2000" kern="0" dirty="0"/>
              <a:t>19-24/0032,	“IEEE 802.11ah and IEEE 802.15.4g SUN OFDM PHY Coexistence Simulation” </a:t>
            </a:r>
            <a:r>
              <a:rPr lang="en-US" sz="2000" kern="0" dirty="0" err="1"/>
              <a:t>Takenoro</a:t>
            </a:r>
            <a:r>
              <a:rPr lang="en-US" sz="2000" kern="0" dirty="0"/>
              <a:t> Sumi et. al</a:t>
            </a:r>
          </a:p>
          <a:p>
            <a:pPr>
              <a:spcAft>
                <a:spcPts val="0"/>
              </a:spcAft>
            </a:pPr>
            <a:endParaRPr lang="en-US" sz="2000" kern="0" dirty="0"/>
          </a:p>
          <a:p>
            <a:pPr>
              <a:spcAft>
                <a:spcPts val="0"/>
              </a:spcAft>
            </a:pPr>
            <a:endParaRPr lang="en-US" sz="2000" kern="0" dirty="0"/>
          </a:p>
          <a:p>
            <a:pPr>
              <a:spcAft>
                <a:spcPts val="0"/>
              </a:spcAft>
            </a:pPr>
            <a:endParaRPr lang="en-US" kern="0" dirty="0"/>
          </a:p>
        </p:txBody>
      </p:sp>
      <p:sp>
        <p:nvSpPr>
          <p:cNvPr id="2" name="Footer Placeholder 1">
            <a:extLst>
              <a:ext uri="{FF2B5EF4-FFF2-40B4-BE49-F238E27FC236}">
                <a16:creationId xmlns:a16="http://schemas.microsoft.com/office/drawing/2014/main" id="{D73CC5FB-62F3-46F3-ADDD-BE624C8CC96D}"/>
              </a:ext>
            </a:extLst>
          </p:cNvPr>
          <p:cNvSpPr>
            <a:spLocks noGrp="1"/>
          </p:cNvSpPr>
          <p:nvPr>
            <p:ph type="ftr" idx="14"/>
          </p:nvPr>
        </p:nvSpPr>
        <p:spPr/>
        <p:txBody>
          <a:bodyPr/>
          <a:lstStyle/>
          <a:p>
            <a:r>
              <a:rPr lang="en-GB"/>
              <a:t>Tuncer Baykas, Ofinno</a:t>
            </a:r>
            <a:endParaRPr lang="en-GB" dirty="0"/>
          </a:p>
        </p:txBody>
      </p:sp>
      <p:sp>
        <p:nvSpPr>
          <p:cNvPr id="8" name="Slide Number Placeholder 7">
            <a:extLst>
              <a:ext uri="{FF2B5EF4-FFF2-40B4-BE49-F238E27FC236}">
                <a16:creationId xmlns:a16="http://schemas.microsoft.com/office/drawing/2014/main" id="{D93012ED-B7AA-4580-AF80-8CCEC2E24D1A}"/>
              </a:ext>
            </a:extLst>
          </p:cNvPr>
          <p:cNvSpPr>
            <a:spLocks noGrp="1"/>
          </p:cNvSpPr>
          <p:nvPr>
            <p:ph type="sldNum" idx="12"/>
          </p:nvPr>
        </p:nvSpPr>
        <p:spPr/>
        <p:txBody>
          <a:bodyPr/>
          <a:lstStyle/>
          <a:p>
            <a:r>
              <a:rPr lang="en-GB"/>
              <a:t>Slide </a:t>
            </a:r>
            <a:fld id="{440F5867-744E-4AA6-B0ED-4C44D2DFBB7B}" type="slidenum">
              <a:rPr lang="en-GB" smtClean="0"/>
              <a:pPr/>
              <a:t>97</a:t>
            </a:fld>
            <a:endParaRPr lang="en-GB" dirty="0"/>
          </a:p>
        </p:txBody>
      </p:sp>
      <p:sp>
        <p:nvSpPr>
          <p:cNvPr id="9" name="Date Placeholder 8">
            <a:extLst>
              <a:ext uri="{FF2B5EF4-FFF2-40B4-BE49-F238E27FC236}">
                <a16:creationId xmlns:a16="http://schemas.microsoft.com/office/drawing/2014/main" id="{CF50B402-8A05-45D4-8570-F18FDE21A070}"/>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307413170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p:txBody>
          <a:bodyPr anchor="ctr"/>
          <a:lstStyle/>
          <a:p>
            <a:r>
              <a:rPr lang="en-US" altLang="en-US" sz="3600" dirty="0"/>
              <a:t>802.24 Vertical Applications TAG</a:t>
            </a:r>
          </a:p>
        </p:txBody>
      </p:sp>
      <p:sp>
        <p:nvSpPr>
          <p:cNvPr id="2" name="Subtitle 1"/>
          <p:cNvSpPr>
            <a:spLocks noGrp="1"/>
          </p:cNvSpPr>
          <p:nvPr>
            <p:ph type="subTitle" idx="1"/>
          </p:nvPr>
        </p:nvSpPr>
        <p:spPr/>
        <p:txBody>
          <a:bodyPr/>
          <a:lstStyle/>
          <a:p>
            <a:r>
              <a:rPr lang="en-US" dirty="0"/>
              <a:t>Closing Report</a:t>
            </a:r>
          </a:p>
          <a:p>
            <a:endParaRPr lang="en-US" dirty="0"/>
          </a:p>
          <a:p>
            <a:r>
              <a:rPr lang="en-US" dirty="0"/>
              <a:t>November 2024 Plenary Meeting</a:t>
            </a:r>
          </a:p>
          <a:p>
            <a:r>
              <a:rPr lang="en-US" dirty="0"/>
              <a:t>Vancouver, BC, Canada</a:t>
            </a:r>
          </a:p>
          <a:p>
            <a:endParaRPr lang="en-US" dirty="0"/>
          </a:p>
        </p:txBody>
      </p:sp>
      <p:sp>
        <p:nvSpPr>
          <p:cNvPr id="5" name="Footer Placeholder 4"/>
          <p:cNvSpPr>
            <a:spLocks noGrp="1"/>
          </p:cNvSpPr>
          <p:nvPr>
            <p:ph type="ftr" sz="quarter" idx="11"/>
          </p:nvPr>
        </p:nvSpPr>
        <p:spPr/>
        <p:txBody>
          <a:bodyPr/>
          <a:lstStyle/>
          <a:p>
            <a:r>
              <a:rPr lang="en-US" altLang="en-US" dirty="0"/>
              <a:t>Tim Godfrey, EPRI</a:t>
            </a:r>
          </a:p>
        </p:txBody>
      </p:sp>
      <p:sp>
        <p:nvSpPr>
          <p:cNvPr id="6" name="Slide Number Placeholder 5"/>
          <p:cNvSpPr>
            <a:spLocks noGrp="1"/>
          </p:cNvSpPr>
          <p:nvPr>
            <p:ph type="sldNum" sz="quarter" idx="12"/>
          </p:nvPr>
        </p:nvSpPr>
        <p:spPr>
          <a:xfrm>
            <a:off x="5930398" y="6475413"/>
            <a:ext cx="432811" cy="184666"/>
          </a:xfrm>
        </p:spPr>
        <p:txBody>
          <a:bodyPr/>
          <a:lstStyle/>
          <a:p>
            <a:r>
              <a:rPr lang="en-US" altLang="en-US"/>
              <a:t>Slide </a:t>
            </a:r>
            <a:fld id="{FB77950E-B72B-4A4A-976E-ED1B46E90826}" type="slidenum">
              <a:rPr lang="en-US" altLang="en-US"/>
              <a:pPr/>
              <a:t>98</a:t>
            </a:fld>
            <a:endParaRPr lang="en-US" altLang="en-US"/>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ln/>
        </p:spPr>
        <p:txBody>
          <a:bodyPr/>
          <a:lstStyle/>
          <a:p>
            <a:r>
              <a:rPr lang="en-US" altLang="en-US" sz="3200" dirty="0"/>
              <a:t>802.24 Overview</a:t>
            </a:r>
          </a:p>
        </p:txBody>
      </p:sp>
      <p:sp>
        <p:nvSpPr>
          <p:cNvPr id="4099" name="Rectangle 3"/>
          <p:cNvSpPr>
            <a:spLocks noGrp="1" noChangeArrowheads="1"/>
          </p:cNvSpPr>
          <p:nvPr>
            <p:ph idx="1"/>
          </p:nvPr>
        </p:nvSpPr>
        <p:spPr>
          <a:xfrm>
            <a:off x="914400" y="3048000"/>
            <a:ext cx="10439400" cy="3124200"/>
          </a:xfrm>
          <a:ln/>
        </p:spPr>
        <p:txBody>
          <a:bodyPr>
            <a:normAutofit/>
          </a:bodyPr>
          <a:lstStyle/>
          <a:p>
            <a:r>
              <a:rPr lang="en-US" altLang="en-US" dirty="0"/>
              <a:t>Officers</a:t>
            </a:r>
          </a:p>
          <a:p>
            <a:pPr lvl="1"/>
            <a:r>
              <a:rPr lang="en-US" altLang="en-US" sz="2900" dirty="0"/>
              <a:t>TAG Chair:					Tim Godfrey</a:t>
            </a:r>
          </a:p>
          <a:p>
            <a:pPr lvl="1"/>
            <a:r>
              <a:rPr lang="en-US" altLang="en-US" sz="2900" dirty="0"/>
              <a:t>Secretary &amp; TAG Vice Chair:		Ben Rolfe</a:t>
            </a:r>
          </a:p>
          <a:p>
            <a:r>
              <a:rPr lang="en-US" altLang="en-US" dirty="0"/>
              <a:t>Task Groups</a:t>
            </a:r>
          </a:p>
          <a:p>
            <a:pPr lvl="1"/>
            <a:r>
              <a:rPr lang="en-US" altLang="en-US" dirty="0"/>
              <a:t>802.24.1	Smart Grid TG		Tim Godfrey</a:t>
            </a:r>
          </a:p>
          <a:p>
            <a:pPr lvl="1"/>
            <a:r>
              <a:rPr lang="en-US" altLang="en-US" dirty="0"/>
              <a:t>802.24.2	IoT TG			Chris </a:t>
            </a:r>
            <a:r>
              <a:rPr lang="en-US" altLang="en-US" dirty="0" err="1"/>
              <a:t>DiMinico</a:t>
            </a:r>
            <a:endParaRPr lang="en-US" altLang="en-US" dirty="0"/>
          </a:p>
          <a:p>
            <a:r>
              <a:rPr lang="en-US" altLang="en-US" dirty="0"/>
              <a:t>25 Voting Members</a:t>
            </a:r>
          </a:p>
        </p:txBody>
      </p:sp>
      <p:sp>
        <p:nvSpPr>
          <p:cNvPr id="6" name="Slide Number Placeholder 5"/>
          <p:cNvSpPr>
            <a:spLocks noGrp="1"/>
          </p:cNvSpPr>
          <p:nvPr>
            <p:ph type="sldNum" sz="quarter" idx="12"/>
          </p:nvPr>
        </p:nvSpPr>
        <p:spPr>
          <a:xfrm>
            <a:off x="5930398" y="6475413"/>
            <a:ext cx="432811" cy="184666"/>
          </a:xfrm>
          <a:prstGeom prst="rect">
            <a:avLst/>
          </a:prstGeom>
        </p:spPr>
        <p:txBody>
          <a:bodyPr/>
          <a:lstStyle/>
          <a:p>
            <a:r>
              <a:rPr lang="en-US" altLang="en-US"/>
              <a:t>Slide </a:t>
            </a:r>
            <a:fld id="{21094F23-5605-4FD6-98C1-874C85FFA791}" type="slidenum">
              <a:rPr lang="en-US" altLang="en-US" smtClean="0"/>
              <a:pPr/>
              <a:t>99</a:t>
            </a:fld>
            <a:endParaRPr lang="en-US" altLang="en-US"/>
          </a:p>
        </p:txBody>
      </p:sp>
      <p:grpSp>
        <p:nvGrpSpPr>
          <p:cNvPr id="5" name="Group 12">
            <a:extLst>
              <a:ext uri="{FF2B5EF4-FFF2-40B4-BE49-F238E27FC236}">
                <a16:creationId xmlns:a16="http://schemas.microsoft.com/office/drawing/2014/main" id="{FE3287ED-0E24-4B57-A95A-5B7F1E934678}"/>
              </a:ext>
            </a:extLst>
          </p:cNvPr>
          <p:cNvGrpSpPr>
            <a:grpSpLocks/>
          </p:cNvGrpSpPr>
          <p:nvPr/>
        </p:nvGrpSpPr>
        <p:grpSpPr bwMode="auto">
          <a:xfrm>
            <a:off x="3200400" y="1600200"/>
            <a:ext cx="5943600" cy="1391444"/>
            <a:chOff x="827584" y="1412776"/>
            <a:chExt cx="7704856" cy="1440160"/>
          </a:xfrm>
          <a:solidFill>
            <a:schemeClr val="accent6">
              <a:lumMod val="20000"/>
              <a:lumOff val="80000"/>
            </a:schemeClr>
          </a:solidFill>
        </p:grpSpPr>
        <p:sp>
          <p:nvSpPr>
            <p:cNvPr id="7" name="Rectangle 6">
              <a:extLst>
                <a:ext uri="{FF2B5EF4-FFF2-40B4-BE49-F238E27FC236}">
                  <a16:creationId xmlns:a16="http://schemas.microsoft.com/office/drawing/2014/main" id="{535C678F-AFE1-47E9-8110-D7B68D53D3DB}"/>
                </a:ext>
              </a:extLst>
            </p:cNvPr>
            <p:cNvSpPr/>
            <p:nvPr/>
          </p:nvSpPr>
          <p:spPr bwMode="auto">
            <a:xfrm>
              <a:off x="1855152" y="1412776"/>
              <a:ext cx="5549051" cy="503689"/>
            </a:xfrm>
            <a:prstGeom prst="rect">
              <a:avLst/>
            </a:prstGeom>
            <a:grpFill/>
            <a:ln w="12700" cap="flat" cmpd="sng" algn="ctr">
              <a:solidFill>
                <a:schemeClr val="tx1"/>
              </a:solidFill>
              <a:prstDash val="solid"/>
              <a:round/>
              <a:headEnd type="none" w="sm" len="sm"/>
              <a:tailEnd type="none" w="sm" len="sm"/>
            </a:ln>
            <a:effectLst/>
          </p:spPr>
          <p:txBody>
            <a:bodyPr/>
            <a:lstStyle/>
            <a:p>
              <a:pPr algn="ctr">
                <a:defRPr/>
              </a:pPr>
              <a:r>
                <a:rPr lang="en-US" sz="2000" b="1" dirty="0">
                  <a:latin typeface="Calibri" panose="020F0502020204030204" pitchFamily="34" charset="0"/>
                  <a:cs typeface="Calibri" panose="020F0502020204030204" pitchFamily="34" charset="0"/>
                </a:rPr>
                <a:t>802.24 Vertical Applications TAG</a:t>
              </a:r>
            </a:p>
          </p:txBody>
        </p:sp>
        <p:sp>
          <p:nvSpPr>
            <p:cNvPr id="8" name="Rectangle 7">
              <a:extLst>
                <a:ext uri="{FF2B5EF4-FFF2-40B4-BE49-F238E27FC236}">
                  <a16:creationId xmlns:a16="http://schemas.microsoft.com/office/drawing/2014/main" id="{79BA5A7E-7E6B-4781-BC0A-3BFD25FDE636}"/>
                </a:ext>
              </a:extLst>
            </p:cNvPr>
            <p:cNvSpPr/>
            <p:nvPr/>
          </p:nvSpPr>
          <p:spPr bwMode="auto">
            <a:xfrm>
              <a:off x="827584" y="2349247"/>
              <a:ext cx="3744818" cy="503689"/>
            </a:xfrm>
            <a:prstGeom prst="rect">
              <a:avLst/>
            </a:prstGeom>
            <a:grpFill/>
            <a:ln w="12700" cap="flat" cmpd="sng" algn="ctr">
              <a:solidFill>
                <a:schemeClr val="tx1"/>
              </a:solidFill>
              <a:prstDash val="solid"/>
              <a:round/>
              <a:headEnd type="none" w="sm" len="sm"/>
              <a:tailEnd type="none" w="sm" len="sm"/>
            </a:ln>
            <a:effectLst/>
          </p:spPr>
          <p:txBody>
            <a:bodyPr/>
            <a:lstStyle/>
            <a:p>
              <a:pPr algn="ctr">
                <a:defRPr/>
              </a:pPr>
              <a:r>
                <a:rPr lang="en-US" sz="1600" dirty="0">
                  <a:latin typeface="Calibri" panose="020F0502020204030204" pitchFamily="34" charset="0"/>
                  <a:cs typeface="Calibri" panose="020F0502020204030204" pitchFamily="34" charset="0"/>
                </a:rPr>
                <a:t>802.24.1 Smart Grid TG</a:t>
              </a:r>
            </a:p>
          </p:txBody>
        </p:sp>
        <p:sp>
          <p:nvSpPr>
            <p:cNvPr id="9" name="Rectangle 8">
              <a:extLst>
                <a:ext uri="{FF2B5EF4-FFF2-40B4-BE49-F238E27FC236}">
                  <a16:creationId xmlns:a16="http://schemas.microsoft.com/office/drawing/2014/main" id="{F9B4D763-FEF0-42EF-8BA2-5EEF1856AB96}"/>
                </a:ext>
              </a:extLst>
            </p:cNvPr>
            <p:cNvSpPr/>
            <p:nvPr/>
          </p:nvSpPr>
          <p:spPr bwMode="auto">
            <a:xfrm>
              <a:off x="4787622" y="2349247"/>
              <a:ext cx="3744818" cy="503689"/>
            </a:xfrm>
            <a:prstGeom prst="rect">
              <a:avLst/>
            </a:prstGeom>
            <a:grpFill/>
            <a:ln w="12700" cap="flat" cmpd="sng" algn="ctr">
              <a:solidFill>
                <a:schemeClr val="tx1"/>
              </a:solidFill>
              <a:prstDash val="solid"/>
              <a:round/>
              <a:headEnd type="none" w="sm" len="sm"/>
              <a:tailEnd type="none" w="sm" len="sm"/>
            </a:ln>
            <a:effectLst/>
          </p:spPr>
          <p:txBody>
            <a:bodyPr/>
            <a:lstStyle/>
            <a:p>
              <a:pPr algn="ctr">
                <a:defRPr/>
              </a:pPr>
              <a:r>
                <a:rPr lang="en-US" sz="1600" dirty="0">
                  <a:latin typeface="Calibri" panose="020F0502020204030204" pitchFamily="34" charset="0"/>
                  <a:cs typeface="Calibri" panose="020F0502020204030204" pitchFamily="34" charset="0"/>
                </a:rPr>
                <a:t>802.24.2 IoT TG</a:t>
              </a:r>
            </a:p>
          </p:txBody>
        </p:sp>
        <p:cxnSp>
          <p:nvCxnSpPr>
            <p:cNvPr id="10" name="Elbow Connector 9">
              <a:extLst>
                <a:ext uri="{FF2B5EF4-FFF2-40B4-BE49-F238E27FC236}">
                  <a16:creationId xmlns:a16="http://schemas.microsoft.com/office/drawing/2014/main" id="{9B22EF9D-286E-4B26-9C13-C251DE26C408}"/>
                </a:ext>
              </a:extLst>
            </p:cNvPr>
            <p:cNvCxnSpPr>
              <a:cxnSpLocks noChangeShapeType="1"/>
              <a:stCxn id="7" idx="2"/>
              <a:endCxn id="8" idx="0"/>
            </p:cNvCxnSpPr>
            <p:nvPr/>
          </p:nvCxnSpPr>
          <p:spPr bwMode="auto">
            <a:xfrm rot="5400000">
              <a:off x="3448445" y="1168015"/>
              <a:ext cx="432782" cy="1929684"/>
            </a:xfrm>
            <a:prstGeom prst="bentConnector3">
              <a:avLst>
                <a:gd name="adj1" fmla="val 50000"/>
              </a:avLst>
            </a:prstGeom>
            <a:grpFill/>
            <a:ln w="12700" algn="ctr">
              <a:solidFill>
                <a:schemeClr val="tx1"/>
              </a:solidFill>
              <a:round/>
              <a:headEnd type="none" w="sm" len="sm"/>
              <a:tailEnd type="triangle" w="med" len="med"/>
            </a:ln>
          </p:spPr>
        </p:cxnSp>
        <p:cxnSp>
          <p:nvCxnSpPr>
            <p:cNvPr id="11" name="Elbow Connector 11">
              <a:extLst>
                <a:ext uri="{FF2B5EF4-FFF2-40B4-BE49-F238E27FC236}">
                  <a16:creationId xmlns:a16="http://schemas.microsoft.com/office/drawing/2014/main" id="{A0E07E63-52F2-4AAB-9C72-78B29DB7E554}"/>
                </a:ext>
              </a:extLst>
            </p:cNvPr>
            <p:cNvCxnSpPr>
              <a:cxnSpLocks noChangeShapeType="1"/>
              <a:stCxn id="7" idx="2"/>
              <a:endCxn id="9" idx="0"/>
            </p:cNvCxnSpPr>
            <p:nvPr/>
          </p:nvCxnSpPr>
          <p:spPr bwMode="auto">
            <a:xfrm rot="16200000" flipH="1">
              <a:off x="5428463" y="1117678"/>
              <a:ext cx="432782" cy="2030355"/>
            </a:xfrm>
            <a:prstGeom prst="bentConnector3">
              <a:avLst>
                <a:gd name="adj1" fmla="val 50000"/>
              </a:avLst>
            </a:prstGeom>
            <a:grpFill/>
            <a:ln w="12700" algn="ctr">
              <a:solidFill>
                <a:schemeClr val="tx1"/>
              </a:solidFill>
              <a:round/>
              <a:headEnd type="none" w="sm" len="sm"/>
              <a:tailEnd type="triangle" w="med" len="med"/>
            </a:ln>
          </p:spPr>
        </p:cxnSp>
      </p:grpSp>
    </p:spTree>
    <p:extLst>
      <p:ext uri="{BB962C8B-B14F-4D97-AF65-F5344CB8AC3E}">
        <p14:creationId xmlns:p14="http://schemas.microsoft.com/office/powerpoint/2010/main" val="3953464694"/>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70C0"/>
      </a:hlink>
      <a:folHlink>
        <a:srgbClr val="0070C0"/>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12706</Words>
  <Application>Microsoft Office PowerPoint</Application>
  <PresentationFormat>Widescreen</PresentationFormat>
  <Paragraphs>2245</Paragraphs>
  <Slides>149</Slides>
  <Notes>77</Notes>
  <HiddenSlides>0</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1</vt:i4>
      </vt:variant>
      <vt:variant>
        <vt:lpstr>Slide Titles</vt:lpstr>
      </vt:variant>
      <vt:variant>
        <vt:i4>149</vt:i4>
      </vt:variant>
    </vt:vector>
  </HeadingPairs>
  <TitlesOfParts>
    <vt:vector size="167" baseType="lpstr">
      <vt:lpstr>Arial Unicode MS</vt:lpstr>
      <vt:lpstr>MS PGothic</vt:lpstr>
      <vt:lpstr>MS PGothic</vt:lpstr>
      <vt:lpstr>宋体</vt:lpstr>
      <vt:lpstr>Arial</vt:lpstr>
      <vt:lpstr>Arial Black</vt:lpstr>
      <vt:lpstr>Asap</vt:lpstr>
      <vt:lpstr>Calibri</vt:lpstr>
      <vt:lpstr>Courier New</vt:lpstr>
      <vt:lpstr>Gulim</vt:lpstr>
      <vt:lpstr>Helvetica</vt:lpstr>
      <vt:lpstr>Segoe - Light</vt:lpstr>
      <vt:lpstr>Segoe UI</vt:lpstr>
      <vt:lpstr>Times New Roman</vt:lpstr>
      <vt:lpstr>Verdana</vt:lpstr>
      <vt:lpstr>Wingdings</vt:lpstr>
      <vt:lpstr>Office Theme</vt:lpstr>
      <vt:lpstr>Document</vt:lpstr>
      <vt:lpstr>802.11 WG November 2024 Session Report</vt:lpstr>
      <vt:lpstr>Abstract</vt:lpstr>
      <vt:lpstr>Attendance Data</vt:lpstr>
      <vt:lpstr>PowerPoint Presentation</vt:lpstr>
      <vt:lpstr>Members by affiliation</vt:lpstr>
      <vt:lpstr>Attendance by subgroup (September to November)</vt:lpstr>
      <vt:lpstr>Attendance by breakout (November plenary session)</vt:lpstr>
      <vt:lpstr>Editors’ Meeting Agenda and Report</vt:lpstr>
      <vt:lpstr>Volunteer Editor Contacts</vt:lpstr>
      <vt:lpstr>Roundtable status report </vt:lpstr>
      <vt:lpstr>Editor Amendment Ordering</vt:lpstr>
      <vt:lpstr>Draft Development Snapshot</vt:lpstr>
      <vt:lpstr>Publication process</vt:lpstr>
      <vt:lpstr>Publication Review Committees</vt:lpstr>
      <vt:lpstr>802.11 Style Guide</vt:lpstr>
      <vt:lpstr>ANA managed number space</vt:lpstr>
      <vt:lpstr>November 2024 AIML SC Closing Report</vt:lpstr>
      <vt:lpstr>Work Completed</vt:lpstr>
      <vt:lpstr>Plans for January 2025</vt:lpstr>
      <vt:lpstr>ARC Closing Report </vt:lpstr>
      <vt:lpstr>Work Completed - 1</vt:lpstr>
      <vt:lpstr>Work Completed - 2</vt:lpstr>
      <vt:lpstr>Future activities</vt:lpstr>
      <vt:lpstr>Pending activities</vt:lpstr>
      <vt:lpstr>Plans</vt:lpstr>
      <vt:lpstr>Coex SC Closing Report</vt:lpstr>
      <vt:lpstr>Coex SC’s week at a glance</vt:lpstr>
      <vt:lpstr>ETSI BRAN Update to 802.11 (1/2)</vt:lpstr>
      <vt:lpstr>ETST BRAN Update to 802.11 (2/2)</vt:lpstr>
      <vt:lpstr>ETSI BRAN Other Items</vt:lpstr>
      <vt:lpstr>Update from Bluetooth SIG Work</vt:lpstr>
      <vt:lpstr>Technical Submissions</vt:lpstr>
      <vt:lpstr>Coex SC – 15.4ab Joint Session</vt:lpstr>
      <vt:lpstr>Plans for January</vt:lpstr>
      <vt:lpstr>Telcos</vt:lpstr>
      <vt:lpstr>References for this week</vt:lpstr>
      <vt:lpstr>PAR Review SC</vt:lpstr>
      <vt:lpstr>WNG SC Closing Report</vt:lpstr>
      <vt:lpstr>PowerPoint Presentation</vt:lpstr>
      <vt:lpstr>IEEE 802 JTC1 Standing Committee November 2024 (mixed-mode) closing report</vt:lpstr>
      <vt:lpstr>The IEEE 802 JTC1 SC reviewed the PSDO process status, including IPR issues holding up 802.11</vt:lpstr>
      <vt:lpstr>The IEEE 802 JTC1 SC will undertake its usual work at its mixed-mode meeting in Kobe in January ’25</vt:lpstr>
      <vt:lpstr>REVmf Closing Report – November 2024</vt:lpstr>
      <vt:lpstr>Work Completed</vt:lpstr>
      <vt:lpstr>Plans for January 2025</vt:lpstr>
      <vt:lpstr>TGmf Timeline</vt:lpstr>
      <vt:lpstr>PowerPoint Presentation</vt:lpstr>
      <vt:lpstr>TGbf (WLAN Sensing)– November 2024</vt:lpstr>
      <vt:lpstr>TGbf Timeline</vt:lpstr>
      <vt:lpstr>PowerPoint Presentation</vt:lpstr>
      <vt:lpstr>TGbi Closing Report</vt:lpstr>
      <vt:lpstr>IEEE 802.11 TGbi</vt:lpstr>
      <vt:lpstr>IEEE 802.11 TGbi</vt:lpstr>
      <vt:lpstr>Timeline</vt:lpstr>
      <vt:lpstr>TGbk 320MHz Positioning Nov. Meeting Closing Report</vt:lpstr>
      <vt:lpstr>Nov. Meeting Progress and Targets Till the Jan. Meeting</vt:lpstr>
      <vt:lpstr>Scheduled TGbk telecons</vt:lpstr>
      <vt:lpstr>TGbn November Closing Report</vt:lpstr>
      <vt:lpstr>TGbn (Ultra High Reliability)</vt:lpstr>
      <vt:lpstr>Teleconference Plan</vt:lpstr>
      <vt:lpstr>TGbn Timeline And Status</vt:lpstr>
      <vt:lpstr>IEEE 802.11 Nov 2024 Plenary TGbp Closing Report</vt:lpstr>
      <vt:lpstr>TGbp’s Progress during this week</vt:lpstr>
      <vt:lpstr>TGbp Timeline Plan (Subject to change based on development progress) </vt:lpstr>
      <vt:lpstr>TGbp Teleconference Plan</vt:lpstr>
      <vt:lpstr>Enhanced Light Communications Study Group (ELC)  November 2024 Closing Report</vt:lpstr>
      <vt:lpstr>ELC activities at the November 2024 meeting</vt:lpstr>
      <vt:lpstr>ELC SG moving forward</vt:lpstr>
      <vt:lpstr>November 2024 IMMW SG Closing Report</vt:lpstr>
      <vt:lpstr>Work Completed</vt:lpstr>
      <vt:lpstr>Plans for January</vt:lpstr>
      <vt:lpstr>Automotive TIG Closing Report</vt:lpstr>
      <vt:lpstr>PowerPoint Presentation</vt:lpstr>
      <vt:lpstr>802.15 Liaison Report – November 2024</vt:lpstr>
      <vt:lpstr>Working Group 15 November Agenda</vt:lpstr>
      <vt:lpstr>802.15 Overview</vt:lpstr>
      <vt:lpstr>802.15.4 Projects</vt:lpstr>
      <vt:lpstr>802.15.4ab Next generation UWB: Amendment to IEEE Std 802.15.4-2024 (rev E)</vt:lpstr>
      <vt:lpstr>802.15.4ac Enhanced Privacy</vt:lpstr>
      <vt:lpstr>802.15.4ac Enhanced Privacy Timeline</vt:lpstr>
      <vt:lpstr>802.15.4ad Next Generation SUN PHYs</vt:lpstr>
      <vt:lpstr>802.15.4ae (ASCON) ASCON light weight encryption extension for 802.15.4</vt:lpstr>
      <vt:lpstr>802.15.6a </vt:lpstr>
      <vt:lpstr>TG 6ma Timeline(expected)</vt:lpstr>
      <vt:lpstr>802.15.9a KMP Transport</vt:lpstr>
      <vt:lpstr>IG Access</vt:lpstr>
      <vt:lpstr>Licensed Narrowband Amendment TG16t </vt:lpstr>
      <vt:lpstr>Terahertz Standing Committee</vt:lpstr>
      <vt:lpstr>802.18 Liaison Report – November 2024</vt:lpstr>
      <vt:lpstr>RR-TAG at a glance</vt:lpstr>
      <vt:lpstr>Progress since the 2024 September interim</vt:lpstr>
      <vt:lpstr>Achievements this week</vt:lpstr>
      <vt:lpstr>Future RR-TAG meetings</vt:lpstr>
      <vt:lpstr>802.19 WG  November 2024 Liaison Report</vt:lpstr>
      <vt:lpstr>IEEE 802.19 Overview</vt:lpstr>
      <vt:lpstr>Coexistence Assessment Documents</vt:lpstr>
      <vt:lpstr>802.19.3a Task Group</vt:lpstr>
      <vt:lpstr>802.24 Vertical Applications TAG</vt:lpstr>
      <vt:lpstr>802.24 Overview</vt:lpstr>
      <vt:lpstr>Agenda</vt:lpstr>
      <vt:lpstr>Low Latency White Paper</vt:lpstr>
      <vt:lpstr>IoT White Paper Discussion</vt:lpstr>
      <vt:lpstr>Smart Grid White Paper Revision Plan</vt:lpstr>
      <vt:lpstr>Areas discussed and Edited Nov 2024</vt:lpstr>
      <vt:lpstr>AFV Communications - White Paper</vt:lpstr>
      <vt:lpstr>Contributions related to AFV White Paper</vt:lpstr>
      <vt:lpstr>AFV Next Steps </vt:lpstr>
      <vt:lpstr>802.24 TAG closing</vt:lpstr>
      <vt:lpstr>802REVc Status November 2024 Update</vt:lpstr>
      <vt:lpstr>IEEE Std 802-REVc Overview</vt:lpstr>
      <vt:lpstr>IEEE Std 802-REVc Details</vt:lpstr>
      <vt:lpstr>Next Steps</vt:lpstr>
      <vt:lpstr>Wi-Fi Alliance (WFA) Liaison November 2024 Update</vt:lpstr>
      <vt:lpstr>Meetings</vt:lpstr>
      <vt:lpstr>Activities</vt:lpstr>
      <vt:lpstr>Additional Work Areas</vt:lpstr>
      <vt:lpstr>Recent publications</vt:lpstr>
      <vt:lpstr>Further information</vt:lpstr>
      <vt:lpstr>Wireless Broadband Alliance (WBA) Liaison Report – November 2024</vt:lpstr>
      <vt:lpstr>Wireless Broadband Alliance (WBA)</vt:lpstr>
      <vt:lpstr>Wireless Global Congress &amp; Members Meeting</vt:lpstr>
      <vt:lpstr>WBA Annual Industry Report 2024</vt:lpstr>
      <vt:lpstr>TECHNICAL ACTIVITIES ROADMAP FOR 2024 WBA WORK GROUPS &amp; PROJECTS</vt:lpstr>
      <vt:lpstr>Wi-Fi 7 Field Trials</vt:lpstr>
      <vt:lpstr>WBA OpenRoaming Introduction Guide</vt:lpstr>
      <vt:lpstr>WBA Access Network Metrics – Phase 1</vt:lpstr>
      <vt:lpstr>Zero Touch Onboarding of IoT Devices</vt:lpstr>
      <vt:lpstr>Wi-Fi Experience for Moving Networks</vt:lpstr>
      <vt:lpstr>Further information</vt:lpstr>
      <vt:lpstr>Backup</vt:lpstr>
      <vt:lpstr>WBA ORGANIZATION</vt:lpstr>
      <vt:lpstr>WBA Focus Areas</vt:lpstr>
      <vt:lpstr>IEEE 802.11-IETF Liaison Report</vt:lpstr>
      <vt:lpstr>IETF Meetings</vt:lpstr>
      <vt:lpstr>IETF- IEEE 802 Liaison Activity  </vt:lpstr>
      <vt:lpstr>IETF protocol use with 802.11 technology</vt:lpstr>
      <vt:lpstr>BOFs at IETF 121 November 2-8, 2024</vt:lpstr>
      <vt:lpstr>IETF/IRTF groups being (re-)chartered</vt:lpstr>
      <vt:lpstr>YANG Model Catalog</vt:lpstr>
      <vt:lpstr>IoT-related work</vt:lpstr>
      <vt:lpstr>IoT-related work (cont.)</vt:lpstr>
      <vt:lpstr>MADINAS WG</vt:lpstr>
      <vt:lpstr>EAP Method Update (EMU)</vt:lpstr>
      <vt:lpstr>Operations Area Working Group</vt:lpstr>
      <vt:lpstr>Internet Area Working Group </vt:lpstr>
      <vt:lpstr>Transport Layer Security (TLS)</vt:lpstr>
      <vt:lpstr>Deterministic Networking (DETNET)</vt:lpstr>
      <vt:lpstr>Autonomic Networking Integrated Model and Approach (ANIMA) </vt:lpstr>
      <vt:lpstr>References</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Stacey, Robert</dc:creator>
  <cp:keywords>CTPClassification=CTP_PUBLIC:VisualMarkings=, CTPClassification=CTP_NT</cp:keywords>
  <cp:lastModifiedBy>Stephen McCann</cp:lastModifiedBy>
  <cp:revision>172</cp:revision>
  <cp:lastPrinted>1601-01-01T00:00:00Z</cp:lastPrinted>
  <dcterms:created xsi:type="dcterms:W3CDTF">2018-05-10T15:59:06Z</dcterms:created>
  <dcterms:modified xsi:type="dcterms:W3CDTF">2024-11-18T16:16:15Z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ce0d76af-a3b6-4e03-a421-b6b5e100c5c7</vt:lpwstr>
  </property>
  <property fmtid="{D5CDD505-2E9C-101B-9397-08002B2CF9AE}" pid="3" name="CTP_TimeStamp">
    <vt:lpwstr>2019-03-15 16:56:13Z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y fmtid="{D5CDD505-2E9C-101B-9397-08002B2CF9AE}" pid="8" name="_readonly">
    <vt:lpwstr/>
  </property>
  <property fmtid="{D5CDD505-2E9C-101B-9397-08002B2CF9AE}" pid="9" name="_change">
    <vt:lpwstr/>
  </property>
  <property fmtid="{D5CDD505-2E9C-101B-9397-08002B2CF9AE}" pid="10" name="_full-control">
    <vt:lpwstr/>
  </property>
  <property fmtid="{D5CDD505-2E9C-101B-9397-08002B2CF9AE}" pid="11" name="sflag">
    <vt:lpwstr>1731685094</vt:lpwstr>
  </property>
</Properties>
</file>