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910" r:id="rId23"/>
    <p:sldId id="912" r:id="rId24"/>
    <p:sldId id="913" r:id="rId25"/>
    <p:sldId id="911" r:id="rId26"/>
    <p:sldId id="914" r:id="rId27"/>
    <p:sldId id="915" r:id="rId28"/>
    <p:sldId id="396" r:id="rId29"/>
    <p:sldId id="397" r:id="rId30"/>
    <p:sldId id="916" r:id="rId31"/>
    <p:sldId id="917" r:id="rId32"/>
    <p:sldId id="285" r:id="rId33"/>
    <p:sldId id="286" r:id="rId34"/>
    <p:sldId id="287" r:id="rId35"/>
    <p:sldId id="918" r:id="rId36"/>
    <p:sldId id="919" r:id="rId37"/>
    <p:sldId id="920" r:id="rId38"/>
    <p:sldId id="921" r:id="rId39"/>
    <p:sldId id="922" r:id="rId40"/>
    <p:sldId id="923" r:id="rId41"/>
    <p:sldId id="924" r:id="rId42"/>
    <p:sldId id="925" r:id="rId43"/>
    <p:sldId id="331" r:id="rId44"/>
    <p:sldId id="446" r:id="rId45"/>
    <p:sldId id="461" r:id="rId46"/>
    <p:sldId id="462" r:id="rId47"/>
    <p:sldId id="449" r:id="rId48"/>
    <p:sldId id="459" r:id="rId49"/>
    <p:sldId id="454" r:id="rId50"/>
    <p:sldId id="456" r:id="rId51"/>
    <p:sldId id="450" r:id="rId52"/>
    <p:sldId id="460" r:id="rId53"/>
    <p:sldId id="442" r:id="rId54"/>
    <p:sldId id="463" r:id="rId55"/>
    <p:sldId id="447" r:id="rId56"/>
    <p:sldId id="448" r:id="rId57"/>
    <p:sldId id="926" r:id="rId58"/>
    <p:sldId id="278" r:id="rId59"/>
    <p:sldId id="326" r:id="rId60"/>
    <p:sldId id="339" r:id="rId61"/>
    <p:sldId id="373" r:id="rId62"/>
    <p:sldId id="371" r:id="rId63"/>
    <p:sldId id="372" r:id="rId64"/>
    <p:sldId id="353" r:id="rId65"/>
    <p:sldId id="364" r:id="rId66"/>
    <p:sldId id="376" r:id="rId67"/>
    <p:sldId id="374" r:id="rId68"/>
    <p:sldId id="378" r:id="rId69"/>
    <p:sldId id="343" r:id="rId70"/>
    <p:sldId id="379" r:id="rId71"/>
    <p:sldId id="348" r:id="rId72"/>
    <p:sldId id="357" r:id="rId73"/>
    <p:sldId id="375" r:id="rId74"/>
    <p:sldId id="366" r:id="rId7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71" d="100"/>
          <a:sy n="71" d="100"/>
        </p:scale>
        <p:origin x="84" y="84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8186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31</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33425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35</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086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9615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701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426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2182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43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308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53</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781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57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760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58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404241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59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26955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8855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03684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7068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24587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79768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90458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22293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900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21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1749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05248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320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13239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0192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4635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20260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198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30292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23</a:t>
            </a:fld>
            <a:endParaRPr lang="en-US" dirty="0"/>
          </a:p>
        </p:txBody>
      </p:sp>
    </p:spTree>
    <p:extLst>
      <p:ext uri="{BB962C8B-B14F-4D97-AF65-F5344CB8AC3E}">
        <p14:creationId xmlns:p14="http://schemas.microsoft.com/office/powerpoint/2010/main" val="326874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191425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25</a:t>
            </a:fld>
            <a:endParaRPr lang="en-US" dirty="0"/>
          </a:p>
        </p:txBody>
      </p:sp>
    </p:spTree>
    <p:extLst>
      <p:ext uri="{BB962C8B-B14F-4D97-AF65-F5344CB8AC3E}">
        <p14:creationId xmlns:p14="http://schemas.microsoft.com/office/powerpoint/2010/main" val="115826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7578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27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802.11-24/1658r0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mentor.ieee.org/802.18/dcn/24/18-24-0100-06-0000-proposed-repsonse-to-japan-mic-s-consultation-on-frequency-reorganization-plan-2024.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102-03-0000-proposed-response-to-belgium-bipt-s-consultation-on-uwb-regulatio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8/dcn/24/18-24-0095-07-0000-proposed-response-to-saudi-arabia-cst-s-consultation-on-spectrum-outlook-2024-2027.pdf" TargetMode="External"/><Relationship Id="rId5" Type="http://schemas.openxmlformats.org/officeDocument/2006/relationships/hyperlink" Target="https://mentor.ieee.org/802.18/dcn/24/18-24-0092-08-0000-proposed-response-to-ift-public-consultation-re-the-64-ghz-71-ghz-frequency-band.pdf" TargetMode="External"/><Relationship Id="rId4" Type="http://schemas.openxmlformats.org/officeDocument/2006/relationships/hyperlink" Target="https://mentor.ieee.org/802.18/dcn/24/18-24-0091-05-0000-proposed-response-to-qatar-cra-s-consultation-on-iot-and-m2m-position-paper.pdf" TargetMode="External"/><Relationship Id="rId9" Type="http://schemas.openxmlformats.org/officeDocument/2006/relationships/hyperlink" Target="https://mentor.ieee.org/802.18/dcn/24/18-24-0109-05-0000-draft-response-to-czech-ctu-s-consultation-on-draft-radio-spectrum-management-strategy.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8/dcn/24/18-24-0118-03-0000-draft-response-to-japan-mic-s-consultation-re-special-exemption-system.pdf" TargetMode="External"/><Relationship Id="rId7" Type="http://schemas.openxmlformats.org/officeDocument/2006/relationships/hyperlink" Target="https://mentor.ieee.org/802.18/dcn/24/18-24-0116-01-0000-etsi-bran-november-2024-update.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ic.gov.vn/van-ban-phap-luat/du-thao/2210.htm" TargetMode="External"/><Relationship Id="rId5" Type="http://schemas.openxmlformats.org/officeDocument/2006/relationships/hyperlink" Target="https://www.acma.gov.au/consultations/2024-11/updating-spectrum-plan" TargetMode="External"/><Relationship Id="rId4" Type="http://schemas.openxmlformats.org/officeDocument/2006/relationships/hyperlink" Target="https://mentor.ieee.org/802.18/dcn/24/18-24-0112-03-0000-proposed-response-to-saudi-arabia-s-cst-consultation-re-6-ghz-afc.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dcn/24/1-24-0054-01-Mntg-p802-revc-sa-second-recirculation-ballot-report.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wi-fi.org/news-events/newsroom/wi-fi-alliance-commends-federal-communications-commission-fcc-chairwomans" TargetMode="External"/><Relationship Id="rId7" Type="http://schemas.openxmlformats.org/officeDocument/2006/relationships/hyperlink" Target="https://www.wi-fi.org/beacon/guoqing-li/wi-fi-7-market-momentum-fueling-the-evolution-of-xr" TargetMode="External"/><Relationship Id="rId2" Type="http://schemas.openxmlformats.org/officeDocument/2006/relationships/hyperlink" Target="https://www.wi-fi.org/news-events/newsroom/wi-fi-alliance-applauds-ised-canada-for-forward-thinking-decision-to-adopt" TargetMode="External"/><Relationship Id="rId1" Type="http://schemas.openxmlformats.org/officeDocument/2006/relationships/slideLayout" Target="../slideLayouts/slideLayout2.xml"/><Relationship Id="rId6" Type="http://schemas.openxmlformats.org/officeDocument/2006/relationships/hyperlink" Target="https://www.wi-fi.org/beacon/the-beacon/from-niche-to-mainstream-wi-fi-alliance-founders-share-the-story-behind-the-early" TargetMode="External"/><Relationship Id="rId5" Type="http://schemas.openxmlformats.org/officeDocument/2006/relationships/hyperlink" Target="https://www.wi-fi.org/beacon/nadeem-akhtar/tackling-the-spectrum-crunch-with-mobile-data-offloading" TargetMode="External"/><Relationship Id="rId4" Type="http://schemas.openxmlformats.org/officeDocument/2006/relationships/hyperlink" Target="https://www.wi-fi.org/news-events/newsroom/new-study-lack-of-wi-fi-spectrum-bandwidth-undermines-chinas-investments-i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irelessglobalcongress.com/Brochure/WGC-EMEA-2024-Post-Event-Report/index.html#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balliance.com/wba-program-overview-2024/"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wballiancec.wpenginepowered.com/wp-content/uploads/2023/12/WBA_2024-Roadmap-and-Project-Overview_V1.4.1.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balliance.com/wp-content/uploads/2024/10/WBA-OpenRoaming-Guide-APAC-TG_v1.0.0-FINALPublic.pdf" TargetMode="External"/><Relationship Id="rId2" Type="http://schemas.openxmlformats.org/officeDocument/2006/relationships/hyperlink" Target="https://wballiance.com/resource/wba-openroaming-introduction-guid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balliance.com/wp-content/uploads/2024/08/Access-Network-Metrics-Whitepaper-Outline-v1.0.0-Public.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balliance.com/openroaming-for-iot-fido-device-onboard-framework/" TargetMode="External"/><Relationship Id="rId1" Type="http://schemas.openxmlformats.org/officeDocument/2006/relationships/slideLayout" Target="../slideLayouts/slideLayout2.xml"/><Relationship Id="rId4" Type="http://schemas.openxmlformats.org/officeDocument/2006/relationships/hyperlink" Target="https://wballiancec.wpenginepowered.com/wp-content/uploads/2024/10/WBA-OpenRoaming-for-IoT_FIDO-Device-Onboarding-Framework-Public-V.1.0.0.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balliancec.wpenginepowered.com/wp-content/uploads/2024/09/WBA-Wi-Fi-Exp-for-Moving-Networks-V1.0.0-Public-2.pdf" TargetMode="External"/><Relationship Id="rId2" Type="http://schemas.openxmlformats.org/officeDocument/2006/relationships/hyperlink" Target="https://wballiance.com/wi-fi-experience-for-moving-network/"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25.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odpod/"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modpod/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atatracker.ietf.org/doc/draft-ietf-6lo-schc-15dot4/"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prefix-registr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teas-attachment-circuit/" TargetMode="External"/><Relationship Id="rId4" Type="http://schemas.openxmlformats.org/officeDocument/2006/relationships/hyperlink" Target="https://datatracker.ietf.org/doc/draft-ietf-opsawg-oam-characteriz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7bi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brski-discovery/"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November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2024-11-13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26"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A15123-A47F-49E9-8B68-A6D07D7CFBF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B1E35D2F-963C-4B08-B029-63FB6C5146E3}"/>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6127B589-C43D-43F4-B428-9E5243A936A6}"/>
              </a:ext>
            </a:extLst>
          </p:cNvPr>
          <p:cNvSpPr>
            <a:spLocks noGrp="1"/>
          </p:cNvSpPr>
          <p:nvPr>
            <p:ph type="dt" idx="10"/>
          </p:nvPr>
        </p:nvSpPr>
        <p:spPr/>
        <p:txBody>
          <a:bodyPr/>
          <a:lstStyle/>
          <a:p>
            <a:r>
              <a:rPr lang="en-US"/>
              <a:t>November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919-A781-45A2-8A1C-3D2C12261CDD}"/>
              </a:ext>
            </a:extLst>
          </p:cNvPr>
          <p:cNvSpPr>
            <a:spLocks noGrp="1"/>
          </p:cNvSpPr>
          <p:nvPr>
            <p:ph type="ctrTitle"/>
          </p:nvPr>
        </p:nvSpPr>
        <p:spPr/>
        <p:txBody>
          <a:bodyPr/>
          <a:lstStyle/>
          <a:p>
            <a:r>
              <a:rPr lang="en-US"/>
              <a:t>JTC1 802 SC</a:t>
            </a:r>
          </a:p>
        </p:txBody>
      </p:sp>
      <p:sp>
        <p:nvSpPr>
          <p:cNvPr id="3" name="Subtitle 2">
            <a:extLst>
              <a:ext uri="{FF2B5EF4-FFF2-40B4-BE49-F238E27FC236}">
                <a16:creationId xmlns:a16="http://schemas.microsoft.com/office/drawing/2014/main" id="{9B4C490F-8891-42F7-9F87-110DB6B22A3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E91D0731-D9DF-44EF-AFAA-BBD8552C397E}"/>
              </a:ext>
            </a:extLst>
          </p:cNvPr>
          <p:cNvSpPr>
            <a:spLocks noGrp="1"/>
          </p:cNvSpPr>
          <p:nvPr>
            <p:ph type="ftr" idx="11"/>
          </p:nvPr>
        </p:nvSpPr>
        <p:spPr/>
        <p:txBody>
          <a:bodyPr/>
          <a:lstStyle/>
          <a:p>
            <a:r>
              <a:rPr lang="en-GB"/>
              <a:t>Peter Yee, AKAYLA</a:t>
            </a:r>
          </a:p>
        </p:txBody>
      </p:sp>
      <p:sp>
        <p:nvSpPr>
          <p:cNvPr id="8" name="Slide Number Placeholder 7">
            <a:extLst>
              <a:ext uri="{FF2B5EF4-FFF2-40B4-BE49-F238E27FC236}">
                <a16:creationId xmlns:a16="http://schemas.microsoft.com/office/drawing/2014/main" id="{E5C721E1-BF70-4F88-B293-333938D96FAC}"/>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9" name="Date Placeholder 8">
            <a:extLst>
              <a:ext uri="{FF2B5EF4-FFF2-40B4-BE49-F238E27FC236}">
                <a16:creationId xmlns:a16="http://schemas.microsoft.com/office/drawing/2014/main" id="{AEDFB755-91F9-4B51-A16C-0AD8FECE10FE}"/>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85075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CE3C-33C3-4CB5-8359-4393B66D3D85}"/>
              </a:ext>
            </a:extLst>
          </p:cNvPr>
          <p:cNvSpPr>
            <a:spLocks noGrp="1"/>
          </p:cNvSpPr>
          <p:nvPr>
            <p:ph type="ctrTitle"/>
          </p:nvPr>
        </p:nvSpPr>
        <p:spPr/>
        <p:txBody>
          <a:bodyPr/>
          <a:lstStyle/>
          <a:p>
            <a:r>
              <a:rPr lang="en-US"/>
              <a:t>TGmf (Maintenance)</a:t>
            </a:r>
          </a:p>
        </p:txBody>
      </p:sp>
      <p:sp>
        <p:nvSpPr>
          <p:cNvPr id="3" name="Subtitle 2">
            <a:extLst>
              <a:ext uri="{FF2B5EF4-FFF2-40B4-BE49-F238E27FC236}">
                <a16:creationId xmlns:a16="http://schemas.microsoft.com/office/drawing/2014/main" id="{6EA3DD41-2871-4F50-BAFF-26B00A913A2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B7C9DFF-E93F-497E-BE98-FE5061F2A654}"/>
              </a:ext>
            </a:extLst>
          </p:cNvPr>
          <p:cNvSpPr>
            <a:spLocks noGrp="1"/>
          </p:cNvSpPr>
          <p:nvPr>
            <p:ph type="ftr" idx="11"/>
          </p:nvPr>
        </p:nvSpPr>
        <p:spPr/>
        <p:txBody>
          <a:bodyPr/>
          <a:lstStyle/>
          <a:p>
            <a:r>
              <a:rPr lang="en-GB"/>
              <a:t>Michael Montemurro, Huawei</a:t>
            </a:r>
          </a:p>
        </p:txBody>
      </p:sp>
      <p:sp>
        <p:nvSpPr>
          <p:cNvPr id="8" name="Slide Number Placeholder 7">
            <a:extLst>
              <a:ext uri="{FF2B5EF4-FFF2-40B4-BE49-F238E27FC236}">
                <a16:creationId xmlns:a16="http://schemas.microsoft.com/office/drawing/2014/main" id="{C1EF6903-F5A2-4737-91BE-0A3191154F8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9" name="Date Placeholder 8">
            <a:extLst>
              <a:ext uri="{FF2B5EF4-FFF2-40B4-BE49-F238E27FC236}">
                <a16:creationId xmlns:a16="http://schemas.microsoft.com/office/drawing/2014/main" id="{10DF7BEF-3D44-4D55-A990-FDF070B74718}"/>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878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FE2E-BDF7-471F-A259-5BE19EB30962}"/>
              </a:ext>
            </a:extLst>
          </p:cNvPr>
          <p:cNvSpPr>
            <a:spLocks noGrp="1"/>
          </p:cNvSpPr>
          <p:nvPr>
            <p:ph type="ctrTitle"/>
          </p:nvPr>
        </p:nvSpPr>
        <p:spPr/>
        <p:txBody>
          <a:bodyPr/>
          <a:lstStyle/>
          <a:p>
            <a:r>
              <a:rPr lang="en-US"/>
              <a:t>TGbf (WLAN Sensing)</a:t>
            </a:r>
          </a:p>
        </p:txBody>
      </p:sp>
      <p:sp>
        <p:nvSpPr>
          <p:cNvPr id="3" name="Subtitle 2">
            <a:extLst>
              <a:ext uri="{FF2B5EF4-FFF2-40B4-BE49-F238E27FC236}">
                <a16:creationId xmlns:a16="http://schemas.microsoft.com/office/drawing/2014/main" id="{FD084AC0-42FA-42A2-A369-33D8F45EDE3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2F992E7-40A7-4797-A6F5-FA3F2BF87DFB}"/>
              </a:ext>
            </a:extLst>
          </p:cNvPr>
          <p:cNvSpPr>
            <a:spLocks noGrp="1"/>
          </p:cNvSpPr>
          <p:nvPr>
            <p:ph type="ftr" idx="11"/>
          </p:nvPr>
        </p:nvSpPr>
        <p:spPr/>
        <p:txBody>
          <a:bodyPr/>
          <a:lstStyle/>
          <a:p>
            <a:r>
              <a:rPr lang="en-GB"/>
              <a:t>Tony Xiao Han, Huawei</a:t>
            </a:r>
          </a:p>
        </p:txBody>
      </p:sp>
      <p:sp>
        <p:nvSpPr>
          <p:cNvPr id="8" name="Slide Number Placeholder 7">
            <a:extLst>
              <a:ext uri="{FF2B5EF4-FFF2-40B4-BE49-F238E27FC236}">
                <a16:creationId xmlns:a16="http://schemas.microsoft.com/office/drawing/2014/main" id="{B6917780-435A-469E-BB45-1F135FC178E2}"/>
              </a:ext>
            </a:extLst>
          </p:cNvPr>
          <p:cNvSpPr>
            <a:spLocks noGrp="1"/>
          </p:cNvSpPr>
          <p:nvPr>
            <p:ph type="sldNum" idx="12"/>
          </p:nvPr>
        </p:nvSpPr>
        <p:spPr/>
        <p:txBody>
          <a:bodyPr/>
          <a:lstStyle/>
          <a:p>
            <a:r>
              <a:rPr lang="en-GB"/>
              <a:t>Slide </a:t>
            </a:r>
            <a:fld id="{DE40C9FC-4879-4F20-9ECA-A574A90476B7}" type="slidenum">
              <a:rPr lang="en-GB" smtClean="0"/>
              <a:pPr/>
              <a:t>12</a:t>
            </a:fld>
            <a:endParaRPr lang="en-GB"/>
          </a:p>
        </p:txBody>
      </p:sp>
      <p:sp>
        <p:nvSpPr>
          <p:cNvPr id="9" name="Date Placeholder 8">
            <a:extLst>
              <a:ext uri="{FF2B5EF4-FFF2-40B4-BE49-F238E27FC236}">
                <a16:creationId xmlns:a16="http://schemas.microsoft.com/office/drawing/2014/main" id="{9A20E8DF-E9DF-4A63-A90B-72764B6AAD72}"/>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56650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5774-A34B-42AA-872B-52B0609BDCB4}"/>
              </a:ext>
            </a:extLst>
          </p:cNvPr>
          <p:cNvSpPr>
            <a:spLocks noGrp="1"/>
          </p:cNvSpPr>
          <p:nvPr>
            <p:ph type="ctrTitle"/>
          </p:nvPr>
        </p:nvSpPr>
        <p:spPr/>
        <p:txBody>
          <a:bodyPr/>
          <a:lstStyle/>
          <a:p>
            <a:r>
              <a:rPr lang="en-US"/>
              <a:t>TGbi (Enhanced Data Privacy)</a:t>
            </a:r>
          </a:p>
        </p:txBody>
      </p:sp>
      <p:sp>
        <p:nvSpPr>
          <p:cNvPr id="3" name="Subtitle 2">
            <a:extLst>
              <a:ext uri="{FF2B5EF4-FFF2-40B4-BE49-F238E27FC236}">
                <a16:creationId xmlns:a16="http://schemas.microsoft.com/office/drawing/2014/main" id="{5D54BA0A-8051-483B-8650-A0766C5243F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0886D10-476A-44DD-8117-AF922B05118A}"/>
              </a:ext>
            </a:extLst>
          </p:cNvPr>
          <p:cNvSpPr>
            <a:spLocks noGrp="1"/>
          </p:cNvSpPr>
          <p:nvPr>
            <p:ph type="ftr" idx="11"/>
          </p:nvPr>
        </p:nvSpPr>
        <p:spPr/>
        <p:txBody>
          <a:bodyPr/>
          <a:lstStyle/>
          <a:p>
            <a:r>
              <a:rPr lang="en-GB"/>
              <a:t>Carol Ansley, Cox</a:t>
            </a:r>
          </a:p>
        </p:txBody>
      </p:sp>
      <p:sp>
        <p:nvSpPr>
          <p:cNvPr id="8" name="Slide Number Placeholder 7">
            <a:extLst>
              <a:ext uri="{FF2B5EF4-FFF2-40B4-BE49-F238E27FC236}">
                <a16:creationId xmlns:a16="http://schemas.microsoft.com/office/drawing/2014/main" id="{8B20FBDF-AF91-47E7-83ED-E2FE7AB4F15A}"/>
              </a:ext>
            </a:extLst>
          </p:cNvPr>
          <p:cNvSpPr>
            <a:spLocks noGrp="1"/>
          </p:cNvSpPr>
          <p:nvPr>
            <p:ph type="sldNum" idx="12"/>
          </p:nvPr>
        </p:nvSpPr>
        <p:spPr/>
        <p:txBody>
          <a:bodyPr/>
          <a:lstStyle/>
          <a:p>
            <a:r>
              <a:rPr lang="en-GB"/>
              <a:t>Slide </a:t>
            </a:r>
            <a:fld id="{DE40C9FC-4879-4F20-9ECA-A574A90476B7}" type="slidenum">
              <a:rPr lang="en-GB" smtClean="0"/>
              <a:pPr/>
              <a:t>13</a:t>
            </a:fld>
            <a:endParaRPr lang="en-GB"/>
          </a:p>
        </p:txBody>
      </p:sp>
      <p:sp>
        <p:nvSpPr>
          <p:cNvPr id="9" name="Date Placeholder 8">
            <a:extLst>
              <a:ext uri="{FF2B5EF4-FFF2-40B4-BE49-F238E27FC236}">
                <a16:creationId xmlns:a16="http://schemas.microsoft.com/office/drawing/2014/main" id="{A49B7D4B-3D6A-4CB5-AD13-17FCB72701C5}"/>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14916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9B8-0ED4-4814-988B-D35C01AAB3CD}"/>
              </a:ext>
            </a:extLst>
          </p:cNvPr>
          <p:cNvSpPr>
            <a:spLocks noGrp="1"/>
          </p:cNvSpPr>
          <p:nvPr>
            <p:ph type="ctrTitle"/>
          </p:nvPr>
        </p:nvSpPr>
        <p:spPr/>
        <p:txBody>
          <a:bodyPr/>
          <a:lstStyle/>
          <a:p>
            <a:r>
              <a:rPr lang="en-US"/>
              <a:t>TGbk (320 MHz Positioning)</a:t>
            </a:r>
          </a:p>
        </p:txBody>
      </p:sp>
      <p:sp>
        <p:nvSpPr>
          <p:cNvPr id="3" name="Subtitle 2">
            <a:extLst>
              <a:ext uri="{FF2B5EF4-FFF2-40B4-BE49-F238E27FC236}">
                <a16:creationId xmlns:a16="http://schemas.microsoft.com/office/drawing/2014/main" id="{8C2F11FC-C657-4766-9A42-79861982315A}"/>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1D11B5E-1521-4BA0-9AFB-522D77FEEDDF}"/>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74101496-71E4-4A5A-A263-935C779C5AEB}"/>
              </a:ext>
            </a:extLst>
          </p:cNvPr>
          <p:cNvSpPr>
            <a:spLocks noGrp="1"/>
          </p:cNvSpPr>
          <p:nvPr>
            <p:ph type="sldNum" idx="12"/>
          </p:nvPr>
        </p:nvSpPr>
        <p:spPr/>
        <p:txBody>
          <a:bodyPr/>
          <a:lstStyle/>
          <a:p>
            <a:r>
              <a:rPr lang="en-GB"/>
              <a:t>Slide </a:t>
            </a:r>
            <a:fld id="{DE40C9FC-4879-4F20-9ECA-A574A90476B7}" type="slidenum">
              <a:rPr lang="en-GB" smtClean="0"/>
              <a:pPr/>
              <a:t>14</a:t>
            </a:fld>
            <a:endParaRPr lang="en-GB"/>
          </a:p>
        </p:txBody>
      </p:sp>
      <p:sp>
        <p:nvSpPr>
          <p:cNvPr id="9" name="Date Placeholder 8">
            <a:extLst>
              <a:ext uri="{FF2B5EF4-FFF2-40B4-BE49-F238E27FC236}">
                <a16:creationId xmlns:a16="http://schemas.microsoft.com/office/drawing/2014/main" id="{0EF9FF20-56F5-460C-8124-1DFDEABAF96C}"/>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83858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A6E8-149A-49E1-B1B5-229602AB1C9D}"/>
              </a:ext>
            </a:extLst>
          </p:cNvPr>
          <p:cNvSpPr>
            <a:spLocks noGrp="1"/>
          </p:cNvSpPr>
          <p:nvPr>
            <p:ph type="ctrTitle"/>
          </p:nvPr>
        </p:nvSpPr>
        <p:spPr/>
        <p:txBody>
          <a:bodyPr/>
          <a:lstStyle/>
          <a:p>
            <a:r>
              <a:rPr lang="en-US"/>
              <a:t>TGbn (Ultra High Reliability)</a:t>
            </a:r>
          </a:p>
        </p:txBody>
      </p:sp>
      <p:sp>
        <p:nvSpPr>
          <p:cNvPr id="3" name="Subtitle 2">
            <a:extLst>
              <a:ext uri="{FF2B5EF4-FFF2-40B4-BE49-F238E27FC236}">
                <a16:creationId xmlns:a16="http://schemas.microsoft.com/office/drawing/2014/main" id="{7D14252E-7EE1-47FF-A323-327CD08471B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91F8F00-4BD3-4047-95F9-983C9628D86A}"/>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B9781B21-01FE-45B4-887E-7E21BB08541D}"/>
              </a:ext>
            </a:extLst>
          </p:cNvPr>
          <p:cNvSpPr>
            <a:spLocks noGrp="1"/>
          </p:cNvSpPr>
          <p:nvPr>
            <p:ph type="sldNum" idx="12"/>
          </p:nvPr>
        </p:nvSpPr>
        <p:spPr/>
        <p:txBody>
          <a:bodyPr/>
          <a:lstStyle/>
          <a:p>
            <a:r>
              <a:rPr lang="en-GB"/>
              <a:t>Slide </a:t>
            </a:r>
            <a:fld id="{DE40C9FC-4879-4F20-9ECA-A574A90476B7}" type="slidenum">
              <a:rPr lang="en-GB" smtClean="0"/>
              <a:pPr/>
              <a:t>15</a:t>
            </a:fld>
            <a:endParaRPr lang="en-GB"/>
          </a:p>
        </p:txBody>
      </p:sp>
      <p:sp>
        <p:nvSpPr>
          <p:cNvPr id="9" name="Date Placeholder 8">
            <a:extLst>
              <a:ext uri="{FF2B5EF4-FFF2-40B4-BE49-F238E27FC236}">
                <a16:creationId xmlns:a16="http://schemas.microsoft.com/office/drawing/2014/main" id="{FFE1B6CB-9204-4489-82A6-5F866A744059}"/>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7129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43B5-6D03-414F-BA50-29DB5699C975}"/>
              </a:ext>
            </a:extLst>
          </p:cNvPr>
          <p:cNvSpPr>
            <a:spLocks noGrp="1"/>
          </p:cNvSpPr>
          <p:nvPr>
            <p:ph type="ctrTitle"/>
          </p:nvPr>
        </p:nvSpPr>
        <p:spPr/>
        <p:txBody>
          <a:bodyPr/>
          <a:lstStyle/>
          <a:p>
            <a:r>
              <a:rPr lang="en-US"/>
              <a:t>TGbp (Ambient Power)</a:t>
            </a:r>
          </a:p>
        </p:txBody>
      </p:sp>
      <p:sp>
        <p:nvSpPr>
          <p:cNvPr id="3" name="Subtitle 2">
            <a:extLst>
              <a:ext uri="{FF2B5EF4-FFF2-40B4-BE49-F238E27FC236}">
                <a16:creationId xmlns:a16="http://schemas.microsoft.com/office/drawing/2014/main" id="{DB69B431-2031-4212-BD14-9C2C29CDB7E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69A2C99-67A1-4F06-8B64-9EC811E5B52D}"/>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8E52176D-D7AA-4A39-AA2B-F3C1773518E0}"/>
              </a:ext>
            </a:extLst>
          </p:cNvPr>
          <p:cNvSpPr>
            <a:spLocks noGrp="1"/>
          </p:cNvSpPr>
          <p:nvPr>
            <p:ph type="sldNum" idx="12"/>
          </p:nvPr>
        </p:nvSpPr>
        <p:spPr/>
        <p:txBody>
          <a:bodyPr/>
          <a:lstStyle/>
          <a:p>
            <a:r>
              <a:rPr lang="en-GB"/>
              <a:t>Slide </a:t>
            </a:r>
            <a:fld id="{DE40C9FC-4879-4F20-9ECA-A574A90476B7}" type="slidenum">
              <a:rPr lang="en-GB" smtClean="0"/>
              <a:pPr/>
              <a:t>16</a:t>
            </a:fld>
            <a:endParaRPr lang="en-GB"/>
          </a:p>
        </p:txBody>
      </p:sp>
      <p:sp>
        <p:nvSpPr>
          <p:cNvPr id="9" name="Date Placeholder 8">
            <a:extLst>
              <a:ext uri="{FF2B5EF4-FFF2-40B4-BE49-F238E27FC236}">
                <a16:creationId xmlns:a16="http://schemas.microsoft.com/office/drawing/2014/main" id="{199E9571-DBA0-494A-8632-D305F811FBB3}"/>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23264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0F6D-B23D-45E6-8B97-2D9B96E8951E}"/>
              </a:ext>
            </a:extLst>
          </p:cNvPr>
          <p:cNvSpPr>
            <a:spLocks noGrp="1"/>
          </p:cNvSpPr>
          <p:nvPr>
            <p:ph type="ctrTitle"/>
          </p:nvPr>
        </p:nvSpPr>
        <p:spPr/>
        <p:txBody>
          <a:bodyPr/>
          <a:lstStyle/>
          <a:p>
            <a:r>
              <a:rPr lang="en-US"/>
              <a:t>ELC SG (Enhanced Light Communications)</a:t>
            </a:r>
          </a:p>
        </p:txBody>
      </p:sp>
      <p:sp>
        <p:nvSpPr>
          <p:cNvPr id="3" name="Subtitle 2">
            <a:extLst>
              <a:ext uri="{FF2B5EF4-FFF2-40B4-BE49-F238E27FC236}">
                <a16:creationId xmlns:a16="http://schemas.microsoft.com/office/drawing/2014/main" id="{1651C420-54A0-4ABB-8F90-D9DEC2BAE8C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B24078D0-B253-4E58-8FDE-210A310BC52D}"/>
              </a:ext>
            </a:extLst>
          </p:cNvPr>
          <p:cNvSpPr>
            <a:spLocks noGrp="1"/>
          </p:cNvSpPr>
          <p:nvPr>
            <p:ph type="ftr" idx="11"/>
          </p:nvPr>
        </p:nvSpPr>
        <p:spPr/>
        <p:txBody>
          <a:bodyPr/>
          <a:lstStyle/>
          <a:p>
            <a:r>
              <a:rPr lang="en-GB"/>
              <a:t>Nikola Serafimovski, purelifi</a:t>
            </a:r>
          </a:p>
        </p:txBody>
      </p:sp>
      <p:sp>
        <p:nvSpPr>
          <p:cNvPr id="8" name="Slide Number Placeholder 7">
            <a:extLst>
              <a:ext uri="{FF2B5EF4-FFF2-40B4-BE49-F238E27FC236}">
                <a16:creationId xmlns:a16="http://schemas.microsoft.com/office/drawing/2014/main" id="{63B5BE7F-77B2-4061-9628-A21C6579E0C6}"/>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
        <p:nvSpPr>
          <p:cNvPr id="9" name="Date Placeholder 8">
            <a:extLst>
              <a:ext uri="{FF2B5EF4-FFF2-40B4-BE49-F238E27FC236}">
                <a16:creationId xmlns:a16="http://schemas.microsoft.com/office/drawing/2014/main" id="{FE56C9F7-3DC7-4917-B55F-BC049ABDE18B}"/>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82631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9690-6CCF-47CE-8164-2585181CC33E}"/>
              </a:ext>
            </a:extLst>
          </p:cNvPr>
          <p:cNvSpPr>
            <a:spLocks noGrp="1"/>
          </p:cNvSpPr>
          <p:nvPr>
            <p:ph type="ctrTitle"/>
          </p:nvPr>
        </p:nvSpPr>
        <p:spPr/>
        <p:txBody>
          <a:bodyPr/>
          <a:lstStyle/>
          <a:p>
            <a:r>
              <a:rPr lang="en-US"/>
              <a:t>IMMW SG (Integrated mmWave)</a:t>
            </a:r>
          </a:p>
        </p:txBody>
      </p:sp>
      <p:sp>
        <p:nvSpPr>
          <p:cNvPr id="3" name="Subtitle 2">
            <a:extLst>
              <a:ext uri="{FF2B5EF4-FFF2-40B4-BE49-F238E27FC236}">
                <a16:creationId xmlns:a16="http://schemas.microsoft.com/office/drawing/2014/main" id="{FCE00226-4EA2-409F-9D9B-4FC94F66319A}"/>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827D634-7C2D-4E99-B332-9D4DF94833DE}"/>
              </a:ext>
            </a:extLst>
          </p:cNvPr>
          <p:cNvSpPr>
            <a:spLocks noGrp="1"/>
          </p:cNvSpPr>
          <p:nvPr>
            <p:ph type="ftr" idx="11"/>
          </p:nvPr>
        </p:nvSpPr>
        <p:spPr/>
        <p:txBody>
          <a:bodyPr/>
          <a:lstStyle/>
          <a:p>
            <a:r>
              <a:rPr lang="en-GB"/>
              <a:t>Laurent Cariou, Intel</a:t>
            </a:r>
          </a:p>
        </p:txBody>
      </p:sp>
      <p:sp>
        <p:nvSpPr>
          <p:cNvPr id="8" name="Slide Number Placeholder 7">
            <a:extLst>
              <a:ext uri="{FF2B5EF4-FFF2-40B4-BE49-F238E27FC236}">
                <a16:creationId xmlns:a16="http://schemas.microsoft.com/office/drawing/2014/main" id="{D8FE128F-D2B2-4689-B67C-A3752F3F3DE3}"/>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
        <p:nvSpPr>
          <p:cNvPr id="9" name="Date Placeholder 8">
            <a:extLst>
              <a:ext uri="{FF2B5EF4-FFF2-40B4-BE49-F238E27FC236}">
                <a16:creationId xmlns:a16="http://schemas.microsoft.com/office/drawing/2014/main" id="{C7D18A06-D8B0-495F-97FA-E463790AC104}"/>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10276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CA3F-A0EC-4B21-95FF-FC9DECFCF1E0}"/>
              </a:ext>
            </a:extLst>
          </p:cNvPr>
          <p:cNvSpPr>
            <a:spLocks noGrp="1"/>
          </p:cNvSpPr>
          <p:nvPr>
            <p:ph type="ctrTitle"/>
          </p:nvPr>
        </p:nvSpPr>
        <p:spPr/>
        <p:txBody>
          <a:bodyPr/>
          <a:lstStyle/>
          <a:p>
            <a:r>
              <a:rPr lang="en-US"/>
              <a:t>AUTO TIG (Automotive)</a:t>
            </a:r>
          </a:p>
        </p:txBody>
      </p:sp>
      <p:sp>
        <p:nvSpPr>
          <p:cNvPr id="3" name="Subtitle 2">
            <a:extLst>
              <a:ext uri="{FF2B5EF4-FFF2-40B4-BE49-F238E27FC236}">
                <a16:creationId xmlns:a16="http://schemas.microsoft.com/office/drawing/2014/main" id="{9027C668-052A-46A4-9F08-42D2DE545F5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BCBEDDF-D1C6-4293-91D3-C3392529A862}"/>
              </a:ext>
            </a:extLst>
          </p:cNvPr>
          <p:cNvSpPr>
            <a:spLocks noGrp="1"/>
          </p:cNvSpPr>
          <p:nvPr>
            <p:ph type="ftr" idx="11"/>
          </p:nvPr>
        </p:nvSpPr>
        <p:spPr/>
        <p:txBody>
          <a:bodyPr/>
          <a:lstStyle/>
          <a:p>
            <a:r>
              <a:rPr lang="en-GB"/>
              <a:t>Jim Lansford, Farafir SRL</a:t>
            </a:r>
          </a:p>
        </p:txBody>
      </p:sp>
      <p:sp>
        <p:nvSpPr>
          <p:cNvPr id="8" name="Slide Number Placeholder 7">
            <a:extLst>
              <a:ext uri="{FF2B5EF4-FFF2-40B4-BE49-F238E27FC236}">
                <a16:creationId xmlns:a16="http://schemas.microsoft.com/office/drawing/2014/main" id="{00915D1D-B070-4E15-9D6E-4327D54F93D3}"/>
              </a:ext>
            </a:extLst>
          </p:cNvPr>
          <p:cNvSpPr>
            <a:spLocks noGrp="1"/>
          </p:cNvSpPr>
          <p:nvPr>
            <p:ph type="sldNum" idx="12"/>
          </p:nvPr>
        </p:nvSpPr>
        <p:spPr/>
        <p:txBody>
          <a:bodyPr/>
          <a:lstStyle/>
          <a:p>
            <a:r>
              <a:rPr lang="en-GB"/>
              <a:t>Slide </a:t>
            </a:r>
            <a:fld id="{DE40C9FC-4879-4F20-9ECA-A574A90476B7}" type="slidenum">
              <a:rPr lang="en-GB" smtClean="0"/>
              <a:pPr/>
              <a:t>19</a:t>
            </a:fld>
            <a:endParaRPr lang="en-GB"/>
          </a:p>
        </p:txBody>
      </p:sp>
      <p:sp>
        <p:nvSpPr>
          <p:cNvPr id="9" name="Date Placeholder 8">
            <a:extLst>
              <a:ext uri="{FF2B5EF4-FFF2-40B4-BE49-F238E27FC236}">
                <a16:creationId xmlns:a16="http://schemas.microsoft.com/office/drawing/2014/main" id="{346CCFE8-B17A-4D5C-8528-75488B403288}"/>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948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A6D7B0D9-2F62-4662-8C47-83A04728362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D5EDD94-FA5C-4101-86EE-6B3A85BF1BD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CD619D2E-FD2D-4D3A-A81F-2F5C706C28AF}"/>
              </a:ext>
            </a:extLst>
          </p:cNvPr>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B5CB-7235-4ACD-B8D3-C1825167C8AC}"/>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D8FDFCF7-06FB-4854-8991-9EA5840DEE1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BF0016B2-FC4D-4F1F-B051-DAEDADBB8730}"/>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2E907581-236B-41E7-B3B7-EA387F793CCA}"/>
              </a:ext>
            </a:extLst>
          </p:cNvPr>
          <p:cNvSpPr>
            <a:spLocks noGrp="1"/>
          </p:cNvSpPr>
          <p:nvPr>
            <p:ph type="sldNum" idx="12"/>
          </p:nvPr>
        </p:nvSpPr>
        <p:spPr/>
        <p:txBody>
          <a:bodyPr/>
          <a:lstStyle/>
          <a:p>
            <a:r>
              <a:rPr lang="en-GB"/>
              <a:t>Slide </a:t>
            </a:r>
            <a:fld id="{DE40C9FC-4879-4F20-9ECA-A574A90476B7}" type="slidenum">
              <a:rPr lang="en-GB" smtClean="0"/>
              <a:pPr/>
              <a:t>20</a:t>
            </a:fld>
            <a:endParaRPr lang="en-GB"/>
          </a:p>
        </p:txBody>
      </p:sp>
      <p:sp>
        <p:nvSpPr>
          <p:cNvPr id="9" name="Date Placeholder 8">
            <a:extLst>
              <a:ext uri="{FF2B5EF4-FFF2-40B4-BE49-F238E27FC236}">
                <a16:creationId xmlns:a16="http://schemas.microsoft.com/office/drawing/2014/main" id="{861383F6-5F89-4E63-9B04-CDCA55D40701}"/>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6066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November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November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11979053"/>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Al </a:t>
                      </a:r>
                      <a:r>
                        <a:rPr lang="en-US" sz="1400" dirty="0" err="1"/>
                        <a:t>Petrick</a:t>
                      </a:r>
                      <a:endParaRPr lang="en-US" sz="1400" dirty="0"/>
                    </a:p>
                  </a:txBody>
                  <a:tcPr/>
                </a:tc>
                <a:tc>
                  <a:txBody>
                    <a:bodyPr/>
                    <a:lstStyle/>
                    <a:p>
                      <a:r>
                        <a:rPr lang="en-US" sz="1400" dirty="0"/>
                        <a:t>Skyworks</a:t>
                      </a:r>
                      <a:r>
                        <a:rPr lang="en-US" sz="1400" baseline="0" dirty="0"/>
                        <a:t> Solutions</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apetrick123@gmail.com</a:t>
                      </a:r>
                    </a:p>
                  </a:txBody>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1E7540E6-F739-44F5-9CEB-84EE867FF02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788D45B-4221-4611-928E-A0490264F7F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DC529BC9-E409-432D-B6A6-AA4765DF6D9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49482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September 2024</a:t>
            </a:r>
          </a:p>
          <a:p>
            <a:pPr lvl="1" algn="just">
              <a:spcBef>
                <a:spcPts val="300"/>
              </a:spcBef>
              <a:buFont typeface="Arial" panose="020B0604020202020204" pitchFamily="34" charset="0"/>
              <a:buChar char="•"/>
            </a:pPr>
            <a:r>
              <a:rPr lang="en-US" altLang="en-US" sz="1800" dirty="0"/>
              <a:t>63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6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DEEE3AE-995E-4781-8E64-247DD93D82DC}"/>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0777AAA-BBF4-4758-A5CE-4A642F916F5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Date Placeholder 4">
            <a:extLst>
              <a:ext uri="{FF2B5EF4-FFF2-40B4-BE49-F238E27FC236}">
                <a16:creationId xmlns:a16="http://schemas.microsoft.com/office/drawing/2014/main" id="{77E92358-24A2-493A-9552-3905F368D7F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0790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September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Qatar CRA:  </a:t>
            </a:r>
            <a:r>
              <a:rPr lang="en-GB" sz="1800" dirty="0">
                <a:hlinkClick r:id="rId4"/>
              </a:rPr>
              <a:t>Public Consultation - Position Paper on IoT and M2M in the State of Qatar</a:t>
            </a:r>
            <a:r>
              <a:rPr lang="en-GB" sz="1800" dirty="0"/>
              <a:t> </a:t>
            </a:r>
            <a:endParaRPr lang="en-US" sz="1800" dirty="0"/>
          </a:p>
          <a:p>
            <a:pPr lvl="1" algn="just">
              <a:buFont typeface="Arial" panose="020B0604020202020204" pitchFamily="34" charset="0"/>
              <a:buChar char="•"/>
            </a:pPr>
            <a:r>
              <a:rPr lang="en-US" sz="1800" dirty="0"/>
              <a:t>Mexico IFT:  </a:t>
            </a:r>
            <a:r>
              <a:rPr lang="en-GB" sz="1800" dirty="0">
                <a:hlinkClick r:id="rId5"/>
              </a:rPr>
              <a:t>Public consultation re the 64 GHz - 71 GHz frequency band</a:t>
            </a:r>
            <a:endParaRPr lang="en-US" sz="1800" dirty="0"/>
          </a:p>
          <a:p>
            <a:pPr lvl="1" algn="just">
              <a:buFont typeface="Arial" panose="020B0604020202020204" pitchFamily="34" charset="0"/>
              <a:buChar char="•"/>
            </a:pPr>
            <a:r>
              <a:rPr lang="en-US" sz="1800" dirty="0"/>
              <a:t>Saudi Arabia CST:  </a:t>
            </a:r>
            <a:r>
              <a:rPr lang="en-US" sz="1800" dirty="0">
                <a:hlinkClick r:id="rId6"/>
              </a:rPr>
              <a:t>Spectrum Outlook for Commercial and Innovative Use 2024-2027</a:t>
            </a:r>
            <a:endParaRPr lang="en-US" sz="1800" dirty="0"/>
          </a:p>
          <a:p>
            <a:pPr lvl="1" algn="just">
              <a:buFont typeface="Arial" panose="020B0604020202020204" pitchFamily="34" charset="0"/>
              <a:buChar char="•"/>
            </a:pPr>
            <a:r>
              <a:rPr lang="en-GB" sz="1800" dirty="0"/>
              <a:t>Belgium BIPT:  </a:t>
            </a:r>
            <a:r>
              <a:rPr lang="en-GB" sz="1800" dirty="0">
                <a:hlinkClick r:id="rId7"/>
              </a:rPr>
              <a:t>Consultation on radio interfaces related to devices using the ultra wideband technology (UWB)</a:t>
            </a:r>
            <a:endParaRPr lang="en-GB" sz="1800" dirty="0"/>
          </a:p>
          <a:p>
            <a:pPr lvl="1" algn="just">
              <a:buFont typeface="Arial" panose="020B0604020202020204" pitchFamily="34" charset="0"/>
              <a:buChar char="•"/>
            </a:pPr>
            <a:r>
              <a:rPr lang="en-US" sz="1800" dirty="0"/>
              <a:t>Japan MIC:  </a:t>
            </a:r>
            <a:r>
              <a:rPr lang="en-GB" sz="1800" dirty="0">
                <a:hlinkClick r:id="rId8"/>
              </a:rPr>
              <a:t>Call for opinions on the Frequency Reorganization Action Plan (FY2024 edition)</a:t>
            </a:r>
            <a:endParaRPr lang="en-GB" sz="1800" dirty="0"/>
          </a:p>
          <a:p>
            <a:pPr lvl="1" algn="just">
              <a:buFont typeface="Arial" panose="020B0604020202020204" pitchFamily="34" charset="0"/>
              <a:buChar char="•"/>
            </a:pPr>
            <a:r>
              <a:rPr lang="en-US" sz="1800" dirty="0"/>
              <a:t>Czech CTU:  </a:t>
            </a:r>
            <a:r>
              <a:rPr lang="en-GB" sz="1800" dirty="0">
                <a:hlinkClick r:id="rId9"/>
              </a:rPr>
              <a:t>Call for comments on the draft Radio Spectrum Management Strategy</a:t>
            </a:r>
            <a:endParaRPr lang="en-US" sz="18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251AC7F-DBDB-4E59-8103-BEB0AA28D72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FFE7B0FC-7D06-4FA4-BD33-ADE806573554}"/>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Date Placeholder 4">
            <a:extLst>
              <a:ext uri="{FF2B5EF4-FFF2-40B4-BE49-F238E27FC236}">
                <a16:creationId xmlns:a16="http://schemas.microsoft.com/office/drawing/2014/main" id="{335FB0A1-59DF-41F2-A3EB-40E262E56B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8535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Achievements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Japan MIC:  </a:t>
            </a:r>
            <a:r>
              <a:rPr lang="en-US" sz="1800" spc="-5" dirty="0">
                <a:solidFill>
                  <a:schemeClr val="tx1"/>
                </a:solidFill>
                <a:cs typeface="Arial"/>
                <a:hlinkClick r:id="rId3"/>
              </a:rPr>
              <a:t>Call for opinions on the proposed ministerial ordinance to amend part of the Radio Law Enforcement Regulations: Addition of systems and bands to the special exemption system for non-technical equipment</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Saudi Arabia CST:  </a:t>
            </a:r>
            <a:r>
              <a:rPr lang="en-US" sz="1800" spc="-5" dirty="0">
                <a:solidFill>
                  <a:schemeClr val="tx1"/>
                </a:solidFill>
                <a:cs typeface="Arial"/>
                <a:hlinkClick r:id="rId4"/>
              </a:rPr>
              <a:t>Light Licensing Regulations Annex for the 6 GHz Frequency Band</a:t>
            </a:r>
            <a:endParaRPr lang="en-US" sz="1800" spc="-5" dirty="0">
              <a:solidFill>
                <a:schemeClr val="tx1"/>
              </a:solidFill>
              <a:cs typeface="Arial"/>
            </a:endParaRPr>
          </a:p>
          <a:p>
            <a:pPr algn="just">
              <a:buFont typeface="Arial" panose="020B0604020202020204" pitchFamily="34" charset="0"/>
              <a:buChar char="•"/>
            </a:pPr>
            <a:r>
              <a:rPr lang="en-US" sz="2200" spc="-5" dirty="0">
                <a:solidFill>
                  <a:schemeClr val="tx1"/>
                </a:solidFill>
                <a:cs typeface="Arial"/>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Australia ACMA:  </a:t>
            </a:r>
            <a:r>
              <a:rPr lang="en-US" sz="1800" spc="-5" dirty="0">
                <a:solidFill>
                  <a:schemeClr val="tx1"/>
                </a:solidFill>
                <a:cs typeface="Arial"/>
                <a:hlinkClick r:id="rId5"/>
              </a:rPr>
              <a:t>Proposed update to Australian radiofrequency spectrum plan</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dirty="0"/>
              <a:t>Vietnam MIC:  </a:t>
            </a:r>
            <a:r>
              <a:rPr lang="en-US" sz="1800" dirty="0">
                <a:hlinkClick r:id="rId6"/>
              </a:rPr>
              <a:t>Consultation re lower 6 GHz band for Wi-Fi</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November 2024 update</a:t>
            </a:r>
            <a:r>
              <a:rPr lang="en-US" altLang="en-US" sz="1800" dirty="0">
                <a:cs typeface="Arial" panose="020B0604020202020204" pitchFamily="34" charset="0"/>
              </a:rPr>
              <a:t> </a:t>
            </a:r>
          </a:p>
          <a:p>
            <a:pPr lvl="1" algn="just">
              <a:spcBef>
                <a:spcPts val="600"/>
              </a:spcBef>
              <a:buFont typeface="Arial" panose="020B0604020202020204" pitchFamily="34" charset="0"/>
              <a:buChar char="•"/>
            </a:pPr>
            <a:r>
              <a:rPr lang="en-US" altLang="en-US" sz="1800" dirty="0">
                <a:cs typeface="Arial" panose="020B0604020202020204" pitchFamily="34" charset="0"/>
              </a:rPr>
              <a:t>Liaisons from ITU-R Working Party 5D</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3999CCF-5D7F-4057-953B-6270B65A059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2DE8127-E4B6-4006-8EFC-FC215E6E66AF}"/>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Date Placeholder 4">
            <a:extLst>
              <a:ext uri="{FF2B5EF4-FFF2-40B4-BE49-F238E27FC236}">
                <a16:creationId xmlns:a16="http://schemas.microsoft.com/office/drawing/2014/main" id="{63CA68BD-9FF6-4F9F-8CE1-61097A782C5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764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graphicFrame>
        <p:nvGraphicFramePr>
          <p:cNvPr id="4" name="Table 3"/>
          <p:cNvGraphicFramePr>
            <a:graphicFrameLocks noGrp="1"/>
          </p:cNvGraphicFramePr>
          <p:nvPr>
            <p:extLst>
              <p:ext uri="{D42A27DB-BD31-4B8C-83A1-F6EECF244321}">
                <p14:modId xmlns:p14="http://schemas.microsoft.com/office/powerpoint/2010/main" val="2384472952"/>
              </p:ext>
            </p:extLst>
          </p:nvPr>
        </p:nvGraphicFramePr>
        <p:xfrm>
          <a:off x="1018592" y="1705690"/>
          <a:ext cx="10339434" cy="16967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Thursday, 21 November 2025</a:t>
                      </a:r>
                      <a:r>
                        <a:rPr lang="en-US" sz="15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Thursdays,</a:t>
                      </a:r>
                      <a:r>
                        <a:rPr lang="en-US" sz="1500" baseline="0" dirty="0"/>
                        <a:t> 5 December 2025 through 20 March 2025</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2025 January interim</a:t>
                      </a:r>
                    </a:p>
                  </a:txBody>
                  <a:tcPr/>
                </a:tc>
                <a:tc>
                  <a:txBody>
                    <a:bodyPr/>
                    <a:lstStyle/>
                    <a:p>
                      <a:r>
                        <a:rPr lang="en-US" sz="1500" dirty="0"/>
                        <a:t>Opening meeting:  Tuesday,</a:t>
                      </a:r>
                      <a:r>
                        <a:rPr lang="en-US" sz="1500" baseline="0" dirty="0"/>
                        <a:t> 14 January 2025, 10:30am JST to 12:30pm JST</a:t>
                      </a:r>
                    </a:p>
                    <a:p>
                      <a:r>
                        <a:rPr lang="en-US" sz="1500" baseline="0" dirty="0"/>
                        <a:t>Closing meeting:  Thursday, 16 January 2025, 8:00am JST to 10:00am JST</a:t>
                      </a:r>
                      <a:endParaRPr lang="en-US" sz="1500" dirty="0"/>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3"/>
              </a:rPr>
              <a:t>Google Calendar</a:t>
            </a:r>
            <a:endParaRPr lang="en-US" sz="1500" b="1" dirty="0">
              <a:solidFill>
                <a:schemeClr val="tx1"/>
              </a:solidFill>
            </a:endParaRPr>
          </a:p>
        </p:txBody>
      </p:sp>
      <p:sp>
        <p:nvSpPr>
          <p:cNvPr id="3" name="Footer Placeholder 2">
            <a:extLst>
              <a:ext uri="{FF2B5EF4-FFF2-40B4-BE49-F238E27FC236}">
                <a16:creationId xmlns:a16="http://schemas.microsoft.com/office/drawing/2014/main" id="{1CBF5F0D-606C-409D-9671-345A80BD338C}"/>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AD3EA726-64ED-49C4-99E2-D77E2EE7E21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6" name="Date Placeholder 5">
            <a:extLst>
              <a:ext uri="{FF2B5EF4-FFF2-40B4-BE49-F238E27FC236}">
                <a16:creationId xmlns:a16="http://schemas.microsoft.com/office/drawing/2014/main" id="{1D016E81-1873-4BC9-81E6-D9D26B14FD1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0426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November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2050"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BCC16D4A-9BA4-45AF-B19A-CA3E339FDE40}"/>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6D77BDA4-05BD-4CE3-876C-08A0331C93C6}"/>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5" name="Date Placeholder 4">
            <a:extLst>
              <a:ext uri="{FF2B5EF4-FFF2-40B4-BE49-F238E27FC236}">
                <a16:creationId xmlns:a16="http://schemas.microsoft.com/office/drawing/2014/main" id="{97B76496-FC71-45D5-AE54-1308DC0E61E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090151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018CD9B2-32B1-446D-99BB-3A0321B958B2}"/>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128D248E-F568-4899-AF4B-A0FEC4F1FFDC}"/>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2B8E87BE-792E-4A21-99B7-46C85C7B91E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710102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E3A90268-2916-4336-97AB-7F6CE8B33A8B}"/>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AAC9490D-E1FF-4FD0-8704-40AFB6517D9D}"/>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92E39F9B-0BB4-459B-98A5-79A48376C87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7830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10969682"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19-24/0038, </a:t>
            </a:r>
            <a:r>
              <a:rPr lang="en-US" sz="2000" kern="0" dirty="0"/>
              <a:t>“</a:t>
            </a:r>
            <a:r>
              <a:rPr lang="en-US" sz="2000" kern="1200" dirty="0">
                <a:solidFill>
                  <a:schemeClr val="dk1"/>
                </a:solidFill>
                <a:latin typeface="+mn-lt"/>
                <a:ea typeface="+mn-ea"/>
                <a:cs typeface="+mn-cs"/>
              </a:rPr>
              <a:t>Measurement results of radio noise over Sub-1 GHz band emitted from mini PC and laptop PC</a:t>
            </a:r>
            <a:r>
              <a:rPr lang="en-US" sz="2000" kern="0" dirty="0"/>
              <a:t>”  </a:t>
            </a: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19-24/0032,	“IEEE 802.11ah and IEEE 802.15.4g SUN OFDM PHY Coexistence Simulation” </a:t>
            </a:r>
            <a:r>
              <a:rPr lang="en-US" sz="2000" kern="0" dirty="0" err="1"/>
              <a:t>Takenoro</a:t>
            </a:r>
            <a:r>
              <a:rPr lang="en-US" sz="2000" kern="0" dirty="0"/>
              <a:t> Sumi et. al</a:t>
            </a:r>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A7C720C1-D89C-4F16-972A-3774AD8AEC74}"/>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32548F2D-7842-46DA-9899-0AC9931E7F8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0EEDFAAC-9480-4096-8194-25307EF04AA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0655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DE3A-C2B2-4D70-B6D8-513D45DFA880}"/>
              </a:ext>
            </a:extLst>
          </p:cNvPr>
          <p:cNvSpPr>
            <a:spLocks noGrp="1"/>
          </p:cNvSpPr>
          <p:nvPr>
            <p:ph type="ctrTitle"/>
          </p:nvPr>
        </p:nvSpPr>
        <p:spPr/>
        <p:txBody>
          <a:bodyPr/>
          <a:lstStyle/>
          <a:p>
            <a:r>
              <a:rPr lang="en-US"/>
              <a:t>Editors Meeting</a:t>
            </a:r>
          </a:p>
        </p:txBody>
      </p:sp>
      <p:sp>
        <p:nvSpPr>
          <p:cNvPr id="3" name="Subtitle 2">
            <a:extLst>
              <a:ext uri="{FF2B5EF4-FFF2-40B4-BE49-F238E27FC236}">
                <a16:creationId xmlns:a16="http://schemas.microsoft.com/office/drawing/2014/main" id="{6060DD82-E2F4-44BD-806A-C5D98B462F9E}"/>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3E19969-31F4-4E22-860A-257758386720}"/>
              </a:ext>
            </a:extLst>
          </p:cNvPr>
          <p:cNvSpPr>
            <a:spLocks noGrp="1"/>
          </p:cNvSpPr>
          <p:nvPr>
            <p:ph type="ftr" idx="11"/>
          </p:nvPr>
        </p:nvSpPr>
        <p:spPr/>
        <p:txBody>
          <a:bodyPr/>
          <a:lstStyle/>
          <a:p>
            <a:r>
              <a:rPr lang="en-GB"/>
              <a:t>Emily Qi, Intel</a:t>
            </a:r>
          </a:p>
        </p:txBody>
      </p:sp>
      <p:sp>
        <p:nvSpPr>
          <p:cNvPr id="8" name="Slide Number Placeholder 7">
            <a:extLst>
              <a:ext uri="{FF2B5EF4-FFF2-40B4-BE49-F238E27FC236}">
                <a16:creationId xmlns:a16="http://schemas.microsoft.com/office/drawing/2014/main" id="{F8B0B810-54A6-4E14-A8B0-2F7B4FFD2DF0}"/>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9" name="Date Placeholder 8">
            <a:extLst>
              <a:ext uri="{FF2B5EF4-FFF2-40B4-BE49-F238E27FC236}">
                <a16:creationId xmlns:a16="http://schemas.microsoft.com/office/drawing/2014/main" id="{19C7A1C2-E698-43E5-8E2D-396270D4058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803507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spid="_x0000_s3074" name="Document" r:id="rId4" imgW="10438783" imgH="2543776" progId="Word.Document.8">
                  <p:embed/>
                </p:oleObj>
              </mc:Choice>
              <mc:Fallback>
                <p:oleObj name="Document" r:id="rId4" imgW="10438783" imgH="2543776" progId="Word.Document.8">
                  <p:embed/>
                  <p:pic>
                    <p:nvPicPr>
                      <p:cNvPr id="3075" name="Object 3"/>
                      <p:cNvPicPr>
                        <a:picLocks noChangeAspect="1" noChangeArrowheads="1"/>
                      </p:cNvPicPr>
                      <p:nvPr/>
                    </p:nvPicPr>
                    <p:blipFill>
                      <a:blip r:embed="rId5"/>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C5B0D1D-EC83-44AE-B0ED-ECCCA5857994}"/>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BA23CDC4-09B8-45E3-BC48-68964D6B450F}"/>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9A4E673A-89B5-4283-86B7-31CD8FC0368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588400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93591519-06D0-4482-8723-C4034F41B8D7}"/>
              </a:ext>
            </a:extLst>
          </p:cNvPr>
          <p:cNvSpPr>
            <a:spLocks noGrp="1"/>
          </p:cNvSpPr>
          <p:nvPr>
            <p:ph type="ftr" idx="14"/>
          </p:nvPr>
        </p:nvSpPr>
        <p:spPr/>
        <p:txBody>
          <a:bodyPr/>
          <a:lstStyle/>
          <a:p>
            <a:r>
              <a:rPr lang="en-GB"/>
              <a:t>Joseph Levy, InterDigital</a:t>
            </a:r>
            <a:endParaRPr lang="en-GB" dirty="0"/>
          </a:p>
        </p:txBody>
      </p:sp>
      <p:sp>
        <p:nvSpPr>
          <p:cNvPr id="3" name="Slide Number Placeholder 2">
            <a:extLst>
              <a:ext uri="{FF2B5EF4-FFF2-40B4-BE49-F238E27FC236}">
                <a16:creationId xmlns:a16="http://schemas.microsoft.com/office/drawing/2014/main" id="{8E0A1AB7-0771-4824-96B6-1E070070072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65005A49-2B72-4906-BF80-0BEA9EE2B75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76064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800" b="0" dirty="0">
                <a:solidFill>
                  <a:srgbClr val="333333"/>
                </a:solidFill>
                <a:latin typeface="+mj-lt"/>
              </a:rPr>
              <a:t>802-REVc - “Standard for Local and Metropolitan Area Networks: Overview and Architecture”</a:t>
            </a:r>
            <a:br>
              <a:rPr lang="en-US" sz="1800" b="0" dirty="0">
                <a:solidFill>
                  <a:srgbClr val="333333"/>
                </a:solidFill>
                <a:latin typeface="+mj-lt"/>
              </a:rPr>
            </a:br>
            <a:r>
              <a:rPr lang="en-US" sz="1800" b="0" i="1" dirty="0">
                <a:solidFill>
                  <a:srgbClr val="333333"/>
                </a:solidFill>
                <a:latin typeface="+mj-lt"/>
              </a:rPr>
              <a:t>A maintenance roll up of the outstanding amendments of IEEE std 802-2014 – 802.c, 802d, 802f </a:t>
            </a:r>
            <a:endParaRPr lang="en-GB" altLang="tr-TR" sz="20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Assigned to 802.1 Maintenance – </a:t>
            </a:r>
            <a:r>
              <a:rPr lang="en-US" sz="1200" b="0" i="0" dirty="0">
                <a:solidFill>
                  <a:srgbClr val="333333"/>
                </a:solidFill>
                <a:effectLst/>
                <a:highlight>
                  <a:srgbClr val="FFFFFF"/>
                </a:highlight>
                <a:latin typeface="Arial" panose="020B0604020202020204" pitchFamily="34" charset="0"/>
                <a:hlinkClick r:id="rId3"/>
              </a:rPr>
              <a:t>Mark Hantel </a:t>
            </a:r>
            <a:r>
              <a:rPr lang="en-GB" altLang="tr-TR" sz="1400" dirty="0"/>
              <a:t>Maintenance TG Chair, </a:t>
            </a:r>
            <a:r>
              <a:rPr lang="en-US" sz="1400" dirty="0">
                <a:solidFill>
                  <a:srgbClr val="23527C"/>
                </a:solidFill>
                <a:hlinkClick r:id="rId4"/>
              </a:rPr>
              <a:t>Glenn Parsons</a:t>
            </a:r>
            <a:r>
              <a:rPr lang="en-US" sz="1400" dirty="0">
                <a:solidFill>
                  <a:srgbClr val="23527C"/>
                </a:solidFill>
              </a:rPr>
              <a:t> </a:t>
            </a:r>
            <a:r>
              <a:rPr lang="en-US" sz="1400" dirty="0">
                <a:solidFill>
                  <a:schemeClr val="tx1"/>
                </a:solidFill>
              </a:rPr>
              <a:t>802.1 </a:t>
            </a:r>
            <a:r>
              <a:rPr lang="en-US" sz="1600" dirty="0">
                <a:solidFill>
                  <a:schemeClr val="tx1"/>
                </a:solidFill>
              </a:rPr>
              <a:t>Chair</a:t>
            </a:r>
            <a:endParaRPr lang="en-GB" altLang="tr-TR" sz="16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Status/documents/comments are available: </a:t>
            </a:r>
            <a:r>
              <a:rPr lang="en-GB" altLang="tr-TR" sz="1600" dirty="0">
                <a:hlinkClick r:id="rId5">
                  <a:extLst>
                    <a:ext uri="{A12FA001-AC4F-418D-AE19-62706E023703}">
                      <ahyp:hlinkClr xmlns:ahyp="http://schemas.microsoft.com/office/drawing/2018/hyperlinkcolor" val="tx"/>
                    </a:ext>
                  </a:extLst>
                </a:hlinkClick>
              </a:rPr>
              <a:t>https://1.ieee802.org/maintenance/802-revc/</a:t>
            </a:r>
            <a:r>
              <a:rPr lang="en-GB" altLang="tr-TR" sz="16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Files available</a:t>
            </a:r>
            <a:r>
              <a:rPr lang="en-GB" altLang="tr-TR" sz="1400" dirty="0">
                <a:solidFill>
                  <a:srgbClr val="23527C"/>
                </a:solidFill>
              </a:rPr>
              <a:t>: </a:t>
            </a:r>
            <a:r>
              <a:rPr lang="en-GB" altLang="tr-TR" sz="16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600" dirty="0">
                <a:hlinkClick r:id="rId7"/>
              </a:rPr>
              <a:t>/</a:t>
            </a:r>
            <a:r>
              <a:rPr lang="en-GB" altLang="tr-TR" sz="16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Editor: </a:t>
            </a:r>
            <a:r>
              <a:rPr lang="en-US" sz="1600" dirty="0">
                <a:solidFill>
                  <a:srgbClr val="0000E5"/>
                </a:solidFill>
                <a:hlinkClick r:id="rId8"/>
              </a:rPr>
              <a:t>James Gilb</a:t>
            </a:r>
            <a:r>
              <a:rPr lang="en-US" sz="1600" dirty="0">
                <a:solidFill>
                  <a:srgbClr val="0000E5"/>
                </a:solidFill>
              </a:rPr>
              <a:t> </a:t>
            </a:r>
            <a:endParaRPr lang="en-US" sz="18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SA ballot phase has “Completed”: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D2.1 – 1st Recirculation ballot – all comments received were resolved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D2.2 – 2</a:t>
            </a:r>
            <a:r>
              <a:rPr lang="en-GB" altLang="tr-TR" sz="1600" baseline="30000" dirty="0">
                <a:solidFill>
                  <a:srgbClr val="333333"/>
                </a:solidFill>
                <a:latin typeface="+mj-lt"/>
              </a:rPr>
              <a:t>nd</a:t>
            </a:r>
            <a:r>
              <a:rPr lang="en-GB" altLang="tr-TR" sz="1600" dirty="0">
                <a:solidFill>
                  <a:srgbClr val="333333"/>
                </a:solidFill>
                <a:latin typeface="+mj-lt"/>
              </a:rPr>
              <a:t> Recirculation ballot – all comments received were resolved – no chang</a:t>
            </a:r>
            <a:r>
              <a:rPr lang="en-GB" altLang="tr-TR" sz="2000" dirty="0">
                <a:solidFill>
                  <a:srgbClr val="333333"/>
                </a:solidFill>
                <a:latin typeface="+mj-lt"/>
              </a:rPr>
              <a:t>e</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Non-conditional LMSC approval to submit to RevCom will be requested this week, for RevCom review/SASB approval at their December 2024 meeting </a:t>
            </a:r>
            <a:endParaRPr lang="en-GB" altLang="tr-TR" sz="2400" b="1"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699B8B4B-36E6-4FEC-BDC9-BB219E6CD7D2}"/>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E65E48F9-B03A-4543-AB41-75EDFEC1D42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Date Placeholder 4">
            <a:extLst>
              <a:ext uri="{FF2B5EF4-FFF2-40B4-BE49-F238E27FC236}">
                <a16:creationId xmlns:a16="http://schemas.microsoft.com/office/drawing/2014/main" id="{82D671A0-53E0-40D4-8C3A-B4F33C8D8C1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705062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2.2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 report can be found: </a:t>
            </a:r>
            <a:r>
              <a:rPr lang="en-US" sz="2400" dirty="0">
                <a:latin typeface="Calibri" panose="020F0502020204030204" pitchFamily="34" charset="0"/>
                <a:hlinkClick r:id="rId2"/>
              </a:rPr>
              <a:t>1-24/0054r1</a:t>
            </a:r>
            <a:r>
              <a:rPr lang="en-US" dirty="0">
                <a:latin typeface="Verdana" panose="020B0604030504040204" pitchFamily="34" charset="0"/>
              </a:rPr>
              <a:t> </a:t>
            </a:r>
            <a:r>
              <a:rPr lang="en-US" sz="2000" b="0" i="0" dirty="0">
                <a:solidFill>
                  <a:srgbClr val="000000"/>
                </a:solidFill>
                <a:effectLst/>
                <a:latin typeface="Verdana" panose="020B0604030504040204" pitchFamily="34" charset="0"/>
              </a:rPr>
              <a:t> </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One comment was received and was resolved:</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latin typeface="Calibri" panose="020F0502020204030204" pitchFamily="34" charset="0"/>
              </a:rPr>
              <a:t>Rejected.  The comment is out of scope as it is not a comment on a changed portion of the draft.  Refer this change to IEEE SA Editorial staff for consideration during preparation for publication.</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21869E16-77F5-48CC-A053-B4A8BED7980A}"/>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4204CBCC-47C9-481D-BBE4-9DAE6A7B35E9}"/>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Date Placeholder 4">
            <a:extLst>
              <a:ext uri="{FF2B5EF4-FFF2-40B4-BE49-F238E27FC236}">
                <a16:creationId xmlns:a16="http://schemas.microsoft.com/office/drawing/2014/main" id="{36F3FBD2-B68E-460B-8AC6-71E6CA43C4D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5845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600201"/>
            <a:ext cx="11048999" cy="4628018"/>
          </a:xfrm>
        </p:spPr>
        <p:txBody>
          <a:bodyPr/>
          <a:lstStyle/>
          <a:p>
            <a:pPr>
              <a:buFont typeface="Arial" panose="020B0604020202020204" pitchFamily="34" charset="0"/>
              <a:buChar char="•"/>
            </a:pPr>
            <a:r>
              <a:rPr lang="en-US" dirty="0"/>
              <a:t>For the balloting process there are no next steps for 802.11 or 802.11 ARC SC </a:t>
            </a:r>
          </a:p>
          <a:p>
            <a:pPr>
              <a:buFont typeface="Arial" panose="020B0604020202020204" pitchFamily="34" charset="0"/>
              <a:buChar char="•"/>
            </a:pPr>
            <a:r>
              <a:rPr lang="en-US" altLang="tr-TR" dirty="0">
                <a:solidFill>
                  <a:srgbClr val="333333"/>
                </a:solidFill>
                <a:latin typeface="+mj-lt"/>
              </a:rPr>
              <a:t>It is anticipated that the LMSC will agree to unconditionally forward P802 </a:t>
            </a:r>
            <a:r>
              <a:rPr lang="en-US" altLang="tr-TR" dirty="0" err="1">
                <a:solidFill>
                  <a:srgbClr val="333333"/>
                </a:solidFill>
                <a:latin typeface="+mj-lt"/>
              </a:rPr>
              <a:t>REVc</a:t>
            </a:r>
            <a:r>
              <a:rPr lang="en-US" altLang="tr-TR" dirty="0">
                <a:solidFill>
                  <a:srgbClr val="333333"/>
                </a:solidFill>
                <a:latin typeface="+mj-lt"/>
              </a:rPr>
              <a:t> D2.2 to RevCom on Friday 15 November (this week)</a:t>
            </a:r>
          </a:p>
          <a:p>
            <a:pPr>
              <a:buFont typeface="Arial" panose="020B0604020202020204" pitchFamily="34" charset="0"/>
              <a:buChar char="•"/>
            </a:pPr>
            <a:r>
              <a:rPr lang="en-US" altLang="tr-TR" dirty="0">
                <a:solidFill>
                  <a:srgbClr val="333333"/>
                </a:solidFill>
                <a:latin typeface="+mj-lt"/>
              </a:rPr>
              <a:t>It is also anticipated that RevCom will recommend approval of the draft and that the SASB will approve the draft for publication at the upcoming December SASB meeting.</a:t>
            </a:r>
          </a:p>
          <a:p>
            <a:pPr>
              <a:buFont typeface="Arial" panose="020B0604020202020204" pitchFamily="34" charset="0"/>
              <a:buChar char="•"/>
            </a:pP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For 802.11 the next steps will be aligning 802.11 with the updated IEEE Std 802</a:t>
            </a:r>
          </a:p>
          <a:p>
            <a:pPr lvl="1">
              <a:buFont typeface="Arial" panose="020B0604020202020204" pitchFamily="34" charset="0"/>
              <a:buChar char="•"/>
            </a:pPr>
            <a:r>
              <a:rPr lang="en-US" altLang="tr-TR" dirty="0">
                <a:solidFill>
                  <a:srgbClr val="333333"/>
                </a:solidFill>
                <a:latin typeface="+mj-lt"/>
              </a:rPr>
              <a:t>It is anticipated that this activity will be assigned to the 802.11 ARC SC and implemented in 802.11 TGmf.    </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E2161A2B-CD27-4701-A682-2570B7F81DBB}"/>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4E085311-36EF-4D2F-B180-D83DADAC94E2}"/>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73F161CE-147B-465E-94E3-323CCCB8C9F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144222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3" name="Footer Placeholder 2">
            <a:extLst>
              <a:ext uri="{FF2B5EF4-FFF2-40B4-BE49-F238E27FC236}">
                <a16:creationId xmlns:a16="http://schemas.microsoft.com/office/drawing/2014/main" id="{74F62CAB-0068-4D3A-8A12-966875FDD228}"/>
              </a:ext>
            </a:extLst>
          </p:cNvPr>
          <p:cNvSpPr>
            <a:spLocks noGrp="1"/>
          </p:cNvSpPr>
          <p:nvPr>
            <p:ph type="ftr" idx="14"/>
          </p:nvPr>
        </p:nvSpPr>
        <p:spPr/>
        <p:txBody>
          <a:bodyPr/>
          <a:lstStyle/>
          <a:p>
            <a:r>
              <a:rPr lang="en-GB"/>
              <a:t>Joseph Levy, InterDigital</a:t>
            </a:r>
            <a:endParaRPr lang="en-GB" dirty="0"/>
          </a:p>
        </p:txBody>
      </p:sp>
      <p:sp>
        <p:nvSpPr>
          <p:cNvPr id="7" name="Slide Number Placeholder 6">
            <a:extLst>
              <a:ext uri="{FF2B5EF4-FFF2-40B4-BE49-F238E27FC236}">
                <a16:creationId xmlns:a16="http://schemas.microsoft.com/office/drawing/2014/main" id="{52F7FAB8-5D2B-40AB-823F-8584B8773E91}"/>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Date Placeholder 7">
            <a:extLst>
              <a:ext uri="{FF2B5EF4-FFF2-40B4-BE49-F238E27FC236}">
                <a16:creationId xmlns:a16="http://schemas.microsoft.com/office/drawing/2014/main" id="{CFB0C6DF-8E22-4AF9-BC4B-6FE423ABABD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76052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2024-11-13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4098"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3" name="Footer Placeholder 2">
            <a:extLst>
              <a:ext uri="{FF2B5EF4-FFF2-40B4-BE49-F238E27FC236}">
                <a16:creationId xmlns:a16="http://schemas.microsoft.com/office/drawing/2014/main" id="{08C76EEE-7359-4720-8053-EF5B4695AF55}"/>
              </a:ext>
            </a:extLst>
          </p:cNvPr>
          <p:cNvSpPr>
            <a:spLocks noGrp="1"/>
          </p:cNvSpPr>
          <p:nvPr>
            <p:ph type="ftr" idx="11"/>
          </p:nvPr>
        </p:nvSpPr>
        <p:spPr/>
        <p:txBody>
          <a:bodyPr/>
          <a:lstStyle/>
          <a:p>
            <a:r>
              <a:rPr lang="en-GB"/>
              <a:t>Srinivas Kandala, Samsung</a:t>
            </a:r>
          </a:p>
        </p:txBody>
      </p:sp>
      <p:sp>
        <p:nvSpPr>
          <p:cNvPr id="4" name="Slide Number Placeholder 3">
            <a:extLst>
              <a:ext uri="{FF2B5EF4-FFF2-40B4-BE49-F238E27FC236}">
                <a16:creationId xmlns:a16="http://schemas.microsoft.com/office/drawing/2014/main" id="{966112AC-25DB-4585-8A59-523DEEBCA61E}"/>
              </a:ext>
            </a:extLst>
          </p:cNvPr>
          <p:cNvSpPr>
            <a:spLocks noGrp="1"/>
          </p:cNvSpPr>
          <p:nvPr>
            <p:ph type="sldNum" idx="12"/>
          </p:nvPr>
        </p:nvSpPr>
        <p:spPr/>
        <p:txBody>
          <a:bodyPr/>
          <a:lstStyle/>
          <a:p>
            <a:r>
              <a:rPr lang="en-GB"/>
              <a:t>Slide </a:t>
            </a:r>
            <a:fld id="{DE40C9FC-4879-4F20-9ECA-A574A90476B7}" type="slidenum">
              <a:rPr lang="en-GB" smtClean="0"/>
              <a:pPr/>
              <a:t>36</a:t>
            </a:fld>
            <a:endParaRPr lang="en-GB"/>
          </a:p>
        </p:txBody>
      </p:sp>
      <p:sp>
        <p:nvSpPr>
          <p:cNvPr id="5" name="Date Placeholder 4">
            <a:extLst>
              <a:ext uri="{FF2B5EF4-FFF2-40B4-BE49-F238E27FC236}">
                <a16:creationId xmlns:a16="http://schemas.microsoft.com/office/drawing/2014/main" id="{382974A0-AE90-4E8D-A4F3-96550199B6BF}"/>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697778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November 2024 IEEE 802.11 meeting</a:t>
            </a:r>
            <a:endParaRPr lang="en-GB" dirty="0"/>
          </a:p>
        </p:txBody>
      </p:sp>
      <p:sp>
        <p:nvSpPr>
          <p:cNvPr id="3" name="Footer Placeholder 2">
            <a:extLst>
              <a:ext uri="{FF2B5EF4-FFF2-40B4-BE49-F238E27FC236}">
                <a16:creationId xmlns:a16="http://schemas.microsoft.com/office/drawing/2014/main" id="{1124E1FE-1A75-40AA-9BBA-A6EE4D38347E}"/>
              </a:ext>
            </a:extLst>
          </p:cNvPr>
          <p:cNvSpPr>
            <a:spLocks noGrp="1"/>
          </p:cNvSpPr>
          <p:nvPr>
            <p:ph type="ftr" idx="14"/>
          </p:nvPr>
        </p:nvSpPr>
        <p:spPr/>
        <p:txBody>
          <a:bodyPr/>
          <a:lstStyle/>
          <a:p>
            <a:r>
              <a:rPr lang="en-GB"/>
              <a:t>Srinivas Kandala, Samsung</a:t>
            </a:r>
            <a:endParaRPr lang="en-GB" dirty="0"/>
          </a:p>
        </p:txBody>
      </p:sp>
      <p:sp>
        <p:nvSpPr>
          <p:cNvPr id="6" name="Slide Number Placeholder 5">
            <a:extLst>
              <a:ext uri="{FF2B5EF4-FFF2-40B4-BE49-F238E27FC236}">
                <a16:creationId xmlns:a16="http://schemas.microsoft.com/office/drawing/2014/main" id="{5FEAD4BC-E8FD-4B41-8B81-7223EB1CFAC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969235EF-056F-468C-B84E-91D158B148A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76601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6852BFB6-57AB-46E2-8FFB-4ECCA69EDC67}"/>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7F47B31-2F4D-478F-BD3A-EF7DCCF14AAB}"/>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8" name="Date Placeholder 7">
            <a:extLst>
              <a:ext uri="{FF2B5EF4-FFF2-40B4-BE49-F238E27FC236}">
                <a16:creationId xmlns:a16="http://schemas.microsoft.com/office/drawing/2014/main" id="{ED03EF3E-E072-463C-8B13-CA3A799054D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998787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Wi-Fi proximity ranging</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8B334EB9-5A23-4BA2-9169-734D078E666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DD0AFA26-EE99-4D3C-BE9D-16652C0F19BA}"/>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FA487E98-EB16-4A34-99AA-4F998FD003D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2677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D26C-99BF-4C8E-AD76-416FF8DC0E83}"/>
              </a:ext>
            </a:extLst>
          </p:cNvPr>
          <p:cNvSpPr>
            <a:spLocks noGrp="1"/>
          </p:cNvSpPr>
          <p:nvPr>
            <p:ph type="ctrTitle"/>
          </p:nvPr>
        </p:nvSpPr>
        <p:spPr/>
        <p:txBody>
          <a:bodyPr/>
          <a:lstStyle/>
          <a:p>
            <a:r>
              <a:rPr lang="en-US"/>
              <a:t>ANA</a:t>
            </a:r>
          </a:p>
        </p:txBody>
      </p:sp>
      <p:sp>
        <p:nvSpPr>
          <p:cNvPr id="3" name="Subtitle 2">
            <a:extLst>
              <a:ext uri="{FF2B5EF4-FFF2-40B4-BE49-F238E27FC236}">
                <a16:creationId xmlns:a16="http://schemas.microsoft.com/office/drawing/2014/main" id="{417E5305-596D-487D-B08D-439832627E0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C937AF0-9879-4B40-AEB6-08843712C91D}"/>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1BBF5DF6-93E3-434A-AB38-69BD6FC82FA7}"/>
              </a:ext>
            </a:extLst>
          </p:cNvPr>
          <p:cNvSpPr>
            <a:spLocks noGrp="1"/>
          </p:cNvSpPr>
          <p:nvPr>
            <p:ph type="sldNum" idx="12"/>
          </p:nvPr>
        </p:nvSpPr>
        <p:spPr/>
        <p:txBody>
          <a:bodyPr/>
          <a:lstStyle/>
          <a:p>
            <a:r>
              <a:rPr lang="en-GB"/>
              <a:t>Slide </a:t>
            </a:r>
            <a:fld id="{DE40C9FC-4879-4F20-9ECA-A574A90476B7}" type="slidenum">
              <a:rPr lang="en-GB" smtClean="0"/>
              <a:pPr/>
              <a:t>4</a:t>
            </a:fld>
            <a:endParaRPr lang="en-GB"/>
          </a:p>
        </p:txBody>
      </p:sp>
      <p:sp>
        <p:nvSpPr>
          <p:cNvPr id="9" name="Date Placeholder 8">
            <a:extLst>
              <a:ext uri="{FF2B5EF4-FFF2-40B4-BE49-F238E27FC236}">
                <a16:creationId xmlns:a16="http://schemas.microsoft.com/office/drawing/2014/main" id="{A67B99D0-6E4D-4FA5-B553-681DD89BF4B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741604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Automated Frequency Coordination</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A9014288-5F48-4BD0-9457-8827D6529EE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8C334D11-652A-4E3E-A015-9C7D0E80DB3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711C8237-F6C7-4C5E-990D-EE09113467F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974949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chemeClr val="accent2"/>
                </a:solidFill>
                <a:hlinkClick r:id="rId2">
                  <a:extLst>
                    <a:ext uri="{A12FA001-AC4F-418D-AE19-62706E023703}">
                      <ahyp:hlinkClr xmlns:ahyp="http://schemas.microsoft.com/office/drawing/2018/hyperlinkcolor" val="tx"/>
                    </a:ext>
                  </a:extLst>
                </a:hlinkClick>
              </a:rPr>
              <a:t>Wi-Fi Alliance® applauds ISED Canada for forward-thinking decision to adopt rules for 6 GHz Very Low Power devices</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3">
                  <a:extLst>
                    <a:ext uri="{A12FA001-AC4F-418D-AE19-62706E023703}">
                      <ahyp:hlinkClr xmlns:ahyp="http://schemas.microsoft.com/office/drawing/2018/hyperlinkcolor" val="tx"/>
                    </a:ext>
                  </a:extLst>
                </a:hlinkClick>
              </a:rPr>
              <a:t>Wi-Fi Alliance® commends Federal Communications Commission (FCC) Chairwoman’s proposal to allow very low power (VLP) devices to access 6 GHz spectrum</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4">
                  <a:extLst>
                    <a:ext uri="{A12FA001-AC4F-418D-AE19-62706E023703}">
                      <ahyp:hlinkClr xmlns:ahyp="http://schemas.microsoft.com/office/drawing/2018/hyperlinkcolor" val="tx"/>
                    </a:ext>
                  </a:extLst>
                </a:hlinkClick>
              </a:rPr>
              <a:t>New study: Lack of Wi-Fi® spectrum bandwidth undermines China’s investments in fiber</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Tackling the spectrum crunch with mobile data offloading</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6">
                  <a:extLst>
                    <a:ext uri="{A12FA001-AC4F-418D-AE19-62706E023703}">
                      <ahyp:hlinkClr xmlns:ahyp="http://schemas.microsoft.com/office/drawing/2018/hyperlinkcolor" val="tx"/>
                    </a:ext>
                  </a:extLst>
                </a:hlinkClick>
              </a:rPr>
              <a:t>From niche to mainstream: Wi-Fi Alliance® founders share the story behind the early days of Wi-Fi®</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Wi-Fi 7 market momentum: Fueling the evolution of XR</a:t>
            </a:r>
            <a:endParaRPr lang="en-US" sz="2000" dirty="0">
              <a:solidFill>
                <a:schemeClr val="accent2"/>
              </a:solidFill>
            </a:endParaRPr>
          </a:p>
        </p:txBody>
      </p:sp>
      <p:sp>
        <p:nvSpPr>
          <p:cNvPr id="4" name="Footer Placeholder 3">
            <a:extLst>
              <a:ext uri="{FF2B5EF4-FFF2-40B4-BE49-F238E27FC236}">
                <a16:creationId xmlns:a16="http://schemas.microsoft.com/office/drawing/2014/main" id="{C25FE6BE-B92F-444B-A31B-92BA1AF2EF88}"/>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460A6B02-D868-46D0-BE86-0DFD864773C2}"/>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FA59DC4C-BB88-4393-94A0-3CD8453F657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69451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9A315D17-2841-4B6F-83B6-8A92D4610D70}"/>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5FB3B7BA-0D20-45BD-81FF-69CFDDDFA8AF}"/>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55D7B47F-DF0F-422D-9F2E-4BD03F6C3FB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18319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dirty="0"/>
              <a:t>Wireless Broadband Alliance (WBA) Liaison Report – November 2024</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2024-11-13</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91C124A3-840E-45B5-8856-D28F7F8A0D8B}"/>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1BA3010D-16A8-4F68-801B-F327676A77ED}"/>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14B8E452-8A84-487F-A84B-15F26173F2E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4674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B61D6B4B-FBFE-400F-94B9-4A9AA04F307C}"/>
              </a:ext>
            </a:extLst>
          </p:cNvPr>
          <p:cNvSpPr>
            <a:spLocks noGrp="1"/>
          </p:cNvSpPr>
          <p:nvPr>
            <p:ph type="ftr" idx="14"/>
          </p:nvPr>
        </p:nvSpPr>
        <p:spPr/>
        <p:txBody>
          <a:bodyPr/>
          <a:lstStyle/>
          <a:p>
            <a:r>
              <a:rPr lang="en-GB"/>
              <a:t>Necati Canpolat, Intel</a:t>
            </a:r>
            <a:endParaRPr lang="en-GB" dirty="0"/>
          </a:p>
        </p:txBody>
      </p:sp>
      <p:sp>
        <p:nvSpPr>
          <p:cNvPr id="10" name="Slide Number Placeholder 9">
            <a:extLst>
              <a:ext uri="{FF2B5EF4-FFF2-40B4-BE49-F238E27FC236}">
                <a16:creationId xmlns:a16="http://schemas.microsoft.com/office/drawing/2014/main" id="{5EC09260-1408-4AEE-B509-0D388AAB89C1}"/>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1" name="Date Placeholder 10">
            <a:extLst>
              <a:ext uri="{FF2B5EF4-FFF2-40B4-BE49-F238E27FC236}">
                <a16:creationId xmlns:a16="http://schemas.microsoft.com/office/drawing/2014/main" id="{64FE74CF-EE52-49C7-99E0-15CAD463FC2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2315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1956-3792-8079-FA24-C29776EB2A3C}"/>
              </a:ext>
            </a:extLst>
          </p:cNvPr>
          <p:cNvSpPr>
            <a:spLocks noGrp="1"/>
          </p:cNvSpPr>
          <p:nvPr>
            <p:ph type="title"/>
          </p:nvPr>
        </p:nvSpPr>
        <p:spPr>
          <a:xfrm>
            <a:off x="1919536" y="550267"/>
            <a:ext cx="864096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9FC0D1C7-6E3C-8F2D-8B59-7CFCAF3C30DB}"/>
              </a:ext>
            </a:extLst>
          </p:cNvPr>
          <p:cNvSpPr>
            <a:spLocks noGrp="1"/>
          </p:cNvSpPr>
          <p:nvPr>
            <p:ph idx="1"/>
          </p:nvPr>
        </p:nvSpPr>
        <p:spPr>
          <a:xfrm>
            <a:off x="1847528" y="1920695"/>
            <a:ext cx="4894312" cy="4114800"/>
          </a:xfrm>
        </p:spPr>
        <p:txBody>
          <a:bodyPr/>
          <a:lstStyle/>
          <a:p>
            <a:r>
              <a:rPr lang="en-US" b="0" dirty="0"/>
              <a:t>WBA has three events per year</a:t>
            </a:r>
          </a:p>
          <a:p>
            <a:r>
              <a:rPr lang="en-US" b="0" dirty="0"/>
              <a:t>The last event was on October 7-10 in Paris co-located with Network X</a:t>
            </a:r>
          </a:p>
          <a:p>
            <a:r>
              <a:rPr lang="en-US" b="0" dirty="0">
                <a:hlinkClick r:id="rId2"/>
              </a:rPr>
              <a:t>https://www.wirelessglobalcongress.com/2024-Post-Event-Report</a:t>
            </a:r>
            <a:endParaRPr lang="en-US" b="0" dirty="0"/>
          </a:p>
          <a:p>
            <a:r>
              <a:rPr lang="en-US" b="0" dirty="0"/>
              <a:t>The presentations will be made public in December 2024</a:t>
            </a:r>
          </a:p>
          <a:p>
            <a:endParaRPr lang="en-US" b="0" dirty="0"/>
          </a:p>
          <a:p>
            <a:endParaRPr lang="en-US" dirty="0"/>
          </a:p>
        </p:txBody>
      </p:sp>
      <p:pic>
        <p:nvPicPr>
          <p:cNvPr id="8" name="Picture 7">
            <a:extLst>
              <a:ext uri="{FF2B5EF4-FFF2-40B4-BE49-F238E27FC236}">
                <a16:creationId xmlns:a16="http://schemas.microsoft.com/office/drawing/2014/main" id="{01BB4138-00FA-6C67-6A94-1BB09C178BDE}"/>
              </a:ext>
            </a:extLst>
          </p:cNvPr>
          <p:cNvPicPr>
            <a:picLocks noChangeAspect="1"/>
          </p:cNvPicPr>
          <p:nvPr/>
        </p:nvPicPr>
        <p:blipFill>
          <a:blip r:embed="rId3"/>
          <a:stretch>
            <a:fillRect/>
          </a:stretch>
        </p:blipFill>
        <p:spPr>
          <a:xfrm>
            <a:off x="7032105" y="1700809"/>
            <a:ext cx="3423737" cy="4334687"/>
          </a:xfrm>
          <a:prstGeom prst="rect">
            <a:avLst/>
          </a:prstGeom>
        </p:spPr>
      </p:pic>
      <p:sp>
        <p:nvSpPr>
          <p:cNvPr id="7" name="Footer Placeholder 6">
            <a:extLst>
              <a:ext uri="{FF2B5EF4-FFF2-40B4-BE49-F238E27FC236}">
                <a16:creationId xmlns:a16="http://schemas.microsoft.com/office/drawing/2014/main" id="{A801CB60-22ED-452A-A67A-7A8695196800}"/>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2A81B89-9694-4FF8-A54B-2D25FC589FC1}"/>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10" name="Date Placeholder 9">
            <a:extLst>
              <a:ext uri="{FF2B5EF4-FFF2-40B4-BE49-F238E27FC236}">
                <a16:creationId xmlns:a16="http://schemas.microsoft.com/office/drawing/2014/main" id="{7CF01AD7-659D-4306-810E-A31DD816BAD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1540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p:txBody>
          <a:bodyPr/>
          <a:lstStyle/>
          <a:p>
            <a:r>
              <a:rPr lang="en-US" b="0" dirty="0"/>
              <a:t>Producing the Annual Wireless Industry Report</a:t>
            </a:r>
          </a:p>
          <a:p>
            <a:r>
              <a:rPr lang="en-US" b="0" dirty="0"/>
              <a:t>It will be publicly available in December 2024</a:t>
            </a:r>
          </a:p>
          <a:p>
            <a:endParaRPr lang="en-US" dirty="0"/>
          </a:p>
        </p:txBody>
      </p:sp>
      <p:sp>
        <p:nvSpPr>
          <p:cNvPr id="7" name="Footer Placeholder 6">
            <a:extLst>
              <a:ext uri="{FF2B5EF4-FFF2-40B4-BE49-F238E27FC236}">
                <a16:creationId xmlns:a16="http://schemas.microsoft.com/office/drawing/2014/main" id="{53095C1C-6737-4438-9D75-0C3B3A0CBB2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7325357D-2BA6-423A-BA46-B6AC60813880}"/>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89A4E2B5-2EB6-43CD-B780-9E52D852580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86683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696-6047-3C61-299E-8C7746A1AE65}"/>
              </a:ext>
            </a:extLst>
          </p:cNvPr>
          <p:cNvSpPr>
            <a:spLocks noGrp="1"/>
          </p:cNvSpPr>
          <p:nvPr>
            <p:ph type="title"/>
          </p:nvPr>
        </p:nvSpPr>
        <p:spPr>
          <a:xfrm>
            <a:off x="1875830" y="569042"/>
            <a:ext cx="8106370" cy="1066800"/>
          </a:xfrm>
        </p:spPr>
        <p:txBody>
          <a:bodyPr/>
          <a:lstStyle/>
          <a:p>
            <a:pPr algn="l"/>
            <a:r>
              <a:rPr lang="en-US" sz="2800" dirty="0"/>
              <a:t>TECHNICAL ACTIVITIES ROADMAP FOR 2024</a:t>
            </a:r>
            <a:br>
              <a:rPr lang="en-US" sz="2400" dirty="0"/>
            </a:br>
            <a:r>
              <a:rPr lang="en-US" sz="1600" dirty="0"/>
              <a:t>WBA WORK GROUPS &amp; PROJECTS</a:t>
            </a:r>
            <a:endParaRPr lang="en-US" sz="2400" dirty="0"/>
          </a:p>
        </p:txBody>
      </p:sp>
      <p:sp>
        <p:nvSpPr>
          <p:cNvPr id="7" name="Rectangle: Rounded Corners 6">
            <a:extLst>
              <a:ext uri="{FF2B5EF4-FFF2-40B4-BE49-F238E27FC236}">
                <a16:creationId xmlns:a16="http://schemas.microsoft.com/office/drawing/2014/main" id="{F4509DF0-5362-4142-8B86-25ABCDE6EAB2}"/>
              </a:ext>
            </a:extLst>
          </p:cNvPr>
          <p:cNvSpPr/>
          <p:nvPr/>
        </p:nvSpPr>
        <p:spPr>
          <a:xfrm>
            <a:off x="1875831"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5G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8" name="Picture 7">
            <a:extLst>
              <a:ext uri="{FF2B5EF4-FFF2-40B4-BE49-F238E27FC236}">
                <a16:creationId xmlns:a16="http://schemas.microsoft.com/office/drawing/2014/main" id="{4FD32565-9126-CA25-D21F-61B6578F031F}"/>
              </a:ext>
            </a:extLst>
          </p:cNvPr>
          <p:cNvPicPr>
            <a:picLocks noChangeAspect="1"/>
          </p:cNvPicPr>
          <p:nvPr/>
        </p:nvPicPr>
        <p:blipFill>
          <a:blip r:embed="rId2"/>
          <a:srcRect/>
          <a:stretch/>
        </p:blipFill>
        <p:spPr>
          <a:xfrm>
            <a:off x="2443374" y="1812384"/>
            <a:ext cx="205713" cy="205713"/>
          </a:xfrm>
          <a:prstGeom prst="rect">
            <a:avLst/>
          </a:prstGeom>
        </p:spPr>
      </p:pic>
      <p:sp>
        <p:nvSpPr>
          <p:cNvPr id="9" name="Rectangle: Rounded Corners 8">
            <a:extLst>
              <a:ext uri="{FF2B5EF4-FFF2-40B4-BE49-F238E27FC236}">
                <a16:creationId xmlns:a16="http://schemas.microsoft.com/office/drawing/2014/main" id="{EFEF0BF6-6118-D5A9-09CD-E2419F4C76A9}"/>
              </a:ext>
            </a:extLst>
          </p:cNvPr>
          <p:cNvSpPr/>
          <p:nvPr/>
        </p:nvSpPr>
        <p:spPr>
          <a:xfrm>
            <a:off x="4708863"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NextGen</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0" name="Picture 9">
            <a:extLst>
              <a:ext uri="{FF2B5EF4-FFF2-40B4-BE49-F238E27FC236}">
                <a16:creationId xmlns:a16="http://schemas.microsoft.com/office/drawing/2014/main" id="{21412985-CDAE-0543-0695-FC341FE00CED}"/>
              </a:ext>
            </a:extLst>
          </p:cNvPr>
          <p:cNvPicPr>
            <a:picLocks noChangeAspect="1"/>
          </p:cNvPicPr>
          <p:nvPr/>
        </p:nvPicPr>
        <p:blipFill>
          <a:blip r:embed="rId3"/>
          <a:srcRect/>
          <a:stretch/>
        </p:blipFill>
        <p:spPr>
          <a:xfrm>
            <a:off x="5271262" y="1807239"/>
            <a:ext cx="216000" cy="216000"/>
          </a:xfrm>
          <a:prstGeom prst="rect">
            <a:avLst/>
          </a:prstGeom>
        </p:spPr>
      </p:pic>
      <p:sp>
        <p:nvSpPr>
          <p:cNvPr id="11" name="Rectangle: Rounded Corners 10">
            <a:extLst>
              <a:ext uri="{FF2B5EF4-FFF2-40B4-BE49-F238E27FC236}">
                <a16:creationId xmlns:a16="http://schemas.microsoft.com/office/drawing/2014/main" id="{E3422A0D-6856-52E4-D18F-F34CFF7748B8}"/>
              </a:ext>
            </a:extLst>
          </p:cNvPr>
          <p:cNvSpPr/>
          <p:nvPr/>
        </p:nvSpPr>
        <p:spPr>
          <a:xfrm>
            <a:off x="3292347"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IoT</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2" name="Picture 11">
            <a:extLst>
              <a:ext uri="{FF2B5EF4-FFF2-40B4-BE49-F238E27FC236}">
                <a16:creationId xmlns:a16="http://schemas.microsoft.com/office/drawing/2014/main" id="{7451A1F4-7F88-27C7-14E1-3FF081C968E4}"/>
              </a:ext>
            </a:extLst>
          </p:cNvPr>
          <p:cNvPicPr>
            <a:picLocks noChangeAspect="1"/>
          </p:cNvPicPr>
          <p:nvPr/>
        </p:nvPicPr>
        <p:blipFill>
          <a:blip r:embed="rId4"/>
          <a:srcRect/>
          <a:stretch/>
        </p:blipFill>
        <p:spPr>
          <a:xfrm>
            <a:off x="3854746" y="1807239"/>
            <a:ext cx="216000" cy="216000"/>
          </a:xfrm>
          <a:prstGeom prst="rect">
            <a:avLst/>
          </a:prstGeom>
        </p:spPr>
      </p:pic>
      <p:sp>
        <p:nvSpPr>
          <p:cNvPr id="13" name="Rectangle: Rounded Corners 12">
            <a:extLst>
              <a:ext uri="{FF2B5EF4-FFF2-40B4-BE49-F238E27FC236}">
                <a16:creationId xmlns:a16="http://schemas.microsoft.com/office/drawing/2014/main" id="{94CA0637-B8C4-407D-9C23-09F59D1E4BEB}"/>
              </a:ext>
            </a:extLst>
          </p:cNvPr>
          <p:cNvSpPr/>
          <p:nvPr/>
        </p:nvSpPr>
        <p:spPr>
          <a:xfrm>
            <a:off x="6125379"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4" name="Picture 13">
            <a:extLst>
              <a:ext uri="{FF2B5EF4-FFF2-40B4-BE49-F238E27FC236}">
                <a16:creationId xmlns:a16="http://schemas.microsoft.com/office/drawing/2014/main" id="{8212F63B-5674-E780-E023-065371F70632}"/>
              </a:ext>
            </a:extLst>
          </p:cNvPr>
          <p:cNvPicPr>
            <a:picLocks noChangeAspect="1"/>
          </p:cNvPicPr>
          <p:nvPr/>
        </p:nvPicPr>
        <p:blipFill>
          <a:blip r:embed="rId5"/>
          <a:srcRect/>
          <a:stretch/>
        </p:blipFill>
        <p:spPr>
          <a:xfrm>
            <a:off x="6687778" y="1807239"/>
            <a:ext cx="216000" cy="216000"/>
          </a:xfrm>
          <a:prstGeom prst="rect">
            <a:avLst/>
          </a:prstGeom>
        </p:spPr>
      </p:pic>
      <p:sp>
        <p:nvSpPr>
          <p:cNvPr id="15" name="Rectangle: Rounded Corners 14">
            <a:extLst>
              <a:ext uri="{FF2B5EF4-FFF2-40B4-BE49-F238E27FC236}">
                <a16:creationId xmlns:a16="http://schemas.microsoft.com/office/drawing/2014/main" id="{6FF02F90-77CD-BA5A-5802-468AE876DDAD}"/>
              </a:ext>
            </a:extLst>
          </p:cNvPr>
          <p:cNvSpPr/>
          <p:nvPr/>
        </p:nvSpPr>
        <p:spPr>
          <a:xfrm>
            <a:off x="7541895"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OpenRoaming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sp>
        <p:nvSpPr>
          <p:cNvPr id="16" name="Rectangle: Rounded Corners 15">
            <a:extLst>
              <a:ext uri="{FF2B5EF4-FFF2-40B4-BE49-F238E27FC236}">
                <a16:creationId xmlns:a16="http://schemas.microsoft.com/office/drawing/2014/main" id="{335A0B82-388D-5CEF-3B69-746E5CE5C097}"/>
              </a:ext>
            </a:extLst>
          </p:cNvPr>
          <p:cNvSpPr/>
          <p:nvPr/>
        </p:nvSpPr>
        <p:spPr>
          <a:xfrm>
            <a:off x="8958412"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Testing &amp; Interop</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7" name="Picture 16">
            <a:extLst>
              <a:ext uri="{FF2B5EF4-FFF2-40B4-BE49-F238E27FC236}">
                <a16:creationId xmlns:a16="http://schemas.microsoft.com/office/drawing/2014/main" id="{41296927-B412-9C21-8198-9D4644F758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104293" y="1807239"/>
            <a:ext cx="216000" cy="216000"/>
          </a:xfrm>
          <a:prstGeom prst="rect">
            <a:avLst/>
          </a:prstGeom>
        </p:spPr>
      </p:pic>
      <p:sp>
        <p:nvSpPr>
          <p:cNvPr id="18" name="Rectangle: Rounded Corners 17">
            <a:extLst>
              <a:ext uri="{FF2B5EF4-FFF2-40B4-BE49-F238E27FC236}">
                <a16:creationId xmlns:a16="http://schemas.microsoft.com/office/drawing/2014/main" id="{0A69B8E4-51C2-CB40-B798-505681955550}"/>
              </a:ext>
            </a:extLst>
          </p:cNvPr>
          <p:cNvSpPr/>
          <p:nvPr/>
        </p:nvSpPr>
        <p:spPr>
          <a:xfrm>
            <a:off x="1644283"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Policy &amp; Regulatory Affairs</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19" name="Rectangle: Rounded Corners 18">
            <a:extLst>
              <a:ext uri="{FF2B5EF4-FFF2-40B4-BE49-F238E27FC236}">
                <a16:creationId xmlns:a16="http://schemas.microsoft.com/office/drawing/2014/main" id="{8715E27E-DF69-8F6F-D6BA-165BF7C2E3FC}"/>
              </a:ext>
            </a:extLst>
          </p:cNvPr>
          <p:cNvSpPr/>
          <p:nvPr/>
        </p:nvSpPr>
        <p:spPr>
          <a:xfrm>
            <a:off x="3134906"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Market </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20" name="Rectangle: Rounded Corners 19">
            <a:extLst>
              <a:ext uri="{FF2B5EF4-FFF2-40B4-BE49-F238E27FC236}">
                <a16:creationId xmlns:a16="http://schemas.microsoft.com/office/drawing/2014/main" id="{A6777638-C983-DC40-1D25-69722A5EC00D}"/>
              </a:ext>
            </a:extLst>
          </p:cNvPr>
          <p:cNvSpPr/>
          <p:nvPr/>
        </p:nvSpPr>
        <p:spPr>
          <a:xfrm>
            <a:off x="4625529"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OpenRoaming Certification</a:t>
            </a:r>
          </a:p>
        </p:txBody>
      </p:sp>
      <p:sp>
        <p:nvSpPr>
          <p:cNvPr id="21" name="Rectangle: Rounded Corners 20">
            <a:extLst>
              <a:ext uri="{FF2B5EF4-FFF2-40B4-BE49-F238E27FC236}">
                <a16:creationId xmlns:a16="http://schemas.microsoft.com/office/drawing/2014/main" id="{8B9F4F38-32F2-2123-5334-E94BD54A7043}"/>
              </a:ext>
            </a:extLst>
          </p:cNvPr>
          <p:cNvSpPr/>
          <p:nvPr/>
        </p:nvSpPr>
        <p:spPr>
          <a:xfrm>
            <a:off x="6116152"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Innovation Forum</a:t>
            </a:r>
            <a:endParaRPr lang="en-US" sz="1000" b="1" dirty="0">
              <a:solidFill>
                <a:schemeClr val="bg1"/>
              </a:solidFill>
              <a:latin typeface="Segoe UI" panose="020B0502040204020203" pitchFamily="34" charset="0"/>
              <a:cs typeface="Segoe UI" panose="020B0502040204020203" pitchFamily="34" charset="0"/>
              <a:sym typeface="Arial"/>
            </a:endParaRPr>
          </a:p>
          <a:p>
            <a:pPr algn="ctr"/>
            <a:r>
              <a:rPr lang="en-US" sz="1000" b="1" dirty="0">
                <a:solidFill>
                  <a:schemeClr val="bg1"/>
                </a:solidFill>
                <a:latin typeface="Segoe UI" panose="020B0502040204020203" pitchFamily="34" charset="0"/>
                <a:cs typeface="Segoe UI" panose="020B0502040204020203" pitchFamily="34" charset="0"/>
                <a:sym typeface="Asap"/>
              </a:rPr>
              <a:t>- Led by CTO Group</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2" name="Rectangle: Rounded Corners 21">
            <a:extLst>
              <a:ext uri="{FF2B5EF4-FFF2-40B4-BE49-F238E27FC236}">
                <a16:creationId xmlns:a16="http://schemas.microsoft.com/office/drawing/2014/main" id="{D80136B6-D6B4-8055-3DD8-927FE3B216F4}"/>
              </a:ext>
            </a:extLst>
          </p:cNvPr>
          <p:cNvSpPr/>
          <p:nvPr/>
        </p:nvSpPr>
        <p:spPr>
          <a:xfrm>
            <a:off x="7606775"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Connected </a:t>
            </a:r>
          </a:p>
          <a:p>
            <a:pPr algn="ctr"/>
            <a:r>
              <a:rPr lang="en-US" sz="1000" b="1" dirty="0">
                <a:solidFill>
                  <a:schemeClr val="bg1"/>
                </a:solidFill>
                <a:latin typeface="Segoe UI" panose="020B0502040204020203" pitchFamily="34" charset="0"/>
                <a:cs typeface="Segoe UI" panose="020B0502040204020203" pitchFamily="34" charset="0"/>
                <a:sym typeface="Asap"/>
              </a:rPr>
              <a:t>Communities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3" name="Rectangle: Rounded Corners 22">
            <a:extLst>
              <a:ext uri="{FF2B5EF4-FFF2-40B4-BE49-F238E27FC236}">
                <a16:creationId xmlns:a16="http://schemas.microsoft.com/office/drawing/2014/main" id="{0E5F8C9E-EC5C-FA9A-F229-64B2E0C99B8B}"/>
              </a:ext>
            </a:extLst>
          </p:cNvPr>
          <p:cNvSpPr/>
          <p:nvPr/>
        </p:nvSpPr>
        <p:spPr>
          <a:xfrm>
            <a:off x="3292346"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IoT &amp; Smart Home</a:t>
            </a:r>
          </a:p>
        </p:txBody>
      </p:sp>
      <p:sp>
        <p:nvSpPr>
          <p:cNvPr id="24" name="Rectangle: Rounded Corners 23">
            <a:extLst>
              <a:ext uri="{FF2B5EF4-FFF2-40B4-BE49-F238E27FC236}">
                <a16:creationId xmlns:a16="http://schemas.microsoft.com/office/drawing/2014/main" id="{7DC44C27-3DF8-A1CE-6B66-A94C7C6F64CF}"/>
              </a:ext>
            </a:extLst>
          </p:cNvPr>
          <p:cNvSpPr/>
          <p:nvPr/>
        </p:nvSpPr>
        <p:spPr>
          <a:xfrm>
            <a:off x="1875830"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Enterprise Security</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Private 5G Networks</a:t>
            </a:r>
          </a:p>
        </p:txBody>
      </p:sp>
      <p:sp>
        <p:nvSpPr>
          <p:cNvPr id="25" name="Rectangle: Rounded Corners 24">
            <a:extLst>
              <a:ext uri="{FF2B5EF4-FFF2-40B4-BE49-F238E27FC236}">
                <a16:creationId xmlns:a16="http://schemas.microsoft.com/office/drawing/2014/main" id="{DAE3FEB4-8E33-E92D-87B5-62704E98D870}"/>
              </a:ext>
            </a:extLst>
          </p:cNvPr>
          <p:cNvSpPr/>
          <p:nvPr/>
        </p:nvSpPr>
        <p:spPr>
          <a:xfrm>
            <a:off x="3292346"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a:t>
            </a:r>
            <a:r>
              <a:rPr lang="en-US" sz="1000" dirty="0" err="1">
                <a:solidFill>
                  <a:srgbClr val="000000"/>
                </a:solidFill>
                <a:latin typeface="Segoe UI" panose="020B0502040204020203" pitchFamily="34" charset="0"/>
                <a:cs typeface="Segoe UI" panose="020B0502040204020203" pitchFamily="34" charset="0"/>
              </a:rPr>
              <a:t>HaLow</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IoT Applications</a:t>
            </a:r>
          </a:p>
        </p:txBody>
      </p:sp>
      <p:sp>
        <p:nvSpPr>
          <p:cNvPr id="26" name="Rectangle: Rounded Corners 25">
            <a:extLst>
              <a:ext uri="{FF2B5EF4-FFF2-40B4-BE49-F238E27FC236}">
                <a16:creationId xmlns:a16="http://schemas.microsoft.com/office/drawing/2014/main" id="{9D699BE8-CA54-F5C7-4A7D-6F2E5FCACE1F}"/>
              </a:ext>
            </a:extLst>
          </p:cNvPr>
          <p:cNvSpPr/>
          <p:nvPr/>
        </p:nvSpPr>
        <p:spPr>
          <a:xfrm>
            <a:off x="4708862"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7</a:t>
            </a:r>
          </a:p>
        </p:txBody>
      </p:sp>
      <p:sp>
        <p:nvSpPr>
          <p:cNvPr id="27" name="Rectangle: Rounded Corners 26">
            <a:extLst>
              <a:ext uri="{FF2B5EF4-FFF2-40B4-BE49-F238E27FC236}">
                <a16:creationId xmlns:a16="http://schemas.microsoft.com/office/drawing/2014/main" id="{6C1C6BFD-B7E4-B2E3-FB79-14AD31943078}"/>
              </a:ext>
            </a:extLst>
          </p:cNvPr>
          <p:cNvSpPr/>
          <p:nvPr/>
        </p:nvSpPr>
        <p:spPr>
          <a:xfrm>
            <a:off x="4708862"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Operator Managed</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Wi-Fi</a:t>
            </a:r>
          </a:p>
        </p:txBody>
      </p:sp>
      <p:sp>
        <p:nvSpPr>
          <p:cNvPr id="28" name="Rectangle: Rounded Corners 27">
            <a:extLst>
              <a:ext uri="{FF2B5EF4-FFF2-40B4-BE49-F238E27FC236}">
                <a16:creationId xmlns:a16="http://schemas.microsoft.com/office/drawing/2014/main" id="{B739D7A0-0E7C-D9ED-2BED-9E1ADB9DBBA6}"/>
              </a:ext>
            </a:extLst>
          </p:cNvPr>
          <p:cNvSpPr/>
          <p:nvPr/>
        </p:nvSpPr>
        <p:spPr>
          <a:xfrm>
            <a:off x="6125378"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RADIUS Accounting</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Assurance</a:t>
            </a:r>
          </a:p>
        </p:txBody>
      </p:sp>
      <p:sp>
        <p:nvSpPr>
          <p:cNvPr id="29" name="Rectangle: Rounded Corners 28">
            <a:extLst>
              <a:ext uri="{FF2B5EF4-FFF2-40B4-BE49-F238E27FC236}">
                <a16:creationId xmlns:a16="http://schemas.microsoft.com/office/drawing/2014/main" id="{4A4E0868-2551-A874-73F7-320CE11AB9ED}"/>
              </a:ext>
            </a:extLst>
          </p:cNvPr>
          <p:cNvSpPr/>
          <p:nvPr/>
        </p:nvSpPr>
        <p:spPr>
          <a:xfrm>
            <a:off x="7541894"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Federated Onboarding Service for OpenRoaming</a:t>
            </a:r>
          </a:p>
        </p:txBody>
      </p:sp>
      <p:sp>
        <p:nvSpPr>
          <p:cNvPr id="30" name="Rectangle: Rounded Corners 29">
            <a:extLst>
              <a:ext uri="{FF2B5EF4-FFF2-40B4-BE49-F238E27FC236}">
                <a16:creationId xmlns:a16="http://schemas.microsoft.com/office/drawing/2014/main" id="{67842C0B-7F32-96C0-E8CF-2C335FA78BC0}"/>
              </a:ext>
            </a:extLst>
          </p:cNvPr>
          <p:cNvSpPr/>
          <p:nvPr/>
        </p:nvSpPr>
        <p:spPr>
          <a:xfrm>
            <a:off x="8958411" y="3188333"/>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E2E Wi-Fi QoS &amp; L4S</a:t>
            </a:r>
          </a:p>
        </p:txBody>
      </p:sp>
      <p:sp>
        <p:nvSpPr>
          <p:cNvPr id="31" name="Rectangle: Rounded Corners 30">
            <a:extLst>
              <a:ext uri="{FF2B5EF4-FFF2-40B4-BE49-F238E27FC236}">
                <a16:creationId xmlns:a16="http://schemas.microsoft.com/office/drawing/2014/main" id="{85110215-8B7E-5DB8-5FEC-B2683C3DDA45}"/>
              </a:ext>
            </a:extLst>
          </p:cNvPr>
          <p:cNvSpPr/>
          <p:nvPr/>
        </p:nvSpPr>
        <p:spPr>
          <a:xfrm>
            <a:off x="8958411"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Access Network Metrics</a:t>
            </a:r>
          </a:p>
        </p:txBody>
      </p:sp>
      <p:sp>
        <p:nvSpPr>
          <p:cNvPr id="32" name="Rectangle: Rounded Corners 31">
            <a:extLst>
              <a:ext uri="{FF2B5EF4-FFF2-40B4-BE49-F238E27FC236}">
                <a16:creationId xmlns:a16="http://schemas.microsoft.com/office/drawing/2014/main" id="{2CFC3789-9EDE-5FCC-A3BD-01BC1682D29E}"/>
              </a:ext>
            </a:extLst>
          </p:cNvPr>
          <p:cNvSpPr/>
          <p:nvPr/>
        </p:nvSpPr>
        <p:spPr>
          <a:xfrm>
            <a:off x="4708862" y="3188333"/>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Experience</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Moving Networks</a:t>
            </a:r>
          </a:p>
        </p:txBody>
      </p:sp>
      <p:sp>
        <p:nvSpPr>
          <p:cNvPr id="33" name="Rectangle: Rounded Corners 32">
            <a:extLst>
              <a:ext uri="{FF2B5EF4-FFF2-40B4-BE49-F238E27FC236}">
                <a16:creationId xmlns:a16="http://schemas.microsoft.com/office/drawing/2014/main" id="{C3FB28DD-579E-E7B0-9445-51E5E52B5EDD}"/>
              </a:ext>
            </a:extLst>
          </p:cNvPr>
          <p:cNvSpPr/>
          <p:nvPr/>
        </p:nvSpPr>
        <p:spPr>
          <a:xfrm>
            <a:off x="4708862"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AIML for Wi-Fi</a:t>
            </a:r>
          </a:p>
        </p:txBody>
      </p:sp>
      <p:sp>
        <p:nvSpPr>
          <p:cNvPr id="34" name="Rectangle: Rounded Corners 33">
            <a:extLst>
              <a:ext uri="{FF2B5EF4-FFF2-40B4-BE49-F238E27FC236}">
                <a16:creationId xmlns:a16="http://schemas.microsoft.com/office/drawing/2014/main" id="{C9826A94-7F6B-AC88-2B9D-2BC2C1B07493}"/>
              </a:ext>
            </a:extLst>
          </p:cNvPr>
          <p:cNvSpPr/>
          <p:nvPr/>
        </p:nvSpPr>
        <p:spPr>
          <a:xfrm>
            <a:off x="1875830"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Mission Critical</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Emergency Services</a:t>
            </a:r>
          </a:p>
        </p:txBody>
      </p:sp>
      <p:sp>
        <p:nvSpPr>
          <p:cNvPr id="35" name="Rectangle: Rounded Corners 34">
            <a:extLst>
              <a:ext uri="{FF2B5EF4-FFF2-40B4-BE49-F238E27FC236}">
                <a16:creationId xmlns:a16="http://schemas.microsoft.com/office/drawing/2014/main" id="{D0FFE9FA-4D15-6ECA-3F2F-3DDC23CAD930}"/>
              </a:ext>
            </a:extLst>
          </p:cNvPr>
          <p:cNvSpPr/>
          <p:nvPr/>
        </p:nvSpPr>
        <p:spPr>
          <a:xfrm>
            <a:off x="7545383" y="3773926"/>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IoT &amp; FIDO Device Onboarding</a:t>
            </a:r>
          </a:p>
        </p:txBody>
      </p:sp>
      <p:sp>
        <p:nvSpPr>
          <p:cNvPr id="36" name="Rectangle: Rounded Corners 35">
            <a:extLst>
              <a:ext uri="{FF2B5EF4-FFF2-40B4-BE49-F238E27FC236}">
                <a16:creationId xmlns:a16="http://schemas.microsoft.com/office/drawing/2014/main" id="{FE4E7A32-B92E-D536-006D-159555CDE5FD}"/>
              </a:ext>
            </a:extLst>
          </p:cNvPr>
          <p:cNvSpPr/>
          <p:nvPr/>
        </p:nvSpPr>
        <p:spPr>
          <a:xfrm>
            <a:off x="8958410"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WBA Tools</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Testing Platforms</a:t>
            </a:r>
          </a:p>
        </p:txBody>
      </p:sp>
      <p:sp>
        <p:nvSpPr>
          <p:cNvPr id="37" name="Rectangle: Rounded Corners 36">
            <a:extLst>
              <a:ext uri="{FF2B5EF4-FFF2-40B4-BE49-F238E27FC236}">
                <a16:creationId xmlns:a16="http://schemas.microsoft.com/office/drawing/2014/main" id="{3A08550E-3E8A-3816-1DC8-D4DED4481178}"/>
              </a:ext>
            </a:extLst>
          </p:cNvPr>
          <p:cNvSpPr/>
          <p:nvPr/>
        </p:nvSpPr>
        <p:spPr>
          <a:xfrm>
            <a:off x="3292346"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Sensing</a:t>
            </a:r>
          </a:p>
        </p:txBody>
      </p:sp>
      <p:sp>
        <p:nvSpPr>
          <p:cNvPr id="38" name="Rectangle: Rounded Corners 37">
            <a:extLst>
              <a:ext uri="{FF2B5EF4-FFF2-40B4-BE49-F238E27FC236}">
                <a16:creationId xmlns:a16="http://schemas.microsoft.com/office/drawing/2014/main" id="{BA7CAE76-87D7-A689-0480-1B6C36067187}"/>
              </a:ext>
            </a:extLst>
          </p:cNvPr>
          <p:cNvSpPr/>
          <p:nvPr/>
        </p:nvSpPr>
        <p:spPr>
          <a:xfrm>
            <a:off x="6125378"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Security Guidelines</a:t>
            </a:r>
          </a:p>
        </p:txBody>
      </p:sp>
      <p:sp>
        <p:nvSpPr>
          <p:cNvPr id="39" name="Rectangle: Rounded Corners 38">
            <a:extLst>
              <a:ext uri="{FF2B5EF4-FFF2-40B4-BE49-F238E27FC236}">
                <a16:creationId xmlns:a16="http://schemas.microsoft.com/office/drawing/2014/main" id="{8417857C-B888-1E5A-CFE3-70A6D1B752F2}"/>
              </a:ext>
            </a:extLst>
          </p:cNvPr>
          <p:cNvSpPr/>
          <p:nvPr/>
        </p:nvSpPr>
        <p:spPr>
          <a:xfrm>
            <a:off x="8958411"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User &amp; Device Identification</a:t>
            </a:r>
          </a:p>
        </p:txBody>
      </p:sp>
      <p:sp>
        <p:nvSpPr>
          <p:cNvPr id="40" name="Rectangle: Rounded Corners 39">
            <a:extLst>
              <a:ext uri="{FF2B5EF4-FFF2-40B4-BE49-F238E27FC236}">
                <a16:creationId xmlns:a16="http://schemas.microsoft.com/office/drawing/2014/main" id="{0D518151-1AB5-EEE1-7ED0-FC470989E2BC}"/>
              </a:ext>
            </a:extLst>
          </p:cNvPr>
          <p:cNvSpPr/>
          <p:nvPr/>
        </p:nvSpPr>
        <p:spPr>
          <a:xfrm>
            <a:off x="7541894"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Private LTE/5G</a:t>
            </a:r>
          </a:p>
        </p:txBody>
      </p:sp>
      <p:sp>
        <p:nvSpPr>
          <p:cNvPr id="41" name="Rectangle: Rounded Corners 40">
            <a:extLst>
              <a:ext uri="{FF2B5EF4-FFF2-40B4-BE49-F238E27FC236}">
                <a16:creationId xmlns:a16="http://schemas.microsoft.com/office/drawing/2014/main" id="{1C03331A-569B-5BFD-9CA4-C630802061DC}"/>
              </a:ext>
            </a:extLst>
          </p:cNvPr>
          <p:cNvSpPr/>
          <p:nvPr/>
        </p:nvSpPr>
        <p:spPr>
          <a:xfrm>
            <a:off x="1875830"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Private &amp; 5G Wi-Fi Convergence</a:t>
            </a:r>
          </a:p>
        </p:txBody>
      </p:sp>
      <p:pic>
        <p:nvPicPr>
          <p:cNvPr id="42" name="Picture 41">
            <a:extLst>
              <a:ext uri="{FF2B5EF4-FFF2-40B4-BE49-F238E27FC236}">
                <a16:creationId xmlns:a16="http://schemas.microsoft.com/office/drawing/2014/main" id="{8F24AAD2-DCE4-5729-99DB-EB87B4FDAE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508781" y="1807239"/>
            <a:ext cx="236571" cy="216000"/>
          </a:xfrm>
          <a:prstGeom prst="rect">
            <a:avLst/>
          </a:prstGeom>
        </p:spPr>
      </p:pic>
      <p:sp>
        <p:nvSpPr>
          <p:cNvPr id="43" name="Rectangle: Rounded Corners 42">
            <a:extLst>
              <a:ext uri="{FF2B5EF4-FFF2-40B4-BE49-F238E27FC236}">
                <a16:creationId xmlns:a16="http://schemas.microsoft.com/office/drawing/2014/main" id="{CC40F41F-A706-B085-5F3B-527AC76B9CD2}"/>
              </a:ext>
            </a:extLst>
          </p:cNvPr>
          <p:cNvSpPr/>
          <p:nvPr/>
        </p:nvSpPr>
        <p:spPr>
          <a:xfrm>
            <a:off x="9097400"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Enterprise Connectivity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44" name="TextBox 43">
            <a:extLst>
              <a:ext uri="{FF2B5EF4-FFF2-40B4-BE49-F238E27FC236}">
                <a16:creationId xmlns:a16="http://schemas.microsoft.com/office/drawing/2014/main" id="{59C2E511-D906-1193-6693-BE4C5B56FE7C}"/>
              </a:ext>
            </a:extLst>
          </p:cNvPr>
          <p:cNvSpPr txBox="1"/>
          <p:nvPr/>
        </p:nvSpPr>
        <p:spPr>
          <a:xfrm>
            <a:off x="1657167" y="5917918"/>
            <a:ext cx="3718754" cy="1938992"/>
          </a:xfrm>
          <a:prstGeom prst="rect">
            <a:avLst/>
          </a:prstGeom>
          <a:noFill/>
        </p:spPr>
        <p:txBody>
          <a:bodyPr wrap="square">
            <a:spAutoFit/>
          </a:bodyPr>
          <a:lstStyle/>
          <a:p>
            <a:r>
              <a:rPr lang="en-US">
                <a:hlinkClick r:id="rId8"/>
              </a:rPr>
              <a:t>https://wballiance.com/wba-program-overview-2024/</a:t>
            </a:r>
            <a:endParaRPr lang="en-US"/>
          </a:p>
          <a:p>
            <a:r>
              <a:rPr lang="en-US">
                <a:hlinkClick r:id="rId9"/>
              </a:rPr>
              <a:t>https://wballiancec.com/proejcts-details</a:t>
            </a:r>
            <a:endParaRPr lang="en-US"/>
          </a:p>
          <a:p>
            <a:endParaRPr lang="en-US" dirty="0"/>
          </a:p>
        </p:txBody>
      </p:sp>
      <p:sp>
        <p:nvSpPr>
          <p:cNvPr id="45" name="Rectangle: Rounded Corners 44">
            <a:extLst>
              <a:ext uri="{FF2B5EF4-FFF2-40B4-BE49-F238E27FC236}">
                <a16:creationId xmlns:a16="http://schemas.microsoft.com/office/drawing/2014/main" id="{3C31DBC6-18CC-0B2B-9707-D5AE46B032F1}"/>
              </a:ext>
            </a:extLst>
          </p:cNvPr>
          <p:cNvSpPr/>
          <p:nvPr/>
        </p:nvSpPr>
        <p:spPr>
          <a:xfrm>
            <a:off x="6046172" y="5992516"/>
            <a:ext cx="1337310" cy="246391"/>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dirty="0">
              <a:solidFill>
                <a:srgbClr val="000000"/>
              </a:solidFill>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E9E586BD-DE10-FE8E-FC8A-654969AF63EC}"/>
              </a:ext>
            </a:extLst>
          </p:cNvPr>
          <p:cNvSpPr txBox="1"/>
          <p:nvPr/>
        </p:nvSpPr>
        <p:spPr>
          <a:xfrm>
            <a:off x="7411196" y="5992516"/>
            <a:ext cx="2868663" cy="646331"/>
          </a:xfrm>
          <a:prstGeom prst="rect">
            <a:avLst/>
          </a:prstGeom>
          <a:noFill/>
        </p:spPr>
        <p:txBody>
          <a:bodyPr wrap="square">
            <a:spAutoFit/>
          </a:bodyPr>
          <a:lstStyle/>
          <a:p>
            <a:pPr algn="ctr"/>
            <a:r>
              <a:rPr lang="en-US" dirty="0">
                <a:solidFill>
                  <a:srgbClr val="000000"/>
                </a:solidFill>
                <a:latin typeface="Segoe UI" panose="020B0502040204020203" pitchFamily="34" charset="0"/>
                <a:cs typeface="Segoe UI" panose="020B0502040204020203" pitchFamily="34" charset="0"/>
              </a:rPr>
              <a:t>See the </a:t>
            </a:r>
            <a:r>
              <a:rPr lang="en-US" sz="1200" dirty="0">
                <a:solidFill>
                  <a:srgbClr val="000000"/>
                </a:solidFill>
                <a:latin typeface="Segoe UI" panose="020B0502040204020203" pitchFamily="34" charset="0"/>
                <a:cs typeface="Segoe UI" panose="020B0502040204020203" pitchFamily="34" charset="0"/>
              </a:rPr>
              <a:t>updates in the following slides</a:t>
            </a:r>
          </a:p>
        </p:txBody>
      </p:sp>
      <p:sp>
        <p:nvSpPr>
          <p:cNvPr id="3" name="Footer Placeholder 2">
            <a:extLst>
              <a:ext uri="{FF2B5EF4-FFF2-40B4-BE49-F238E27FC236}">
                <a16:creationId xmlns:a16="http://schemas.microsoft.com/office/drawing/2014/main" id="{1CF42136-8618-4016-A1A5-829B362C656D}"/>
              </a:ext>
            </a:extLst>
          </p:cNvPr>
          <p:cNvSpPr>
            <a:spLocks noGrp="1"/>
          </p:cNvSpPr>
          <p:nvPr>
            <p:ph type="ftr" idx="14"/>
          </p:nvPr>
        </p:nvSpPr>
        <p:spPr/>
        <p:txBody>
          <a:bodyPr/>
          <a:lstStyle/>
          <a:p>
            <a:r>
              <a:rPr lang="en-GB"/>
              <a:t>Necati Canpolat, Intel</a:t>
            </a:r>
            <a:endParaRPr lang="en-GB" dirty="0"/>
          </a:p>
        </p:txBody>
      </p:sp>
      <p:sp>
        <p:nvSpPr>
          <p:cNvPr id="46" name="Slide Number Placeholder 45">
            <a:extLst>
              <a:ext uri="{FF2B5EF4-FFF2-40B4-BE49-F238E27FC236}">
                <a16:creationId xmlns:a16="http://schemas.microsoft.com/office/drawing/2014/main" id="{AFCE4C6E-CBAB-4640-B893-A4D1AB3D2F0F}"/>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8" name="Date Placeholder 47">
            <a:extLst>
              <a:ext uri="{FF2B5EF4-FFF2-40B4-BE49-F238E27FC236}">
                <a16:creationId xmlns:a16="http://schemas.microsoft.com/office/drawing/2014/main" id="{DFCC1206-E9FF-4A8A-9CD4-A88E4152533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39630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EEA9-8982-F042-ACF7-22E4F5BBF423}"/>
              </a:ext>
            </a:extLst>
          </p:cNvPr>
          <p:cNvSpPr>
            <a:spLocks noGrp="1"/>
          </p:cNvSpPr>
          <p:nvPr>
            <p:ph type="title"/>
          </p:nvPr>
        </p:nvSpPr>
        <p:spPr/>
        <p:txBody>
          <a:bodyPr/>
          <a:lstStyle/>
          <a:p>
            <a:pPr algn="l"/>
            <a:r>
              <a:rPr lang="en-US" dirty="0"/>
              <a:t>Wi-Fi 7 Field Trials</a:t>
            </a:r>
          </a:p>
        </p:txBody>
      </p:sp>
      <p:sp>
        <p:nvSpPr>
          <p:cNvPr id="3" name="Content Placeholder 2">
            <a:extLst>
              <a:ext uri="{FF2B5EF4-FFF2-40B4-BE49-F238E27FC236}">
                <a16:creationId xmlns:a16="http://schemas.microsoft.com/office/drawing/2014/main" id="{94155A81-3C1A-91CA-7FF1-8B213FB84E53}"/>
              </a:ext>
            </a:extLst>
          </p:cNvPr>
          <p:cNvSpPr>
            <a:spLocks noGrp="1"/>
          </p:cNvSpPr>
          <p:nvPr>
            <p:ph idx="1"/>
          </p:nvPr>
        </p:nvSpPr>
        <p:spPr/>
        <p:txBody>
          <a:bodyPr/>
          <a:lstStyle/>
          <a:p>
            <a:r>
              <a:rPr lang="en-US" b="0" dirty="0"/>
              <a:t>Ongoing with several operators covering different deployments and geographies. </a:t>
            </a:r>
          </a:p>
          <a:p>
            <a:r>
              <a:rPr lang="en-US" b="0" dirty="0"/>
              <a:t>The trial results will be made public in December 2024</a:t>
            </a:r>
          </a:p>
        </p:txBody>
      </p:sp>
      <p:sp>
        <p:nvSpPr>
          <p:cNvPr id="7" name="Footer Placeholder 6">
            <a:extLst>
              <a:ext uri="{FF2B5EF4-FFF2-40B4-BE49-F238E27FC236}">
                <a16:creationId xmlns:a16="http://schemas.microsoft.com/office/drawing/2014/main" id="{53EF1F17-0F42-479C-8999-9CF5C136E804}"/>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2EB06EC1-D9C2-4769-8861-0F2408B7325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C0A7B103-1028-4D18-A3A7-C42AFBF9DC8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60475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B533-883F-4F00-9988-575204D7EC1E}"/>
              </a:ext>
            </a:extLst>
          </p:cNvPr>
          <p:cNvSpPr>
            <a:spLocks noGrp="1"/>
          </p:cNvSpPr>
          <p:nvPr>
            <p:ph type="title"/>
          </p:nvPr>
        </p:nvSpPr>
        <p:spPr/>
        <p:txBody>
          <a:bodyPr/>
          <a:lstStyle/>
          <a:p>
            <a:r>
              <a:rPr lang="en-US" dirty="0"/>
              <a:t>WBA OpenRoaming Introduction Guide</a:t>
            </a:r>
          </a:p>
        </p:txBody>
      </p:sp>
      <p:sp>
        <p:nvSpPr>
          <p:cNvPr id="3" name="Content Placeholder 2">
            <a:extLst>
              <a:ext uri="{FF2B5EF4-FFF2-40B4-BE49-F238E27FC236}">
                <a16:creationId xmlns:a16="http://schemas.microsoft.com/office/drawing/2014/main" id="{E5CE8448-B9F4-21F9-020F-42B6C9FE4FF0}"/>
              </a:ext>
            </a:extLst>
          </p:cNvPr>
          <p:cNvSpPr>
            <a:spLocks noGrp="1"/>
          </p:cNvSpPr>
          <p:nvPr>
            <p:ph idx="1"/>
          </p:nvPr>
        </p:nvSpPr>
        <p:spPr>
          <a:xfrm>
            <a:off x="2209800" y="1905722"/>
            <a:ext cx="5326360" cy="3046557"/>
          </a:xfrm>
        </p:spPr>
        <p:txBody>
          <a:bodyPr/>
          <a:lstStyle/>
          <a:p>
            <a:pPr algn="l"/>
            <a:r>
              <a:rPr lang="en-US" sz="2000" b="0" dirty="0"/>
              <a:t>Published the </a:t>
            </a:r>
            <a:r>
              <a:rPr lang="en-US" sz="2000" b="0" dirty="0">
                <a:hlinkClick r:id="rId2"/>
              </a:rPr>
              <a:t>WBA OpenRoaming™ Introduction Guide</a:t>
            </a:r>
            <a:endParaRPr lang="en-US" sz="2000" b="0" dirty="0"/>
          </a:p>
          <a:p>
            <a:pPr algn="l"/>
            <a:r>
              <a:rPr lang="en-US" sz="2000" b="0" dirty="0"/>
              <a:t>OpenRoaming simplifies connectivity for users, enhancing user experiences while maintaining robust security standards. </a:t>
            </a:r>
          </a:p>
          <a:p>
            <a:pPr algn="l"/>
            <a:r>
              <a:rPr lang="en-US" sz="2000" b="0" dirty="0"/>
              <a:t>Covers the technicalities, benefits, and strategic implementation of OpenRoaming to revolutionize public, guest, and enterprise Wi-Fi networks.</a:t>
            </a:r>
          </a:p>
          <a:p>
            <a:pPr marL="0" indent="0"/>
            <a:br>
              <a:rPr lang="en-US" sz="1600" b="0" dirty="0"/>
            </a:br>
            <a:r>
              <a:rPr lang="en-US" sz="1600" b="0" dirty="0">
                <a:hlinkClick r:id="rId3"/>
              </a:rPr>
              <a:t>https://wballiance.com/wp-content/uploads/2024/10/WBA-OpenRoaming-Guide-APAC-TG_v1.0.0-FINALPublic.pdf</a:t>
            </a:r>
            <a:endParaRPr lang="en-US" sz="1600" b="0" dirty="0"/>
          </a:p>
          <a:p>
            <a:endParaRPr lang="en-US" sz="1600" dirty="0"/>
          </a:p>
        </p:txBody>
      </p:sp>
      <p:pic>
        <p:nvPicPr>
          <p:cNvPr id="1030" name="Picture 6">
            <a:extLst>
              <a:ext uri="{FF2B5EF4-FFF2-40B4-BE49-F238E27FC236}">
                <a16:creationId xmlns:a16="http://schemas.microsoft.com/office/drawing/2014/main" id="{41F597C6-A5BF-DFAD-828D-A2BCC3F7A5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947" y="1752600"/>
            <a:ext cx="2486979" cy="352716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510A477C-FF7D-493F-A3AC-B2D6487D40B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6C173B19-079A-4227-ADD2-AFF9B5B66CC1}"/>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6FDD257B-6EC7-4282-AC5C-BC4D3EC97F4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744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670B-CAE0-4B32-AC5F-F2A0D8B63BD5}"/>
              </a:ext>
            </a:extLst>
          </p:cNvPr>
          <p:cNvSpPr>
            <a:spLocks noGrp="1"/>
          </p:cNvSpPr>
          <p:nvPr>
            <p:ph type="ctrTitle"/>
          </p:nvPr>
        </p:nvSpPr>
        <p:spPr/>
        <p:txBody>
          <a:bodyPr/>
          <a:lstStyle/>
          <a:p>
            <a:r>
              <a:rPr lang="en-US"/>
              <a:t>AIML SC (AI and ML)</a:t>
            </a:r>
          </a:p>
        </p:txBody>
      </p:sp>
      <p:sp>
        <p:nvSpPr>
          <p:cNvPr id="3" name="Subtitle 2">
            <a:extLst>
              <a:ext uri="{FF2B5EF4-FFF2-40B4-BE49-F238E27FC236}">
                <a16:creationId xmlns:a16="http://schemas.microsoft.com/office/drawing/2014/main" id="{2F93BE8E-BA11-421E-8E5A-C9CC2362DBF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94F16087-85D4-421C-813B-990484494CF1}"/>
              </a:ext>
            </a:extLst>
          </p:cNvPr>
          <p:cNvSpPr>
            <a:spLocks noGrp="1"/>
          </p:cNvSpPr>
          <p:nvPr>
            <p:ph type="ftr" idx="11"/>
          </p:nvPr>
        </p:nvSpPr>
        <p:spPr/>
        <p:txBody>
          <a:bodyPr/>
          <a:lstStyle/>
          <a:p>
            <a:r>
              <a:rPr lang="en-GB"/>
              <a:t>Xiaofei Wang, InterDigital</a:t>
            </a:r>
          </a:p>
        </p:txBody>
      </p:sp>
      <p:sp>
        <p:nvSpPr>
          <p:cNvPr id="8" name="Slide Number Placeholder 7">
            <a:extLst>
              <a:ext uri="{FF2B5EF4-FFF2-40B4-BE49-F238E27FC236}">
                <a16:creationId xmlns:a16="http://schemas.microsoft.com/office/drawing/2014/main" id="{F5E9E5B2-0EE9-401D-8BA3-E93FF4FB801A}"/>
              </a:ext>
            </a:extLst>
          </p:cNvPr>
          <p:cNvSpPr>
            <a:spLocks noGrp="1"/>
          </p:cNvSpPr>
          <p:nvPr>
            <p:ph type="sldNum" idx="12"/>
          </p:nvPr>
        </p:nvSpPr>
        <p:spPr/>
        <p:txBody>
          <a:bodyPr/>
          <a:lstStyle/>
          <a:p>
            <a:r>
              <a:rPr lang="en-GB"/>
              <a:t>Slide </a:t>
            </a:r>
            <a:fld id="{DE40C9FC-4879-4F20-9ECA-A574A90476B7}" type="slidenum">
              <a:rPr lang="en-GB" smtClean="0"/>
              <a:pPr/>
              <a:t>5</a:t>
            </a:fld>
            <a:endParaRPr lang="en-GB"/>
          </a:p>
        </p:txBody>
      </p:sp>
      <p:sp>
        <p:nvSpPr>
          <p:cNvPr id="9" name="Date Placeholder 8">
            <a:extLst>
              <a:ext uri="{FF2B5EF4-FFF2-40B4-BE49-F238E27FC236}">
                <a16:creationId xmlns:a16="http://schemas.microsoft.com/office/drawing/2014/main" id="{C5099609-E53A-4943-8209-D758C448F3D8}"/>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753206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40D0-7A2E-13DB-BD6E-F4173CF7E27A}"/>
              </a:ext>
            </a:extLst>
          </p:cNvPr>
          <p:cNvSpPr>
            <a:spLocks noGrp="1"/>
          </p:cNvSpPr>
          <p:nvPr>
            <p:ph type="title"/>
          </p:nvPr>
        </p:nvSpPr>
        <p:spPr/>
        <p:txBody>
          <a:bodyPr/>
          <a:lstStyle/>
          <a:p>
            <a:r>
              <a:rPr lang="en-US" dirty="0"/>
              <a:t>WBA Access Network Metrics – Phase 1</a:t>
            </a:r>
          </a:p>
        </p:txBody>
      </p:sp>
      <p:sp>
        <p:nvSpPr>
          <p:cNvPr id="3" name="Content Placeholder 2">
            <a:extLst>
              <a:ext uri="{FF2B5EF4-FFF2-40B4-BE49-F238E27FC236}">
                <a16:creationId xmlns:a16="http://schemas.microsoft.com/office/drawing/2014/main" id="{3E112975-FAA3-2E5E-0083-50D2EF833565}"/>
              </a:ext>
            </a:extLst>
          </p:cNvPr>
          <p:cNvSpPr>
            <a:spLocks noGrp="1"/>
          </p:cNvSpPr>
          <p:nvPr>
            <p:ph idx="1"/>
          </p:nvPr>
        </p:nvSpPr>
        <p:spPr>
          <a:xfrm>
            <a:off x="2208213" y="1828800"/>
            <a:ext cx="5542384" cy="4114800"/>
          </a:xfrm>
        </p:spPr>
        <p:txBody>
          <a:bodyPr/>
          <a:lstStyle/>
          <a:p>
            <a:pPr algn="l"/>
            <a:r>
              <a:rPr lang="en-US" sz="1800" b="0" dirty="0"/>
              <a:t>Addresses the challenges present in current Wi-Fi networks, reaffirms the value of explicit QoE evidence, and demonstrates the advantages for users and providers. </a:t>
            </a:r>
          </a:p>
          <a:p>
            <a:pPr algn="l"/>
            <a:r>
              <a:rPr lang="en-US" sz="1800" b="0" dirty="0"/>
              <a:t>Specifies essential metrics and introduces a framework for assessing and sharing Wi-Fi network quality, aiming to foster a more dependable and efficient Wi-Fi future.</a:t>
            </a:r>
          </a:p>
          <a:p>
            <a:pPr algn="l"/>
            <a:r>
              <a:rPr lang="en-US" sz="1800" b="0" dirty="0"/>
              <a:t>The working group is now embarking on Phase 2, focusing on industry alignment.</a:t>
            </a:r>
          </a:p>
          <a:p>
            <a:br>
              <a:rPr lang="en-US" sz="1800" b="0" dirty="0"/>
            </a:br>
            <a:r>
              <a:rPr lang="en-US" sz="1800" b="0" dirty="0">
                <a:hlinkClick r:id="rId2"/>
              </a:rPr>
              <a:t>https://wballiance.com/wp-content/uploads/2024/08/Access-Network-Metrics-Whitepaper-Outline-v1.0.0-Public.pdf</a:t>
            </a:r>
            <a:endParaRPr lang="en-US" sz="1800" b="0" dirty="0"/>
          </a:p>
          <a:p>
            <a:endParaRPr lang="en-US" sz="1400" dirty="0"/>
          </a:p>
        </p:txBody>
      </p:sp>
      <p:pic>
        <p:nvPicPr>
          <p:cNvPr id="3074" name="Picture 2">
            <a:extLst>
              <a:ext uri="{FF2B5EF4-FFF2-40B4-BE49-F238E27FC236}">
                <a16:creationId xmlns:a16="http://schemas.microsoft.com/office/drawing/2014/main" id="{0B9D3F11-9CD3-30C9-DBF5-4E776BB1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3" y="1828800"/>
            <a:ext cx="2432021" cy="343681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B23B226-1C95-43F8-854B-D7C737F20E0B}"/>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0670DD31-6972-41A3-B01B-4D7DC1D56FC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A0BC9A42-2921-4BD6-BB3C-033D9B0EAFE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04530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Zero Touch Onboarding of IoT Devices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New framework to enable a ‘zero-touch’ onboarding process for Internet of Things (IoT) Wi-Fi devices</a:t>
            </a:r>
          </a:p>
          <a:p>
            <a:r>
              <a:rPr lang="en-US" sz="1800" b="0" dirty="0"/>
              <a:t>Integrates the simplicity and security of WBA OpenRoaming with FIDO Device Onboard</a:t>
            </a:r>
          </a:p>
          <a:p>
            <a:r>
              <a:rPr lang="en-US" sz="1800" b="0"/>
              <a:t>Ensures device security through ownership vouchers and cryptographic mechanisms</a:t>
            </a:r>
          </a:p>
          <a:p>
            <a:r>
              <a:rPr lang="en-US" sz="1800" b="0"/>
              <a:t>Details </a:t>
            </a:r>
            <a:r>
              <a:rPr lang="en-US" sz="1800" b="0" dirty="0"/>
              <a:t>how these technologies work together to simplify and secure the onboarding process for IoT devices.</a:t>
            </a:r>
          </a:p>
          <a:p>
            <a:r>
              <a:rPr lang="en-US" sz="1600" b="0" dirty="0">
                <a:hlinkClick r:id="rId2"/>
              </a:rPr>
              <a:t>https://wballiance.com/openroaming-for-iot-fido-device-onboard-framework/</a:t>
            </a:r>
            <a:endParaRPr lang="en-US" sz="1600" b="0"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pic>
        <p:nvPicPr>
          <p:cNvPr id="6146" name="Picture 2">
            <a:extLst>
              <a:ext uri="{FF2B5EF4-FFF2-40B4-BE49-F238E27FC236}">
                <a16:creationId xmlns:a16="http://schemas.microsoft.com/office/drawing/2014/main" id="{0E191DE5-A911-B352-F8E6-8A49DC61A0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450" y="1572452"/>
            <a:ext cx="2618937" cy="3713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D53BAE-DD0A-DA90-64FA-0EF70BAF84C3}"/>
              </a:ext>
            </a:extLst>
          </p:cNvPr>
          <p:cNvSpPr txBox="1"/>
          <p:nvPr/>
        </p:nvSpPr>
        <p:spPr>
          <a:xfrm>
            <a:off x="7550450" y="5418816"/>
            <a:ext cx="2618937" cy="307777"/>
          </a:xfrm>
          <a:prstGeom prst="rect">
            <a:avLst/>
          </a:prstGeom>
          <a:solidFill>
            <a:schemeClr val="bg1">
              <a:lumMod val="75000"/>
            </a:schemeClr>
          </a:solidFill>
        </p:spPr>
        <p:txBody>
          <a:bodyPr wrap="square">
            <a:spAutoFit/>
          </a:bodyPr>
          <a:lstStyle/>
          <a:p>
            <a:pPr algn="ctr"/>
            <a:r>
              <a:rPr lang="en-US" sz="1400" dirty="0">
                <a:hlinkClick r:id="rId4"/>
              </a:rPr>
              <a:t>Download</a:t>
            </a:r>
            <a:endParaRPr lang="en-US" sz="1400" dirty="0"/>
          </a:p>
        </p:txBody>
      </p:sp>
      <p:sp>
        <p:nvSpPr>
          <p:cNvPr id="7" name="Footer Placeholder 6">
            <a:extLst>
              <a:ext uri="{FF2B5EF4-FFF2-40B4-BE49-F238E27FC236}">
                <a16:creationId xmlns:a16="http://schemas.microsoft.com/office/drawing/2014/main" id="{D9BF8DF3-F19B-4FA4-B611-BA00F706A84F}"/>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A9D3210B-EDDC-427C-9C63-9A94E8A078BD}"/>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44BEACEA-5B89-438A-8798-88A7DA70D90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14078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Wi-Fi Experience for Moving Networks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Highlights solutions for seamless connectivity in moving networks like trains, ships, airplanes, public buses etc.</a:t>
            </a:r>
          </a:p>
          <a:p>
            <a:r>
              <a:rPr lang="en-US" sz="1800" b="0" dirty="0"/>
              <a:t>Details how today’s Wi-Fi standards can be used to enhance commutes, travel &amp; daily errands with reliable &amp; secure Wi-Fi networks covering: </a:t>
            </a:r>
          </a:p>
          <a:p>
            <a:pPr lvl="1">
              <a:spcBef>
                <a:spcPts val="0"/>
              </a:spcBef>
              <a:buFont typeface="Arial" panose="020B0604020202020204" pitchFamily="34" charset="0"/>
              <a:buChar char="•"/>
            </a:pPr>
            <a:r>
              <a:rPr lang="en-US" sz="1600" dirty="0"/>
              <a:t>Challenges in Moving Networks</a:t>
            </a:r>
          </a:p>
          <a:p>
            <a:pPr lvl="1">
              <a:spcBef>
                <a:spcPts val="0"/>
              </a:spcBef>
              <a:buFont typeface="Arial" panose="020B0604020202020204" pitchFamily="34" charset="0"/>
              <a:buChar char="•"/>
            </a:pPr>
            <a:r>
              <a:rPr lang="en-US" sz="1600" dirty="0"/>
              <a:t>Innovative Solutions </a:t>
            </a:r>
          </a:p>
          <a:p>
            <a:pPr lvl="1">
              <a:spcBef>
                <a:spcPts val="0"/>
              </a:spcBef>
              <a:buFont typeface="Arial" panose="020B0604020202020204" pitchFamily="34" charset="0"/>
              <a:buChar char="•"/>
            </a:pPr>
            <a:r>
              <a:rPr lang="en-US" sz="1600" dirty="0"/>
              <a:t>Practical Use Cases </a:t>
            </a:r>
          </a:p>
          <a:p>
            <a:pPr lvl="1">
              <a:spcBef>
                <a:spcPts val="0"/>
              </a:spcBef>
              <a:buFont typeface="Arial" panose="020B0604020202020204" pitchFamily="34" charset="0"/>
              <a:buChar char="•"/>
            </a:pPr>
            <a:r>
              <a:rPr lang="en-US" sz="1600" dirty="0"/>
              <a:t>Industry Benefits</a:t>
            </a:r>
          </a:p>
          <a:p>
            <a:pPr marL="457200" lvl="1" indent="0">
              <a:spcBef>
                <a:spcPts val="0"/>
              </a:spcBef>
            </a:pPr>
            <a:endParaRPr lang="en-US" dirty="0"/>
          </a:p>
          <a:p>
            <a:r>
              <a:rPr lang="en-US" sz="1600" b="0" dirty="0">
                <a:hlinkClick r:id="rId2"/>
              </a:rPr>
              <a:t>https://wballiance.com/wi-fi-experience-for-moving-network/</a:t>
            </a:r>
            <a:endParaRPr lang="en-US" sz="1600" b="0" dirty="0"/>
          </a:p>
          <a:p>
            <a:endParaRPr lang="en-US"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sp>
        <p:nvSpPr>
          <p:cNvPr id="8" name="TextBox 7">
            <a:extLst>
              <a:ext uri="{FF2B5EF4-FFF2-40B4-BE49-F238E27FC236}">
                <a16:creationId xmlns:a16="http://schemas.microsoft.com/office/drawing/2014/main" id="{70D53BAE-DD0A-DA90-64FA-0EF70BAF84C3}"/>
              </a:ext>
            </a:extLst>
          </p:cNvPr>
          <p:cNvSpPr txBox="1"/>
          <p:nvPr/>
        </p:nvSpPr>
        <p:spPr>
          <a:xfrm>
            <a:off x="7383646" y="5514638"/>
            <a:ext cx="2785740" cy="307777"/>
          </a:xfrm>
          <a:prstGeom prst="rect">
            <a:avLst/>
          </a:prstGeom>
          <a:solidFill>
            <a:schemeClr val="bg1">
              <a:lumMod val="75000"/>
            </a:schemeClr>
          </a:solidFill>
        </p:spPr>
        <p:txBody>
          <a:bodyPr wrap="square">
            <a:spAutoFit/>
          </a:bodyPr>
          <a:lstStyle/>
          <a:p>
            <a:pPr algn="ctr"/>
            <a:r>
              <a:rPr lang="en-US" sz="1400" dirty="0">
                <a:hlinkClick r:id="rId3"/>
              </a:rPr>
              <a:t>Download</a:t>
            </a:r>
            <a:endParaRPr lang="en-US" sz="1400" dirty="0"/>
          </a:p>
        </p:txBody>
      </p:sp>
      <p:pic>
        <p:nvPicPr>
          <p:cNvPr id="7170" name="Picture 2">
            <a:extLst>
              <a:ext uri="{FF2B5EF4-FFF2-40B4-BE49-F238E27FC236}">
                <a16:creationId xmlns:a16="http://schemas.microsoft.com/office/drawing/2014/main" id="{238F1FF9-9517-E3A3-7B26-1EEF54D19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646" y="1456784"/>
            <a:ext cx="2785740" cy="393666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84D50C7F-12DB-414A-86F5-B6DDFB9F979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60B21DAF-CAE5-4178-8036-42FD7D023FD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0" name="Date Placeholder 9">
            <a:extLst>
              <a:ext uri="{FF2B5EF4-FFF2-40B4-BE49-F238E27FC236}">
                <a16:creationId xmlns:a16="http://schemas.microsoft.com/office/drawing/2014/main" id="{2F081B8D-481F-421E-AC0C-4075E05A8DF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44371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altLang="en-US" sz="2000" b="0" dirty="0">
                <a:hlinkClick r:id="rId4"/>
              </a:rPr>
              <a:t>https://wballiance.com/wba-program-overview-2024/</a:t>
            </a:r>
            <a:endParaRPr lang="en-US" altLang="en-US" sz="2000" b="0" dirty="0"/>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dirty="0"/>
          </a:p>
        </p:txBody>
      </p:sp>
      <p:sp>
        <p:nvSpPr>
          <p:cNvPr id="2" name="Footer Placeholder 1">
            <a:extLst>
              <a:ext uri="{FF2B5EF4-FFF2-40B4-BE49-F238E27FC236}">
                <a16:creationId xmlns:a16="http://schemas.microsoft.com/office/drawing/2014/main" id="{80C6AC1C-EB88-4BF5-805C-37A207168DD5}"/>
              </a:ext>
            </a:extLst>
          </p:cNvPr>
          <p:cNvSpPr>
            <a:spLocks noGrp="1"/>
          </p:cNvSpPr>
          <p:nvPr>
            <p:ph type="ftr" idx="14"/>
          </p:nvPr>
        </p:nvSpPr>
        <p:spPr/>
        <p:txBody>
          <a:bodyPr/>
          <a:lstStyle/>
          <a:p>
            <a:r>
              <a:rPr lang="en-GB"/>
              <a:t>Necati Canpolat, Intel</a:t>
            </a:r>
            <a:endParaRPr lang="en-GB" dirty="0"/>
          </a:p>
        </p:txBody>
      </p:sp>
      <p:sp>
        <p:nvSpPr>
          <p:cNvPr id="3" name="Slide Number Placeholder 2">
            <a:extLst>
              <a:ext uri="{FF2B5EF4-FFF2-40B4-BE49-F238E27FC236}">
                <a16:creationId xmlns:a16="http://schemas.microsoft.com/office/drawing/2014/main" id="{9F4283F5-B33B-4A77-A5B5-B6F55C606DA8}"/>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88F82E30-C449-4270-938C-D5B358A0402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58397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87501116-1054-40AC-A306-09320702AC27}"/>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0B2D1258-E6A9-4B73-9DE0-163EC4EC6788}"/>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8" name="Date Placeholder 7">
            <a:extLst>
              <a:ext uri="{FF2B5EF4-FFF2-40B4-BE49-F238E27FC236}">
                <a16:creationId xmlns:a16="http://schemas.microsoft.com/office/drawing/2014/main" id="{1ED7CA73-8E00-40FD-B68F-FA6FEDC3259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73487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00E777CA-1BA1-4C58-8672-938C0ED9216A}"/>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DBCC5A67-AA91-4188-8E3C-7B61F999EF57}"/>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1" name="Date Placeholder 40">
            <a:extLst>
              <a:ext uri="{FF2B5EF4-FFF2-40B4-BE49-F238E27FC236}">
                <a16:creationId xmlns:a16="http://schemas.microsoft.com/office/drawing/2014/main" id="{86870135-E415-4E6F-B9EC-BD62E6282CB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996459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3" name="Footer Placeholder 2">
            <a:extLst>
              <a:ext uri="{FF2B5EF4-FFF2-40B4-BE49-F238E27FC236}">
                <a16:creationId xmlns:a16="http://schemas.microsoft.com/office/drawing/2014/main" id="{77424193-5A03-406C-9BA4-88E15B44D499}"/>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E5323607-C199-423C-B838-43EF0338DEE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14" name="Date Placeholder 13">
            <a:extLst>
              <a:ext uri="{FF2B5EF4-FFF2-40B4-BE49-F238E27FC236}">
                <a16:creationId xmlns:a16="http://schemas.microsoft.com/office/drawing/2014/main" id="{22594E33-DAC4-425C-BBF8-0604505FD9A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8027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2024-11-13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5122"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EBA1F98A-EB2D-49A4-961E-5FC2BC5EE01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80971E6-2ECE-4F64-BA29-95EDF70BDB56}"/>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AE1B1323-352E-48D8-8675-B66F50E1E18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51654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2024.</a:t>
            </a:r>
          </a:p>
        </p:txBody>
      </p:sp>
      <p:sp>
        <p:nvSpPr>
          <p:cNvPr id="2" name="Footer Placeholder 1">
            <a:extLst>
              <a:ext uri="{FF2B5EF4-FFF2-40B4-BE49-F238E27FC236}">
                <a16:creationId xmlns:a16="http://schemas.microsoft.com/office/drawing/2014/main" id="{116502AF-6429-4335-9287-3F1888B4A2D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666B8C-62BB-484B-AF62-A524B4A80782}"/>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B0FF0EBC-7D6F-4C5B-997E-46B04AA179F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788716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1BB9A206-C1B7-495C-8C73-D8A7826FC81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B545CE-BD9E-4846-AAFA-E1FAC86FD8CB}"/>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95AC166C-0D5E-4B4E-BC69-9040AE78A79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7570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170B-0F56-4B2A-B7FA-9147A2E03521}"/>
              </a:ext>
            </a:extLst>
          </p:cNvPr>
          <p:cNvSpPr>
            <a:spLocks noGrp="1"/>
          </p:cNvSpPr>
          <p:nvPr>
            <p:ph type="ctrTitle"/>
          </p:nvPr>
        </p:nvSpPr>
        <p:spPr/>
        <p:txBody>
          <a:bodyPr/>
          <a:lstStyle/>
          <a:p>
            <a:r>
              <a:rPr lang="en-US"/>
              <a:t>ARC SC (Architecture)</a:t>
            </a:r>
          </a:p>
        </p:txBody>
      </p:sp>
      <p:sp>
        <p:nvSpPr>
          <p:cNvPr id="3" name="Subtitle 2">
            <a:extLst>
              <a:ext uri="{FF2B5EF4-FFF2-40B4-BE49-F238E27FC236}">
                <a16:creationId xmlns:a16="http://schemas.microsoft.com/office/drawing/2014/main" id="{F7BC8285-1BC4-4BCE-BA56-2BAD9AB024FC}"/>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56AA6F49-8F27-41A0-83E1-E90C6E3DA79A}"/>
              </a:ext>
            </a:extLst>
          </p:cNvPr>
          <p:cNvSpPr>
            <a:spLocks noGrp="1"/>
          </p:cNvSpPr>
          <p:nvPr>
            <p:ph type="ftr" idx="11"/>
          </p:nvPr>
        </p:nvSpPr>
        <p:spPr/>
        <p:txBody>
          <a:bodyPr/>
          <a:lstStyle/>
          <a:p>
            <a:r>
              <a:rPr lang="en-GB"/>
              <a:t>Mark Hamilton, Ruckus/CommScope</a:t>
            </a:r>
          </a:p>
        </p:txBody>
      </p:sp>
      <p:sp>
        <p:nvSpPr>
          <p:cNvPr id="8" name="Slide Number Placeholder 7">
            <a:extLst>
              <a:ext uri="{FF2B5EF4-FFF2-40B4-BE49-F238E27FC236}">
                <a16:creationId xmlns:a16="http://schemas.microsoft.com/office/drawing/2014/main" id="{251170E8-8C4D-4197-8D1F-8B2CAF80D462}"/>
              </a:ext>
            </a:extLst>
          </p:cNvPr>
          <p:cNvSpPr>
            <a:spLocks noGrp="1"/>
          </p:cNvSpPr>
          <p:nvPr>
            <p:ph type="sldNum" idx="12"/>
          </p:nvPr>
        </p:nvSpPr>
        <p:spPr/>
        <p:txBody>
          <a:bodyPr/>
          <a:lstStyle/>
          <a:p>
            <a:r>
              <a:rPr lang="en-GB"/>
              <a:t>Slide </a:t>
            </a:r>
            <a:fld id="{DE40C9FC-4879-4F20-9ECA-A574A90476B7}" type="slidenum">
              <a:rPr lang="en-GB" smtClean="0"/>
              <a:pPr/>
              <a:t>6</a:t>
            </a:fld>
            <a:endParaRPr lang="en-GB"/>
          </a:p>
        </p:txBody>
      </p:sp>
      <p:sp>
        <p:nvSpPr>
          <p:cNvPr id="9" name="Date Placeholder 8">
            <a:extLst>
              <a:ext uri="{FF2B5EF4-FFF2-40B4-BE49-F238E27FC236}">
                <a16:creationId xmlns:a16="http://schemas.microsoft.com/office/drawing/2014/main" id="{5AD12A7E-CB81-41BE-9F53-48510D6D89AC}"/>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39451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C76605EE-1DD3-41F8-9F02-9EE0E25BBBA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4EF64F6-5BFE-45F4-9A6F-54AB2F152AA6}"/>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9A009F4A-886A-4340-A246-8D25587500B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474463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spcBef>
                <a:spcPts val="0"/>
              </a:spcBef>
              <a:spcAft>
                <a:spcPts val="600"/>
              </a:spcAft>
              <a:defRPr/>
            </a:pPr>
            <a:r>
              <a:rPr lang="en-US" b="0" dirty="0">
                <a:solidFill>
                  <a:srgbClr val="000000"/>
                </a:solidFill>
                <a:ea typeface="Arial Unicode MS" pitchFamily="34" charset="-128"/>
                <a:cs typeface="Arial Unicode MS" pitchFamily="34" charset="-128"/>
              </a:rPr>
              <a:t>There were no RFCs issued in the last two months that mention IEEE 802.11.</a:t>
            </a:r>
          </a:p>
          <a:p>
            <a:pPr>
              <a:lnSpc>
                <a:spcPct val="80000"/>
              </a:lnSpc>
              <a:defRPr/>
            </a:pPr>
            <a:r>
              <a:rPr lang="en-US" b="0" dirty="0">
                <a:solidFill>
                  <a:srgbClr val="000000"/>
                </a:solidFill>
                <a:ea typeface="Arial Unicode MS" pitchFamily="34" charset="-128"/>
                <a:cs typeface="Arial Unicode MS" pitchFamily="34" charset="-128"/>
              </a:rPr>
              <a:t>RFC-to-be-9672 (RFC 8110 to IEEE) is in the RFC Editor’s queue awaiting the assignment by IEEE of IEEE 802.11-2024’s DOI.</a:t>
            </a:r>
          </a:p>
        </p:txBody>
      </p:sp>
      <p:sp>
        <p:nvSpPr>
          <p:cNvPr id="2" name="Footer Placeholder 1">
            <a:extLst>
              <a:ext uri="{FF2B5EF4-FFF2-40B4-BE49-F238E27FC236}">
                <a16:creationId xmlns:a16="http://schemas.microsoft.com/office/drawing/2014/main" id="{A416F85B-849D-4C2E-92EF-C870650AA51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EA98261-11B9-4D2B-B936-ABBB9D847E33}"/>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9BCDD2A6-3DE5-4035-A0B4-3875F641AA1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04161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1D878957-0BCF-4947-84B7-C4FA97C3DF10}"/>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796986E-A304-4BAD-B75B-84F2AA9A4B3D}"/>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26A6C1DF-A2B2-4C3A-BB33-849AD59B406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12216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15925551"/>
              </p:ext>
            </p:extLst>
          </p:nvPr>
        </p:nvGraphicFramePr>
        <p:xfrm>
          <a:off x="2514600" y="1983626"/>
          <a:ext cx="6977558" cy="3476298"/>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0"/>
                        </a:rPr>
                        <a:t>modpod</a:t>
                      </a:r>
                      <a:endParaRPr lang="en-US" dirty="0"/>
                    </a:p>
                  </a:txBody>
                  <a:tcPr anchor="ctr"/>
                </a:tc>
                <a:tc>
                  <a:txBody>
                    <a:bodyPr/>
                    <a:lstStyle/>
                    <a:p>
                      <a:r>
                        <a:rPr lang="en-US" dirty="0">
                          <a:hlinkClick r:id="rId11"/>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665983F3-68F0-4D37-93F9-F7E42831D45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01796A3-89E7-4338-B6E1-8C74C166918B}"/>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Date Placeholder 4">
            <a:extLst>
              <a:ext uri="{FF2B5EF4-FFF2-40B4-BE49-F238E27FC236}">
                <a16:creationId xmlns:a16="http://schemas.microsoft.com/office/drawing/2014/main" id="{25209E41-7F42-4425-9CE8-70EB732EFEF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6160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4D389E7-8110-43CA-961C-B169607C9D7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2416DED-A077-49C1-99D4-5BDBE50FB2EC}"/>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06530792-8315-43A6-AB01-3DF5F8694D0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24714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(November 2024)</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(October 2024)</a:t>
            </a:r>
          </a:p>
          <a:p>
            <a:pPr lvl="1">
              <a:lnSpc>
                <a:spcPct val="80000"/>
              </a:lnSpc>
              <a:spcAft>
                <a:spcPts val="600"/>
              </a:spcAft>
            </a:pPr>
            <a:r>
              <a:rPr lang="en-US" sz="1400" dirty="0"/>
              <a:t>Revised: Transmission of SCHC-compressed packets over IEEE 802.15.4 networks: </a:t>
            </a:r>
            <a:r>
              <a:rPr lang="en-US" sz="1400" dirty="0">
                <a:hlinkClick r:id="rId6"/>
              </a:rPr>
              <a:t>https://datatracker.ietf.org/doc/draft-ietf-6lo-schc-15dot4/</a:t>
            </a:r>
            <a:r>
              <a:rPr lang="en-US" sz="1400" dirty="0"/>
              <a:t> (October 2024)</a:t>
            </a:r>
          </a:p>
        </p:txBody>
      </p:sp>
      <p:sp>
        <p:nvSpPr>
          <p:cNvPr id="2" name="Footer Placeholder 1">
            <a:extLst>
              <a:ext uri="{FF2B5EF4-FFF2-40B4-BE49-F238E27FC236}">
                <a16:creationId xmlns:a16="http://schemas.microsoft.com/office/drawing/2014/main" id="{022B2042-827B-4A72-A728-966878CFE5F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A501677-019D-414D-981C-B19A41208C81}"/>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7369DD52-F6AB-493C-80CA-8B9CD24DC51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04805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F56800B-6091-4DE3-9545-852995D68B4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FEA9B8B-EA11-49B2-88C7-88812CE699D3}"/>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4C5C8052-C6C2-43E9-8F9A-3A94D374FF0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25250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Submitted for publication and in AD evaluation: Randomized and Changing MAC Address Use Cases and Requirements: </a:t>
            </a:r>
            <a:r>
              <a:rPr lang="en-US" sz="1400" dirty="0">
                <a:hlinkClick r:id="rId4"/>
              </a:rPr>
              <a:t>https://datatracker.ietf.org/doc/draft-ietf-madinas-use-cases/</a:t>
            </a:r>
            <a:r>
              <a:rPr lang="en-US" sz="1400" dirty="0"/>
              <a:t> (November 13,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9E318A8-3E3F-4BF7-9A73-64792077F94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9B325BC-3289-4296-B626-1E9FD2D7E5C8}"/>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9EF5ABB1-367A-4BCD-8964-CBCB9BE3D6E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15567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Completed WGLC: The </a:t>
            </a:r>
            <a:r>
              <a:rPr lang="en-US" sz="1400" dirty="0" err="1"/>
              <a:t>eap.arpa</a:t>
            </a:r>
            <a:r>
              <a:rPr lang="en-US" sz="1400" dirty="0"/>
              <a:t> domain and EAP provisioning: </a:t>
            </a:r>
            <a:r>
              <a:rPr lang="en-US" sz="1400" dirty="0">
                <a:hlinkClick r:id="rId4"/>
              </a:rPr>
              <a:t>https://datatracker.ietf.org/doc/draft-ietf-emu-eap-arpa/</a:t>
            </a:r>
            <a:r>
              <a:rPr lang="en-US" sz="1400" dirty="0"/>
              <a:t> (November 2024)</a:t>
            </a:r>
          </a:p>
          <a:p>
            <a:pPr lvl="1">
              <a:lnSpc>
                <a:spcPct val="80000"/>
              </a:lnSpc>
              <a:spcAft>
                <a:spcPts val="600"/>
              </a:spcAft>
            </a:pPr>
            <a:r>
              <a:rPr lang="en-US" sz="1400" dirty="0"/>
              <a:t>Revised: Bootstrapped TLS Authentication with Proof of Knowledge: </a:t>
            </a:r>
            <a:r>
              <a:rPr lang="en-US" sz="1400" dirty="0">
                <a:hlinkClick r:id="rId5"/>
              </a:rPr>
              <a:t>https://datatracker.ietf.org/doc/draft-ietf-emu-bootstrapped-tls/</a:t>
            </a:r>
            <a:r>
              <a:rPr lang="en-US" sz="1400" dirty="0"/>
              <a:t> (October 2024)</a:t>
            </a:r>
          </a:p>
          <a:p>
            <a:pPr lvl="1">
              <a:lnSpc>
                <a:spcPct val="80000"/>
              </a:lnSpc>
              <a:spcAft>
                <a:spcPts val="600"/>
              </a:spcAft>
            </a:pPr>
            <a:r>
              <a:rPr lang="en-US" sz="1400" dirty="0"/>
              <a:t>Revised: Using the Extensible Authentication Protocol (EAP) with Ephemeral Diffie-Hellman over COSE (EDHOC): </a:t>
            </a:r>
            <a:r>
              <a:rPr lang="en-US" sz="1400" dirty="0">
                <a:hlinkClick r:id="rId6"/>
              </a:rPr>
              <a:t>https://datatracker.ietf.org/doc/draft-ietf-emu-eap-edhoc/</a:t>
            </a:r>
            <a:r>
              <a:rPr lang="en-US" sz="1400" dirty="0"/>
              <a:t> (October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7"/>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3D3122F0-0ED4-4C5C-89BC-CBB0ACC3FFC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A21CC89-B3A5-4085-924B-6EFD4225C7A3}"/>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183B8A42-2AD1-47B2-8517-4F7239FFD5E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32001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Guidelines for Characterizing "OAM”: </a:t>
            </a:r>
            <a:r>
              <a:rPr lang="en-US" sz="1400" dirty="0">
                <a:hlinkClick r:id="rId4"/>
              </a:rPr>
              <a:t>https://datatracker.ietf.org/doc/draft-ietf-opsawg-oam-characterization/</a:t>
            </a:r>
            <a:r>
              <a:rPr lang="en-US" sz="1400" dirty="0"/>
              <a:t> (November 2024)</a:t>
            </a:r>
          </a:p>
          <a:p>
            <a:pPr lvl="1">
              <a:lnSpc>
                <a:spcPct val="80000"/>
              </a:lnSpc>
              <a:spcAft>
                <a:spcPts val="600"/>
              </a:spcAft>
              <a:defRPr/>
            </a:pPr>
            <a:r>
              <a:rPr lang="en-US" sz="1400" dirty="0"/>
              <a:t>Revised: YANG Data Models for Bearers and 'Attachment Circuits'-as-a-Service (</a:t>
            </a:r>
            <a:r>
              <a:rPr lang="en-US" sz="1400" dirty="0" err="1"/>
              <a:t>ACaaS</a:t>
            </a:r>
            <a:r>
              <a:rPr lang="en-US" sz="1400" dirty="0"/>
              <a:t>): </a:t>
            </a:r>
            <a:r>
              <a:rPr lang="en-US" sz="1400" dirty="0">
                <a:hlinkClick r:id="rId5"/>
              </a:rPr>
              <a:t>https://datatracker.ietf.org/doc/draft-ietf-opsawg-teas-attachment-circuit/</a:t>
            </a:r>
            <a:r>
              <a:rPr lang="en-US" sz="1400" dirty="0"/>
              <a:t> (November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(October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AF250B3-E7FB-4A14-AA4E-9F655FA67A6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0BDA0ED-14F6-4280-AD73-8860493B9933}"/>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E3E56939-39F2-49F3-953C-CEE5AB99F28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538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D522-CD30-443C-8F75-E3BD9E070027}"/>
              </a:ext>
            </a:extLst>
          </p:cNvPr>
          <p:cNvSpPr>
            <a:spLocks noGrp="1"/>
          </p:cNvSpPr>
          <p:nvPr>
            <p:ph type="ctrTitle"/>
          </p:nvPr>
        </p:nvSpPr>
        <p:spPr/>
        <p:txBody>
          <a:bodyPr/>
          <a:lstStyle/>
          <a:p>
            <a:r>
              <a:rPr lang="en-US"/>
              <a:t>Coex SC (Coexistence)</a:t>
            </a:r>
          </a:p>
        </p:txBody>
      </p:sp>
      <p:sp>
        <p:nvSpPr>
          <p:cNvPr id="3" name="Subtitle 2">
            <a:extLst>
              <a:ext uri="{FF2B5EF4-FFF2-40B4-BE49-F238E27FC236}">
                <a16:creationId xmlns:a16="http://schemas.microsoft.com/office/drawing/2014/main" id="{A9D0A203-1645-444A-95B3-F5C9CFFD765E}"/>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74BA83C-8A29-4360-B2B7-A576D19345BF}"/>
              </a:ext>
            </a:extLst>
          </p:cNvPr>
          <p:cNvSpPr>
            <a:spLocks noGrp="1"/>
          </p:cNvSpPr>
          <p:nvPr>
            <p:ph type="ftr" idx="11"/>
          </p:nvPr>
        </p:nvSpPr>
        <p:spPr/>
        <p:txBody>
          <a:bodyPr/>
          <a:lstStyle/>
          <a:p>
            <a:r>
              <a:rPr lang="en-GB"/>
              <a:t>Marc Emmelmann, Self</a:t>
            </a:r>
          </a:p>
        </p:txBody>
      </p:sp>
      <p:sp>
        <p:nvSpPr>
          <p:cNvPr id="8" name="Slide Number Placeholder 7">
            <a:extLst>
              <a:ext uri="{FF2B5EF4-FFF2-40B4-BE49-F238E27FC236}">
                <a16:creationId xmlns:a16="http://schemas.microsoft.com/office/drawing/2014/main" id="{2BE0A30E-4CC9-447A-8FB0-0A670124A4FF}"/>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9" name="Date Placeholder 8">
            <a:extLst>
              <a:ext uri="{FF2B5EF4-FFF2-40B4-BE49-F238E27FC236}">
                <a16:creationId xmlns:a16="http://schemas.microsoft.com/office/drawing/2014/main" id="{2ECBA196-AAB2-443F-9E3C-3E05D497317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38041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Nothing terribly relevant at the moment</a:t>
            </a:r>
          </a:p>
        </p:txBody>
      </p:sp>
      <p:sp>
        <p:nvSpPr>
          <p:cNvPr id="2" name="Footer Placeholder 1">
            <a:extLst>
              <a:ext uri="{FF2B5EF4-FFF2-40B4-BE49-F238E27FC236}">
                <a16:creationId xmlns:a16="http://schemas.microsoft.com/office/drawing/2014/main" id="{ECBF2DB4-CF6B-4625-94A2-03A9A1A0E10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E6277EE-44E3-46EC-9A50-23392455A68E}"/>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F39DB0AE-0999-4AB5-887C-9EA9ECF4671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96696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IANA Registry Updates for TLS and DTLS: </a:t>
            </a:r>
            <a:r>
              <a:rPr lang="en-US" sz="1400" dirty="0">
                <a:hlinkClick r:id="rId4"/>
              </a:rPr>
              <a:t>https://datatracker.ietf.org/doc/draft-ietf-tls-rfc8447bis/</a:t>
            </a:r>
            <a:r>
              <a:rPr lang="en-US" sz="1400" dirty="0"/>
              <a:t> (November 2024)</a:t>
            </a:r>
          </a:p>
          <a:p>
            <a:pPr lvl="1">
              <a:lnSpc>
                <a:spcPct val="80000"/>
              </a:lnSpc>
              <a:spcAft>
                <a:spcPts val="600"/>
              </a:spcAft>
              <a:defRPr/>
            </a:pPr>
            <a:r>
              <a:rPr lang="en-US" sz="1400" dirty="0"/>
              <a:t>Revised: Hybrid key exchange in TLS 1.3: </a:t>
            </a:r>
            <a:r>
              <a:rPr lang="en-US" sz="1400" dirty="0">
                <a:hlinkClick r:id="rId5"/>
              </a:rPr>
              <a:t>https://datatracker.ietf.org/doc/draft-ietf-tls-hybrid-design/</a:t>
            </a:r>
            <a:r>
              <a:rPr lang="en-US" sz="1400" dirty="0"/>
              <a:t> (October 2024)</a:t>
            </a:r>
          </a:p>
        </p:txBody>
      </p:sp>
      <p:sp>
        <p:nvSpPr>
          <p:cNvPr id="2" name="Footer Placeholder 1">
            <a:extLst>
              <a:ext uri="{FF2B5EF4-FFF2-40B4-BE49-F238E27FC236}">
                <a16:creationId xmlns:a16="http://schemas.microsoft.com/office/drawing/2014/main" id="{E18910E3-5265-4816-A927-FD370E30C72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34CF86D-AF24-4FC0-BF5A-6DF932474E70}"/>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5BEC9581-FC7F-44AE-AE7B-F6DFACE49FD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07357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WGLC: Reliable and Available Wireless Architecture: </a:t>
            </a:r>
            <a:r>
              <a:rPr lang="en-US" sz="1400" dirty="0">
                <a:hlinkClick r:id="rId4"/>
              </a:rPr>
              <a:t>https://datatracker.ietf.org/doc/draft-ietf-raw-architecture/</a:t>
            </a:r>
            <a:r>
              <a:rPr lang="en-US" sz="1400" dirty="0"/>
              <a:t> (October 2024)</a:t>
            </a:r>
          </a:p>
          <a:p>
            <a:pPr lvl="1"/>
            <a:r>
              <a:rPr lang="en-US" sz="1400" dirty="0"/>
              <a:t>Waiting for AD Go-ahead: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790E0B69-90D9-4D37-B56A-20BF663E5BE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8D23704-85C3-4147-9763-0BA2B75A82E3}"/>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1418580F-8737-4E63-A032-1D53DA9D302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40499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Discovery for BRSKI variations: </a:t>
            </a:r>
            <a:r>
              <a:rPr lang="en-US" sz="1400" dirty="0">
                <a:hlinkClick r:id="rId4"/>
              </a:rPr>
              <a:t>https://datatracker.ietf.org/doc/draft-ietf-anima-brski-discovery/</a:t>
            </a:r>
            <a:r>
              <a:rPr lang="en-US" sz="1400" dirty="0"/>
              <a:t> (October 2024)</a:t>
            </a:r>
          </a:p>
          <a:p>
            <a:pPr lvl="1">
              <a:lnSpc>
                <a:spcPct val="80000"/>
              </a:lnSpc>
              <a:spcAft>
                <a:spcPts val="600"/>
              </a:spcAft>
              <a:defRPr/>
            </a:pPr>
            <a:r>
              <a:rPr lang="en-US" sz="1400" dirty="0"/>
              <a:t>In Expert Review: BRSKI Cloud Registrar: </a:t>
            </a:r>
            <a:r>
              <a:rPr lang="en-US" sz="1400" dirty="0">
                <a:hlinkClick r:id="rId5"/>
              </a:rPr>
              <a:t>https://datatracker.ietf.org/doc/draft-ietf-anima-brski-cloud/</a:t>
            </a:r>
            <a:r>
              <a:rPr lang="en-US" sz="1400" dirty="0"/>
              <a:t> (October 2024)</a:t>
            </a: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F8D50AA-5A13-40E1-9347-76BD6A7F1E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74EDD02-5180-40BD-833F-66878A56419C}"/>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81FA9D86-5F55-427F-894D-4AB1DB40BD3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91290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AFE0F3B-F175-4AD3-AFF0-A995D3303CC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50E9454-837D-435D-9B2B-0354F3A7C3B3}"/>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8D67016E-CA37-44B2-B335-8D1067D5755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1503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BC15-AA4A-4BDD-B5BF-FF49C7A09CFE}"/>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E1AFC8C8-CB35-43BE-A3F6-A886CCDC24B7}"/>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5D8DD63-AD26-4116-B8EB-00EA256522DA}"/>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6A0FA579-F3FF-404D-9CD0-DFB3CB413F90}"/>
              </a:ext>
            </a:extLst>
          </p:cNvPr>
          <p:cNvSpPr>
            <a:spLocks noGrp="1"/>
          </p:cNvSpPr>
          <p:nvPr>
            <p:ph type="sldNum" idx="12"/>
          </p:nvPr>
        </p:nvSpPr>
        <p:spPr/>
        <p:txBody>
          <a:bodyPr/>
          <a:lstStyle/>
          <a:p>
            <a:r>
              <a:rPr lang="en-GB"/>
              <a:t>Slide </a:t>
            </a:r>
            <a:fld id="{DE40C9FC-4879-4F20-9ECA-A574A90476B7}" type="slidenum">
              <a:rPr lang="en-GB" smtClean="0"/>
              <a:pPr/>
              <a:t>8</a:t>
            </a:fld>
            <a:endParaRPr lang="en-GB"/>
          </a:p>
        </p:txBody>
      </p:sp>
      <p:sp>
        <p:nvSpPr>
          <p:cNvPr id="9" name="Date Placeholder 8">
            <a:extLst>
              <a:ext uri="{FF2B5EF4-FFF2-40B4-BE49-F238E27FC236}">
                <a16:creationId xmlns:a16="http://schemas.microsoft.com/office/drawing/2014/main" id="{B5E6FF14-74AA-461D-8B05-38E2B6335761}"/>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1684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62A5-8886-448A-A73A-8D6838411BA1}"/>
              </a:ext>
            </a:extLst>
          </p:cNvPr>
          <p:cNvSpPr>
            <a:spLocks noGrp="1"/>
          </p:cNvSpPr>
          <p:nvPr>
            <p:ph type="ctrTitle"/>
          </p:nvPr>
        </p:nvSpPr>
        <p:spPr/>
        <p:txBody>
          <a:bodyPr/>
          <a:lstStyle/>
          <a:p>
            <a:r>
              <a:rPr lang="en-US"/>
              <a:t>WNG SC (Wireless Next Generation)</a:t>
            </a:r>
          </a:p>
        </p:txBody>
      </p:sp>
      <p:sp>
        <p:nvSpPr>
          <p:cNvPr id="3" name="Subtitle 2">
            <a:extLst>
              <a:ext uri="{FF2B5EF4-FFF2-40B4-BE49-F238E27FC236}">
                <a16:creationId xmlns:a16="http://schemas.microsoft.com/office/drawing/2014/main" id="{95628BBF-BB2C-4607-B53F-11A7BFE15E75}"/>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9FFFC26-9D19-4F6E-BAFB-520023150BD9}"/>
              </a:ext>
            </a:extLst>
          </p:cNvPr>
          <p:cNvSpPr>
            <a:spLocks noGrp="1"/>
          </p:cNvSpPr>
          <p:nvPr>
            <p:ph type="ftr" idx="11"/>
          </p:nvPr>
        </p:nvSpPr>
        <p:spPr/>
        <p:txBody>
          <a:bodyPr/>
          <a:lstStyle/>
          <a:p>
            <a:r>
              <a:rPr lang="en-GB"/>
              <a:t>Jim Lansford, Qualcomm</a:t>
            </a:r>
          </a:p>
        </p:txBody>
      </p:sp>
      <p:sp>
        <p:nvSpPr>
          <p:cNvPr id="8" name="Slide Number Placeholder 7">
            <a:extLst>
              <a:ext uri="{FF2B5EF4-FFF2-40B4-BE49-F238E27FC236}">
                <a16:creationId xmlns:a16="http://schemas.microsoft.com/office/drawing/2014/main" id="{DA8377F2-931A-4F3D-93E1-2AC136F8F269}"/>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9" name="Date Placeholder 8">
            <a:extLst>
              <a:ext uri="{FF2B5EF4-FFF2-40B4-BE49-F238E27FC236}">
                <a16:creationId xmlns:a16="http://schemas.microsoft.com/office/drawing/2014/main" id="{3EFD3C30-E12A-4E2A-853F-19067D8BDF65}"/>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08827649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5097</Words>
  <Application>Microsoft Office PowerPoint</Application>
  <PresentationFormat>Widescreen</PresentationFormat>
  <Paragraphs>913</Paragraphs>
  <Slides>74</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6" baseType="lpstr">
      <vt:lpstr>MS Gothic</vt:lpstr>
      <vt:lpstr>ＭＳ Ｐゴシック</vt:lpstr>
      <vt:lpstr>Arial</vt:lpstr>
      <vt:lpstr>Arial Unicode MS</vt:lpstr>
      <vt:lpstr>Asap</vt:lpstr>
      <vt:lpstr>Calibri</vt:lpstr>
      <vt:lpstr>Segoe - Light</vt:lpstr>
      <vt:lpstr>Segoe UI</vt:lpstr>
      <vt:lpstr>Times New Roman</vt:lpstr>
      <vt:lpstr>Verdana</vt:lpstr>
      <vt:lpstr>Office Theme</vt:lpstr>
      <vt:lpstr>Document</vt:lpstr>
      <vt:lpstr>802.11 WG November 2024 Session Report</vt:lpstr>
      <vt:lpstr>Abstract</vt:lpstr>
      <vt:lpstr>Editors Meeting</vt:lpstr>
      <vt:lpstr>ANA</vt:lpstr>
      <vt:lpstr>AIML SC (AI and ML)</vt:lpstr>
      <vt:lpstr>ARC SC (Architecture)</vt:lpstr>
      <vt:lpstr>Coex SC (Coexistence)</vt:lpstr>
      <vt:lpstr>PAR Review SC</vt:lpstr>
      <vt:lpstr>WNG SC (Wireless Next Generation)</vt:lpstr>
      <vt:lpstr>JTC1 802 SC</vt:lpstr>
      <vt:lpstr>TGmf (Maintenance)</vt:lpstr>
      <vt:lpstr>TGbf (WLAN Sensing)</vt:lpstr>
      <vt:lpstr>TGbi (Enhanced Data Privacy)</vt:lpstr>
      <vt:lpstr>TGbk (320 MHz Positioning)</vt:lpstr>
      <vt:lpstr>TGbn (Ultra High Reliability)</vt:lpstr>
      <vt:lpstr>TGbp (Ambient Power)</vt:lpstr>
      <vt:lpstr>ELC SG (Enhanced Light Communications)</vt:lpstr>
      <vt:lpstr>IMMW SG (Integrated mmWave)</vt:lpstr>
      <vt:lpstr>AUTO TIG (Automotive)</vt:lpstr>
      <vt:lpstr>802.15 liaison</vt:lpstr>
      <vt:lpstr>802.18 Liaison Report – November 2024</vt:lpstr>
      <vt:lpstr>RR-TAG at a glance</vt:lpstr>
      <vt:lpstr>Progress since the 2024 September interim</vt:lpstr>
      <vt:lpstr>Achievements this week</vt:lpstr>
      <vt:lpstr>Future RR-TAG meetings</vt:lpstr>
      <vt:lpstr>802.19 WG  November 2024 Liaison Report</vt:lpstr>
      <vt:lpstr>IEEE 802.19 Overview</vt:lpstr>
      <vt:lpstr>Coexistence Assessment Documents</vt:lpstr>
      <vt:lpstr>802.19.3a Task Group</vt:lpstr>
      <vt:lpstr>802REVc Status November 2024 Update</vt:lpstr>
      <vt:lpstr>Abstract</vt:lpstr>
      <vt:lpstr>IEEE Std 802-REVc Overview</vt:lpstr>
      <vt:lpstr>IEEE Std 802-REVc Details</vt:lpstr>
      <vt:lpstr>Next Steps</vt:lpstr>
      <vt:lpstr>References</vt:lpstr>
      <vt:lpstr>Wi-Fi Alliance (WFA) Liaison November 2024 Update</vt:lpstr>
      <vt:lpstr>Abstract</vt:lpstr>
      <vt:lpstr>Meetings</vt:lpstr>
      <vt:lpstr>Activities</vt:lpstr>
      <vt:lpstr>Additional Work Areas</vt:lpstr>
      <vt:lpstr>Recent publications</vt:lpstr>
      <vt:lpstr>Further information</vt:lpstr>
      <vt:lpstr>Wireless Broadband Alliance (WBA) Liaison Report – November 2024</vt:lpstr>
      <vt:lpstr>Wireless Broadband Alliance (WBA)</vt:lpstr>
      <vt:lpstr>Wireless Global Congress &amp; Members Meeting</vt:lpstr>
      <vt:lpstr>WBA Annual Industry Report 2024</vt:lpstr>
      <vt:lpstr>TECHNICAL ACTIVITIES ROADMAP FOR 2024 WBA WORK GROUPS &amp; PROJECTS</vt:lpstr>
      <vt:lpstr>Wi-Fi 7 Field Trials</vt:lpstr>
      <vt:lpstr>WBA OpenRoaming Introduction Guide</vt:lpstr>
      <vt:lpstr>WBA Access Network Metrics – Phase 1</vt:lpstr>
      <vt:lpstr>Zero Touch Onboarding of IoT Devices</vt:lpstr>
      <vt:lpstr>Wi-Fi Experience for Moving Networks</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162</cp:revision>
  <cp:lastPrinted>1601-01-01T00:00:00Z</cp:lastPrinted>
  <dcterms:created xsi:type="dcterms:W3CDTF">2018-05-10T15:59:06Z</dcterms:created>
  <dcterms:modified xsi:type="dcterms:W3CDTF">2024-11-13T21:22:37Z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1731532953</vt:lpwstr>
  </property>
</Properties>
</file>