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257" r:id="rId6"/>
    <p:sldId id="283" r:id="rId7"/>
    <p:sldId id="2350" r:id="rId8"/>
    <p:sldId id="2383" r:id="rId9"/>
    <p:sldId id="258" r:id="rId10"/>
    <p:sldId id="259" r:id="rId11"/>
    <p:sldId id="262" r:id="rId12"/>
    <p:sldId id="287" r:id="rId13"/>
    <p:sldId id="274" r:id="rId14"/>
    <p:sldId id="2388" r:id="rId15"/>
    <p:sldId id="1722" r:id="rId16"/>
    <p:sldId id="2073" r:id="rId17"/>
    <p:sldId id="2389" r:id="rId18"/>
    <p:sldId id="288" r:id="rId19"/>
    <p:sldId id="1433" r:id="rId20"/>
    <p:sldId id="2397" r:id="rId21"/>
    <p:sldId id="2391" r:id="rId22"/>
    <p:sldId id="2392" r:id="rId23"/>
    <p:sldId id="2393" r:id="rId24"/>
    <p:sldId id="2394" r:id="rId25"/>
    <p:sldId id="1578" r:id="rId26"/>
    <p:sldId id="1579" r:id="rId27"/>
    <p:sldId id="2395" r:id="rId28"/>
    <p:sldId id="2396" r:id="rId29"/>
    <p:sldId id="267"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4660"/>
  </p:normalViewPr>
  <p:slideViewPr>
    <p:cSldViewPr>
      <p:cViewPr varScale="1">
        <p:scale>
          <a:sx n="109" d="100"/>
          <a:sy n="109" d="100"/>
        </p:scale>
        <p:origin x="120" y="3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250415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9165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08681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2068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5794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9921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8970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9273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84863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352660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7915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508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802.11-24/1758</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7361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3623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95576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802.11-24/1657r0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1300-00-0wng-wng-meeting-minutes-2024-july-montreal-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4/ec-24-0229-01-JTC1-agenda-for-november-2024-mixed-mode.ppt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667-00-00bn-tgbn-nov-2024-meeting-agenda.pptx" TargetMode="External"/><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72-01-00bp-tg-bp-tc-agenda-till-nov-2024.pptx"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mentor.ieee.org/802.11/dcn/24/11-24-1671-01-00bp-tg-bp-meeting-agenda-for-nov-plenary-2024.pptx" TargetMode="External"/><Relationship Id="rId4" Type="http://schemas.openxmlformats.org/officeDocument/2006/relationships/hyperlink" Target="https://mentor.ieee.org/802.11/dcn/24/11-24-1787-00-00bp-teleconference-minutes-october-november-2024.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905-00-immw-immw-sg-november-2024-meeting-agenda.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621-01-auto-automotive-tig-meeting-minutes-for-september-9-2024.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1728-01-0arc-arc-sc-agenda-november-2024.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November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2024-11-10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2"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5EFEF092-1145-464C-A0A6-4EECC420EFEE}"/>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3A456DFA-D29F-43BF-BB7B-15A534FB70EE}"/>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2C77AABE-1F45-48E9-8029-99C04AC4E071}"/>
              </a:ext>
            </a:extLst>
          </p:cNvPr>
          <p:cNvSpPr>
            <a:spLocks noGrp="1"/>
          </p:cNvSpPr>
          <p:nvPr>
            <p:ph type="dt" idx="10"/>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July:</a:t>
            </a:r>
          </a:p>
          <a:p>
            <a:pPr marL="1181100" lvl="2" indent="-381000">
              <a:lnSpc>
                <a:spcPct val="110000"/>
              </a:lnSpc>
              <a:spcBef>
                <a:spcPts val="0"/>
              </a:spcBef>
              <a:defRPr/>
            </a:pPr>
            <a:r>
              <a:rPr lang="en-GB" altLang="en-US" sz="1600" dirty="0">
                <a:hlinkClick r:id="rId3"/>
              </a:rPr>
              <a:t>https://mentor.ieee.org/802.11/dcn/24/11-24-1300-00-0wng-wng-meeting-minutes-2024-july-montreal-meeting.docx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“Quality of Outcome”, </a:t>
            </a:r>
            <a:r>
              <a:rPr lang="en-US" dirty="0" err="1">
                <a:solidFill>
                  <a:srgbClr val="222222"/>
                </a:solidFill>
                <a:highlight>
                  <a:srgbClr val="FFFFFF"/>
                </a:highlight>
                <a:cs typeface="Arial" panose="020B0604020202020204" pitchFamily="34" charset="0"/>
              </a:rPr>
              <a:t>Bjørn</a:t>
            </a:r>
            <a:r>
              <a:rPr lang="en-US" dirty="0">
                <a:solidFill>
                  <a:srgbClr val="222222"/>
                </a:solidFill>
                <a:highlight>
                  <a:srgbClr val="FFFFFF"/>
                </a:highlight>
                <a:cs typeface="Arial" panose="020B0604020202020204" pitchFamily="34" charset="0"/>
              </a:rPr>
              <a:t> Ivar Teigen (Domos) [From IETF - related to L4S]</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a:t>
            </a:r>
            <a:r>
              <a:rPr lang="en-US" b="0" i="0" dirty="0">
                <a:solidFill>
                  <a:srgbClr val="222222"/>
                </a:solidFill>
                <a:effectLst/>
                <a:cs typeface="Arial" panose="020B0604020202020204" pitchFamily="34" charset="0"/>
              </a:rPr>
              <a:t>Segregated Data Services</a:t>
            </a:r>
            <a:r>
              <a:rPr lang="en-US" b="0" i="0" dirty="0">
                <a:solidFill>
                  <a:srgbClr val="222222"/>
                </a:solidFill>
                <a:effectLst/>
                <a:highlight>
                  <a:srgbClr val="FFFFFF"/>
                </a:highlight>
                <a:cs typeface="Arial" panose="020B0604020202020204" pitchFamily="34" charset="0"/>
              </a:rPr>
              <a:t>”, Donald Eastlake (Independent)</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“Proposal on intelligent radio path control technique to improve SNR and resolve the radio shadow zone in millimeter wave band system”, </a:t>
            </a:r>
            <a:r>
              <a:rPr lang="en-US" b="0" i="0" dirty="0">
                <a:solidFill>
                  <a:srgbClr val="000000"/>
                </a:solidFill>
                <a:effectLst/>
                <a:cs typeface="Arial" panose="020B0604020202020204" pitchFamily="34" charset="0"/>
              </a:rPr>
              <a:t>Ryutaro </a:t>
            </a:r>
            <a:r>
              <a:rPr lang="en-US" b="0" i="0" dirty="0" err="1">
                <a:solidFill>
                  <a:srgbClr val="000000"/>
                </a:solidFill>
                <a:effectLst/>
                <a:cs typeface="Arial" panose="020B0604020202020204" pitchFamily="34" charset="0"/>
              </a:rPr>
              <a:t>Ohmoto</a:t>
            </a:r>
            <a:r>
              <a:rPr lang="en-US" b="0" i="0" dirty="0">
                <a:solidFill>
                  <a:srgbClr val="000000"/>
                </a:solidFill>
                <a:effectLst/>
                <a:cs typeface="Arial" panose="020B0604020202020204" pitchFamily="34" charset="0"/>
              </a:rPr>
              <a:t> (Dengyo)</a:t>
            </a:r>
            <a:endParaRPr lang="en-US" dirty="0">
              <a:solidFill>
                <a:srgbClr val="222222"/>
              </a:solidFill>
              <a:highlight>
                <a:srgbClr val="FFFFFF"/>
              </a:highlight>
              <a:cs typeface="Arial" panose="020B0604020202020204" pitchFamily="34" charset="0"/>
            </a:endParaRPr>
          </a:p>
          <a:p>
            <a:pPr marL="457200" indent="-457200">
              <a:lnSpc>
                <a:spcPct val="110000"/>
              </a:lnSpc>
              <a:spcBef>
                <a:spcPts val="0"/>
              </a:spcBef>
              <a:defRPr/>
            </a:pPr>
            <a:r>
              <a:rPr lang="en-US" altLang="en-US" dirty="0"/>
              <a:t>Plans for January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11-24/1673r0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12 November 2024, 0800-1000 Pacific Standard Time</a:t>
            </a:r>
          </a:p>
        </p:txBody>
      </p:sp>
      <p:sp>
        <p:nvSpPr>
          <p:cNvPr id="2" name="Footer Placeholder 1">
            <a:extLst>
              <a:ext uri="{FF2B5EF4-FFF2-40B4-BE49-F238E27FC236}">
                <a16:creationId xmlns:a16="http://schemas.microsoft.com/office/drawing/2014/main" id="{E8BF2F99-4805-4A62-A53F-1D4E66982284}"/>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3EF134FB-D00C-4162-9E55-72B9BB73898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F7D9B508-9805-4C77-95CB-5E569A124B7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98832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12 November 2024 @ 4 pm PST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a:t>
            </a:r>
            <a:r>
              <a:rPr lang="en-AU" altLang="en-US" dirty="0">
                <a:hlinkClick r:id="rId3"/>
              </a:rPr>
              <a:t>ec-24-0229r01</a:t>
            </a:r>
            <a:r>
              <a:rPr lang="en-AU" altLang="en-US" dirty="0"/>
              <a:t>)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lvl="1">
              <a:defRPr/>
            </a:pPr>
            <a:r>
              <a:rPr lang="en-AU" dirty="0"/>
              <a:t>Plus a special presentation and discussion on how to move IEEE 802.11 standards forward by Andrew Myles</a:t>
            </a:r>
          </a:p>
        </p:txBody>
      </p:sp>
      <p:sp>
        <p:nvSpPr>
          <p:cNvPr id="5" name="Footer Placeholder 4">
            <a:extLst>
              <a:ext uri="{FF2B5EF4-FFF2-40B4-BE49-F238E27FC236}">
                <a16:creationId xmlns:a16="http://schemas.microsoft.com/office/drawing/2014/main" id="{7CF86577-5B45-441C-B42E-6ADDF1EF40B8}"/>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4D35DDAE-5E89-40BA-9E67-746C21397E0A}"/>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EBB07A51-717C-4324-B642-D8528EF0A7F8}"/>
              </a:ext>
            </a:extLst>
          </p:cNvPr>
          <p:cNvSpPr>
            <a:spLocks noGrp="1"/>
          </p:cNvSpPr>
          <p:nvPr>
            <p:ph type="dt" idx="10"/>
          </p:nvPr>
        </p:nvSpPr>
        <p:spPr/>
        <p:txBody>
          <a:bodyPr/>
          <a:lstStyle/>
          <a:p>
            <a:r>
              <a:rPr lang="en-US"/>
              <a:t>November 2024</a:t>
            </a:r>
            <a:endParaRPr lang="en-GB"/>
          </a:p>
        </p:txBody>
      </p:sp>
    </p:spTree>
    <p:extLst>
      <p:ext uri="{BB962C8B-B14F-4D97-AF65-F5344CB8AC3E}">
        <p14:creationId xmlns:p14="http://schemas.microsoft.com/office/powerpoint/2010/main" val="1841218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62200" y="6007911"/>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708071" y="1832092"/>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60-day ballot</a:t>
            </a:r>
            <a:endParaRPr lang="en-AU" sz="1600" dirty="0"/>
          </a:p>
          <a:p>
            <a:pPr lvl="2">
              <a:spcBef>
                <a:spcPts val="200"/>
              </a:spcBef>
              <a:defRPr/>
            </a:pPr>
            <a:r>
              <a:rPr lang="en-AU" kern="0" dirty="0"/>
              <a:t>IEEE 802.1ASdm</a:t>
            </a:r>
          </a:p>
          <a:p>
            <a:pPr lvl="2">
              <a:spcBef>
                <a:spcPts val="200"/>
              </a:spcBef>
              <a:defRPr/>
            </a:pPr>
            <a:r>
              <a:rPr lang="en-AU" kern="0" dirty="0"/>
              <a:t>IEEE 802.1ASdn</a:t>
            </a:r>
          </a:p>
          <a:p>
            <a:pPr lvl="2">
              <a:spcBef>
                <a:spcPts val="200"/>
              </a:spcBef>
              <a:defRPr/>
            </a:pPr>
            <a:r>
              <a:rPr lang="en-AU" kern="0" dirty="0"/>
              <a:t>IEEE 802.1Qdx</a:t>
            </a:r>
          </a:p>
          <a:p>
            <a:pPr lvl="2">
              <a:spcBef>
                <a:spcPts val="200"/>
              </a:spcBef>
              <a:defRPr/>
            </a:pPr>
            <a:r>
              <a:rPr lang="en-AU" kern="0" dirty="0"/>
              <a:t>IEEE 802.15.3-2023</a:t>
            </a:r>
          </a:p>
          <a:p>
            <a:pPr lvl="1">
              <a:spcBef>
                <a:spcPts val="800"/>
              </a:spcBef>
              <a:defRPr/>
            </a:pPr>
            <a:r>
              <a:rPr lang="en-AU" sz="1600" kern="0" dirty="0"/>
              <a:t>Passed 60-day ballot</a:t>
            </a:r>
            <a:br>
              <a:rPr lang="en-AU" sz="1600" kern="0" dirty="0"/>
            </a:br>
            <a:r>
              <a:rPr lang="en-AU" sz="1600" dirty="0"/>
              <a:t>(resolutions req)</a:t>
            </a:r>
            <a:endParaRPr lang="en-AU" sz="1600" kern="0" dirty="0"/>
          </a:p>
          <a:p>
            <a:pPr lvl="2">
              <a:spcBef>
                <a:spcPts val="200"/>
              </a:spcBef>
              <a:defRPr/>
            </a:pPr>
            <a:r>
              <a:rPr lang="en-AU" kern="0" dirty="0">
                <a:solidFill>
                  <a:srgbClr val="FF0000"/>
                </a:solidFill>
              </a:rPr>
              <a:t>IEEE 802.11ax</a:t>
            </a:r>
          </a:p>
          <a:p>
            <a:pPr lvl="2">
              <a:spcBef>
                <a:spcPts val="200"/>
              </a:spcBef>
              <a:defRPr/>
            </a:pPr>
            <a:r>
              <a:rPr lang="en-AU" kern="0" dirty="0"/>
              <a:t>IEEE 802.1Qdj</a:t>
            </a:r>
          </a:p>
          <a:p>
            <a:pPr lvl="2">
              <a:spcBef>
                <a:spcPts val="200"/>
              </a:spcBef>
              <a:defRPr/>
            </a:pPr>
            <a:r>
              <a:rPr lang="en-AU" kern="0" dirty="0"/>
              <a:t>IEEE 802.15.7-2018</a:t>
            </a:r>
          </a:p>
          <a:p>
            <a:pPr lvl="1">
              <a:spcBef>
                <a:spcPts val="800"/>
              </a:spcBef>
              <a:defRPr/>
            </a:pPr>
            <a:r>
              <a:rPr lang="en-AU" sz="1600" kern="0" dirty="0"/>
              <a:t>Failed 60-day ballot</a:t>
            </a:r>
          </a:p>
          <a:p>
            <a:pPr lvl="2">
              <a:spcBef>
                <a:spcPts val="200"/>
              </a:spcBef>
              <a:defRPr/>
            </a:pPr>
            <a:r>
              <a:rPr lang="en-AU" kern="0" dirty="0">
                <a:solidFill>
                  <a:srgbClr val="FF0000"/>
                </a:solidFill>
              </a:rPr>
              <a:t>IEEE 802.11ay</a:t>
            </a:r>
          </a:p>
          <a:p>
            <a:pPr lvl="1">
              <a:spcBef>
                <a:spcPts val="480"/>
              </a:spcBef>
              <a:defRPr/>
            </a:pPr>
            <a:r>
              <a:rPr lang="en-AU" sz="1600" kern="0" dirty="0"/>
              <a:t>Waiting for FDIS</a:t>
            </a:r>
          </a:p>
          <a:p>
            <a:pPr lvl="2">
              <a:spcBef>
                <a:spcPts val="200"/>
              </a:spcBef>
              <a:defRPr/>
            </a:pPr>
            <a:r>
              <a:rPr lang="en-AU" dirty="0"/>
              <a:t>IEEE 802.3-2022</a:t>
            </a:r>
          </a:p>
          <a:p>
            <a:pPr lvl="2">
              <a:spcBef>
                <a:spcPts val="200"/>
              </a:spcBef>
              <a:defRPr/>
            </a:pPr>
            <a:r>
              <a:rPr lang="en-AU" dirty="0"/>
              <a:t>IEEE 802.15.9</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181632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FDIS</a:t>
            </a:r>
          </a:p>
          <a:p>
            <a:pPr lvl="2">
              <a:defRPr/>
            </a:pPr>
            <a:r>
              <a:rPr lang="en-AU" kern="0" dirty="0"/>
              <a:t>IEEE 802f</a:t>
            </a:r>
          </a:p>
          <a:p>
            <a:pPr lvl="2">
              <a:defRPr/>
            </a:pPr>
            <a:r>
              <a:rPr lang="en-AU" kern="0" dirty="0"/>
              <a:t>IEEE 802.1Qcw</a:t>
            </a:r>
          </a:p>
          <a:p>
            <a:pPr lvl="2">
              <a:defRPr/>
            </a:pPr>
            <a:r>
              <a:rPr lang="en-AU" kern="0" dirty="0"/>
              <a:t>IEEE 802.1Qcj</a:t>
            </a:r>
          </a:p>
          <a:p>
            <a:pPr lvl="2">
              <a:defRPr/>
            </a:pPr>
            <a:r>
              <a:rPr lang="en-AU" kern="0" dirty="0"/>
              <a:t>IEEE 802.1ASdr</a:t>
            </a:r>
          </a:p>
          <a:p>
            <a:pPr lvl="2">
              <a:defRPr/>
            </a:pPr>
            <a:r>
              <a:rPr lang="en-AU" kern="0" dirty="0"/>
              <a:t>IEEE 802.15.9</a:t>
            </a:r>
          </a:p>
          <a:p>
            <a:pPr lvl="1">
              <a:defRPr/>
            </a:pPr>
            <a:r>
              <a:rPr lang="en-AU" sz="1600" kern="0" dirty="0"/>
              <a:t>Passed FDIS ballot</a:t>
            </a:r>
            <a:br>
              <a:rPr lang="en-AU" sz="1600" kern="0" dirty="0"/>
            </a:br>
            <a:r>
              <a:rPr lang="en-AU" sz="1600" dirty="0"/>
              <a:t>(resolutions req)</a:t>
            </a:r>
          </a:p>
          <a:p>
            <a:pPr lvl="2">
              <a:spcBef>
                <a:spcPts val="200"/>
              </a:spcBef>
              <a:defRPr/>
            </a:pPr>
            <a:r>
              <a:rPr lang="en-AU" kern="0" dirty="0"/>
              <a:t>IEEE 802.1Qcz</a:t>
            </a:r>
          </a:p>
          <a:p>
            <a:pPr lvl="2">
              <a:spcBef>
                <a:spcPts val="200"/>
              </a:spcBef>
              <a:defRPr/>
            </a:pPr>
            <a:r>
              <a:rPr lang="en-AU" kern="0" dirty="0"/>
              <a:t>IEEE 802.1AEdk</a:t>
            </a:r>
            <a:endParaRPr lang="en-AU" dirty="0"/>
          </a:p>
          <a:p>
            <a:pPr lvl="2">
              <a:spcBef>
                <a:spcPts val="200"/>
              </a:spcBef>
              <a:defRPr/>
            </a:pPr>
            <a:r>
              <a:rPr lang="en-AU" kern="0" dirty="0"/>
              <a:t>IEEE 802.15.4-2020</a:t>
            </a:r>
          </a:p>
          <a:p>
            <a:pPr lvl="1">
              <a:defRPr/>
            </a:pPr>
            <a:r>
              <a:rPr lang="en-AU" sz="1600" kern="0" dirty="0"/>
              <a:t>Waiting for publication</a:t>
            </a:r>
          </a:p>
          <a:p>
            <a:pPr lvl="2">
              <a:defRPr/>
            </a:pPr>
            <a:r>
              <a:rPr lang="en-AU" kern="0" dirty="0"/>
              <a:t>IEEE </a:t>
            </a:r>
            <a:r>
              <a:rPr lang="en-AU" dirty="0">
                <a:cs typeface="Arial" panose="020B0604020202020204" pitchFamily="34" charset="0"/>
              </a:rPr>
              <a:t>.1CS-2020/Cor1</a:t>
            </a:r>
            <a:endParaRPr lang="en-AU" kern="0" dirty="0"/>
          </a:p>
          <a:p>
            <a:pPr lvl="1">
              <a:defRPr/>
            </a:pPr>
            <a:r>
              <a:rPr lang="en-AU" sz="1600" kern="0" dirty="0"/>
              <a:t>Published</a:t>
            </a:r>
          </a:p>
          <a:p>
            <a:pPr lvl="2">
              <a:defRPr/>
            </a:pPr>
            <a:r>
              <a:rPr lang="en-AU" kern="0" dirty="0"/>
              <a:t>Nothing</a:t>
            </a:r>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1985508" y="180056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Waiting for 60-day ballot</a:t>
            </a:r>
          </a:p>
          <a:p>
            <a:pPr lvl="2">
              <a:spcBef>
                <a:spcPts val="200"/>
              </a:spcBef>
              <a:defRPr/>
            </a:pPr>
            <a:r>
              <a:rPr lang="en-AU" dirty="0"/>
              <a:t>IEEE 802-REVc</a:t>
            </a:r>
          </a:p>
          <a:p>
            <a:pPr lvl="2">
              <a:spcBef>
                <a:spcPts val="200"/>
              </a:spcBef>
              <a:defRPr/>
            </a:pPr>
            <a:r>
              <a:rPr lang="en-AU" dirty="0">
                <a:solidFill>
                  <a:srgbClr val="FF0000"/>
                </a:solidFill>
              </a:rPr>
              <a:t>IEEE 802.11ba</a:t>
            </a:r>
            <a:endParaRPr lang="en-AU" dirty="0"/>
          </a:p>
          <a:p>
            <a:pPr lvl="2">
              <a:spcBef>
                <a:spcPts val="200"/>
              </a:spcBef>
              <a:defRPr/>
            </a:pPr>
            <a:r>
              <a:rPr lang="en-AU" dirty="0"/>
              <a:t>IEEE 802.15.3-2023</a:t>
            </a:r>
          </a:p>
        </p:txBody>
      </p:sp>
      <p:sp>
        <p:nvSpPr>
          <p:cNvPr id="2" name="Footer Placeholder 1">
            <a:extLst>
              <a:ext uri="{FF2B5EF4-FFF2-40B4-BE49-F238E27FC236}">
                <a16:creationId xmlns:a16="http://schemas.microsoft.com/office/drawing/2014/main" id="{D1024350-46E3-477B-B7AF-406A1710540A}"/>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C934291F-5939-45DB-B254-1C2560484D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EC36EF8D-BF87-4E07-AFE7-D75F5828FBC0}"/>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80496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156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3907340"/>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50</a:t>
                      </a:r>
                    </a:p>
                  </a:txBody>
                  <a:tcPr/>
                </a:tc>
                <a:tc>
                  <a:txBody>
                    <a:bodyPr/>
                    <a:lstStyle/>
                    <a:p>
                      <a:pPr algn="ctr"/>
                      <a:r>
                        <a:rPr lang="en-US" dirty="0"/>
                        <a:t>16</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4</a:t>
                      </a:r>
                    </a:p>
                  </a:txBody>
                  <a:tcPr/>
                </a:tc>
                <a:tc>
                  <a:txBody>
                    <a:bodyPr/>
                    <a:lstStyle/>
                    <a:p>
                      <a:pPr algn="ctr"/>
                      <a:r>
                        <a:rPr lang="en-AU" dirty="0"/>
                        <a:t>7</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106</a:t>
                      </a:r>
                    </a:p>
                  </a:txBody>
                  <a:tcPr>
                    <a:lnT w="12700" cap="flat" cmpd="sng" algn="ctr">
                      <a:solidFill>
                        <a:schemeClr val="tx1"/>
                      </a:solidFill>
                      <a:prstDash val="solid"/>
                      <a:round/>
                      <a:headEnd type="none" w="med" len="med"/>
                      <a:tailEnd type="none" w="med" len="med"/>
                    </a:lnT>
                  </a:tcPr>
                </a:tc>
                <a:tc>
                  <a:txBody>
                    <a:bodyPr/>
                    <a:lstStyle/>
                    <a:p>
                      <a:pPr algn="ctr"/>
                      <a:r>
                        <a:rPr lang="en-US" b="1" dirty="0"/>
                        <a:t>31</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B431F6DB-D707-46AB-BFE9-65BE7ED5EB33}"/>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80697009-7E09-4E07-8544-67CF425BBD4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25AA5641-2F66-4443-A9ED-632FBE2D20A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87768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800" dirty="0">
                <a:ea typeface="ＭＳ Ｐゴシック" panose="020B0600070205080204" pitchFamily="34" charset="-128"/>
              </a:rPr>
              <a:t>Status:</a:t>
            </a:r>
          </a:p>
          <a:p>
            <a:pPr lvl="1">
              <a:buFont typeface="Arial" panose="020B0604020202020204" pitchFamily="34" charset="0"/>
              <a:buChar char="•"/>
              <a:defRPr/>
            </a:pPr>
            <a:r>
              <a:rPr lang="en-US" altLang="en-US" dirty="0">
                <a:ea typeface="ＭＳ Ｐゴシック" panose="020B0600070205080204" pitchFamily="34" charset="-128"/>
              </a:rPr>
              <a:t>IEEE 802.11-2024 is in the process of publication</a:t>
            </a:r>
          </a:p>
          <a:p>
            <a:pPr lvl="1">
              <a:buFont typeface="Arial" panose="020B0604020202020204" pitchFamily="34" charset="0"/>
              <a:buChar char="•"/>
              <a:defRPr/>
            </a:pPr>
            <a:r>
              <a:rPr lang="en-US" altLang="en-US" dirty="0">
                <a:ea typeface="ＭＳ Ｐゴシック" panose="020B0600070205080204" pitchFamily="34" charset="-128"/>
              </a:rPr>
              <a:t>The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PAR is recommended to be approved by NESCOM</a:t>
            </a:r>
            <a:endParaRPr lang="en-US" altLang="en-US" sz="1800" dirty="0">
              <a:ea typeface="ＭＳ Ｐゴシック" panose="020B0600070205080204" pitchFamily="34" charset="-128"/>
            </a:endParaRPr>
          </a:p>
          <a:p>
            <a:pPr marL="0" indent="0">
              <a:buFontTx/>
              <a:buNone/>
              <a:defRPr/>
            </a:pPr>
            <a:r>
              <a:rPr lang="en-US" altLang="en-US" sz="2800" dirty="0">
                <a:ea typeface="ＭＳ Ｐゴシック" panose="020B0600070205080204" pitchFamily="34" charset="-128"/>
              </a:rPr>
              <a:t>Objectives:</a:t>
            </a:r>
          </a:p>
          <a:p>
            <a:pPr lvl="1">
              <a:buFont typeface="Arial" panose="020B0604020202020204" pitchFamily="34" charset="0"/>
              <a:buChar char="•"/>
              <a:defRPr/>
            </a:pPr>
            <a:r>
              <a:rPr lang="en-US" altLang="en-US" dirty="0">
                <a:ea typeface="ＭＳ Ｐゴシック" panose="020B0600070205080204" pitchFamily="34" charset="-128"/>
              </a:rPr>
              <a:t>Establish TG leadership.</a:t>
            </a:r>
          </a:p>
          <a:p>
            <a:pPr lvl="1">
              <a:buFont typeface="Arial" panose="020B0604020202020204" pitchFamily="34" charset="0"/>
              <a:buChar char="•"/>
              <a:defRPr/>
            </a:pPr>
            <a:r>
              <a:rPr lang="en-US" altLang="en-US" dirty="0">
                <a:ea typeface="ＭＳ Ｐゴシック" panose="020B0600070205080204" pitchFamily="34" charset="-128"/>
              </a:rPr>
              <a:t>Discuss initial timeline</a:t>
            </a:r>
          </a:p>
          <a:p>
            <a:pPr lvl="1">
              <a:buFont typeface="Arial" panose="020B0604020202020204" pitchFamily="34" charset="0"/>
              <a:buChar char="•"/>
              <a:defRPr/>
            </a:pPr>
            <a:r>
              <a:rPr lang="en-US" altLang="en-US" dirty="0">
                <a:ea typeface="ＭＳ Ｐゴシック" panose="020B0600070205080204" pitchFamily="34" charset="-128"/>
              </a:rPr>
              <a:t>Entertain contributions on modifications to the </a:t>
            </a:r>
            <a:r>
              <a:rPr lang="en-US" altLang="en-US" dirty="0" err="1">
                <a:ea typeface="ＭＳ Ｐゴシック" panose="020B0600070205080204" pitchFamily="34" charset="-128"/>
              </a:rPr>
              <a:t>REVme</a:t>
            </a:r>
            <a:r>
              <a:rPr lang="en-US" altLang="en-US" dirty="0">
                <a:ea typeface="ＭＳ Ｐゴシック" panose="020B0600070205080204" pitchFamily="34" charset="-128"/>
              </a:rPr>
              <a:t> D7.0 draft – for consideration in the initial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draft.</a:t>
            </a:r>
          </a:p>
          <a:p>
            <a:pPr marL="0" indent="0">
              <a:buFontTx/>
              <a:buNone/>
              <a:defRPr/>
            </a:pPr>
            <a:r>
              <a:rPr lang="en-US" altLang="en-US" sz="2800" dirty="0">
                <a:ea typeface="ＭＳ Ｐゴシック" panose="020B0600070205080204" pitchFamily="34" charset="-128"/>
              </a:rPr>
              <a:t>Meetings: </a:t>
            </a:r>
          </a:p>
          <a:p>
            <a:pPr lvl="1">
              <a:buFont typeface="Arial" panose="020B0604020202020204" pitchFamily="34" charset="0"/>
              <a:buChar char="•"/>
              <a:defRPr/>
            </a:pPr>
            <a:r>
              <a:rPr lang="en-US" altLang="en-US" dirty="0">
                <a:ea typeface="ＭＳ Ｐゴシック" panose="020B0600070205080204" pitchFamily="34" charset="-128"/>
              </a:rPr>
              <a:t>Monday November 11, 4-6pm ET</a:t>
            </a:r>
          </a:p>
          <a:p>
            <a:pPr lvl="1">
              <a:buFont typeface="Arial" panose="020B0604020202020204" pitchFamily="34" charset="0"/>
              <a:buChar char="•"/>
              <a:defRPr/>
            </a:pPr>
            <a:r>
              <a:rPr lang="en-US" altLang="en-US" dirty="0">
                <a:ea typeface="ＭＳ Ｐゴシック" panose="020B0600070205080204" pitchFamily="34" charset="-128"/>
              </a:rPr>
              <a:t>Wednesday November 13, 4-6pm ET</a:t>
            </a:r>
          </a:p>
        </p:txBody>
      </p:sp>
      <p:sp>
        <p:nvSpPr>
          <p:cNvPr id="2" name="Footer Placeholder 1">
            <a:extLst>
              <a:ext uri="{FF2B5EF4-FFF2-40B4-BE49-F238E27FC236}">
                <a16:creationId xmlns:a16="http://schemas.microsoft.com/office/drawing/2014/main" id="{1ECACFC7-9ED5-4CE9-B99D-39C6A276C51A}"/>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5390CAA4-FE58-4157-BA9F-E5979D7830E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EDAE6DF9-46BD-4C16-9B49-555D6425B0D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25588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endParaRPr lang="en-GB" dirty="0"/>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September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1</a:t>
            </a:r>
            <a:r>
              <a:rPr lang="en-US" sz="1800" dirty="0"/>
              <a:t> teleconference call</a:t>
            </a:r>
          </a:p>
          <a:p>
            <a:pPr marL="720725" lvl="1" indent="-342900" algn="just">
              <a:spcBef>
                <a:spcPts val="0"/>
              </a:spcBef>
              <a:spcAft>
                <a:spcPts val="600"/>
              </a:spcAft>
              <a:buFont typeface="Times New Roman" panose="02020603050405020304" pitchFamily="18" charset="0"/>
              <a:buChar char="−"/>
            </a:pPr>
            <a:r>
              <a:rPr lang="en-US" altLang="zh-CN" sz="1800" dirty="0"/>
              <a:t>The first</a:t>
            </a:r>
            <a:r>
              <a:rPr lang="en-US" sz="1800" dirty="0"/>
              <a:t> SA recirculation ballot for P802.11bf is closed, and passed</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Open date 03 </a:t>
            </a:r>
            <a:r>
              <a:rPr lang="en-US" altLang="zh-CN" sz="1600" dirty="0">
                <a:solidFill>
                  <a:schemeClr val="tx1"/>
                </a:solidFill>
              </a:rPr>
              <a:t>Oct </a:t>
            </a:r>
            <a:r>
              <a:rPr lang="en-US" sz="1600" dirty="0">
                <a:solidFill>
                  <a:schemeClr val="tx1"/>
                </a:solidFill>
              </a:rPr>
              <a:t>2024, close date 23 Oct 2024</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Approval rate: 96%</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Received 36 comments</a:t>
            </a:r>
          </a:p>
          <a:p>
            <a:pPr marL="720725" lvl="1" indent="-342900" algn="just">
              <a:spcBef>
                <a:spcPts val="0"/>
              </a:spcBef>
              <a:spcAft>
                <a:spcPts val="600"/>
              </a:spcAft>
              <a:buFont typeface="Times New Roman" panose="02020603050405020304" pitchFamily="18" charset="0"/>
              <a:buChar char="−"/>
            </a:pPr>
            <a:endParaRPr lang="en-US" sz="1800" dirty="0"/>
          </a:p>
          <a:p>
            <a:pPr marL="720725" lvl="1" indent="-342900" algn="just">
              <a:spcBef>
                <a:spcPts val="0"/>
              </a:spcBef>
              <a:spcAft>
                <a:spcPts val="300"/>
              </a:spcAft>
              <a:buFont typeface="Times New Roman" panose="02020603050405020304" pitchFamily="18" charset="0"/>
              <a:buChar char="−"/>
            </a:pPr>
            <a:r>
              <a:rPr lang="en-US" altLang="zh-CN" dirty="0">
                <a:solidFill>
                  <a:srgbClr val="0000FF"/>
                </a:solidFill>
              </a:rPr>
              <a:t>Comment resolution </a:t>
            </a:r>
            <a:r>
              <a:rPr lang="en-US" altLang="zh-CN" dirty="0"/>
              <a:t>for the first SA Ballot Recirculation (D5.0)</a:t>
            </a:r>
          </a:p>
          <a:p>
            <a:pPr marL="1120775" lvl="2" indent="-342900" algn="just">
              <a:spcBef>
                <a:spcPts val="0"/>
              </a:spcBef>
              <a:spcAft>
                <a:spcPts val="300"/>
              </a:spcAft>
              <a:buSzPct val="50000"/>
              <a:buFont typeface="Wingdings" panose="05000000000000000000" pitchFamily="2" charset="2"/>
              <a:buChar char="n"/>
            </a:pPr>
            <a:r>
              <a:rPr lang="en-US" altLang="zh-CN" dirty="0">
                <a:solidFill>
                  <a:srgbClr val="FF0000"/>
                </a:solidFill>
              </a:rPr>
              <a:t>13.89 </a:t>
            </a:r>
            <a:r>
              <a:rPr lang="en-US" altLang="zh-CN" dirty="0">
                <a:solidFill>
                  <a:schemeClr val="tx1"/>
                </a:solidFill>
              </a:rPr>
              <a:t>% of all comments are now resolved or marked as “ready for motion”</a:t>
            </a:r>
            <a:r>
              <a:rPr lang="en-US" altLang="zh-CN" dirty="0"/>
              <a:t> (</a:t>
            </a:r>
            <a:r>
              <a:rPr lang="en-US" altLang="zh-CN" dirty="0">
                <a:solidFill>
                  <a:srgbClr val="FF0000"/>
                </a:solidFill>
              </a:rPr>
              <a:t>5 /36</a:t>
            </a:r>
            <a:r>
              <a:rPr lang="en-US" altLang="zh-CN" dirty="0"/>
              <a:t>)</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November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5</a:t>
            </a:r>
            <a:r>
              <a:rPr lang="en-US" sz="1800" dirty="0"/>
              <a:t> slots scheduled for </a:t>
            </a:r>
            <a:r>
              <a:rPr lang="en-US" sz="1800" dirty="0" err="1"/>
              <a:t>TGbf</a:t>
            </a:r>
            <a:endParaRPr lang="en-US" sz="1800" dirty="0"/>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Complete the comment resolution </a:t>
            </a:r>
            <a:r>
              <a:rPr lang="en-US" altLang="zh-CN" sz="1800" dirty="0"/>
              <a:t>for the first SA Ballot Recirculation (D5.0)</a:t>
            </a:r>
          </a:p>
          <a:p>
            <a:pPr marL="720725" lvl="1" indent="-342900" algn="just">
              <a:spcBef>
                <a:spcPts val="0"/>
              </a:spcBef>
              <a:spcAft>
                <a:spcPts val="600"/>
              </a:spcAft>
              <a:buFont typeface="Times New Roman" panose="02020603050405020304" pitchFamily="18" charset="0"/>
              <a:buChar char="−"/>
            </a:pPr>
            <a:r>
              <a:rPr lang="en-US" altLang="zh-CN" sz="1800" dirty="0"/>
              <a:t>Release IEEE802.11bf </a:t>
            </a:r>
            <a:r>
              <a:rPr lang="en-US" altLang="zh-CN" sz="1800" dirty="0">
                <a:solidFill>
                  <a:srgbClr val="0000FF"/>
                </a:solidFill>
              </a:rPr>
              <a:t>D6.0</a:t>
            </a:r>
            <a:r>
              <a:rPr lang="en-US" altLang="zh-CN" sz="1800" dirty="0">
                <a:solidFill>
                  <a:schemeClr val="tx1"/>
                </a:solidFill>
              </a:rPr>
              <a:t>, and </a:t>
            </a:r>
            <a:r>
              <a:rPr lang="en-US" altLang="zh-CN" sz="1800" dirty="0"/>
              <a:t>start the </a:t>
            </a:r>
            <a:r>
              <a:rPr lang="en-US" altLang="zh-CN" sz="1800" dirty="0">
                <a:solidFill>
                  <a:srgbClr val="0000FF"/>
                </a:solidFill>
              </a:rPr>
              <a:t>second SA Ballot Recirculation </a:t>
            </a:r>
            <a:r>
              <a:rPr lang="en-US" altLang="zh-CN" sz="1800" dirty="0"/>
              <a:t>(D6.0)</a:t>
            </a:r>
          </a:p>
          <a:p>
            <a:pPr marL="720725" lvl="1" indent="-342900" algn="just">
              <a:spcBef>
                <a:spcPts val="0"/>
              </a:spcBef>
              <a:spcAft>
                <a:spcPts val="600"/>
              </a:spcAft>
              <a:buFont typeface="Times New Roman" panose="02020603050405020304" pitchFamily="18" charset="0"/>
              <a:buChar char="−"/>
            </a:pPr>
            <a:endParaRPr lang="en-US" altLang="zh-CN" sz="1800" dirty="0"/>
          </a:p>
        </p:txBody>
      </p:sp>
      <p:sp>
        <p:nvSpPr>
          <p:cNvPr id="3" name="Footer Placeholder 2">
            <a:extLst>
              <a:ext uri="{FF2B5EF4-FFF2-40B4-BE49-F238E27FC236}">
                <a16:creationId xmlns:a16="http://schemas.microsoft.com/office/drawing/2014/main" id="{0AA43AF0-3FC7-483F-B12F-D7062AD7699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1A7D6AAA-DA73-4742-86F1-9E1F49BAAF3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2A28F832-908C-4CCC-AEB0-CF562B42CED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927042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12" name="Rectangle 3">
            <a:extLst>
              <a:ext uri="{FF2B5EF4-FFF2-40B4-BE49-F238E27FC236}">
                <a16:creationId xmlns:a16="http://schemas.microsoft.com/office/drawing/2014/main" id="{A2BD9844-48FD-41FA-9703-8C31830EFC49}"/>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8" name="Table 6">
            <a:extLst>
              <a:ext uri="{FF2B5EF4-FFF2-40B4-BE49-F238E27FC236}">
                <a16:creationId xmlns:a16="http://schemas.microsoft.com/office/drawing/2014/main" id="{DA3A4EC7-FCCC-48A3-A704-165BE8BD011A}"/>
              </a:ext>
            </a:extLst>
          </p:cNvPr>
          <p:cNvGraphicFramePr>
            <a:graphicFrameLocks noGrp="1"/>
          </p:cNvGraphicFramePr>
          <p:nvPr>
            <p:extLst>
              <p:ext uri="{D42A27DB-BD31-4B8C-83A1-F6EECF244321}">
                <p14:modId xmlns:p14="http://schemas.microsoft.com/office/powerpoint/2010/main" val="357578335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39598E22-9B54-48F6-8D8B-8E9524AC82B9}"/>
              </a:ext>
            </a:extLst>
          </p:cNvPr>
          <p:cNvGraphicFramePr>
            <a:graphicFrameLocks noGrp="1"/>
          </p:cNvGraphicFramePr>
          <p:nvPr>
            <p:extLst>
              <p:ext uri="{D42A27DB-BD31-4B8C-83A1-F6EECF244321}">
                <p14:modId xmlns:p14="http://schemas.microsoft.com/office/powerpoint/2010/main" val="9653388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C629F116-0EA4-4628-B310-B192F2CFB44C}"/>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1585E384-889D-4D91-9B97-243F9CAB7FD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Date Placeholder 3">
            <a:extLst>
              <a:ext uri="{FF2B5EF4-FFF2-40B4-BE49-F238E27FC236}">
                <a16:creationId xmlns:a16="http://schemas.microsoft.com/office/drawing/2014/main" id="{2AB132B9-0355-46B5-A288-906E2CCF5F6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69582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85000" lnSpcReduction="20000"/>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TGbi received 527 comments in the comment collection. 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are working to consensus on the outstanding items during this plenary session.  Our goal is to generate a D1.0 in January.</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5 sessions in the November Plenary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AM1 (ad hoc)</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4/1677r0.</a:t>
            </a:r>
            <a:endParaRPr sz="200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nvPr>
        </p:nvGraphicFramePr>
        <p:xfrm>
          <a:off x="2732089" y="1807450"/>
          <a:ext cx="3963986" cy="1219200"/>
        </p:xfrm>
        <a:graphic>
          <a:graphicData uri="http://schemas.openxmlformats.org/drawingml/2006/table">
            <a:tbl>
              <a:tblPr>
                <a:tableStyleId>{5940675A-B579-460E-94D1-54222C63F5DA}</a:tableStyleId>
              </a:tblPr>
              <a:tblGrid>
                <a:gridCol w="1189196">
                  <a:extLst>
                    <a:ext uri="{9D8B030D-6E8A-4147-A177-3AD203B41FA5}">
                      <a16:colId xmlns:a16="http://schemas.microsoft.com/office/drawing/2014/main" val="2537092023"/>
                    </a:ext>
                  </a:extLst>
                </a:gridCol>
                <a:gridCol w="1189196">
                  <a:extLst>
                    <a:ext uri="{9D8B030D-6E8A-4147-A177-3AD203B41FA5}">
                      <a16:colId xmlns:a16="http://schemas.microsoft.com/office/drawing/2014/main" val="3607983971"/>
                    </a:ext>
                  </a:extLst>
                </a:gridCol>
                <a:gridCol w="1585594">
                  <a:extLst>
                    <a:ext uri="{9D8B030D-6E8A-4147-A177-3AD203B41FA5}">
                      <a16:colId xmlns:a16="http://schemas.microsoft.com/office/drawing/2014/main" val="761489351"/>
                    </a:ext>
                  </a:extLst>
                </a:gridCol>
              </a:tblGrid>
              <a:tr h="914400">
                <a:tc>
                  <a:txBody>
                    <a:bodyPr/>
                    <a:lstStyle/>
                    <a:p>
                      <a:pPr algn="ctr" fontAlgn="ctr"/>
                      <a:r>
                        <a:rPr lang="en-US" sz="1800" u="none" strike="noStrike">
                          <a:effectLst/>
                        </a:rPr>
                        <a:t>Assigned</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Ready for Motion</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Resolution Approved</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US" sz="1800" u="none" strike="noStrike">
                          <a:effectLst/>
                        </a:rPr>
                        <a:t>141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61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325</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5474236"/>
                  </a:ext>
                </a:extLst>
              </a:tr>
            </a:tbl>
          </a:graphicData>
        </a:graphic>
      </p:graphicFrame>
      <p:sp>
        <p:nvSpPr>
          <p:cNvPr id="7" name="Date Placeholder 3">
            <a:extLst>
              <a:ext uri="{FF2B5EF4-FFF2-40B4-BE49-F238E27FC236}">
                <a16:creationId xmlns:a16="http://schemas.microsoft.com/office/drawing/2014/main" id="{1F82911C-A9B5-4C7D-B0CD-C71E89457F04}"/>
              </a:ext>
            </a:extLst>
          </p:cNvPr>
          <p:cNvSpPr txBox="1">
            <a:spLocks/>
          </p:cNvSpPr>
          <p:nvPr/>
        </p:nvSpPr>
        <p:spPr>
          <a:xfrm>
            <a:off x="838200" y="299243"/>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November 2024</a:t>
            </a:r>
            <a:endParaRPr lang="en-GB" sz="1800" b="1" dirty="0">
              <a:solidFill>
                <a:schemeClr val="tx1"/>
              </a:solidFill>
            </a:endParaRPr>
          </a:p>
        </p:txBody>
      </p:sp>
      <p:sp>
        <p:nvSpPr>
          <p:cNvPr id="8" name="Footer Placeholder 2">
            <a:extLst>
              <a:ext uri="{FF2B5EF4-FFF2-40B4-BE49-F238E27FC236}">
                <a16:creationId xmlns:a16="http://schemas.microsoft.com/office/drawing/2014/main" id="{2D619D39-EEE6-4609-9EC5-D504B601AE43}"/>
              </a:ext>
            </a:extLst>
          </p:cNvPr>
          <p:cNvSpPr>
            <a:spLocks noGrp="1"/>
          </p:cNvSpPr>
          <p:nvPr>
            <p:ph type="ftr" sz="quarter" idx="11"/>
          </p:nvPr>
        </p:nvSpPr>
        <p:spPr>
          <a:xfrm>
            <a:off x="8763000" y="6475414"/>
            <a:ext cx="2606738" cy="22591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dirty="0"/>
              <a:t>Carol Ansley, Cox Communications</a:t>
            </a:r>
          </a:p>
        </p:txBody>
      </p:sp>
      <p:sp>
        <p:nvSpPr>
          <p:cNvPr id="9" name="Slide Number Placeholder 2">
            <a:extLst>
              <a:ext uri="{FF2B5EF4-FFF2-40B4-BE49-F238E27FC236}">
                <a16:creationId xmlns:a16="http://schemas.microsoft.com/office/drawing/2014/main" id="{9073870D-1D01-4DE3-BC7D-B9BFDDF20374}"/>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Initial SA ballot still circulating, awaiting last few votes to meet required return rate.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D46818CD-C7D5-4007-B5B7-AFD77D707DE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6B52CA12-66A8-44BA-AED4-C5BF0757FC02}"/>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12DCE3BC-2013-4CB2-8D11-F667A16786A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97058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11377264" cy="266381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Main documents: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Agenda document is document 11-24-1638.</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Times New Roman" pitchFamily="16" charset="0"/>
              <a:buChar char="•"/>
            </a:pPr>
            <a:r>
              <a:rPr lang="en-US" b="0" dirty="0"/>
              <a:t>TG scheduled to meet for 3 meeting slots during the IEEE meeting week:</a:t>
            </a:r>
          </a:p>
          <a:p>
            <a:pPr lvl="1">
              <a:buFont typeface="Times New Roman" pitchFamily="16" charset="0"/>
              <a:buChar char="•"/>
            </a:pPr>
            <a:r>
              <a:rPr lang="en-US" dirty="0"/>
              <a:t>Tuesday		Nov. 12</a:t>
            </a:r>
            <a:r>
              <a:rPr lang="en-US" baseline="30000" dirty="0"/>
              <a:t>th</a:t>
            </a:r>
            <a:r>
              <a:rPr lang="en-US" dirty="0"/>
              <a:t> 	13:30 – 15:30 local time (PM1)</a:t>
            </a:r>
          </a:p>
          <a:p>
            <a:pPr lvl="1">
              <a:buFont typeface="Times New Roman" pitchFamily="16" charset="0"/>
              <a:buChar char="•"/>
            </a:pPr>
            <a:r>
              <a:rPr lang="en-US" dirty="0"/>
              <a:t>Wed. 		Nov. 13</a:t>
            </a:r>
            <a:r>
              <a:rPr lang="en-US" baseline="30000" dirty="0"/>
              <a:t>th</a:t>
            </a:r>
            <a:r>
              <a:rPr lang="en-US" dirty="0"/>
              <a:t> 	16:00 – 18:00 local time (PM2)</a:t>
            </a:r>
          </a:p>
          <a:p>
            <a:pPr marL="457200" lvl="1" indent="0"/>
            <a:endParaRPr lang="en-US" b="0" dirty="0"/>
          </a:p>
          <a:p>
            <a:pPr marL="457200" lvl="1" indent="0"/>
            <a:endParaRPr lang="en-US"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6EAEBC41-FAD6-4997-A844-8B4426E8E61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85E098C5-9CAA-4C86-A347-FE730270C2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207DA4D3-E963-4B64-9232-C58F9560372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18253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ELC SG (Enhanced Light Communications)
IMMW SG (Integrated mmWave)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November 2024 session:</a:t>
            </a:r>
            <a:endParaRPr lang="en-US" altLang="en-US" kern="0" dirty="0"/>
          </a:p>
        </p:txBody>
      </p:sp>
      <p:sp>
        <p:nvSpPr>
          <p:cNvPr id="4" name="Footer Placeholder 3">
            <a:extLst>
              <a:ext uri="{FF2B5EF4-FFF2-40B4-BE49-F238E27FC236}">
                <a16:creationId xmlns:a16="http://schemas.microsoft.com/office/drawing/2014/main" id="{2E18AB21-D9F4-44B2-9EC0-938C1EF68832}"/>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368B9109-1A48-487A-907D-CAE71B8379E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C697B7-6541-4993-A944-032365C4C593}"/>
              </a:ext>
            </a:extLst>
          </p:cNvPr>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3872" y="1751014"/>
            <a:ext cx="10361613" cy="4419600"/>
          </a:xfrm>
        </p:spPr>
        <p:txBody>
          <a:bodyPr/>
          <a:lstStyle/>
          <a:p>
            <a:pPr>
              <a:buFont typeface="Arial" panose="020B0604020202020204" pitchFamily="34" charset="0"/>
              <a:buChar char="•"/>
            </a:pPr>
            <a:r>
              <a:rPr lang="en-US" dirty="0"/>
              <a:t>Since the September interim</a:t>
            </a:r>
          </a:p>
          <a:p>
            <a:pPr marL="800100" lvl="1" indent="-342900">
              <a:buFont typeface="Arial" panose="020B0604020202020204" pitchFamily="34" charset="0"/>
              <a:buChar char="•"/>
            </a:pPr>
            <a:r>
              <a:rPr lang="en-US" dirty="0">
                <a:solidFill>
                  <a:schemeClr val="tx1"/>
                </a:solidFill>
              </a:rPr>
              <a:t>Held 10 teleconferences between September and November 2024 (</a:t>
            </a:r>
            <a:r>
              <a:rPr lang="en-US" dirty="0">
                <a:solidFill>
                  <a:schemeClr val="tx1"/>
                </a:solidFill>
                <a:hlinkClick r:id="rId2"/>
              </a:rPr>
              <a:t>11-24/1643r20</a:t>
            </a:r>
            <a:r>
              <a:rPr lang="en-US" dirty="0">
                <a:solidFill>
                  <a:schemeClr val="tx1"/>
                </a:solidFill>
              </a:rPr>
              <a:t>)</a:t>
            </a:r>
          </a:p>
          <a:p>
            <a:pPr marL="1200150" lvl="2" indent="-285750">
              <a:buFont typeface="Arial" panose="020B0604020202020204" pitchFamily="34" charset="0"/>
              <a:buChar char="•"/>
            </a:pPr>
            <a:r>
              <a:rPr lang="en-US" dirty="0">
                <a:solidFill>
                  <a:schemeClr val="tx1"/>
                </a:solidFill>
              </a:rPr>
              <a:t>Discussed ~50 technical </a:t>
            </a:r>
            <a:r>
              <a:rPr lang="en-US" dirty="0"/>
              <a:t>submissions covering a variety of topics</a:t>
            </a:r>
          </a:p>
          <a:p>
            <a:pPr marL="1657350" lvl="3" indent="-285750">
              <a:buFont typeface="Arial" panose="020B0604020202020204" pitchFamily="34" charset="0"/>
              <a:buChar char="•"/>
            </a:pPr>
            <a:r>
              <a:rPr lang="en-US"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dirty="0">
                <a:solidFill>
                  <a:schemeClr val="tx1"/>
                </a:solidFill>
              </a:rPr>
              <a:t>Dynamic subchannel operation (DSO), power save, feedback, MIMO,</a:t>
            </a:r>
          </a:p>
          <a:p>
            <a:pPr marL="1200150" lvl="2" indent="-285750">
              <a:buFont typeface="Arial" panose="020B0604020202020204" pitchFamily="34" charset="0"/>
              <a:buChar char="•"/>
            </a:pPr>
            <a:r>
              <a:rPr lang="en-US" dirty="0">
                <a:solidFill>
                  <a:schemeClr val="tx1"/>
                </a:solidFill>
              </a:rPr>
              <a:t>Finalized POC assignment and creation of TTT groups for writing spec text for TGbn D0.1</a:t>
            </a:r>
          </a:p>
          <a:p>
            <a:pPr>
              <a:buFont typeface="Arial" panose="020B0604020202020204" pitchFamily="34" charset="0"/>
              <a:buChar char="•"/>
            </a:pPr>
            <a:r>
              <a:rPr lang="en-US" dirty="0"/>
              <a:t>Targets for the November plenary</a:t>
            </a:r>
          </a:p>
          <a:p>
            <a:pPr marL="800100" lvl="1" indent="-342900">
              <a:buFont typeface="Arial" panose="020B0604020202020204" pitchFamily="34" charset="0"/>
              <a:buChar char="•"/>
            </a:pPr>
            <a:r>
              <a:rPr lang="en-US" dirty="0"/>
              <a:t>Presentation of technical submissions and run SPs</a:t>
            </a:r>
          </a:p>
          <a:p>
            <a:pPr marL="1200150" lvl="2" indent="-285750">
              <a:buFont typeface="Arial" panose="020B0604020202020204" pitchFamily="34" charset="0"/>
              <a:buChar char="•"/>
            </a:pPr>
            <a:r>
              <a:rPr lang="en-US" dirty="0">
                <a:solidFill>
                  <a:schemeClr val="tx1"/>
                </a:solidFill>
              </a:rPr>
              <a:t>~180 pending submissions and ~90 pending SPs on presented submissions (by EOB of Nov.10, 2024)</a:t>
            </a:r>
          </a:p>
          <a:p>
            <a:pPr marL="800100" lvl="1">
              <a:buFont typeface="Arial" panose="020B0604020202020204" pitchFamily="34" charset="0"/>
              <a:buChar char="•"/>
            </a:pPr>
            <a:r>
              <a:rPr lang="en-US" dirty="0"/>
              <a:t>Continue populating the TGbn SFD with approved concepts</a:t>
            </a:r>
          </a:p>
          <a:p>
            <a:pPr>
              <a:buFont typeface="Arial" panose="020B0604020202020204" pitchFamily="34" charset="0"/>
              <a:buChar char="•"/>
            </a:pPr>
            <a:r>
              <a:rPr lang="en-US" dirty="0"/>
              <a:t>Agenda is available in </a:t>
            </a:r>
            <a:r>
              <a:rPr lang="en-US" dirty="0">
                <a:solidFill>
                  <a:srgbClr val="CCCCFF"/>
                </a:solidFill>
                <a:hlinkClick r:id="rId3">
                  <a:extLst>
                    <a:ext uri="{A12FA001-AC4F-418D-AE19-62706E023703}">
                      <ahyp:hlinkClr xmlns:ahyp="http://schemas.microsoft.com/office/drawing/2018/hyperlinkcolor" val="tx"/>
                    </a:ext>
                  </a:extLst>
                </a:hlinkClick>
              </a:rPr>
              <a:t>11-24/1667r2</a:t>
            </a:r>
            <a:endParaRPr lang="en-US" dirty="0">
              <a:solidFill>
                <a:srgbClr val="FF0000"/>
              </a:solidFill>
            </a:endParaRPr>
          </a:p>
        </p:txBody>
      </p:sp>
      <p:sp>
        <p:nvSpPr>
          <p:cNvPr id="2" name="Footer Placeholder 1">
            <a:extLst>
              <a:ext uri="{FF2B5EF4-FFF2-40B4-BE49-F238E27FC236}">
                <a16:creationId xmlns:a16="http://schemas.microsoft.com/office/drawing/2014/main" id="{75C7C766-7992-447C-9D52-B6054DD1AD38}"/>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C225941E-9B43-4721-B4E9-28CE53CB776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C18EA3BE-8D9A-4367-8900-98EC4E4A103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10286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TGbn November F2F Schedule</a:t>
            </a:r>
          </a:p>
        </p:txBody>
      </p:sp>
      <p:graphicFrame>
        <p:nvGraphicFramePr>
          <p:cNvPr id="3" name="Table 2">
            <a:extLst>
              <a:ext uri="{FF2B5EF4-FFF2-40B4-BE49-F238E27FC236}">
                <a16:creationId xmlns:a16="http://schemas.microsoft.com/office/drawing/2014/main" id="{F5380127-5FD3-8E56-B913-FCF2B4FB097A}"/>
              </a:ext>
            </a:extLst>
          </p:cNvPr>
          <p:cNvGraphicFramePr>
            <a:graphicFrameLocks noGrp="1"/>
          </p:cNvGraphicFramePr>
          <p:nvPr>
            <p:extLst>
              <p:ext uri="{D42A27DB-BD31-4B8C-83A1-F6EECF244321}">
                <p14:modId xmlns:p14="http://schemas.microsoft.com/office/powerpoint/2010/main" val="2353179121"/>
              </p:ext>
            </p:extLst>
          </p:nvPr>
        </p:nvGraphicFramePr>
        <p:xfrm>
          <a:off x="2637272" y="24384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24997B93-F9F3-4CBD-A5C1-D8418069BCC3}"/>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2FE5E795-A4C3-4A10-A4FE-A5736D9C8C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6F2191E5-B051-419B-AB00-012D4149B77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67055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TGbp</a:t>
            </a:r>
            <a:r>
              <a:rPr lang="en-US" altLang="zh-CN" dirty="0"/>
              <a:t> Snapshot</a:t>
            </a:r>
            <a:endParaRPr lang="zh-CN" altLang="en-US" dirty="0"/>
          </a:p>
        </p:txBody>
      </p:sp>
      <p:sp>
        <p:nvSpPr>
          <p:cNvPr id="3" name="内容占位符 2"/>
          <p:cNvSpPr>
            <a:spLocks noGrp="1"/>
          </p:cNvSpPr>
          <p:nvPr>
            <p:ph idx="1"/>
          </p:nvPr>
        </p:nvSpPr>
        <p:spPr>
          <a:xfrm>
            <a:off x="716915" y="1600200"/>
            <a:ext cx="10725150" cy="4751705"/>
          </a:xfrm>
        </p:spPr>
        <p:txBody>
          <a:bodyPr>
            <a:noAutofit/>
          </a:bodyPr>
          <a:lstStyle/>
          <a:p>
            <a:pPr marL="0" indent="0"/>
            <a:r>
              <a:rPr lang="en-US" altLang="en-GB" sz="1800" dirty="0"/>
              <a:t>1 </a:t>
            </a:r>
            <a:r>
              <a:rPr lang="en-US" altLang="en-GB" sz="1800" dirty="0" err="1"/>
              <a:t>TGbp</a:t>
            </a:r>
            <a:r>
              <a:rPr lang="en-US" altLang="en-GB" sz="1800" dirty="0"/>
              <a:t> teleconference was held since Sep interim session, focusing on review of updatd FRD and SFD, and open tech discussion, with agenda included in </a:t>
            </a:r>
            <a:r>
              <a:rPr lang="en-US" altLang="en-GB" sz="1800" dirty="0">
                <a:hlinkClick r:id="rId3" action="ppaction://hlinkfile"/>
              </a:rPr>
              <a:t>11-24/1672</a:t>
            </a:r>
            <a:r>
              <a:rPr lang="en-US" altLang="en-GB" sz="1800" dirty="0"/>
              <a:t> and meeting minutes included in </a:t>
            </a:r>
            <a:r>
              <a:rPr lang="en-US" altLang="en-GB" sz="1800" dirty="0">
                <a:hlinkClick r:id="rId4" action="ppaction://hlinkfile"/>
              </a:rPr>
              <a:t>11-24/1787</a:t>
            </a:r>
            <a:r>
              <a:rPr lang="en-US" altLang="en-GB" sz="1800" dirty="0"/>
              <a:t>. </a:t>
            </a:r>
          </a:p>
          <a:p>
            <a:pPr marL="0" indent="0"/>
            <a:r>
              <a:rPr lang="en-US" altLang="en-GB" sz="1800" dirty="0"/>
              <a:t>8 TGbp meetings are planned during the IEEE 802 Nov plenary session, with a full meeting agenda included in the latest revision of </a:t>
            </a:r>
            <a:r>
              <a:rPr lang="en-US" altLang="en-GB" sz="1800" dirty="0">
                <a:hlinkClick r:id="rId5" action="ppaction://hlinkfile"/>
              </a:rPr>
              <a:t>11-24/1671</a:t>
            </a:r>
            <a:r>
              <a:rPr lang="en-US" altLang="en-GB" sz="1800" dirty="0"/>
              <a:t>:</a:t>
            </a:r>
          </a:p>
          <a:p>
            <a:pPr lvl="1" algn="l">
              <a:lnSpc>
                <a:spcPct val="100000"/>
              </a:lnSpc>
              <a:buSzTx/>
              <a:buFont typeface="Arial" panose="020B0604020202020204" pitchFamily="34" charset="0"/>
              <a:buChar char="•"/>
            </a:pPr>
            <a:r>
              <a:rPr lang="en-US" altLang="en-GB" sz="1500" dirty="0">
                <a:cs typeface="+mn-ea"/>
                <a:sym typeface="+mn-ea"/>
              </a:rPr>
              <a:t>Notes, all TGbp meetings will be in Regency B except for Tue PM2 in Regency CD.</a:t>
            </a: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marL="0" indent="0"/>
            <a:endParaRPr lang="en-US" altLang="en-GB" sz="1800" dirty="0"/>
          </a:p>
          <a:p>
            <a:pPr marL="0" indent="0"/>
            <a:r>
              <a:rPr lang="en-US" altLang="en-GB" sz="1800" dirty="0"/>
              <a:t>Goal for TGbp meetings in this week: </a:t>
            </a:r>
          </a:p>
          <a:p>
            <a:pPr marL="742950" lvl="1" indent="-285750">
              <a:buFont typeface="Arial" panose="020B0604020202020204" pitchFamily="34" charset="0"/>
              <a:buChar char="•"/>
            </a:pPr>
            <a:r>
              <a:rPr lang="en-US" altLang="en-GB" sz="1500" dirty="0"/>
              <a:t>open technical discussion and improve FRD/SFD documents based on consensus</a:t>
            </a:r>
          </a:p>
        </p:txBody>
      </p:sp>
      <p:graphicFrame>
        <p:nvGraphicFramePr>
          <p:cNvPr id="9" name="表格 8"/>
          <p:cNvGraphicFramePr/>
          <p:nvPr>
            <p:custDataLst>
              <p:tags r:id="rId1"/>
            </p:custDataLst>
          </p:nvPr>
        </p:nvGraphicFramePr>
        <p:xfrm>
          <a:off x="2118995" y="3306445"/>
          <a:ext cx="7632700" cy="2377440"/>
        </p:xfrm>
        <a:graphic>
          <a:graphicData uri="http://schemas.openxmlformats.org/drawingml/2006/table">
            <a:tbl>
              <a:tblPr firstRow="1" bandRow="1">
                <a:tableStyleId>{00A15C55-8517-42AA-B614-E9B94910E393}</a:tableStyleId>
              </a:tblPr>
              <a:tblGrid>
                <a:gridCol w="145986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gridCol w="1602105">
                  <a:extLst>
                    <a:ext uri="{9D8B030D-6E8A-4147-A177-3AD203B41FA5}">
                      <a16:colId xmlns:a16="http://schemas.microsoft.com/office/drawing/2014/main" val="20004"/>
                    </a:ext>
                  </a:extLst>
                </a:gridCol>
                <a:gridCol w="840105">
                  <a:extLst>
                    <a:ext uri="{9D8B030D-6E8A-4147-A177-3AD203B41FA5}">
                      <a16:colId xmlns:a16="http://schemas.microsoft.com/office/drawing/2014/main" val="20005"/>
                    </a:ext>
                  </a:extLst>
                </a:gridCol>
              </a:tblGrid>
              <a:tr h="27432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457200">
                <a:tc>
                  <a:txBody>
                    <a:bodyPr/>
                    <a:lstStyle/>
                    <a:p>
                      <a:pPr>
                        <a:buNone/>
                      </a:pPr>
                      <a:r>
                        <a:rPr lang="en-US" altLang="zh-CN" sz="1200"/>
                        <a:t>AM1 (8:00~10:00)</a:t>
                      </a:r>
                    </a:p>
                  </a:txBody>
                  <a:tcPr/>
                </a:tc>
                <a:tc>
                  <a:txBody>
                    <a:bodyPr/>
                    <a:lstStyle/>
                    <a:p>
                      <a:pPr algn="ctr">
                        <a:buNone/>
                      </a:pPr>
                      <a:r>
                        <a:rPr lang="en-US" altLang="zh-CN" sz="1200" dirty="0">
                          <a:solidFill>
                            <a:schemeClr val="bg1">
                              <a:lumMod val="50000"/>
                            </a:schemeClr>
                          </a:solidFill>
                        </a:rPr>
                        <a:t>802 Opening Plenary</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(MAC/Sec.)</a:t>
                      </a:r>
                    </a:p>
                  </a:txBody>
                  <a:tcPr anchor="ctr"/>
                </a:tc>
                <a:tc>
                  <a:txBody>
                    <a:bodyPr/>
                    <a:lstStyle/>
                    <a:p>
                      <a:pPr algn="ctr">
                        <a:buNone/>
                      </a:pPr>
                      <a:r>
                        <a:rPr lang="en-US" altLang="zh-CN" sz="1200" dirty="0">
                          <a:solidFill>
                            <a:schemeClr val="bg1">
                              <a:lumMod val="50000"/>
                            </a:schemeClr>
                          </a:solidFill>
                        </a:rPr>
                        <a:t>Closing Plenary</a:t>
                      </a:r>
                    </a:p>
                  </a:txBody>
                  <a:tcPr anchor="ctr"/>
                </a:tc>
                <a:extLst>
                  <a:ext uri="{0D108BD9-81ED-4DB2-BD59-A6C34878D82A}">
                    <a16:rowId xmlns:a16="http://schemas.microsoft.com/office/drawing/2014/main" val="10001"/>
                  </a:ext>
                </a:extLst>
              </a:tr>
              <a:tr h="457200">
                <a:tc>
                  <a:txBody>
                    <a:bodyPr/>
                    <a:lstStyle/>
                    <a:p>
                      <a:pPr>
                        <a:buNone/>
                      </a:pPr>
                      <a:r>
                        <a:rPr lang="en-US" altLang="zh-CN" sz="1200" dirty="0"/>
                        <a:t>AM2 (10:30~12:30)</a:t>
                      </a:r>
                    </a:p>
                  </a:txBody>
                  <a:tcPr/>
                </a:tc>
                <a:tc>
                  <a:txBody>
                    <a:bodyPr/>
                    <a:lstStyle/>
                    <a:p>
                      <a:pPr algn="ctr">
                        <a:buNone/>
                      </a:pPr>
                      <a:r>
                        <a:rPr lang="en-US" altLang="zh-CN" sz="1200" dirty="0">
                          <a:solidFill>
                            <a:schemeClr val="bg1">
                              <a:lumMod val="50000"/>
                            </a:schemeClr>
                          </a:solidFill>
                          <a:sym typeface="+mn-ea"/>
                        </a:rPr>
                        <a:t>802.11 Opening Plenary</a:t>
                      </a:r>
                    </a:p>
                  </a:txBody>
                  <a:tcPr anchor="ctr"/>
                </a:tc>
                <a:tc>
                  <a:txBody>
                    <a:bodyPr/>
                    <a:lstStyle/>
                    <a:p>
                      <a:pPr algn="ctr">
                        <a:buNone/>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(WPT)</a:t>
                      </a: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457200">
                <a:tc>
                  <a:txBody>
                    <a:bodyPr/>
                    <a:lstStyle/>
                    <a:p>
                      <a:pPr>
                        <a:buNone/>
                      </a:pPr>
                      <a:r>
                        <a:rPr lang="en-US" altLang="zh-CN" sz="1200" dirty="0"/>
                        <a:t>PM1 (13:30~15:30)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(Opening/FR/PHY)</a:t>
                      </a:r>
                    </a:p>
                  </a:txBody>
                  <a:tcPr anchor="ctr"/>
                </a:tc>
                <a:tc>
                  <a:txBody>
                    <a:bodyPr/>
                    <a:lstStyle/>
                    <a:p>
                      <a:pPr algn="ctr">
                        <a:buNone/>
                      </a:pPr>
                      <a:endParaRPr lang="zh-CN" altLang="en-US" sz="120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457200">
                <a:tc>
                  <a:txBody>
                    <a:bodyPr/>
                    <a:lstStyle/>
                    <a:p>
                      <a:pPr>
                        <a:buNone/>
                      </a:pPr>
                      <a:r>
                        <a:rPr lang="en-US" altLang="zh-CN" sz="1200"/>
                        <a:t>PM2 (16:00~18:00)</a:t>
                      </a:r>
                    </a:p>
                  </a:txBody>
                  <a:tcPr/>
                </a:tc>
                <a:tc>
                  <a:txBody>
                    <a:bodyPr/>
                    <a:lstStyle/>
                    <a:p>
                      <a:pPr algn="ctr">
                        <a:buNone/>
                      </a:pPr>
                      <a:r>
                        <a:rPr lang="en-US" altLang="zh-CN" sz="1200" dirty="0" err="1">
                          <a:sym typeface="+mn-ea"/>
                        </a:rPr>
                        <a:t>TGbp</a:t>
                      </a:r>
                      <a:r>
                        <a:rPr lang="en-US" altLang="zh-CN" sz="1200" dirty="0">
                          <a:sym typeface="+mn-ea"/>
                        </a:rPr>
                        <a:t> (PHY)</a:t>
                      </a:r>
                      <a:endParaRPr lang="zh-CN" altLang="en-US" sz="1200" dirty="0"/>
                    </a:p>
                    <a:p>
                      <a:pPr algn="ctr">
                        <a:buNone/>
                      </a:pP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algn="ctr">
                        <a:buNone/>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(SP</a:t>
                      </a:r>
                      <a:r>
                        <a:rPr lang="en-US" altLang="zh-CN" sz="1200" dirty="0" err="1">
                          <a:sym typeface="+mn-ea"/>
                        </a:rPr>
                        <a:t>/Motions/Closing</a:t>
                      </a:r>
                      <a:r>
                        <a:rPr lang="en-US" altLang="zh-CN" sz="1200" dirty="0">
                          <a:sym typeface="+mn-ea"/>
                        </a:rPr>
                        <a:t>)</a:t>
                      </a: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274320">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31C257B7-93AA-485A-98D7-C1627F5ABAD8}"/>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B2DBABC1-C314-4947-B206-5DD98AB3FAB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10" name="Date Placeholder 9">
            <a:extLst>
              <a:ext uri="{FF2B5EF4-FFF2-40B4-BE49-F238E27FC236}">
                <a16:creationId xmlns:a16="http://schemas.microsoft.com/office/drawing/2014/main" id="{DB5542D3-8B24-4D21-A2F2-42949D54120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53532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TGbp</a:t>
            </a:r>
            <a:r>
              <a:rPr lang="en-US" altLang="zh-CN" dirty="0"/>
              <a:t> Timeline</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Mar,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9CFEB311-112D-43A1-804C-676CCA4F407F}"/>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8CF6510F-4CA4-49C2-926F-004BA78E59E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2B983B47-928A-404D-A76D-4A7D0A46102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711349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Light Communications (ELC) SG</a:t>
            </a:r>
          </a:p>
        </p:txBody>
      </p:sp>
      <p:sp>
        <p:nvSpPr>
          <p:cNvPr id="4098" name="Rectangle 2"/>
          <p:cNvSpPr>
            <a:spLocks noGrp="1" noChangeArrowheads="1"/>
          </p:cNvSpPr>
          <p:nvPr>
            <p:ph idx="1"/>
          </p:nvPr>
        </p:nvSpPr>
        <p:spPr>
          <a:xfrm>
            <a:off x="914401" y="1412776"/>
            <a:ext cx="10361084" cy="4681640"/>
          </a:xfrm>
          <a:ln/>
        </p:spPr>
        <p:txBody>
          <a:bodyPr/>
          <a:lstStyle/>
          <a:p>
            <a:pPr marL="400050" algn="just">
              <a:buFont typeface="Arial" panose="020B0604020202020204" pitchFamily="34" charset="0"/>
              <a:buChar char="•"/>
            </a:pPr>
            <a:r>
              <a:rPr lang="en-GB" altLang="en-US" sz="2800" dirty="0"/>
              <a:t>Goals for November 2024 meeting (agenda in doc. 11-24/1675)</a:t>
            </a:r>
          </a:p>
          <a:p>
            <a:pPr marL="800100" lvl="1" algn="just">
              <a:buFont typeface="Arial" panose="020B0604020202020204" pitchFamily="34" charset="0"/>
              <a:buChar char="•"/>
            </a:pPr>
            <a:r>
              <a:rPr lang="en-GB" altLang="en-US" sz="2400" dirty="0"/>
              <a:t>Review draft PAR and CSD</a:t>
            </a:r>
          </a:p>
          <a:p>
            <a:pPr marL="800100" lvl="1" algn="just">
              <a:buFont typeface="Arial" panose="020B0604020202020204" pitchFamily="34" charset="0"/>
              <a:buChar char="•"/>
            </a:pPr>
            <a:r>
              <a:rPr lang="en-GB" altLang="en-US" sz="2400" dirty="0"/>
              <a:t>Consider any other contributions</a:t>
            </a:r>
          </a:p>
          <a:p>
            <a:pPr marL="800100" lvl="1" algn="just">
              <a:buFont typeface="Arial" panose="020B0604020202020204" pitchFamily="34" charset="0"/>
              <a:buChar char="•"/>
            </a:pPr>
            <a:endParaRPr lang="en-GB" altLang="en-US" sz="2400" dirty="0"/>
          </a:p>
          <a:p>
            <a:pPr marL="400050" algn="just">
              <a:buFont typeface="Arial" panose="020B0604020202020204" pitchFamily="34" charset="0"/>
              <a:buChar char="•"/>
            </a:pPr>
            <a:r>
              <a:rPr lang="en-GB" altLang="en-US" sz="2800" dirty="0"/>
              <a:t>Meeting slots</a:t>
            </a:r>
          </a:p>
          <a:p>
            <a:pPr marL="800100" lvl="1" algn="just">
              <a:buFont typeface="Arial" panose="020B0604020202020204" pitchFamily="34" charset="0"/>
              <a:buChar char="•"/>
            </a:pPr>
            <a:r>
              <a:rPr lang="en-GB" altLang="en-US" sz="2400" dirty="0"/>
              <a:t>Tue., AM1 ; 			</a:t>
            </a:r>
          </a:p>
          <a:p>
            <a:pPr marL="800100" lvl="1" algn="just">
              <a:buFont typeface="Arial" panose="020B0604020202020204" pitchFamily="34" charset="0"/>
              <a:buChar char="•"/>
            </a:pPr>
            <a:r>
              <a:rPr lang="en-GB" altLang="en-US" sz="2400" dirty="0"/>
              <a:t>Thur., AM2 ;	</a:t>
            </a:r>
            <a:r>
              <a:rPr lang="en-GB" altLang="en-US" sz="1800" dirty="0"/>
              <a:t>		</a:t>
            </a:r>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21DEB51D-52A8-4729-9870-E16D87B47F4D}"/>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49D799F-B13C-4EF6-A6B5-D6E65C98ECA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BD3F1AFC-DF3D-4BC6-803F-AA862BD3DF4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80795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IMMW SG – Integrated </a:t>
            </a:r>
            <a:r>
              <a:rPr lang="en-GB" dirty="0" err="1"/>
              <a:t>mmWave</a:t>
            </a:r>
            <a:endParaRPr lang="en-GB" dirty="0"/>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There was no meeting during September F2F</a:t>
            </a:r>
            <a:endParaRPr lang="en-US"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November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Address comments on PAR and CSD from other WG and finalize PAR and CSD process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Agenda: </a:t>
            </a:r>
            <a:r>
              <a:rPr lang="en-US" dirty="0">
                <a:hlinkClick r:id="rId3"/>
              </a:rPr>
              <a:t>https://mentor.ieee.org/802.11/dcn/24/11-24-1905-00-immw-immw-sg-november-2024-meeting-agenda.pptx</a:t>
            </a:r>
            <a:endParaRPr lang="en-US" dirty="0"/>
          </a:p>
          <a:p>
            <a:pPr>
              <a:buFont typeface="Times New Roman" pitchFamily="16" charset="0"/>
              <a:buChar char="•"/>
            </a:pPr>
            <a:endParaRPr lang="en-US" dirty="0"/>
          </a:p>
          <a:p>
            <a:pPr>
              <a:buFont typeface="Times New Roman" pitchFamily="16" charset="0"/>
              <a:buChar char="•"/>
            </a:pPr>
            <a:r>
              <a:rPr lang="en-US" dirty="0"/>
              <a:t>Schedule:</a:t>
            </a:r>
          </a:p>
          <a:p>
            <a:pPr lvl="1">
              <a:buFont typeface="Arial" panose="020B0604020202020204" pitchFamily="34" charset="0"/>
              <a:buChar char="•"/>
            </a:pPr>
            <a:r>
              <a:rPr lang="en-US" altLang="en-US" dirty="0"/>
              <a:t>Tuesday EVE</a:t>
            </a:r>
          </a:p>
          <a:p>
            <a:pPr lvl="1">
              <a:buFont typeface="Arial" panose="020B0604020202020204" pitchFamily="34" charset="0"/>
              <a:buChar char="•"/>
            </a:pPr>
            <a:r>
              <a:rPr lang="en-US" altLang="en-US" b="0" dirty="0"/>
              <a:t>Wednesday AM1</a:t>
            </a:r>
          </a:p>
          <a:p>
            <a:pPr lvl="1">
              <a:buFont typeface="Arial" panose="020B0604020202020204" pitchFamily="34" charset="0"/>
              <a:buChar char="•"/>
            </a:pPr>
            <a:endParaRPr lang="en-US" altLang="en-US" b="0" dirty="0"/>
          </a:p>
          <a:p>
            <a:pPr lvl="1">
              <a:buFont typeface="Times New Roman" pitchFamily="16" charset="0"/>
              <a:buChar char="•"/>
            </a:pPr>
            <a:endParaRPr lang="en-US" kern="0" dirty="0"/>
          </a:p>
        </p:txBody>
      </p:sp>
      <p:sp>
        <p:nvSpPr>
          <p:cNvPr id="2" name="Footer Placeholder 1">
            <a:extLst>
              <a:ext uri="{FF2B5EF4-FFF2-40B4-BE49-F238E27FC236}">
                <a16:creationId xmlns:a16="http://schemas.microsoft.com/office/drawing/2014/main" id="{58FF4AAC-336D-460D-93A4-9E07298DAFAB}"/>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ED7780F4-06ED-4A44-B2A0-F5C36F0540B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963E6155-E448-40F8-A402-F40F6610A8D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766951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Automotive TIG</a:t>
            </a:r>
            <a:br>
              <a:rPr lang="en-US" dirty="0">
                <a:latin typeface="+mn-lt"/>
              </a:rPr>
            </a:br>
            <a:r>
              <a:rPr lang="en-US" sz="1800" dirty="0">
                <a:latin typeface="+mn-lt"/>
              </a:rPr>
              <a:t>11 November 2024, 1600-1800 Pacific Standard Time</a:t>
            </a:r>
            <a:endParaRPr lang="en-US" dirty="0">
              <a:latin typeface="+mn-lt"/>
            </a:endParaRPr>
          </a:p>
        </p:txBody>
      </p:sp>
      <p:sp>
        <p:nvSpPr>
          <p:cNvPr id="3" name="Content Placeholder 2"/>
          <p:cNvSpPr>
            <a:spLocks noGrp="1"/>
          </p:cNvSpPr>
          <p:nvPr>
            <p:ph idx="1"/>
          </p:nvPr>
        </p:nvSpPr>
        <p:spPr>
          <a:xfrm>
            <a:off x="1143000" y="1719590"/>
            <a:ext cx="10361084"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September</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hlinkClick r:id="rId2"/>
              </a:rPr>
              <a:t>https://mentor.ieee.org/802.11/dcn/24/11-24-1621-01-auto-automotive-tig-meeting-minutes-for-september-9-2024.docx</a:t>
            </a:r>
            <a:r>
              <a:rPr lang="en-US" sz="16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Announcement of volunteer for editor – Carol Ansley</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Passpoint</a:t>
            </a:r>
            <a:r>
              <a:rPr lang="en-US" sz="1600" dirty="0">
                <a:latin typeface="Arial" panose="020B0604020202020204" pitchFamily="34" charset="0"/>
                <a:cs typeface="Arial" panose="020B0604020202020204" pitchFamily="34" charset="0"/>
              </a:rPr>
              <a:t> &amp; </a:t>
            </a:r>
            <a:r>
              <a:rPr lang="en-US" sz="1600" dirty="0" err="1">
                <a:latin typeface="Arial" panose="020B0604020202020204" pitchFamily="34" charset="0"/>
                <a:cs typeface="Arial" panose="020B0604020202020204" pitchFamily="34" charset="0"/>
              </a:rPr>
              <a:t>OpenRoaming</a:t>
            </a:r>
            <a:r>
              <a:rPr lang="en-US" sz="1600" dirty="0">
                <a:latin typeface="Arial" panose="020B0604020202020204" pitchFamily="34" charset="0"/>
                <a:cs typeface="Arial" panose="020B0604020202020204" pitchFamily="34" charset="0"/>
              </a:rPr>
              <a:t> for Automotive Connectivity”, </a:t>
            </a:r>
            <a:r>
              <a:rPr lang="en-US" sz="1600" dirty="0" err="1">
                <a:latin typeface="Arial" panose="020B0604020202020204" pitchFamily="34" charset="0"/>
                <a:cs typeface="Arial" panose="020B0604020202020204" pitchFamily="34" charset="0"/>
              </a:rPr>
              <a:t>Necati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Canpolat</a:t>
            </a:r>
            <a:r>
              <a:rPr lang="en-US" sz="1600" dirty="0">
                <a:latin typeface="Arial" panose="020B0604020202020204" pitchFamily="34" charset="0"/>
                <a:cs typeface="Arial" panose="020B0604020202020204" pitchFamily="34" charset="0"/>
              </a:rPr>
              <a:t> (Intel)</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600" b="0" i="0" dirty="0">
                <a:solidFill>
                  <a:srgbClr val="000000"/>
                </a:solidFill>
                <a:effectLst/>
                <a:latin typeface="Arial" panose="020B0604020202020204" pitchFamily="34" charset="0"/>
                <a:cs typeface="Arial" panose="020B0604020202020204" pitchFamily="34" charset="0"/>
              </a:rPr>
              <a:t>Consideration on existing systems and standards for ITS using IEEE802.11 technologies”, John Kenney (Toyota Motor North America), </a:t>
            </a:r>
            <a:r>
              <a:rPr lang="en-US" sz="1600" b="0" i="0" dirty="0" err="1">
                <a:solidFill>
                  <a:srgbClr val="000000"/>
                </a:solidFill>
                <a:effectLst/>
                <a:latin typeface="Arial" panose="020B0604020202020204" pitchFamily="34" charset="0"/>
                <a:cs typeface="Arial" panose="020B0604020202020204" pitchFamily="34" charset="0"/>
              </a:rPr>
              <a:t>Friedbert</a:t>
            </a:r>
            <a:r>
              <a:rPr lang="en-US" sz="1600" b="0" i="0" dirty="0">
                <a:solidFill>
                  <a:srgbClr val="000000"/>
                </a:solidFill>
                <a:effectLst/>
                <a:latin typeface="Arial" panose="020B0604020202020204" pitchFamily="34" charset="0"/>
                <a:cs typeface="Arial" panose="020B0604020202020204" pitchFamily="34" charset="0"/>
              </a:rPr>
              <a:t> Berens (</a:t>
            </a:r>
            <a:r>
              <a:rPr lang="en-US" sz="1600" b="0" i="0" dirty="0" err="1">
                <a:solidFill>
                  <a:srgbClr val="000000"/>
                </a:solidFill>
                <a:effectLst/>
                <a:latin typeface="Arial" panose="020B0604020202020204" pitchFamily="34" charset="0"/>
                <a:cs typeface="Arial" panose="020B0604020202020204" pitchFamily="34" charset="0"/>
              </a:rPr>
              <a:t>FBConsulting</a:t>
            </a:r>
            <a:r>
              <a:rPr lang="en-US" sz="1600" b="0" i="0" dirty="0">
                <a:solidFill>
                  <a:srgbClr val="000000"/>
                </a:solidFill>
                <a:effectLst/>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November 2024</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cs typeface="Arial" panose="020B0604020202020204" pitchFamily="34" charset="0"/>
            </a:endParaRPr>
          </a:p>
        </p:txBody>
      </p:sp>
      <p:sp>
        <p:nvSpPr>
          <p:cNvPr id="8" name="Footer Placeholder 7">
            <a:extLst>
              <a:ext uri="{FF2B5EF4-FFF2-40B4-BE49-F238E27FC236}">
                <a16:creationId xmlns:a16="http://schemas.microsoft.com/office/drawing/2014/main" id="{14A0E331-B106-4BC5-AC96-5D349EC871CF}"/>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E03ADD2D-6F10-4FD0-84A8-D2721DEACB3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10" name="Date Placeholder 9">
            <a:extLst>
              <a:ext uri="{FF2B5EF4-FFF2-40B4-BE49-F238E27FC236}">
                <a16:creationId xmlns:a16="http://schemas.microsoft.com/office/drawing/2014/main" id="{ECCDCFE5-D73D-473F-8894-13DE8E56C87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21308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3CA85D03-685E-44D3-B575-FFA8C646320B}"/>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D597F431-3A14-4D17-A189-E30907120D1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1BE552F5-8B6D-4E8E-B13B-7C97889D09E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19905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990600" y="1513449"/>
            <a:ext cx="10363200" cy="4724400"/>
          </a:xfrm>
        </p:spPr>
        <p:txBody>
          <a:bodyPr>
            <a:normAutofit fontScale="92500" lnSpcReduction="10000"/>
          </a:bodyPr>
          <a:lstStyle/>
          <a:p>
            <a:pPr eaLnBrk="1" hangingPunct="1"/>
            <a:r>
              <a:rPr lang="en-US" altLang="en-US" sz="2000" dirty="0"/>
              <a:t>The latest database is 11-11/0270r75 (November 2024)</a:t>
            </a:r>
          </a:p>
          <a:p>
            <a:pPr eaLnBrk="1" hangingPunct="1"/>
            <a:endParaRPr lang="en-US" altLang="en-US" sz="2000" dirty="0"/>
          </a:p>
          <a:p>
            <a:pPr eaLnBrk="1" hangingPunct="1"/>
            <a:r>
              <a:rPr lang="en-US" altLang="en-US" sz="2000" dirty="0"/>
              <a:t>Changes since September 2024:</a:t>
            </a:r>
          </a:p>
          <a:p>
            <a:pPr lvl="1" eaLnBrk="1" hangingPunct="1"/>
            <a:r>
              <a:rPr lang="en-US" altLang="en-US" sz="1800" dirty="0" err="1"/>
              <a:t>TGbf</a:t>
            </a:r>
            <a:r>
              <a:rPr lang="en-US" altLang="en-US" sz="1800" dirty="0"/>
              <a:t> allocation/changes</a:t>
            </a:r>
          </a:p>
          <a:p>
            <a:pPr lvl="2" eaLnBrk="1" hangingPunct="1"/>
            <a:r>
              <a:rPr lang="en-US" altLang="en-US" sz="1600" dirty="0" err="1"/>
              <a:t>StatusCode</a:t>
            </a:r>
            <a:r>
              <a:rPr lang="en-US" altLang="en-US" sz="1600" dirty="0"/>
              <a:t> allocation</a:t>
            </a:r>
          </a:p>
          <a:p>
            <a:pPr lvl="2" eaLnBrk="1" hangingPunct="1"/>
            <a:r>
              <a:rPr lang="en-US" altLang="en-US" sz="1600" dirty="0"/>
              <a:t>Extended Capabilities deletion</a:t>
            </a:r>
          </a:p>
          <a:p>
            <a:pPr lvl="2" eaLnBrk="1" hangingPunct="1"/>
            <a:r>
              <a:rPr lang="en-US" altLang="en-US" sz="1600" dirty="0" err="1"/>
              <a:t>Exement</a:t>
            </a:r>
            <a:r>
              <a:rPr lang="en-US" altLang="en-US" sz="1600" dirty="0"/>
              <a:t> ID extension name change (2)</a:t>
            </a:r>
          </a:p>
          <a:p>
            <a:pPr lvl="1" eaLnBrk="1" hangingPunct="1"/>
            <a:r>
              <a:rPr lang="en-US" altLang="en-US" sz="1800" dirty="0"/>
              <a:t>TGbi allocations</a:t>
            </a:r>
          </a:p>
          <a:p>
            <a:pPr lvl="2" eaLnBrk="1" hangingPunct="1"/>
            <a:r>
              <a:rPr lang="en-US" altLang="en-US" sz="1600" dirty="0"/>
              <a:t>Categories (3)</a:t>
            </a:r>
          </a:p>
          <a:p>
            <a:pPr lvl="2" eaLnBrk="1" hangingPunct="1"/>
            <a:r>
              <a:rPr lang="en-US" altLang="en-US" sz="1600" dirty="0" err="1"/>
              <a:t>AuthenticationAlgorithmNumbers</a:t>
            </a:r>
            <a:r>
              <a:rPr lang="en-US" altLang="en-US" sz="1600" dirty="0"/>
              <a:t> (2)</a:t>
            </a:r>
          </a:p>
          <a:p>
            <a:pPr lvl="2" eaLnBrk="1" hangingPunct="1"/>
            <a:r>
              <a:rPr lang="en-US" altLang="en-US" sz="1600" dirty="0"/>
              <a:t>Element ID Extension 1 (3)</a:t>
            </a:r>
          </a:p>
          <a:p>
            <a:pPr lvl="2" eaLnBrk="1" hangingPunct="1"/>
            <a:r>
              <a:rPr lang="en-US" altLang="en-US" sz="1600" dirty="0"/>
              <a:t>RSNXE Extended RSN Capabilities (8)</a:t>
            </a:r>
          </a:p>
          <a:p>
            <a:pPr lvl="2" eaLnBrk="1" hangingPunct="1"/>
            <a:r>
              <a:rPr lang="en-US" altLang="en-US" sz="1600" dirty="0"/>
              <a:t>dot11StationConfigEntry (9)</a:t>
            </a:r>
          </a:p>
          <a:p>
            <a:pPr lvl="2" eaLnBrk="1" hangingPunct="1"/>
            <a:endParaRPr lang="en-US" altLang="en-US" sz="2000" dirty="0"/>
          </a:p>
          <a:p>
            <a:pPr eaLnBrk="1" hangingPunct="1"/>
            <a:r>
              <a:rPr lang="en-US" altLang="en-US" sz="2000" dirty="0"/>
              <a:t>Pending changes (10 day review):</a:t>
            </a:r>
          </a:p>
          <a:p>
            <a:pPr lvl="1" eaLnBrk="1" hangingPunct="1"/>
            <a:r>
              <a:rPr lang="en-US" altLang="en-US" sz="1600" dirty="0"/>
              <a:t>None</a:t>
            </a:r>
          </a:p>
        </p:txBody>
      </p:sp>
      <p:sp>
        <p:nvSpPr>
          <p:cNvPr id="4101" name="Footer Placeholder 2"/>
          <p:cNvSpPr>
            <a:spLocks noGrp="1"/>
          </p:cNvSpPr>
          <p:nvPr>
            <p:ph type="ftr" sz="quarter" idx="11"/>
          </p:nvPr>
        </p:nvSpPr>
        <p:spPr>
          <a:xfrm>
            <a:off x="9067800" y="6431272"/>
            <a:ext cx="2606738" cy="22591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dirty="0"/>
              <a:t>Carol Ansley, Cox Communications</a:t>
            </a:r>
          </a:p>
        </p:txBody>
      </p:sp>
      <p:sp>
        <p:nvSpPr>
          <p:cNvPr id="41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EAA01C77-94EF-4B09-8D9D-D3666E62D27E}" type="slidenum">
              <a:rPr lang="en-US" altLang="en-US" sz="1200" b="0"/>
              <a:pPr>
                <a:spcBef>
                  <a:spcPct val="0"/>
                </a:spcBef>
                <a:buFontTx/>
                <a:buNone/>
              </a:pPr>
              <a:t>4</a:t>
            </a:fld>
            <a:endParaRPr lang="en-US" altLang="en-US" sz="1200" b="0"/>
          </a:p>
        </p:txBody>
      </p:sp>
      <p:sp>
        <p:nvSpPr>
          <p:cNvPr id="7" name="Date Placeholder 8">
            <a:extLst>
              <a:ext uri="{FF2B5EF4-FFF2-40B4-BE49-F238E27FC236}">
                <a16:creationId xmlns:a16="http://schemas.microsoft.com/office/drawing/2014/main" id="{65BE5DF0-88C6-4135-A19D-BF52965FB0D1}"/>
              </a:ext>
            </a:extLst>
          </p:cNvPr>
          <p:cNvSpPr>
            <a:spLocks noGrp="1"/>
          </p:cNvSpPr>
          <p:nvPr>
            <p:ph type="dt" idx="15"/>
          </p:nvPr>
        </p:nvSpPr>
        <p:spPr>
          <a:xfrm>
            <a:off x="929217" y="333375"/>
            <a:ext cx="2499764" cy="273050"/>
          </a:xfrm>
        </p:spPr>
        <p:txBody>
          <a:bodyPr/>
          <a:lstStyle/>
          <a:p>
            <a:r>
              <a:rPr lang="en-US" dirty="0"/>
              <a:t>November 2024</a:t>
            </a:r>
            <a:endParaRPr lang="en-GB" dirty="0"/>
          </a:p>
        </p:txBody>
      </p:sp>
    </p:spTree>
    <p:extLst>
      <p:ext uri="{BB962C8B-B14F-4D97-AF65-F5344CB8AC3E}">
        <p14:creationId xmlns:p14="http://schemas.microsoft.com/office/powerpoint/2010/main" val="380564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AIML SC</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November 2024 meeting goals:</a:t>
            </a:r>
          </a:p>
          <a:p>
            <a:pPr lvl="1">
              <a:buFont typeface="Arial"/>
              <a:buChar char="•"/>
            </a:pPr>
            <a:r>
              <a:rPr lang="en-US" sz="1800" dirty="0"/>
              <a:t>Minutes approval</a:t>
            </a:r>
          </a:p>
          <a:p>
            <a:pPr lvl="1">
              <a:buFont typeface="Arial"/>
              <a:buChar char="•"/>
            </a:pPr>
            <a:r>
              <a:rPr lang="en-US" sz="1800" dirty="0"/>
              <a:t>Technical submissions and discussions:</a:t>
            </a:r>
          </a:p>
          <a:p>
            <a:pPr lvl="2">
              <a:lnSpc>
                <a:spcPct val="90000"/>
              </a:lnSpc>
            </a:pPr>
            <a:r>
              <a:rPr lang="en-US" sz="1600" dirty="0"/>
              <a:t>Two technical contributions</a:t>
            </a:r>
          </a:p>
          <a:p>
            <a:pPr lvl="2">
              <a:lnSpc>
                <a:spcPct val="90000"/>
              </a:lnSpc>
            </a:pPr>
            <a:r>
              <a:rPr lang="en-US" sz="1600" dirty="0"/>
              <a:t>Additional AIML use cases</a:t>
            </a:r>
          </a:p>
          <a:p>
            <a:pPr lvl="2">
              <a:lnSpc>
                <a:spcPct val="90000"/>
              </a:lnSpc>
            </a:pPr>
            <a:r>
              <a:rPr lang="en-US" sz="1600" dirty="0"/>
              <a:t>Additional feasibility and technical studies on existing and new use cases</a:t>
            </a:r>
          </a:p>
          <a:p>
            <a:pPr lvl="2">
              <a:lnSpc>
                <a:spcPct val="90000"/>
              </a:lnSpc>
            </a:pPr>
            <a:r>
              <a:rPr lang="en-US" sz="1600" dirty="0"/>
              <a:t>technical and technical report presentations</a:t>
            </a:r>
          </a:p>
          <a:p>
            <a:pPr lvl="2">
              <a:lnSpc>
                <a:spcPct val="90000"/>
              </a:lnSpc>
            </a:pPr>
            <a:endParaRPr lang="en-US" sz="1600" dirty="0"/>
          </a:p>
          <a:p>
            <a:pPr>
              <a:buFont typeface="Arial"/>
              <a:buChar char="•"/>
            </a:pPr>
            <a:r>
              <a:rPr lang="en-US" sz="2000" dirty="0"/>
              <a:t>November 2024 Plenary meeting:</a:t>
            </a:r>
            <a:endParaRPr lang="en-US" altLang="en-US" sz="1800" dirty="0"/>
          </a:p>
          <a:p>
            <a:pPr marL="800100" lvl="1" indent="-342900">
              <a:spcBef>
                <a:spcPts val="300"/>
              </a:spcBef>
              <a:buFont typeface="Arial" panose="020B0604020202020204" pitchFamily="34" charset="0"/>
              <a:buChar char="•"/>
            </a:pPr>
            <a:r>
              <a:rPr lang="en-US" altLang="en-US" sz="1800" dirty="0"/>
              <a:t>1 slot: operating in PT (Vancouver Time)</a:t>
            </a:r>
          </a:p>
          <a:p>
            <a:pPr marL="1200150" lvl="2" indent="-342900">
              <a:spcBef>
                <a:spcPts val="300"/>
              </a:spcBef>
              <a:buFont typeface="Arial" panose="020B0604020202020204" pitchFamily="34" charset="0"/>
              <a:buChar char="•"/>
            </a:pPr>
            <a:r>
              <a:rPr lang="en-US" altLang="en-US" sz="1600" dirty="0"/>
              <a:t>Wednesday November 13: </a:t>
            </a:r>
            <a:r>
              <a:rPr lang="en-US" altLang="en-US" sz="1600" b="1" dirty="0"/>
              <a:t>	AM1</a:t>
            </a:r>
          </a:p>
          <a:p>
            <a:pPr lvl="1">
              <a:buFont typeface="Arial"/>
              <a:buChar char="•"/>
            </a:pPr>
            <a:endParaRPr lang="en-US" sz="300" dirty="0"/>
          </a:p>
          <a:p>
            <a:pPr lvl="1">
              <a:buFont typeface="Arial"/>
              <a:buChar char="•"/>
            </a:pPr>
            <a:r>
              <a:rPr lang="en-US" sz="1800" dirty="0"/>
              <a:t>Agenda: 11-24/1648r0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7CFF9C3B-0F06-4D91-8ABC-A2FDBED8E81D}"/>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0D152B2A-0ECB-421A-BF01-6B4CA443BCA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5B0B4078-D0F0-4E1D-99B0-ABC0B5B3398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59794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Tuesday AM2; Tuesday PM2</a:t>
            </a:r>
          </a:p>
          <a:p>
            <a:pPr marL="342900" lvl="2" indent="-342900">
              <a:spcBef>
                <a:spcPts val="300"/>
              </a:spcBef>
              <a:spcAft>
                <a:spcPts val="0"/>
              </a:spcAft>
              <a:defRPr/>
            </a:pPr>
            <a:r>
              <a:rPr lang="en-US" altLang="en-US" sz="2400" b="1" dirty="0"/>
              <a:t>Agenda is here: </a:t>
            </a:r>
            <a:r>
              <a:rPr lang="en-US" altLang="en-US" sz="2400" b="1" dirty="0">
                <a:hlinkClick r:id="rId3"/>
              </a:rPr>
              <a:t>11-24/1728r1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endParaRPr lang="en-US" altLang="en-US" sz="2400" dirty="0"/>
          </a:p>
          <a:p>
            <a:pPr marL="800100" lvl="3" indent="-342900">
              <a:spcBef>
                <a:spcPts val="300"/>
              </a:spcBef>
              <a:spcAft>
                <a:spcPts val="0"/>
              </a:spcAft>
              <a:buFontTx/>
              <a:buChar char="-"/>
              <a:defRPr/>
            </a:pPr>
            <a:r>
              <a:rPr lang="en-US" altLang="en-US" sz="2200" b="1" dirty="0"/>
              <a:t>Includes replacing EPD/LPD terminology, and more…</a:t>
            </a:r>
          </a:p>
          <a:p>
            <a:pPr marL="800100" lvl="3" indent="-342900">
              <a:spcBef>
                <a:spcPts val="300"/>
              </a:spcBef>
              <a:spcAft>
                <a:spcPts val="0"/>
              </a:spcAft>
              <a:buFontTx/>
              <a:buChar char="-"/>
              <a:defRPr/>
            </a:pPr>
            <a:r>
              <a:rPr lang="en-US" altLang="en-US" sz="2200" b="1" dirty="0"/>
              <a:t>Discuss technical areas on next slide</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a:t>
            </a:r>
            <a:endParaRPr lang="en-US" altLang="en-US" sz="2400" dirty="0"/>
          </a:p>
          <a:p>
            <a:pPr marL="342900" lvl="2" indent="-342900">
              <a:spcBef>
                <a:spcPts val="300"/>
              </a:spcBef>
              <a:spcAft>
                <a:spcPts val="0"/>
              </a:spcAft>
              <a:buFontTx/>
              <a:buChar char="-"/>
              <a:defRPr/>
            </a:pPr>
            <a:r>
              <a:rPr lang="en-US" altLang="en-US" sz="2400" b="1" dirty="0"/>
              <a:t>Any other topics (MLME from next slide, or otherwise)?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805EA2DB-7197-4650-870F-0C7B53F194E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2C7E137-942D-4172-A2D8-152D619D94B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779AEA22-9F91-4DC5-AF02-49D94B7BDB3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189283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u="sng" kern="0" dirty="0"/>
              <a:t>EPD and LPD terms are going away</a:t>
            </a:r>
            <a:r>
              <a:rPr lang="en-US" sz="2000" b="1" kern="0" dirty="0"/>
              <a:t> – we need to update 802.11 to align</a:t>
            </a:r>
          </a:p>
          <a:p>
            <a:pPr marL="1143000" lvl="3" indent="-342900">
              <a:lnSpc>
                <a:spcPct val="90000"/>
              </a:lnSpc>
              <a:buFont typeface="Arial" pitchFamily="34" charset="0"/>
              <a:buChar char="•"/>
              <a:defRPr/>
            </a:pPr>
            <a:r>
              <a:rPr lang="en-US" sz="2000" b="1" u="sng" dirty="0"/>
              <a:t>Review MAC address ordering discussion</a:t>
            </a:r>
            <a:r>
              <a:rPr lang="en-US" sz="2000" b="1" dirty="0"/>
              <a:t>, and 802.11 assumptions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4AAD3F3-56CB-454D-831F-3BEDF3052F5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95C58A7F-FB58-4DEA-A980-9AC95528A06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099138D2-3C77-4427-9343-877533D0236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94117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11-24/1757)</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Tuesday</a:t>
            </a:r>
            <a:r>
              <a:rPr lang="en-GB" sz="1800" dirty="0"/>
              <a:t> 13:30 – 15:30h (</a:t>
            </a:r>
            <a:r>
              <a:rPr lang="en-GB" sz="1800" dirty="0">
                <a:solidFill>
                  <a:srgbClr val="FF0000"/>
                </a:solidFill>
              </a:rPr>
              <a:t>PM 1</a:t>
            </a:r>
            <a:r>
              <a:rPr lang="en-GB" sz="1800" dirty="0"/>
              <a:t>) </a:t>
            </a:r>
          </a:p>
          <a:p>
            <a:pPr lvl="2">
              <a:buFont typeface="Arial" panose="020B0604020202020204" pitchFamily="34" charset="0"/>
              <a:buChar char="•"/>
            </a:pPr>
            <a:r>
              <a:rPr lang="en-GB" sz="1600" dirty="0">
                <a:sym typeface="Wingdings" pitchFamily="2" charset="2"/>
              </a:rPr>
              <a:t>ETSI BRAN Update</a:t>
            </a:r>
          </a:p>
          <a:p>
            <a:pPr lvl="2">
              <a:buFont typeface="Arial" panose="020B0604020202020204" pitchFamily="34" charset="0"/>
              <a:buChar char="•"/>
            </a:pPr>
            <a:r>
              <a:rPr lang="en-GB" sz="1600" dirty="0">
                <a:sym typeface="Wingdings" pitchFamily="2" charset="2"/>
              </a:rPr>
              <a:t>BT SIG Update</a:t>
            </a:r>
          </a:p>
          <a:p>
            <a:pPr lvl="2">
              <a:buFont typeface="Arial" panose="020B0604020202020204" pitchFamily="34" charset="0"/>
              <a:buChar char="•"/>
            </a:pPr>
            <a:r>
              <a:rPr lang="en-GB" sz="1600" dirty="0">
                <a:sym typeface="Wingdings" pitchFamily="2" charset="2"/>
              </a:rPr>
              <a:t>Update 802.15.4ab comment resolution regarding coexistence related comments</a:t>
            </a:r>
          </a:p>
          <a:p>
            <a:pPr lvl="2">
              <a:buFont typeface="Arial" panose="020B0604020202020204" pitchFamily="34" charset="0"/>
              <a:buChar char="•"/>
            </a:pPr>
            <a:r>
              <a:rPr lang="en-GB" sz="1600" dirty="0">
                <a:sym typeface="Wingdings" pitchFamily="2" charset="2"/>
              </a:rPr>
              <a:t>Other topics – please respond to the call for submissions / contact the chair</a:t>
            </a:r>
          </a:p>
          <a:p>
            <a:pPr lvl="1">
              <a:buFont typeface="Arial" panose="020B0604020202020204" pitchFamily="34" charset="0"/>
              <a:buChar char="•"/>
            </a:pPr>
            <a:r>
              <a:rPr lang="en-GB" sz="1800" dirty="0">
                <a:solidFill>
                  <a:srgbClr val="FF0000"/>
                </a:solidFill>
              </a:rPr>
              <a:t>Wednesday</a:t>
            </a:r>
            <a:r>
              <a:rPr lang="en-GB" sz="1800" dirty="0"/>
              <a:t> 16:00 – 18:00h (</a:t>
            </a:r>
            <a:r>
              <a:rPr lang="en-GB" sz="1800" dirty="0">
                <a:solidFill>
                  <a:srgbClr val="FF0000"/>
                </a:solidFill>
              </a:rPr>
              <a:t>PM2</a:t>
            </a:r>
            <a:r>
              <a:rPr lang="en-GB" sz="1800" dirty="0"/>
              <a:t>)</a:t>
            </a:r>
          </a:p>
          <a:p>
            <a:pPr lvl="2">
              <a:buFont typeface="Arial" panose="020B0604020202020204" pitchFamily="34" charset="0"/>
              <a:buChar char="•"/>
            </a:pPr>
            <a:r>
              <a:rPr lang="en-GB" sz="1600" dirty="0">
                <a:sym typeface="Wingdings" pitchFamily="2" charset="2"/>
              </a:rPr>
              <a:t>Follow-up on joint </a:t>
            </a:r>
            <a:r>
              <a:rPr lang="en-GB" sz="1600" dirty="0" err="1">
                <a:sym typeface="Wingdings" pitchFamily="2" charset="2"/>
              </a:rPr>
              <a:t>Coex</a:t>
            </a:r>
            <a:r>
              <a:rPr lang="en-GB" sz="1600" dirty="0">
                <a:sym typeface="Wingdings" pitchFamily="2" charset="2"/>
              </a:rPr>
              <a:t> SC / 802.15.4ab session</a:t>
            </a:r>
            <a:endParaRPr lang="en-GB" sz="1600" dirty="0"/>
          </a:p>
          <a:p>
            <a:pPr>
              <a:buFont typeface="Arial" panose="020B0604020202020204" pitchFamily="34" charset="0"/>
              <a:buChar char="•"/>
            </a:pPr>
            <a:r>
              <a:rPr lang="en-GB" sz="2000" dirty="0">
                <a:solidFill>
                  <a:srgbClr val="FF0000"/>
                </a:solidFill>
              </a:rPr>
              <a:t>Joint 802.11 </a:t>
            </a:r>
            <a:r>
              <a:rPr lang="en-GB" sz="2000" dirty="0" err="1">
                <a:solidFill>
                  <a:srgbClr val="FF0000"/>
                </a:solidFill>
              </a:rPr>
              <a:t>Coex</a:t>
            </a:r>
            <a:r>
              <a:rPr lang="en-GB" sz="2000" dirty="0">
                <a:solidFill>
                  <a:srgbClr val="FF0000"/>
                </a:solidFill>
              </a:rPr>
              <a:t> SC &amp; 802.15.4ab</a:t>
            </a:r>
            <a:r>
              <a:rPr lang="en-GB" sz="2000" dirty="0"/>
              <a:t>:  </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a:t>
            </a:r>
            <a:r>
              <a:rPr lang="en-GB" sz="1800" dirty="0"/>
              <a:t>)</a:t>
            </a:r>
          </a:p>
          <a:p>
            <a:pPr lvl="2">
              <a:buFont typeface="Arial" panose="020B0604020202020204" pitchFamily="34" charset="0"/>
              <a:buChar char="•"/>
            </a:pPr>
            <a:r>
              <a:rPr lang="en-GB" sz="1600" dirty="0" err="1"/>
              <a:t>Coex</a:t>
            </a:r>
            <a:r>
              <a:rPr lang="en-GB" sz="1600" dirty="0"/>
              <a:t> SC and .15.4.ab Chairs in contact with members to identify potential submissions</a:t>
            </a:r>
          </a:p>
        </p:txBody>
      </p:sp>
      <p:sp>
        <p:nvSpPr>
          <p:cNvPr id="3" name="Footer Placeholder 2">
            <a:extLst>
              <a:ext uri="{FF2B5EF4-FFF2-40B4-BE49-F238E27FC236}">
                <a16:creationId xmlns:a16="http://schemas.microsoft.com/office/drawing/2014/main" id="{73B1261B-9C2D-4B34-BAB8-B5D17156E6EA}"/>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B6D883C5-7613-49BE-A87E-671FF8913E1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508CE8FA-F7CC-4F97-AC14-170CB627CC2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16310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Nov 10-15, 2024, Vancouver, BC, CA</a:t>
            </a:r>
          </a:p>
          <a:p>
            <a:pPr>
              <a:buFont typeface="Wingdings" panose="05000000000000000000" pitchFamily="2" charset="2"/>
              <a:buChar char="v"/>
            </a:pPr>
            <a:r>
              <a:rPr lang="en-US" sz="2000" dirty="0"/>
              <a:t>P802.1CB - Standard - Frame Replication and Elimination for Reliability - Revision to IEEE Standard 802.1CB-2017, </a:t>
            </a:r>
            <a:r>
              <a:rPr lang="en-US" sz="2000" dirty="0">
                <a:hlinkClick r:id="rId2"/>
              </a:rPr>
              <a:t>PAR</a:t>
            </a:r>
            <a:endParaRPr lang="en-US" sz="2000" dirty="0"/>
          </a:p>
          <a:p>
            <a:pPr>
              <a:buFont typeface="Wingdings" panose="05000000000000000000" pitchFamily="2" charset="2"/>
              <a:buChar char="v"/>
            </a:pPr>
            <a:r>
              <a:rPr lang="en-US" sz="2000" dirty="0"/>
              <a:t>P802.1CBec - Amendment - Guidance for Sequence Recovery Function Parameter Configuration,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P802.11bq - Amendment - Enhancements for Integrated </a:t>
            </a:r>
            <a:r>
              <a:rPr lang="en-US" sz="2000" dirty="0" err="1"/>
              <a:t>mmWave</a:t>
            </a:r>
            <a:r>
              <a:rPr lang="en-US" sz="2000" dirty="0"/>
              <a:t> (IMMW) WLAN, </a:t>
            </a:r>
            <a:r>
              <a:rPr lang="en-US" sz="2000" dirty="0">
                <a:hlinkClick r:id="rId5"/>
              </a:rPr>
              <a:t>PAR</a:t>
            </a:r>
            <a:r>
              <a:rPr lang="en-US" sz="2000" dirty="0"/>
              <a:t> and </a:t>
            </a:r>
            <a:r>
              <a:rPr lang="en-US" sz="2000" dirty="0">
                <a:hlinkClick r:id="rId6"/>
              </a:rPr>
              <a:t>CSD</a:t>
            </a:r>
            <a:endParaRPr lang="en-US" sz="2000" dirty="0"/>
          </a:p>
          <a:p>
            <a:pPr>
              <a:buFont typeface="Wingdings" panose="05000000000000000000" pitchFamily="2" charset="2"/>
              <a:buChar char="v"/>
            </a:pPr>
            <a:r>
              <a:rPr lang="en-US" sz="2000" dirty="0"/>
              <a:t>P802.16 - Standard  for Air Interface for Broadband Wireless Access Systems - Revision to IEEE Standard 802.16-2017, </a:t>
            </a:r>
            <a:r>
              <a:rPr lang="en-US" sz="2000" dirty="0">
                <a:hlinkClick r:id="rId7"/>
              </a:rPr>
              <a:t>PAR</a:t>
            </a:r>
            <a:endParaRPr lang="en-US" sz="2000" dirty="0"/>
          </a:p>
          <a:p>
            <a:pPr marL="0" indent="0"/>
            <a:endParaRPr lang="en-US" sz="1200" dirty="0"/>
          </a:p>
          <a:p>
            <a:r>
              <a:rPr lang="en-US" altLang="en-US" sz="2000" dirty="0"/>
              <a:t>Review the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7" name="Footer Placeholder 6">
            <a:extLst>
              <a:ext uri="{FF2B5EF4-FFF2-40B4-BE49-F238E27FC236}">
                <a16:creationId xmlns:a16="http://schemas.microsoft.com/office/drawing/2014/main" id="{6F13D723-1718-4144-9C70-697D9583854D}"/>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D5463AB0-40D6-417F-A915-7F2E874712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3188CC02-19D2-4159-B31B-A653DC35869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643243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601*132"/>
  <p:tag name="TABLE_ENDDRAG_RECT" val="286*297*601*1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TotalTime>
  <Words>2659</Words>
  <Application>Microsoft Office PowerPoint</Application>
  <PresentationFormat>Widescreen</PresentationFormat>
  <Paragraphs>576</Paragraphs>
  <Slides>26</Slides>
  <Notes>17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8" baseType="lpstr">
      <vt:lpstr>微软雅黑</vt:lpstr>
      <vt:lpstr>MS Gothic</vt:lpstr>
      <vt:lpstr>MS PGothic</vt:lpstr>
      <vt:lpstr>MS PGothic</vt:lpstr>
      <vt:lpstr>宋体</vt:lpstr>
      <vt:lpstr>Arial</vt:lpstr>
      <vt:lpstr>Arial Unicode MS</vt:lpstr>
      <vt:lpstr>Calibri</vt:lpstr>
      <vt:lpstr>Times New Roman</vt:lpstr>
      <vt:lpstr>Wingdings</vt:lpstr>
      <vt:lpstr>Office Theme</vt:lpstr>
      <vt:lpstr>Document</vt:lpstr>
      <vt:lpstr>WG11 Opening Report Snapshot Slides November 2024</vt:lpstr>
      <vt:lpstr>Abstract</vt:lpstr>
      <vt:lpstr>Editors’ Meeting</vt:lpstr>
      <vt:lpstr>ANA Status</vt:lpstr>
      <vt:lpstr>AIML SC Artificial Intelligence and Machine Learning </vt:lpstr>
      <vt:lpstr>ARC (Architecture)</vt:lpstr>
      <vt:lpstr>ARC (Architecture)</vt:lpstr>
      <vt:lpstr>Coex SC (Coexistence) </vt:lpstr>
      <vt:lpstr>PAR Review SC</vt:lpstr>
      <vt:lpstr>802.11 WNG</vt:lpstr>
      <vt:lpstr>IEEE 802 JTC1 SC will meet once on Tue, 12 November 2024 @ 4 pm PST</vt:lpstr>
      <vt:lpstr>A large number of IEEE 802 submissions ought to be in the PSDO balloting &amp; publication process – but…</vt:lpstr>
      <vt:lpstr>IEEE 802 has 156 standards in or through the PSDO pipeline</vt:lpstr>
      <vt:lpstr>TGmf (Maintenance) Summary </vt:lpstr>
      <vt:lpstr>TGbf (WLAN Sensing)</vt:lpstr>
      <vt:lpstr>PowerPoint Presentation</vt:lpstr>
      <vt:lpstr>TGbi</vt:lpstr>
      <vt:lpstr>TGbk 320MHz Positioning</vt:lpstr>
      <vt:lpstr>TGbk 320MHz Positioning</vt:lpstr>
      <vt:lpstr>TGbn (Ultra High Reliability)</vt:lpstr>
      <vt:lpstr>TGbn November F2F Schedule</vt:lpstr>
      <vt:lpstr>TGbp Snapshot</vt:lpstr>
      <vt:lpstr>TGbp Timeline</vt:lpstr>
      <vt:lpstr>Enhanced Light Communications (ELC) SG</vt:lpstr>
      <vt:lpstr>IMMW SG – Integrated mmWave</vt:lpstr>
      <vt:lpstr>Automotive TIG 11 November 2024, 1600-1800 Pacific Standard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194</cp:revision>
  <cp:lastPrinted>1601-01-01T00:00:00Z</cp:lastPrinted>
  <dcterms:created xsi:type="dcterms:W3CDTF">2018-05-02T19:26:26Z</dcterms:created>
  <dcterms:modified xsi:type="dcterms:W3CDTF">2024-11-11T16:11:48Z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1731341209</vt:lpwstr>
  </property>
</Properties>
</file>