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415" r:id="rId3"/>
    <p:sldId id="431" r:id="rId4"/>
    <p:sldId id="433" r:id="rId5"/>
    <p:sldId id="432" r:id="rId6"/>
    <p:sldId id="434" r:id="rId7"/>
    <p:sldId id="441" r:id="rId8"/>
    <p:sldId id="424" r:id="rId9"/>
    <p:sldId id="440" r:id="rId10"/>
    <p:sldId id="401" r:id="rId11"/>
    <p:sldId id="395" r:id="rId12"/>
    <p:sldId id="417" r:id="rId13"/>
    <p:sldId id="442" r:id="rId14"/>
    <p:sldId id="437" r:id="rId15"/>
    <p:sldId id="438" r:id="rId16"/>
    <p:sldId id="439" r:id="rId17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EBC8"/>
    <a:srgbClr val="FFDCAA"/>
    <a:srgbClr val="00FFFF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8BE661-3B0B-4BE6-B8B1-558F65B937DC}" v="415" dt="2024-09-17T21:50:56.0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5455" autoAdjust="0"/>
  </p:normalViewPr>
  <p:slideViewPr>
    <p:cSldViewPr>
      <p:cViewPr varScale="1">
        <p:scale>
          <a:sx n="97" d="100"/>
          <a:sy n="97" d="100"/>
        </p:scale>
        <p:origin x="102" y="17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90716" y="97909"/>
            <a:ext cx="20910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802.11-24/1664r01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7909"/>
            <a:ext cx="76783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err="1">
                <a:latin typeface="Arial" pitchFamily="34" charset="0"/>
              </a:rPr>
              <a:t>Augy</a:t>
            </a:r>
            <a:r>
              <a:rPr lang="en-US" dirty="0">
                <a:latin typeface="Arial" pitchFamily="34" charset="0"/>
              </a:rPr>
              <a:t> 2024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005224" y="364852"/>
            <a:ext cx="325544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802.11-24/1664r0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9105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Sep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Compact User field encodings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Sep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186981"/>
              </p:ext>
            </p:extLst>
          </p:nvPr>
        </p:nvGraphicFramePr>
        <p:xfrm>
          <a:off x="1981200" y="2978544"/>
          <a:ext cx="8229600" cy="29654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Pelin Salem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9401562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2147087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744772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0864-A098-60FE-6DB2-B35B5D2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94EC-4711-7C22-F158-247A9052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24/1665 “Compact User field encodings – detailed examples”, Brian Hart</a:t>
            </a:r>
          </a:p>
          <a:p>
            <a:pPr marL="0" indent="0">
              <a:buNone/>
            </a:pPr>
            <a:r>
              <a:rPr lang="en-US" dirty="0"/>
              <a:t>[2] 24/0171, “</a:t>
            </a:r>
            <a:r>
              <a:rPr lang="en-US" altLang="en-US" dirty="0" err="1"/>
              <a:t>TGbn</a:t>
            </a:r>
            <a:r>
              <a:rPr lang="en-US" altLang="en-US" dirty="0"/>
              <a:t> Motions List - Part 1</a:t>
            </a:r>
            <a:r>
              <a:rPr lang="en-US" dirty="0"/>
              <a:t>”, Alfred Asterjadhi</a:t>
            </a:r>
          </a:p>
          <a:p>
            <a:pPr marL="0" indent="0">
              <a:buNone/>
            </a:pPr>
            <a:r>
              <a:rPr lang="nb-NO" dirty="0"/>
              <a:t>[3] 24/1411, </a:t>
            </a:r>
            <a:r>
              <a:rPr lang="en-US" dirty="0"/>
              <a:t>“</a:t>
            </a:r>
            <a:r>
              <a:rPr lang="nb-NO" dirty="0"/>
              <a:t>Signaling for UHR PPDU</a:t>
            </a:r>
            <a:r>
              <a:rPr lang="en-US" dirty="0"/>
              <a:t>”</a:t>
            </a:r>
            <a:r>
              <a:rPr lang="nb-NO" dirty="0"/>
              <a:t>, Ross Jian Yu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[4] 24/1427, “Signaling for MCS and UEQM in 11bn”, Dongguk Lim</a:t>
            </a:r>
          </a:p>
          <a:p>
            <a:pPr marL="0" indent="0">
              <a:buNone/>
            </a:pPr>
            <a:r>
              <a:rPr lang="en-US" dirty="0"/>
              <a:t>[5] 24/1431, “A-Unified-Signaling-Scheme-for-EQM-and-UEQM”, Aiguo Yan</a:t>
            </a:r>
          </a:p>
          <a:p>
            <a:pPr marL="0" indent="0">
              <a:buNone/>
            </a:pPr>
            <a:r>
              <a:rPr lang="en-US" dirty="0"/>
              <a:t>[6] 24/1461 “UHR preamble signaling”, Sigurd Schelstraete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693A8-F72A-A577-9D90-FC8B878E7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B716F-D592-9B57-3EE5-B481C509C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096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remove the following text from the 11bn SFD:</a:t>
            </a:r>
          </a:p>
          <a:p>
            <a:pPr lvl="1"/>
            <a:r>
              <a:rPr lang="en-US" dirty="0"/>
              <a:t>For a (non-ELR) UHR MU PPDU, there exists a 1-bit EQM/UEQM indication in a User field for non-MU-MIMO in the UHR-SIG field.</a:t>
            </a:r>
          </a:p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The fields related to NSS, MCS, </a:t>
            </a:r>
            <a:r>
              <a:rPr lang="en-US" dirty="0" err="1"/>
              <a:t>isUEQM</a:t>
            </a:r>
            <a:r>
              <a:rPr lang="en-US" dirty="0"/>
              <a:t>, and UEQM-pattern in the User field enable simple bit slicing for lower-capability devices</a:t>
            </a:r>
          </a:p>
          <a:p>
            <a:pPr lvl="1"/>
            <a:r>
              <a:rPr lang="en-US" dirty="0"/>
              <a:t>The fields related to NSS, MCS, </a:t>
            </a:r>
            <a:r>
              <a:rPr lang="en-US" dirty="0" err="1"/>
              <a:t>isUEQM</a:t>
            </a:r>
            <a:r>
              <a:rPr lang="en-US" dirty="0"/>
              <a:t>, and UEQM-pattern in the User field may be allocated 8/9/10/11 bits (TBD)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3404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(see also [1] for details)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1374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for very low to low-tier devices, given an 8b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D723DE0-4726-4973-29E0-6C1D622549A3}"/>
              </a:ext>
            </a:extLst>
          </p:cNvPr>
          <p:cNvGraphicFramePr>
            <a:graphicFrameLocks noGrp="1"/>
          </p:cNvGraphicFramePr>
          <p:nvPr/>
        </p:nvGraphicFramePr>
        <p:xfrm>
          <a:off x="1549402" y="4149258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27C1ABB-DBE9-57BC-D31B-703C39860CFB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641215" y="4622830"/>
            <a:ext cx="1381759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lvl="1" indent="0">
              <a:buNone/>
            </a:pPr>
            <a:r>
              <a:rPr lang="en-US" kern="0" dirty="0"/>
              <a:t>NSS = 1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551C9B-B1F4-A3B7-0CB8-3A110C5D03B4}"/>
              </a:ext>
            </a:extLst>
          </p:cNvPr>
          <p:cNvGraphicFramePr>
            <a:graphicFrameLocks noGrp="1"/>
          </p:cNvGraphicFramePr>
          <p:nvPr/>
        </p:nvGraphicFramePr>
        <p:xfrm>
          <a:off x="6739240" y="4132233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6B8B832-5A9D-35A5-CB06-A0BD007CDBE2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5884877" y="4594542"/>
            <a:ext cx="1359232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lvl="1" indent="0">
              <a:buNone/>
            </a:pPr>
            <a:r>
              <a:rPr lang="en-US" kern="0" dirty="0"/>
              <a:t>NSS = 2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31A7A69-2715-3D2A-7C10-3CD469B17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529361"/>
              </p:ext>
            </p:extLst>
          </p:nvPr>
        </p:nvGraphicFramePr>
        <p:xfrm>
          <a:off x="1043703" y="1514798"/>
          <a:ext cx="10242135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1584534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3597067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Very low to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Bit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1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Nominally 5 bits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 (NSS=2 only needs to signal EQM and two more UEQM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49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Impact on higher-tier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NSS3-8 use the unused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Values 18-31 are unused and can be repurposed to encode NSS=3-8/more UEQM patterns/EHT MCS14+15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Some values are unused and can be repurposed to encode NSS=3-8/more UEQM patterns/EHT MCS14+15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17031"/>
                  </a:ext>
                </a:extLst>
              </a:tr>
            </a:tbl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B0ED17-FA41-1017-2E94-5CDC5776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638" y="5562599"/>
            <a:ext cx="10363200" cy="891873"/>
          </a:xfrm>
        </p:spPr>
        <p:txBody>
          <a:bodyPr/>
          <a:lstStyle/>
          <a:p>
            <a:r>
              <a:rPr lang="en-US" b="0" dirty="0"/>
              <a:t>As a secondary allocation, the remaining 246-18-42+2 = 186+2 tuples (</a:t>
            </a:r>
            <a:r>
              <a:rPr lang="en-US" sz="1600" b="0" dirty="0"/>
              <a:t>NSS=3-8 with EQM+UEQM  + EHT MCS14+15) can be </a:t>
            </a:r>
            <a:r>
              <a:rPr lang="en-US" sz="1600" b="0" dirty="0" err="1"/>
              <a:t>blockwise</a:t>
            </a:r>
            <a:r>
              <a:rPr lang="en-US" sz="1600" b="0" dirty="0"/>
              <a:t> assigned to the </a:t>
            </a:r>
            <a:r>
              <a:rPr lang="en-US" b="0" dirty="0"/>
              <a:t>110+86 = 196 remaining values</a:t>
            </a:r>
            <a:r>
              <a:rPr lang="en-US" b="0" baseline="30000" dirty="0"/>
              <a:t>[1]</a:t>
            </a:r>
          </a:p>
          <a:p>
            <a:r>
              <a:rPr lang="en-US" b="0" dirty="0"/>
              <a:t>(Very) low capability devices never use these more complex tuples, so these tuples’ encoding is a don’t care</a:t>
            </a:r>
          </a:p>
        </p:txBody>
      </p:sp>
      <p:sp>
        <p:nvSpPr>
          <p:cNvPr id="14" name="Content Placeholder 12">
            <a:extLst>
              <a:ext uri="{FF2B5EF4-FFF2-40B4-BE49-F238E27FC236}">
                <a16:creationId xmlns:a16="http://schemas.microsoft.com/office/drawing/2014/main" id="{1D86EE39-94DF-3D31-13B8-D96202FA791E}"/>
              </a:ext>
            </a:extLst>
          </p:cNvPr>
          <p:cNvSpPr txBox="1">
            <a:spLocks/>
          </p:cNvSpPr>
          <p:nvPr/>
        </p:nvSpPr>
        <p:spPr bwMode="auto">
          <a:xfrm>
            <a:off x="3778972" y="4876800"/>
            <a:ext cx="231702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>
                <a:solidFill>
                  <a:schemeClr val="bg1"/>
                </a:solidFill>
              </a:rPr>
              <a:t>128-18 = 110 unused values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12C25B-F37B-9731-2D5E-66CBC9E53604}"/>
              </a:ext>
            </a:extLst>
          </p:cNvPr>
          <p:cNvSpPr/>
          <p:nvPr/>
        </p:nvSpPr>
        <p:spPr bwMode="auto">
          <a:xfrm>
            <a:off x="9708428" y="5038125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F8EB60-4826-3860-2CB7-8DFF190B678B}"/>
              </a:ext>
            </a:extLst>
          </p:cNvPr>
          <p:cNvSpPr/>
          <p:nvPr/>
        </p:nvSpPr>
        <p:spPr bwMode="auto">
          <a:xfrm>
            <a:off x="8938190" y="5109966"/>
            <a:ext cx="807172" cy="375332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4B95A739-BCD9-A21C-5DB5-8DC5CFDE5C3E}"/>
              </a:ext>
            </a:extLst>
          </p:cNvPr>
          <p:cNvSpPr txBox="1">
            <a:spLocks/>
          </p:cNvSpPr>
          <p:nvPr/>
        </p:nvSpPr>
        <p:spPr bwMode="auto">
          <a:xfrm>
            <a:off x="8153400" y="4876800"/>
            <a:ext cx="312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kern="0" dirty="0">
                <a:solidFill>
                  <a:schemeClr val="bg1"/>
                </a:solidFill>
              </a:rPr>
              <a:t>128-</a:t>
            </a:r>
            <a:br>
              <a:rPr lang="en-US" kern="0" dirty="0">
                <a:solidFill>
                  <a:schemeClr val="bg1"/>
                </a:solidFill>
              </a:rPr>
            </a:br>
            <a:r>
              <a:rPr lang="en-US" kern="0" dirty="0">
                <a:solidFill>
                  <a:schemeClr val="bg1"/>
                </a:solidFill>
              </a:rPr>
              <a:t>18-14-10= 86 unused values</a:t>
            </a:r>
          </a:p>
        </p:txBody>
      </p:sp>
      <p:sp>
        <p:nvSpPr>
          <p:cNvPr id="3" name="Content Placeholder 12">
            <a:extLst>
              <a:ext uri="{FF2B5EF4-FFF2-40B4-BE49-F238E27FC236}">
                <a16:creationId xmlns:a16="http://schemas.microsoft.com/office/drawing/2014/main" id="{6C614A32-192F-50E5-6DEA-7299CFDFD992}"/>
              </a:ext>
            </a:extLst>
          </p:cNvPr>
          <p:cNvSpPr txBox="1">
            <a:spLocks/>
          </p:cNvSpPr>
          <p:nvPr/>
        </p:nvSpPr>
        <p:spPr bwMode="auto">
          <a:xfrm>
            <a:off x="2963561" y="4754105"/>
            <a:ext cx="815411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 used values</a:t>
            </a:r>
          </a:p>
        </p:txBody>
      </p:sp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76FFAE7A-778D-3F02-76C7-8C0824766506}"/>
              </a:ext>
            </a:extLst>
          </p:cNvPr>
          <p:cNvSpPr txBox="1">
            <a:spLocks/>
          </p:cNvSpPr>
          <p:nvPr/>
        </p:nvSpPr>
        <p:spPr bwMode="auto">
          <a:xfrm>
            <a:off x="8235152" y="4792205"/>
            <a:ext cx="2280448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18+14+10=42 used values</a:t>
            </a:r>
          </a:p>
        </p:txBody>
      </p:sp>
    </p:spTree>
    <p:extLst>
      <p:ext uri="{BB962C8B-B14F-4D97-AF65-F5344CB8AC3E}">
        <p14:creationId xmlns:p14="http://schemas.microsoft.com/office/powerpoint/2010/main" val="1855032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for mid tier devices, given a 9b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31A7A69-2715-3D2A-7C10-3CD469B17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125939"/>
              </p:ext>
            </p:extLst>
          </p:nvPr>
        </p:nvGraphicFramePr>
        <p:xfrm>
          <a:off x="1043703" y="1327488"/>
          <a:ext cx="10242135" cy="2206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1896763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5570838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250669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432974">
                <a:tc>
                  <a:txBody>
                    <a:bodyPr/>
                    <a:lstStyle/>
                    <a:p>
                      <a:r>
                        <a:rPr lang="en-US" sz="1600" dirty="0"/>
                        <a:t>Mid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+ 3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Bit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Nominally 5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 (NSS=3 only needs to signal EQM and three more UEQM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49412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Impact on higher-tier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NSS=4 is unused; NSS4-8 use the gaps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Some combinations of these values are unused and can be repurposed to encode NSS=4-8/4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UEQM pattern/EHT MCS14+15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17031"/>
                  </a:ext>
                </a:extLst>
              </a:tr>
            </a:tbl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B0ED17-FA41-1017-2E94-5CDC5776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714240"/>
            <a:ext cx="10363200" cy="1381760"/>
          </a:xfrm>
        </p:spPr>
        <p:txBody>
          <a:bodyPr/>
          <a:lstStyle/>
          <a:p>
            <a:r>
              <a:rPr lang="en-US" b="0" dirty="0"/>
              <a:t>As a secondary allocation, the other 246-18-42-52+2 =</a:t>
            </a:r>
            <a:br>
              <a:rPr lang="en-US" b="0" dirty="0"/>
            </a:br>
            <a:r>
              <a:rPr lang="en-US" b="0" dirty="0"/>
              <a:t>134+2 tuples (</a:t>
            </a:r>
            <a:r>
              <a:rPr lang="en-US" sz="1600" b="0" dirty="0"/>
              <a:t>NSS=4-8 with 4</a:t>
            </a:r>
            <a:r>
              <a:rPr lang="en-US" sz="1600" b="0" baseline="30000" dirty="0"/>
              <a:t>th</a:t>
            </a:r>
            <a:r>
              <a:rPr lang="en-US" sz="1600" b="0" dirty="0"/>
              <a:t> UEQM pattern +</a:t>
            </a:r>
            <a:br>
              <a:rPr lang="en-US" sz="1600" b="0" dirty="0"/>
            </a:br>
            <a:r>
              <a:rPr lang="en-US" sz="1600" b="0" dirty="0"/>
              <a:t>EHT MCS14+15) can be </a:t>
            </a:r>
            <a:r>
              <a:rPr lang="en-US" sz="1600" b="0" dirty="0" err="1"/>
              <a:t>blockwise</a:t>
            </a:r>
            <a:r>
              <a:rPr lang="en-US" sz="1600" b="0" dirty="0"/>
              <a:t> assigned to the </a:t>
            </a:r>
            <a:r>
              <a:rPr lang="en-US" b="0" dirty="0"/>
              <a:t>110+86+76+128 = 400 remaining values</a:t>
            </a:r>
            <a:r>
              <a:rPr lang="en-US" b="0" baseline="30000" dirty="0"/>
              <a:t>[1]</a:t>
            </a:r>
            <a:endParaRPr lang="en-US" b="0" baseline="30000" dirty="0">
              <a:sym typeface="Wingdings" panose="05000000000000000000" pitchFamily="2" charset="2"/>
            </a:endParaRPr>
          </a:p>
          <a:p>
            <a:r>
              <a:rPr lang="en-US" b="0" dirty="0"/>
              <a:t>Very low/low/mid capability devices never use these more complex tuples, so these tuples’ encoding is a don’t care for the devices</a:t>
            </a:r>
          </a:p>
          <a:p>
            <a:r>
              <a:rPr lang="en-US" b="0" dirty="0">
                <a:sym typeface="Wingdings" panose="05000000000000000000" pitchFamily="2" charset="2"/>
              </a:rPr>
              <a:t>Plenty of space for 16SS too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5E567-D696-301A-C5A4-3A551F91FD3B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6026288" y="4241497"/>
            <a:ext cx="1336039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buNone/>
            </a:pPr>
            <a:r>
              <a:rPr lang="en-US" kern="0" dirty="0"/>
              <a:t>NSS = 3</a:t>
            </a:r>
          </a:p>
        </p:txBody>
      </p:sp>
      <p:sp>
        <p:nvSpPr>
          <p:cNvPr id="16" name="Content Placeholder 12">
            <a:extLst>
              <a:ext uri="{FF2B5EF4-FFF2-40B4-BE49-F238E27FC236}">
                <a16:creationId xmlns:a16="http://schemas.microsoft.com/office/drawing/2014/main" id="{6CDAC293-4A18-F26C-85F6-9BBDF50D2AB2}"/>
              </a:ext>
            </a:extLst>
          </p:cNvPr>
          <p:cNvSpPr txBox="1">
            <a:spLocks/>
          </p:cNvSpPr>
          <p:nvPr/>
        </p:nvSpPr>
        <p:spPr bwMode="auto">
          <a:xfrm>
            <a:off x="9036772" y="4518327"/>
            <a:ext cx="231702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>
                <a:solidFill>
                  <a:schemeClr val="bg1"/>
                </a:solidFill>
              </a:rPr>
              <a:t>3*18+4*14 = 110 unused values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510D4315-1D06-2046-EF7E-C75AD1056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682533"/>
              </p:ext>
            </p:extLst>
          </p:nvPr>
        </p:nvGraphicFramePr>
        <p:xfrm>
          <a:off x="6763473" y="3779391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BB52DD66-DD42-0F64-14AD-09A6BE0A8F6F}"/>
              </a:ext>
            </a:extLst>
          </p:cNvPr>
          <p:cNvSpPr/>
          <p:nvPr/>
        </p:nvSpPr>
        <p:spPr bwMode="auto">
          <a:xfrm>
            <a:off x="9732661" y="4685283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555E5A-C5DE-6126-77B7-7A79BAF874F8}"/>
              </a:ext>
            </a:extLst>
          </p:cNvPr>
          <p:cNvSpPr/>
          <p:nvPr/>
        </p:nvSpPr>
        <p:spPr bwMode="auto">
          <a:xfrm>
            <a:off x="8962423" y="4757124"/>
            <a:ext cx="807172" cy="375332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8A41ADE-FF92-7645-85DE-BFC5A137E371}"/>
              </a:ext>
            </a:extLst>
          </p:cNvPr>
          <p:cNvSpPr/>
          <p:nvPr/>
        </p:nvSpPr>
        <p:spPr bwMode="auto">
          <a:xfrm>
            <a:off x="10515600" y="4679651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6" name="Content Placeholder 12">
            <a:extLst>
              <a:ext uri="{FF2B5EF4-FFF2-40B4-BE49-F238E27FC236}">
                <a16:creationId xmlns:a16="http://schemas.microsoft.com/office/drawing/2014/main" id="{4262442A-343A-F6ED-180F-3A1ACE6A67BA}"/>
              </a:ext>
            </a:extLst>
          </p:cNvPr>
          <p:cNvSpPr txBox="1">
            <a:spLocks/>
          </p:cNvSpPr>
          <p:nvPr/>
        </p:nvSpPr>
        <p:spPr bwMode="auto">
          <a:xfrm>
            <a:off x="8153400" y="4790349"/>
            <a:ext cx="3124200" cy="33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kern="0" dirty="0">
                <a:solidFill>
                  <a:schemeClr val="bg1"/>
                </a:solidFill>
              </a:rPr>
              <a:t>128-18-14-10-10 = 76 unused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20BAFD2-E05D-4B7D-1A7A-1A23FC8B4F1A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897239" y="3937249"/>
            <a:ext cx="727542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buNone/>
            </a:pPr>
            <a:r>
              <a:rPr lang="en-US" kern="0" dirty="0"/>
              <a:t>NSS </a:t>
            </a:r>
            <a:br>
              <a:rPr lang="en-US" kern="0" dirty="0"/>
            </a:br>
            <a:r>
              <a:rPr lang="en-US" kern="0" dirty="0"/>
              <a:t>= 1/2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0DEF2B11-0EC1-4BFF-3574-0653B4C66D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606240"/>
              </p:ext>
            </p:extLst>
          </p:nvPr>
        </p:nvGraphicFramePr>
        <p:xfrm>
          <a:off x="1676401" y="3789862"/>
          <a:ext cx="4604470" cy="727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4470">
                  <a:extLst>
                    <a:ext uri="{9D8B030D-6E8A-4147-A177-3AD203B41FA5}">
                      <a16:colId xmlns:a16="http://schemas.microsoft.com/office/drawing/2014/main" val="3523100219"/>
                    </a:ext>
                  </a:extLst>
                </a:gridCol>
              </a:tblGrid>
              <a:tr h="7275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Same as previous slide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5620194"/>
                  </a:ext>
                </a:extLst>
              </a:tr>
            </a:tbl>
          </a:graphicData>
        </a:graphic>
      </p:graphicFrame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AA253BAC-4A34-8E91-3D4C-1974D0E56717}"/>
              </a:ext>
            </a:extLst>
          </p:cNvPr>
          <p:cNvSpPr txBox="1">
            <a:spLocks/>
          </p:cNvSpPr>
          <p:nvPr/>
        </p:nvSpPr>
        <p:spPr bwMode="auto">
          <a:xfrm>
            <a:off x="8235152" y="4419600"/>
            <a:ext cx="2813848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18+14+10+10=52 used values</a:t>
            </a:r>
          </a:p>
        </p:txBody>
      </p:sp>
    </p:spTree>
    <p:extLst>
      <p:ext uri="{BB962C8B-B14F-4D97-AF65-F5344CB8AC3E}">
        <p14:creationId xmlns:p14="http://schemas.microsoft.com/office/powerpoint/2010/main" val="2565516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for high tier devices, given a 9b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31A7A69-2715-3D2A-7C10-3CD469B17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956114"/>
              </p:ext>
            </p:extLst>
          </p:nvPr>
        </p:nvGraphicFramePr>
        <p:xfrm>
          <a:off x="1043703" y="1371600"/>
          <a:ext cx="10242135" cy="2206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1896763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5570838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250669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432974">
                <a:tc>
                  <a:txBody>
                    <a:bodyPr/>
                    <a:lstStyle/>
                    <a:p>
                      <a:r>
                        <a:rPr lang="en-US" sz="1600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+ 4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Bit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Nominally 5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Wants 3 bits but allocate 2 nominal bits. NSS=4 with the 4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pattern doesn’t fit, must use the secondary allocation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49412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Impact on higher-tier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NSS5-8 use the unused values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Some combinations of these values are unused and can be repurposed to encode NSS=5-8/4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UEQM pattern/EHT MCS14+15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17031"/>
                  </a:ext>
                </a:extLst>
              </a:tr>
            </a:tbl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B0ED17-FA41-1017-2E94-5CDC5776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4758352"/>
            <a:ext cx="10363200" cy="1381760"/>
          </a:xfrm>
        </p:spPr>
        <p:txBody>
          <a:bodyPr/>
          <a:lstStyle/>
          <a:p>
            <a:r>
              <a:rPr lang="en-US" b="0" dirty="0"/>
              <a:t>As a secondary allocation, the other 246-18-42-52-62+</a:t>
            </a:r>
            <a:br>
              <a:rPr lang="en-US" b="0" dirty="0"/>
            </a:br>
            <a:r>
              <a:rPr lang="en-US" b="0" dirty="0"/>
              <a:t>10+2 = 82+2 tuples (NSS=4 </a:t>
            </a:r>
            <a:r>
              <a:rPr lang="en-US" sz="1600" b="0" dirty="0"/>
              <a:t>with 4</a:t>
            </a:r>
            <a:r>
              <a:rPr lang="en-US" sz="1600" b="0" baseline="30000" dirty="0"/>
              <a:t>th</a:t>
            </a:r>
            <a:r>
              <a:rPr lang="en-US" sz="1600" b="0" dirty="0"/>
              <a:t> UEQM pattern, </a:t>
            </a:r>
            <a:br>
              <a:rPr lang="en-US" sz="1600" b="0" dirty="0"/>
            </a:br>
            <a:r>
              <a:rPr lang="en-US" sz="1600" b="0" dirty="0"/>
              <a:t>NSS=5-8 +</a:t>
            </a:r>
            <a:r>
              <a:rPr lang="en-US" b="0" dirty="0"/>
              <a:t> </a:t>
            </a:r>
            <a:r>
              <a:rPr lang="en-US" sz="1600" b="0" dirty="0"/>
              <a:t>EHT MCS14+15) can be </a:t>
            </a:r>
            <a:r>
              <a:rPr lang="en-US" sz="1600" b="0" dirty="0" err="1"/>
              <a:t>blockwise</a:t>
            </a:r>
            <a:r>
              <a:rPr lang="en-US" sz="1600" b="0" dirty="0"/>
              <a:t> assigned to the </a:t>
            </a:r>
            <a:r>
              <a:rPr lang="en-US" b="0" dirty="0"/>
              <a:t>110+86+76+76 = 348 remaining values</a:t>
            </a:r>
            <a:r>
              <a:rPr lang="en-US" b="0" baseline="30000" dirty="0"/>
              <a:t>[1]</a:t>
            </a:r>
            <a:endParaRPr lang="en-US" b="0" baseline="30000" dirty="0">
              <a:sym typeface="Wingdings" panose="05000000000000000000" pitchFamily="2" charset="2"/>
            </a:endParaRPr>
          </a:p>
          <a:p>
            <a:r>
              <a:rPr lang="en-US" b="0" dirty="0"/>
              <a:t>For (very) low/mid tier devices never use these more complex tuples, so these tuples’ encoding is mostly a don’t care for the devices. For high tier devices, due to 4SS + 4</a:t>
            </a:r>
            <a:r>
              <a:rPr lang="en-US" b="0" baseline="30000" dirty="0"/>
              <a:t>th</a:t>
            </a:r>
            <a:r>
              <a:rPr lang="en-US" b="0" dirty="0"/>
              <a:t> UEQM pattern, these tuples’ encoding is </a:t>
            </a:r>
            <a:r>
              <a:rPr lang="en-US" b="0" i="1" dirty="0"/>
              <a:t>mostly </a:t>
            </a:r>
            <a:r>
              <a:rPr lang="en-US" b="0" dirty="0"/>
              <a:t>a </a:t>
            </a:r>
            <a:r>
              <a:rPr lang="en-US" b="0"/>
              <a:t>don’t care. </a:t>
            </a:r>
            <a:endParaRPr lang="en-US" b="0" dirty="0"/>
          </a:p>
          <a:p>
            <a:r>
              <a:rPr lang="en-US" b="0" dirty="0">
                <a:sym typeface="Wingdings" panose="05000000000000000000" pitchFamily="2" charset="2"/>
              </a:rPr>
              <a:t>Plenty of space for 16SS too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5E567-D696-301A-C5A4-3A551F91FD3B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6026288" y="4285609"/>
            <a:ext cx="1336039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buNone/>
            </a:pPr>
            <a:r>
              <a:rPr lang="en-US" kern="0" dirty="0"/>
              <a:t>NSS = 4</a:t>
            </a:r>
          </a:p>
        </p:txBody>
      </p:sp>
      <p:sp>
        <p:nvSpPr>
          <p:cNvPr id="16" name="Content Placeholder 12">
            <a:extLst>
              <a:ext uri="{FF2B5EF4-FFF2-40B4-BE49-F238E27FC236}">
                <a16:creationId xmlns:a16="http://schemas.microsoft.com/office/drawing/2014/main" id="{6CDAC293-4A18-F26C-85F6-9BBDF50D2AB2}"/>
              </a:ext>
            </a:extLst>
          </p:cNvPr>
          <p:cNvSpPr txBox="1">
            <a:spLocks/>
          </p:cNvSpPr>
          <p:nvPr/>
        </p:nvSpPr>
        <p:spPr bwMode="auto">
          <a:xfrm>
            <a:off x="9036772" y="4562439"/>
            <a:ext cx="231702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>
                <a:solidFill>
                  <a:schemeClr val="bg1"/>
                </a:solidFill>
              </a:rPr>
              <a:t>3*18+4*14 = 110 unused values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510D4315-1D06-2046-EF7E-C75AD1056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963924"/>
              </p:ext>
            </p:extLst>
          </p:nvPr>
        </p:nvGraphicFramePr>
        <p:xfrm>
          <a:off x="6763473" y="3823503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BB52DD66-DD42-0F64-14AD-09A6BE0A8F6F}"/>
              </a:ext>
            </a:extLst>
          </p:cNvPr>
          <p:cNvSpPr/>
          <p:nvPr/>
        </p:nvSpPr>
        <p:spPr bwMode="auto">
          <a:xfrm>
            <a:off x="9732661" y="4729395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555E5A-C5DE-6126-77B7-7A79BAF874F8}"/>
              </a:ext>
            </a:extLst>
          </p:cNvPr>
          <p:cNvSpPr/>
          <p:nvPr/>
        </p:nvSpPr>
        <p:spPr bwMode="auto">
          <a:xfrm>
            <a:off x="8962423" y="4801236"/>
            <a:ext cx="807172" cy="375332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8A41ADE-FF92-7645-85DE-BFC5A137E371}"/>
              </a:ext>
            </a:extLst>
          </p:cNvPr>
          <p:cNvSpPr/>
          <p:nvPr/>
        </p:nvSpPr>
        <p:spPr bwMode="auto">
          <a:xfrm>
            <a:off x="10515600" y="4723763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6" name="Content Placeholder 12">
            <a:extLst>
              <a:ext uri="{FF2B5EF4-FFF2-40B4-BE49-F238E27FC236}">
                <a16:creationId xmlns:a16="http://schemas.microsoft.com/office/drawing/2014/main" id="{4262442A-343A-F6ED-180F-3A1ACE6A67BA}"/>
              </a:ext>
            </a:extLst>
          </p:cNvPr>
          <p:cNvSpPr txBox="1">
            <a:spLocks/>
          </p:cNvSpPr>
          <p:nvPr/>
        </p:nvSpPr>
        <p:spPr bwMode="auto">
          <a:xfrm>
            <a:off x="8153400" y="4834461"/>
            <a:ext cx="3124200" cy="33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kern="0" dirty="0">
                <a:solidFill>
                  <a:schemeClr val="bg1"/>
                </a:solidFill>
              </a:rPr>
              <a:t>128-18-14-10-10 = 76 unused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20BAFD2-E05D-4B7D-1A7A-1A23FC8B4F1A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841910" y="3926032"/>
            <a:ext cx="838200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buNone/>
            </a:pPr>
            <a:r>
              <a:rPr lang="en-US" kern="0" dirty="0"/>
              <a:t>NSS </a:t>
            </a:r>
            <a:br>
              <a:rPr lang="en-US" kern="0" dirty="0"/>
            </a:br>
            <a:r>
              <a:rPr lang="en-US" kern="0" dirty="0"/>
              <a:t>= 1/2/3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0DEF2B11-0EC1-4BFF-3574-0653B4C66D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396112"/>
              </p:ext>
            </p:extLst>
          </p:nvPr>
        </p:nvGraphicFramePr>
        <p:xfrm>
          <a:off x="1676401" y="3833974"/>
          <a:ext cx="4604470" cy="727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4470">
                  <a:extLst>
                    <a:ext uri="{9D8B030D-6E8A-4147-A177-3AD203B41FA5}">
                      <a16:colId xmlns:a16="http://schemas.microsoft.com/office/drawing/2014/main" val="3523100219"/>
                    </a:ext>
                  </a:extLst>
                </a:gridCol>
              </a:tblGrid>
              <a:tr h="7275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Same as previous slides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5620194"/>
                  </a:ext>
                </a:extLst>
              </a:tr>
            </a:tbl>
          </a:graphicData>
        </a:graphic>
      </p:graphicFrame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D50C178A-7647-974C-3E9B-FBBB0CB1C888}"/>
              </a:ext>
            </a:extLst>
          </p:cNvPr>
          <p:cNvSpPr txBox="1">
            <a:spLocks/>
          </p:cNvSpPr>
          <p:nvPr/>
        </p:nvSpPr>
        <p:spPr bwMode="auto">
          <a:xfrm>
            <a:off x="8235152" y="4495800"/>
            <a:ext cx="2813848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18+14+10+10=52 used values</a:t>
            </a:r>
          </a:p>
        </p:txBody>
      </p:sp>
    </p:spTree>
    <p:extLst>
      <p:ext uri="{BB962C8B-B14F-4D97-AF65-F5344CB8AC3E}">
        <p14:creationId xmlns:p14="http://schemas.microsoft.com/office/powerpoint/2010/main" val="1526449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for high tier devices given a 10b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31A7A69-2715-3D2A-7C10-3CD469B17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075157"/>
              </p:ext>
            </p:extLst>
          </p:nvPr>
        </p:nvGraphicFramePr>
        <p:xfrm>
          <a:off x="1043703" y="1685961"/>
          <a:ext cx="10242135" cy="2206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1896763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5570838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250669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432974">
                <a:tc>
                  <a:txBody>
                    <a:bodyPr/>
                    <a:lstStyle/>
                    <a:p>
                      <a:r>
                        <a:rPr lang="en-US" sz="1600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+ 4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Bit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Nominally 5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3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49412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Impact on higher-tier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NSS5-8 use the unused values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Some combinations of these values are unused and can be repurposed to encode NSS=5-8/EHT MCS14+15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17031"/>
                  </a:ext>
                </a:extLst>
              </a:tr>
            </a:tbl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B0ED17-FA41-1017-2E94-5CDC5776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703" y="3915492"/>
            <a:ext cx="10363200" cy="1723308"/>
          </a:xfrm>
        </p:spPr>
        <p:txBody>
          <a:bodyPr/>
          <a:lstStyle/>
          <a:p>
            <a:r>
              <a:rPr lang="en-US" b="0" dirty="0"/>
              <a:t>NSS=1: 256 – 18 = 238 unused; NSS=2: 256 – 42 = 214 unused</a:t>
            </a:r>
          </a:p>
          <a:p>
            <a:r>
              <a:rPr lang="en-US" b="0" dirty="0"/>
              <a:t>NSS=3: 256 – 52 = 204 unused; NSS=4: 256 – 62 = 194 unused; Total of 850 unused values</a:t>
            </a:r>
          </a:p>
          <a:p>
            <a:r>
              <a:rPr lang="en-US" b="0" dirty="0"/>
              <a:t>As a secondary allocation, the other 18+18+18+18+2 =72+2 tuples (</a:t>
            </a:r>
            <a:r>
              <a:rPr lang="en-US" sz="1600" b="0" dirty="0"/>
              <a:t>NSS=5-8 + EHT MCS14+15) </a:t>
            </a:r>
            <a:br>
              <a:rPr lang="en-US" sz="1600" b="0" dirty="0"/>
            </a:br>
            <a:r>
              <a:rPr lang="en-US" sz="1600" b="0" dirty="0"/>
              <a:t>can be </a:t>
            </a:r>
            <a:r>
              <a:rPr lang="en-US" sz="1600" b="0" dirty="0" err="1"/>
              <a:t>blockwise</a:t>
            </a:r>
            <a:r>
              <a:rPr lang="en-US" sz="1600" b="0" dirty="0"/>
              <a:t> assigned to the </a:t>
            </a:r>
            <a:r>
              <a:rPr lang="en-US" b="0" dirty="0"/>
              <a:t>850 remaining values</a:t>
            </a:r>
            <a:endParaRPr lang="en-US" b="0" dirty="0">
              <a:sym typeface="Wingdings" panose="05000000000000000000" pitchFamily="2" charset="2"/>
            </a:endParaRPr>
          </a:p>
          <a:p>
            <a:r>
              <a:rPr lang="en-US" b="0" dirty="0"/>
              <a:t>Very low/low/mid/high capability devices never use these more complex tuples, so these tuples’ encoding is mostly a don’t care for the devices</a:t>
            </a:r>
          </a:p>
          <a:p>
            <a:r>
              <a:rPr lang="en-US" b="0" dirty="0">
                <a:sym typeface="Wingdings" panose="05000000000000000000" pitchFamily="2" charset="2"/>
              </a:rPr>
              <a:t>Plenty of space for 16SS too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234319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4648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Situation</a:t>
            </a:r>
            <a:r>
              <a:rPr lang="en-US" baseline="30000" dirty="0"/>
              <a:t>[3]-[6]</a:t>
            </a:r>
          </a:p>
          <a:p>
            <a:r>
              <a:rPr lang="en-US" dirty="0"/>
              <a:t>More PHY features in UHR requires more parameters to be signaled in the User field</a:t>
            </a:r>
          </a:p>
          <a:p>
            <a:r>
              <a:rPr lang="en-US" dirty="0"/>
              <a:t>Legacy User field is 22 bits</a:t>
            </a:r>
          </a:p>
          <a:p>
            <a:r>
              <a:rPr lang="en-US" dirty="0"/>
              <a:t>Separate fields for NSS, MCS, UEQM pattern are simplest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Problem</a:t>
            </a:r>
          </a:p>
          <a:p>
            <a:r>
              <a:rPr lang="en-US" dirty="0"/>
              <a:t>Current direction is 3-4b for NSS, 5b for MCS, 1b for (U)EQM, 2b for UEQM patterns, 1b for 2xLPDC </a:t>
            </a:r>
          </a:p>
          <a:p>
            <a:r>
              <a:rPr lang="en-US" dirty="0"/>
              <a:t>… a lot of bits, and will exceed 22 bits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</a:t>
            </a:r>
          </a:p>
          <a:p>
            <a:r>
              <a:rPr lang="en-US" dirty="0"/>
              <a:t>Explore compressed encodings while recognizing the spectrum of device complexity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599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 and Problem: Current direction for User field bit allocation leads to a substantial increase in the size of the User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4122216-4708-7BBE-8C51-0997367E2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390626"/>
              </p:ext>
            </p:extLst>
          </p:nvPr>
        </p:nvGraphicFramePr>
        <p:xfrm>
          <a:off x="1689100" y="1524000"/>
          <a:ext cx="90551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668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773940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1470486">
                  <a:extLst>
                    <a:ext uri="{9D8B030D-6E8A-4147-A177-3AD203B41FA5}">
                      <a16:colId xmlns:a16="http://schemas.microsoft.com/office/drawing/2014/main" val="1932812308"/>
                    </a:ext>
                  </a:extLst>
                </a:gridCol>
                <a:gridCol w="5108006">
                  <a:extLst>
                    <a:ext uri="{9D8B030D-6E8A-4147-A177-3AD203B41FA5}">
                      <a16:colId xmlns:a16="http://schemas.microsoft.com/office/drawing/2014/main" val="2271768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11be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Current direction for 11bn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MCS as a distinct field in failed Motion 41</a:t>
                      </a:r>
                      <a:r>
                        <a:rPr lang="en-US" baseline="30000" dirty="0"/>
                        <a:t>[2]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454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 (or 4*?)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NSS as a distinct field in failed Motion 41</a:t>
                      </a:r>
                      <a:r>
                        <a:rPr lang="en-US" baseline="30000" dirty="0"/>
                        <a:t>[2]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440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isUEQM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1b in passed Motion 40</a:t>
                      </a:r>
                      <a:r>
                        <a:rPr lang="en-US" baseline="30000" dirty="0"/>
                        <a:t>[2]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617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UEQM Pattern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Pattern as a distinct 2b field in failed Motion 41</a:t>
                      </a:r>
                      <a:r>
                        <a:rPr lang="en-US" baseline="30000" dirty="0"/>
                        <a:t>[2]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235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Subtotal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(or 12*?)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835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STA-ID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Following legacy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068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isBeamformed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Following legacy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303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isLdpcCoding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Following legacy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29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is2xLDPC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982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25 (or 26*?)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888764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400" dirty="0"/>
                        <a:t>*A desire was expressed to leave room to continue to enable (VS signaling of) up to 16SS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9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221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464800" cy="2743200"/>
          </a:xfrm>
        </p:spPr>
        <p:txBody>
          <a:bodyPr/>
          <a:lstStyle/>
          <a:p>
            <a:pPr lvl="1"/>
            <a:r>
              <a:rPr lang="en-US" dirty="0"/>
              <a:t>UEQM is not defined for NSS = 1/5/6/7/8</a:t>
            </a:r>
          </a:p>
          <a:p>
            <a:pPr lvl="1"/>
            <a:r>
              <a:rPr lang="en-US" dirty="0"/>
              <a:t>The lowest constellations defined per code rate cannot use UEQM</a:t>
            </a:r>
          </a:p>
          <a:p>
            <a:pPr lvl="2"/>
            <a:r>
              <a:rPr lang="en-US" dirty="0"/>
              <a:t>See next slide</a:t>
            </a:r>
          </a:p>
          <a:p>
            <a:pPr lvl="1"/>
            <a:r>
              <a:rPr lang="en-US" dirty="0"/>
              <a:t>The second-lowest constellations defined per code rate cannot use UEQM involving constellationIndex-2</a:t>
            </a:r>
          </a:p>
          <a:p>
            <a:pPr lvl="2"/>
            <a:r>
              <a:rPr lang="en-US" dirty="0"/>
              <a:t>See next slide</a:t>
            </a:r>
          </a:p>
          <a:p>
            <a:pPr lvl="1"/>
            <a:r>
              <a:rPr lang="en-US" dirty="0"/>
              <a:t>18 MCSs need just log2(18) = 4.17b</a:t>
            </a:r>
          </a:p>
          <a:p>
            <a:pPr lvl="2"/>
            <a:r>
              <a:rPr lang="en-US" dirty="0"/>
              <a:t>Also, if we continue EHT MCS 14 and 15, they are only defined for NSS = 1</a:t>
            </a:r>
          </a:p>
          <a:p>
            <a:pPr lvl="1"/>
            <a:r>
              <a:rPr lang="en-US" dirty="0"/>
              <a:t>2/3/4 SS have 2/3/4 UEQM patterns respectively; but many (client) devices do not support 4SS</a:t>
            </a:r>
          </a:p>
          <a:p>
            <a:pPr lvl="1"/>
            <a:r>
              <a:rPr lang="en-US" dirty="0"/>
              <a:t>Indeed, devices exist on a spectrum, from very low capability to very high capability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 or 12 bits for (</a:t>
            </a:r>
            <a:r>
              <a:rPr lang="en-US" dirty="0" err="1"/>
              <a:t>NSS,MCS,isUEQM,UEQM</a:t>
            </a:r>
            <a:r>
              <a:rPr lang="en-US" dirty="0"/>
              <a:t>-pattern) is inefficient due the relatively low entropy in each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F07B4A9-ED2D-1E83-B0E9-2367051E25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506882"/>
              </p:ext>
            </p:extLst>
          </p:nvPr>
        </p:nvGraphicFramePr>
        <p:xfrm>
          <a:off x="974932" y="4495800"/>
          <a:ext cx="10242135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2143334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2962067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203908">
                <a:tc>
                  <a:txBody>
                    <a:bodyPr/>
                    <a:lstStyle/>
                    <a:p>
                      <a:r>
                        <a:rPr lang="en-US" sz="1600" dirty="0"/>
                        <a:t>Very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 more than 16 (e.g., 0-7, 0-9, 0-11, or 0-13; and perhaps EHT MCS14-15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216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Mid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+ 2/3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454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+ 2/3/4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281744"/>
                  </a:ext>
                </a:extLst>
              </a:tr>
              <a:tr h="164286">
                <a:tc>
                  <a:txBody>
                    <a:bodyPr/>
                    <a:lstStyle/>
                    <a:p>
                      <a:r>
                        <a:rPr lang="en-US" sz="1600" dirty="0"/>
                        <a:t>Very 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 (or perhaps 16*)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+ 2/3/4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440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042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EBE3E-3408-1213-0E34-E857FCC30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54937"/>
          </a:xfrm>
        </p:spPr>
        <p:txBody>
          <a:bodyPr/>
          <a:lstStyle/>
          <a:p>
            <a:r>
              <a:rPr lang="en-US" dirty="0"/>
              <a:t>How many (</a:t>
            </a:r>
            <a:r>
              <a:rPr lang="en-US" dirty="0" err="1"/>
              <a:t>NSS,MCS,isUEQM,UEQM</a:t>
            </a:r>
            <a:r>
              <a:rPr lang="en-US" dirty="0"/>
              <a:t>-pattern)-tuples are there?</a:t>
            </a:r>
            <a:br>
              <a:rPr lang="en-US" dirty="0"/>
            </a:br>
            <a:r>
              <a:rPr lang="en-US" dirty="0"/>
              <a:t>… Just 246+2, which fits into 8b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84C15D-14E9-B743-1E11-417A0F56F0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F625F-0A2E-0534-CAC0-7FDBF8E864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9C3B40-66AA-7F6C-F8B3-2036D221C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964114"/>
              </p:ext>
            </p:extLst>
          </p:nvPr>
        </p:nvGraphicFramePr>
        <p:xfrm>
          <a:off x="4870035" y="2362200"/>
          <a:ext cx="3124199" cy="2044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5786">
                  <a:extLst>
                    <a:ext uri="{9D8B030D-6E8A-4147-A177-3AD203B41FA5}">
                      <a16:colId xmlns:a16="http://schemas.microsoft.com/office/drawing/2014/main" val="3908631283"/>
                    </a:ext>
                  </a:extLst>
                </a:gridCol>
                <a:gridCol w="446314">
                  <a:extLst>
                    <a:ext uri="{9D8B030D-6E8A-4147-A177-3AD203B41FA5}">
                      <a16:colId xmlns:a16="http://schemas.microsoft.com/office/drawing/2014/main" val="2029953713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168313027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4106613622"/>
                    </a:ext>
                  </a:extLst>
                </a:gridCol>
                <a:gridCol w="520699">
                  <a:extLst>
                    <a:ext uri="{9D8B030D-6E8A-4147-A177-3AD203B41FA5}">
                      <a16:colId xmlns:a16="http://schemas.microsoft.com/office/drawing/2014/main" val="1010317862"/>
                    </a:ext>
                  </a:extLst>
                </a:gridCol>
              </a:tblGrid>
              <a:tr h="561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Code Rate </a:t>
                      </a:r>
                    </a:p>
                    <a:p>
                      <a:pPr algn="l" fontAlgn="b"/>
                      <a:b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</a:br>
                      <a:b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</a:br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Constellation</a:t>
                      </a:r>
                    </a:p>
                    <a:p>
                      <a:pPr algn="l" fontAlgn="b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ptos Narrow" panose="020B0004020202020204" pitchFamily="34" charset="0"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1/2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2/3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3/4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5/6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0121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BPSK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FFC000"/>
                          </a:highlight>
                        </a:rPr>
                        <a:t>MCS0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433902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MCS1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FFC000"/>
                          </a:highlight>
                        </a:rPr>
                        <a:t>MCS2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FFC000"/>
                          </a:highlight>
                        </a:rPr>
                        <a:t>MCS3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427919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16QAM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MCS5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FFFF00"/>
                          </a:highlight>
                        </a:rPr>
                        <a:t>MCS6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FFC000"/>
                          </a:highlight>
                        </a:rPr>
                        <a:t>MCS7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35344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64QAM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FFFF00"/>
                          </a:highlight>
                        </a:rPr>
                        <a:t>MCS10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23996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256QAM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92D050"/>
                          </a:highlight>
                        </a:rPr>
                        <a:t>MCS11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92D050"/>
                          </a:highlight>
                        </a:rPr>
                        <a:t>MCS13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316502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1KQAM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92D050"/>
                          </a:highlight>
                        </a:rPr>
                        <a:t>MCS14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048641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4KQAM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089077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4DC47FC-0B4A-E292-8B44-F60D7FD0F076}"/>
              </a:ext>
            </a:extLst>
          </p:cNvPr>
          <p:cNvSpPr txBox="1">
            <a:spLocks/>
          </p:cNvSpPr>
          <p:nvPr/>
        </p:nvSpPr>
        <p:spPr bwMode="auto">
          <a:xfrm>
            <a:off x="4870035" y="4570946"/>
            <a:ext cx="3124199" cy="185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b="0" kern="0" dirty="0"/>
              <a:t>Orange = no UEQM possible</a:t>
            </a:r>
          </a:p>
          <a:p>
            <a:pPr marL="0" indent="0">
              <a:buNone/>
            </a:pPr>
            <a:r>
              <a:rPr lang="en-US" sz="1400" b="0" kern="0" dirty="0" err="1"/>
              <a:t>Yellow+Green</a:t>
            </a:r>
            <a:r>
              <a:rPr lang="en-US" sz="1400" b="0" kern="0" dirty="0"/>
              <a:t> = “M-1” UEQM pattern is possible (one pattern for 14 MCSs and NSS=2/3/4)</a:t>
            </a:r>
          </a:p>
          <a:p>
            <a:pPr marL="0" indent="0">
              <a:buNone/>
            </a:pPr>
            <a:r>
              <a:rPr lang="en-US" sz="1400" b="0" kern="0" dirty="0"/>
              <a:t>Green = “M-2” UEQM patterns are possible (1/2/3 patterns for NSS = 2/3/4 respectively; for 10 MCSs)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5B2785-86AF-9B93-16DC-9A3C6FF9A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258702"/>
              </p:ext>
            </p:extLst>
          </p:nvPr>
        </p:nvGraphicFramePr>
        <p:xfrm>
          <a:off x="8342873" y="2371725"/>
          <a:ext cx="3516528" cy="2276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2527">
                  <a:extLst>
                    <a:ext uri="{9D8B030D-6E8A-4147-A177-3AD203B41FA5}">
                      <a16:colId xmlns:a16="http://schemas.microsoft.com/office/drawing/2014/main" val="1406753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9351261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3692593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11142444"/>
                    </a:ext>
                  </a:extLst>
                </a:gridCol>
                <a:gridCol w="505601">
                  <a:extLst>
                    <a:ext uri="{9D8B030D-6E8A-4147-A177-3AD203B41FA5}">
                      <a16:colId xmlns:a16="http://schemas.microsoft.com/office/drawing/2014/main" val="478162816"/>
                    </a:ext>
                  </a:extLst>
                </a:gridCol>
              </a:tblGrid>
              <a:tr h="561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#EQM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#UEQM</a:t>
                      </a:r>
                    </a:p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“M-1” patterns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#UEQM</a:t>
                      </a:r>
                    </a:p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“M-2” patterns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09144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18+2</a:t>
                      </a:r>
                      <a:r>
                        <a:rPr lang="en-US" sz="1100" u="none" strike="noStrike" baseline="30000" dirty="0">
                          <a:effectLst/>
                          <a:latin typeface="+mn-lt"/>
                        </a:rPr>
                        <a:t>&amp;</a:t>
                      </a:r>
                      <a:endParaRPr lang="en-US" sz="11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696926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597072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10+10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952396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10+10+10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683602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058758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140276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7187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1253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144+2</a:t>
                      </a:r>
                      <a:r>
                        <a:rPr lang="en-US" sz="1100" u="none" strike="noStrike" baseline="30000" dirty="0">
                          <a:effectLst/>
                          <a:latin typeface="+mn-lt"/>
                        </a:rPr>
                        <a:t>&amp;</a:t>
                      </a:r>
                      <a:endParaRPr lang="en-US" sz="11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246+2</a:t>
                      </a:r>
                      <a:r>
                        <a:rPr lang="en-US" sz="1100" u="none" strike="noStrike" baseline="30000" dirty="0">
                          <a:effectLst/>
                          <a:latin typeface="+mn-lt"/>
                        </a:rPr>
                        <a:t>&amp;</a:t>
                      </a:r>
                      <a:endParaRPr lang="en-US" sz="11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61204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71EB2AB-5021-BBF2-5A61-9AC98F65B9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932472"/>
              </p:ext>
            </p:extLst>
          </p:nvPr>
        </p:nvGraphicFramePr>
        <p:xfrm>
          <a:off x="990599" y="2391032"/>
          <a:ext cx="3048000" cy="22269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16287047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682640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2127816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7029809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1485111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SS </a:t>
                      </a:r>
                    </a:p>
                    <a:p>
                      <a:pPr algn="ctr" fontAlgn="b"/>
                      <a:endParaRPr lang="en-US" sz="1100" u="none" strike="noStrike" dirty="0"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8682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079475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03900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19921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2742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47045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9214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5307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2822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41364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CE9D5F4-E7C3-AF09-778F-6D0B29BB9A7A}"/>
              </a:ext>
            </a:extLst>
          </p:cNvPr>
          <p:cNvSpPr txBox="1">
            <a:spLocks/>
          </p:cNvSpPr>
          <p:nvPr/>
        </p:nvSpPr>
        <p:spPr bwMode="auto">
          <a:xfrm>
            <a:off x="914400" y="4759644"/>
            <a:ext cx="3124199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b="0" kern="0" dirty="0"/>
              <a:t>Yellow = “M-1” UEQM patterns</a:t>
            </a:r>
          </a:p>
          <a:p>
            <a:pPr marL="0" indent="0">
              <a:buNone/>
            </a:pPr>
            <a:r>
              <a:rPr lang="en-US" sz="1400" b="0" kern="0" dirty="0"/>
              <a:t>Green = “M-2” UEQM patterns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FB4F42D-3921-8B50-6B5B-105A07193A87}"/>
              </a:ext>
            </a:extLst>
          </p:cNvPr>
          <p:cNvSpPr txBox="1">
            <a:spLocks/>
          </p:cNvSpPr>
          <p:nvPr/>
        </p:nvSpPr>
        <p:spPr bwMode="auto">
          <a:xfrm>
            <a:off x="990599" y="1640737"/>
            <a:ext cx="10210802" cy="185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b="0" kern="0" dirty="0"/>
              <a:t>Count up the number of distinct tuples, noting that many NSSs and MCSs cannot use certain UEQM patterns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C69FB5A-1E3F-1CAC-DE98-27E22C3BA3C4}"/>
              </a:ext>
            </a:extLst>
          </p:cNvPr>
          <p:cNvSpPr txBox="1">
            <a:spLocks/>
          </p:cNvSpPr>
          <p:nvPr/>
        </p:nvSpPr>
        <p:spPr bwMode="auto">
          <a:xfrm>
            <a:off x="8342873" y="4759643"/>
            <a:ext cx="3124199" cy="106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b="0" kern="0" baseline="30000" dirty="0"/>
              <a:t>&amp;</a:t>
            </a:r>
            <a:r>
              <a:rPr lang="en-US" sz="1400" b="0" kern="0" dirty="0"/>
              <a:t>+2 assuming we carry forward EHT MCS 14 and 15 for NSS = 1</a:t>
            </a:r>
          </a:p>
        </p:txBody>
      </p:sp>
    </p:spTree>
    <p:extLst>
      <p:ext uri="{BB962C8B-B14F-4D97-AF65-F5344CB8AC3E}">
        <p14:creationId xmlns:p14="http://schemas.microsoft.com/office/powerpoint/2010/main" val="2467150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464800" cy="4343400"/>
          </a:xfrm>
        </p:spPr>
        <p:txBody>
          <a:bodyPr/>
          <a:lstStyle/>
          <a:p>
            <a:pPr lvl="1"/>
            <a:r>
              <a:rPr lang="en-US" sz="1800" dirty="0"/>
              <a:t>Although we have 8b is possible, we have the choice of 8 (or 9/10/11) bits to express the (</a:t>
            </a:r>
            <a:r>
              <a:rPr lang="en-US" sz="1800" dirty="0" err="1"/>
              <a:t>NSS,MCS,isUEQM,UEQM</a:t>
            </a:r>
            <a:r>
              <a:rPr lang="en-US" sz="1800" dirty="0"/>
              <a:t>-pattern)-tuples</a:t>
            </a:r>
          </a:p>
          <a:p>
            <a:pPr lvl="1"/>
            <a:r>
              <a:rPr lang="en-US" sz="1800" dirty="0"/>
              <a:t>And we have complete freedom to assign a (NSS, MCS, EQM/UEQM, </a:t>
            </a:r>
            <a:r>
              <a:rPr lang="en-US" sz="1800" dirty="0" err="1"/>
              <a:t>UQMpattern</a:t>
            </a:r>
            <a:r>
              <a:rPr lang="en-US" sz="1800" dirty="0"/>
              <a:t>)-tuple to any 8/9/10/11b value</a:t>
            </a:r>
          </a:p>
          <a:p>
            <a:pPr lvl="1"/>
            <a:r>
              <a:rPr lang="en-US" sz="1800" dirty="0"/>
              <a:t>What do we optimize for? </a:t>
            </a:r>
          </a:p>
          <a:p>
            <a:pPr lvl="1"/>
            <a:r>
              <a:rPr lang="en-US" sz="1800" dirty="0"/>
              <a:t>Proposed design principle:</a:t>
            </a:r>
          </a:p>
          <a:p>
            <a:pPr lvl="2"/>
            <a:r>
              <a:rPr lang="en-US" sz="1800" dirty="0"/>
              <a:t>Lower-capability devices should be given less (de)compression work to do  (e.g., bit slicing) </a:t>
            </a:r>
          </a:p>
          <a:p>
            <a:pPr lvl="3"/>
            <a:r>
              <a:rPr lang="en-US" sz="1600" dirty="0"/>
              <a:t>Since they are appreciably helped by a low-complexity encoding</a:t>
            </a:r>
          </a:p>
          <a:p>
            <a:pPr lvl="2"/>
            <a:r>
              <a:rPr lang="en-US" sz="1800" dirty="0"/>
              <a:t>Higher-capability devices should bear the brunt of the (de)compression work</a:t>
            </a:r>
          </a:p>
          <a:p>
            <a:pPr lvl="3"/>
            <a:r>
              <a:rPr lang="en-US" sz="1600" dirty="0"/>
              <a:t>Since they can amortize a more complicated compression scheme</a:t>
            </a:r>
          </a:p>
          <a:p>
            <a:pPr lvl="4"/>
            <a:r>
              <a:rPr lang="en-US" sz="1600" dirty="0"/>
              <a:t>Via a small Look-Up Table (e.g., HW ROM which might be synthesized to just a few gates; or an array in SW), or </a:t>
            </a:r>
          </a:p>
          <a:p>
            <a:pPr lvl="4"/>
            <a:r>
              <a:rPr lang="en-US" sz="1600" dirty="0"/>
              <a:t>Via </a:t>
            </a:r>
            <a:r>
              <a:rPr lang="en-US" sz="1600" dirty="0" err="1"/>
              <a:t>if+else</a:t>
            </a:r>
            <a:r>
              <a:rPr lang="en-US" sz="1600" dirty="0"/>
              <a:t>/switch statements (e.g., </a:t>
            </a:r>
            <a:r>
              <a:rPr lang="en-US" sz="1600" dirty="0" err="1"/>
              <a:t>HDL</a:t>
            </a:r>
            <a:r>
              <a:rPr lang="en-US" sz="1600" dirty="0" err="1">
                <a:sym typeface="Wingdings" panose="05000000000000000000" pitchFamily="2" charset="2"/>
              </a:rPr>
              <a:t></a:t>
            </a:r>
            <a:r>
              <a:rPr lang="en-US" sz="1600" dirty="0" err="1"/>
              <a:t>gates</a:t>
            </a:r>
            <a:r>
              <a:rPr lang="en-US" sz="1600" dirty="0"/>
              <a:t> if HW, or code if SW)</a:t>
            </a:r>
          </a:p>
          <a:p>
            <a:pPr lvl="1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Corollary: We have great freedom to encode these tuples 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9542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for Context:</a:t>
            </a:r>
            <a:br>
              <a:rPr lang="en-US" dirty="0"/>
            </a:br>
            <a:r>
              <a:rPr lang="en-US" dirty="0"/>
              <a:t>Optimizing for very low to low-tier devices, given an 8b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D723DE0-4726-4973-29E0-6C1D62254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063338"/>
              </p:ext>
            </p:extLst>
          </p:nvPr>
        </p:nvGraphicFramePr>
        <p:xfrm>
          <a:off x="1549402" y="4149258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27C1ABB-DBE9-57BC-D31B-703C39860CFB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641215" y="4622830"/>
            <a:ext cx="1381759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lvl="1" indent="0">
              <a:buNone/>
            </a:pPr>
            <a:r>
              <a:rPr lang="en-US" kern="0" dirty="0"/>
              <a:t>NSS = 1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551C9B-B1F4-A3B7-0CB8-3A110C5D03B4}"/>
              </a:ext>
            </a:extLst>
          </p:cNvPr>
          <p:cNvGraphicFramePr>
            <a:graphicFrameLocks noGrp="1"/>
          </p:cNvGraphicFramePr>
          <p:nvPr/>
        </p:nvGraphicFramePr>
        <p:xfrm>
          <a:off x="6739240" y="4132233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6B8B832-5A9D-35A5-CB06-A0BD007CDBE2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5884877" y="4594542"/>
            <a:ext cx="1359232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lvl="1" indent="0">
              <a:buNone/>
            </a:pPr>
            <a:r>
              <a:rPr lang="en-US" kern="0" dirty="0"/>
              <a:t>NSS = 2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31A7A69-2715-3D2A-7C10-3CD469B17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669868"/>
              </p:ext>
            </p:extLst>
          </p:nvPr>
        </p:nvGraphicFramePr>
        <p:xfrm>
          <a:off x="1043703" y="1514798"/>
          <a:ext cx="10242135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1584534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3597067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Very low to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Bit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1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Nominally 5 bits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 (NSS=2 only needs to signal EQM and two more UEQM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49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Impact on higher-tier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NSS3-8 use the unused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Values 18-31 are unused and can be repurposed to encode NSS=3-8 with EQM+UEQM + EHT MCS14+15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Some values are unused and can be repurposed to encode NSS=3-8 with EQM+UEQM + EHT MCS14+15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17031"/>
                  </a:ext>
                </a:extLst>
              </a:tr>
            </a:tbl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B0ED17-FA41-1017-2E94-5CDC5776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638" y="5562599"/>
            <a:ext cx="10363200" cy="891873"/>
          </a:xfrm>
        </p:spPr>
        <p:txBody>
          <a:bodyPr/>
          <a:lstStyle/>
          <a:p>
            <a:r>
              <a:rPr lang="en-US" b="0" dirty="0"/>
              <a:t>As a secondary allocation, the remaining 246-18-42+2 = 186+2 tuples (</a:t>
            </a:r>
            <a:r>
              <a:rPr lang="en-US" sz="1600" b="0" dirty="0"/>
              <a:t>NSS=3-8 with EQM+UEQM  + EHT MCS14+15) can be </a:t>
            </a:r>
            <a:r>
              <a:rPr lang="en-US" sz="1600" b="0" dirty="0" err="1"/>
              <a:t>blockwise</a:t>
            </a:r>
            <a:r>
              <a:rPr lang="en-US" sz="1600" b="0" dirty="0"/>
              <a:t> assigned to the </a:t>
            </a:r>
            <a:r>
              <a:rPr lang="en-US" b="0" dirty="0"/>
              <a:t>110+86 = 196 remaining values</a:t>
            </a:r>
            <a:r>
              <a:rPr lang="en-US" b="0" baseline="30000" dirty="0"/>
              <a:t>[1]</a:t>
            </a:r>
          </a:p>
          <a:p>
            <a:r>
              <a:rPr lang="en-US" b="0" dirty="0"/>
              <a:t>(Very) Low capability devices never use these more complex tuples, so these tuples’ encoding is a don’t care</a:t>
            </a:r>
          </a:p>
        </p:txBody>
      </p:sp>
      <p:sp>
        <p:nvSpPr>
          <p:cNvPr id="14" name="Content Placeholder 12">
            <a:extLst>
              <a:ext uri="{FF2B5EF4-FFF2-40B4-BE49-F238E27FC236}">
                <a16:creationId xmlns:a16="http://schemas.microsoft.com/office/drawing/2014/main" id="{1D86EE39-94DF-3D31-13B8-D96202FA791E}"/>
              </a:ext>
            </a:extLst>
          </p:cNvPr>
          <p:cNvSpPr txBox="1">
            <a:spLocks/>
          </p:cNvSpPr>
          <p:nvPr/>
        </p:nvSpPr>
        <p:spPr bwMode="auto">
          <a:xfrm>
            <a:off x="3778972" y="4876800"/>
            <a:ext cx="231702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>
                <a:solidFill>
                  <a:schemeClr val="bg1"/>
                </a:solidFill>
              </a:rPr>
              <a:t>128-18 = 110 unused values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12C25B-F37B-9731-2D5E-66CBC9E53604}"/>
              </a:ext>
            </a:extLst>
          </p:cNvPr>
          <p:cNvSpPr/>
          <p:nvPr/>
        </p:nvSpPr>
        <p:spPr bwMode="auto">
          <a:xfrm>
            <a:off x="9708428" y="5038125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F8EB60-4826-3860-2CB7-8DFF190B678B}"/>
              </a:ext>
            </a:extLst>
          </p:cNvPr>
          <p:cNvSpPr/>
          <p:nvPr/>
        </p:nvSpPr>
        <p:spPr bwMode="auto">
          <a:xfrm>
            <a:off x="8938190" y="5109966"/>
            <a:ext cx="807172" cy="375332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4B95A739-BCD9-A21C-5DB5-8DC5CFDE5C3E}"/>
              </a:ext>
            </a:extLst>
          </p:cNvPr>
          <p:cNvSpPr txBox="1">
            <a:spLocks/>
          </p:cNvSpPr>
          <p:nvPr/>
        </p:nvSpPr>
        <p:spPr bwMode="auto">
          <a:xfrm>
            <a:off x="8153400" y="4876800"/>
            <a:ext cx="312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kern="0" dirty="0">
                <a:solidFill>
                  <a:schemeClr val="bg1"/>
                </a:solidFill>
              </a:rPr>
              <a:t>128-</a:t>
            </a:r>
            <a:br>
              <a:rPr lang="en-US" kern="0" dirty="0">
                <a:solidFill>
                  <a:schemeClr val="bg1"/>
                </a:solidFill>
              </a:rPr>
            </a:br>
            <a:r>
              <a:rPr lang="en-US" kern="0" dirty="0">
                <a:solidFill>
                  <a:schemeClr val="bg1"/>
                </a:solidFill>
              </a:rPr>
              <a:t>18-14-10= 86 unused values</a:t>
            </a:r>
          </a:p>
        </p:txBody>
      </p:sp>
      <p:sp>
        <p:nvSpPr>
          <p:cNvPr id="3" name="Content Placeholder 12">
            <a:extLst>
              <a:ext uri="{FF2B5EF4-FFF2-40B4-BE49-F238E27FC236}">
                <a16:creationId xmlns:a16="http://schemas.microsoft.com/office/drawing/2014/main" id="{6C614A32-192F-50E5-6DEA-7299CFDFD992}"/>
              </a:ext>
            </a:extLst>
          </p:cNvPr>
          <p:cNvSpPr txBox="1">
            <a:spLocks/>
          </p:cNvSpPr>
          <p:nvPr/>
        </p:nvSpPr>
        <p:spPr bwMode="auto">
          <a:xfrm>
            <a:off x="2963561" y="4754105"/>
            <a:ext cx="815411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 used values</a:t>
            </a:r>
          </a:p>
        </p:txBody>
      </p:sp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76FFAE7A-778D-3F02-76C7-8C0824766506}"/>
              </a:ext>
            </a:extLst>
          </p:cNvPr>
          <p:cNvSpPr txBox="1">
            <a:spLocks/>
          </p:cNvSpPr>
          <p:nvPr/>
        </p:nvSpPr>
        <p:spPr bwMode="auto">
          <a:xfrm>
            <a:off x="8235152" y="4792205"/>
            <a:ext cx="2280448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18+14+10=42 used values</a:t>
            </a:r>
          </a:p>
        </p:txBody>
      </p:sp>
    </p:spTree>
    <p:extLst>
      <p:ext uri="{BB962C8B-B14F-4D97-AF65-F5344CB8AC3E}">
        <p14:creationId xmlns:p14="http://schemas.microsoft.com/office/powerpoint/2010/main" val="3008322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there are many other possible encodings we can consider, with different pros and cons. Some more promising options are: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343400"/>
            <a:ext cx="10896600" cy="2057400"/>
          </a:xfrm>
        </p:spPr>
        <p:txBody>
          <a:bodyPr/>
          <a:lstStyle/>
          <a:p>
            <a:r>
              <a:rPr lang="en-US" sz="1400" b="0" dirty="0"/>
              <a:t>#Secondary values = number of values used outside of nominal</a:t>
            </a:r>
          </a:p>
          <a:p>
            <a:r>
              <a:rPr lang="en-US" sz="1400" b="0" dirty="0"/>
              <a:t>#Secondary blocks = number of blocks with the same NSS + EQM/</a:t>
            </a:r>
            <a:r>
              <a:rPr lang="en-US" sz="1400" b="0" dirty="0" err="1"/>
              <a:t>UEQMpattern</a:t>
            </a:r>
            <a:r>
              <a:rPr lang="en-US" sz="1400" b="0" dirty="0"/>
              <a:t> (i.e., after aggregating over MCSs) that are positioned outside of nominal</a:t>
            </a:r>
          </a:p>
          <a:p>
            <a:r>
              <a:rPr lang="en-US" sz="1400" b="0" dirty="0"/>
              <a:t>#Secondary compressed blocks: given UEQM with “M-1” (14 MCSs) or “M-2” (10 MCSs), number of blocks where these (14 or 10) MCSs are allocated contiguously (and are positioned outside of nominal)</a:t>
            </a:r>
          </a:p>
          <a:p>
            <a:r>
              <a:rPr lang="en-US" sz="1400" b="0" dirty="0"/>
              <a:t>#Secondary blocks not aligned with power of 2: number of blocks where the lowest actual MCS (i.e., MCS0; or higher in a compressed block) doesn’t align with a nominal MCS0</a:t>
            </a:r>
          </a:p>
          <a:p>
            <a:r>
              <a:rPr lang="en-US" sz="1400" b="0" dirty="0"/>
              <a:t>#Secondary small blocks: number of blocks with 4 entries or fewer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01BE70-87D0-1D78-143C-D88DA9CCF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544456"/>
              </p:ext>
            </p:extLst>
          </p:nvPr>
        </p:nvGraphicFramePr>
        <p:xfrm>
          <a:off x="914401" y="1676400"/>
          <a:ext cx="10464799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199">
                  <a:extLst>
                    <a:ext uri="{9D8B030D-6E8A-4147-A177-3AD203B41FA5}">
                      <a16:colId xmlns:a16="http://schemas.microsoft.com/office/drawing/2014/main" val="5757477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630523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6122474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482428635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5828658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09870746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85123477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89641856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9715148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7817341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Best for these product tiers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#tuple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NSS Nominal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MCS Nominal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EQM/UEQM Nominal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#Secondary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#Secondary blocks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#Secondary compressed blocks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#Secondary blocks not aligned with power of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#Secondary small blocks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514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Very low +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1b (1-2SS)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5b (0-17)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(EQM + 3 patterns)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4103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Ditto + mid 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(OK for high)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(1-4SS)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5b (0-17)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(EQM + 3 patterns)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423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Ditto + 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(1-4SS)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5b (0-17)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3b (EQM + 4 patterns)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1794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Ditto + very 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3b (1-8SS)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5b (0-17)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3b (EQM + 4 patterns)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27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Very low 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(OK for low, mid, high)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(1-4SS)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4b (0-15)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(EQM + 3 patterns)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88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867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0896600" cy="2819400"/>
          </a:xfrm>
        </p:spPr>
        <p:txBody>
          <a:bodyPr/>
          <a:lstStyle/>
          <a:p>
            <a:r>
              <a:rPr lang="en-US" dirty="0"/>
              <a:t>We are currently heading towards 11 bits to indicate the (</a:t>
            </a:r>
            <a:r>
              <a:rPr lang="en-US" dirty="0" err="1"/>
              <a:t>NSS,MCS,isUEQM,UEQM</a:t>
            </a:r>
            <a:r>
              <a:rPr lang="en-US" dirty="0"/>
              <a:t>-pattern)-tuples </a:t>
            </a:r>
          </a:p>
          <a:p>
            <a:r>
              <a:rPr lang="en-US" dirty="0"/>
              <a:t>This enables trivial bit slicing for all implementations, but grows the User field</a:t>
            </a:r>
          </a:p>
          <a:p>
            <a:r>
              <a:rPr lang="en-US" dirty="0"/>
              <a:t>We show that there are only 246+2 (</a:t>
            </a:r>
            <a:r>
              <a:rPr lang="en-US" dirty="0" err="1"/>
              <a:t>NSS,MCS,isUEQM,UEQM</a:t>
            </a:r>
            <a:r>
              <a:rPr lang="en-US" dirty="0"/>
              <a:t>-pattern)-tuples in total</a:t>
            </a:r>
          </a:p>
          <a:p>
            <a:pPr lvl="1"/>
            <a:r>
              <a:rPr lang="en-US" dirty="0"/>
              <a:t>So we can choose to allocate 8/9/10 bits for these tuples instead</a:t>
            </a:r>
          </a:p>
          <a:p>
            <a:r>
              <a:rPr lang="en-US" dirty="0"/>
              <a:t>The mapping from (</a:t>
            </a:r>
            <a:r>
              <a:rPr lang="en-US" dirty="0" err="1"/>
              <a:t>NSS,MCS,isUEQM,UEQM</a:t>
            </a:r>
            <a:r>
              <a:rPr lang="en-US" dirty="0"/>
              <a:t>-pattern)-tuple to field value may be based on:</a:t>
            </a:r>
          </a:p>
          <a:p>
            <a:pPr lvl="1"/>
            <a:r>
              <a:rPr lang="en-US" dirty="0"/>
              <a:t>a primary assignment that enables simple clean bit slicing up to a max tuple and</a:t>
            </a:r>
          </a:p>
          <a:p>
            <a:pPr lvl="1"/>
            <a:r>
              <a:rPr lang="en-US" dirty="0"/>
              <a:t>a secondary assignment thereafter (using the unused values from the primary assignment)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27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2761</Words>
  <Application>Microsoft Office PowerPoint</Application>
  <PresentationFormat>Widescreen</PresentationFormat>
  <Paragraphs>558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 Narrow</vt:lpstr>
      <vt:lpstr>Arial</vt:lpstr>
      <vt:lpstr>Times New Roman</vt:lpstr>
      <vt:lpstr>Wingdings</vt:lpstr>
      <vt:lpstr>802-11-Submission</vt:lpstr>
      <vt:lpstr>Compact User field encodings</vt:lpstr>
      <vt:lpstr>Executive Summary</vt:lpstr>
      <vt:lpstr>Situation and Problem: Current direction for User field bit allocation leads to a substantial increase in the size of the User field</vt:lpstr>
      <vt:lpstr>11 or 12 bits for (NSS,MCS,isUEQM,UEQM-pattern) is inefficient due the relatively low entropy in each field</vt:lpstr>
      <vt:lpstr>How many (NSS,MCS,isUEQM,UEQM-pattern)-tuples are there? … Just 246+2, which fits into 8b</vt:lpstr>
      <vt:lpstr>Corollary: We have great freedom to encode these tuples </vt:lpstr>
      <vt:lpstr>Example for Context: Optimizing for very low to low-tier devices, given an 8b field</vt:lpstr>
      <vt:lpstr>But there are many other possible encodings we can consider, with different pros and cons. Some more promising options are:</vt:lpstr>
      <vt:lpstr>Summary</vt:lpstr>
      <vt:lpstr>References</vt:lpstr>
      <vt:lpstr>Strawpoll 1</vt:lpstr>
      <vt:lpstr>Backup (see also [1] for details)</vt:lpstr>
      <vt:lpstr>Optimizing for very low to low-tier devices, given an 8b field</vt:lpstr>
      <vt:lpstr>Optimizing for mid tier devices, given a 9b field</vt:lpstr>
      <vt:lpstr>Optimizing for high tier devices, given a 9b field</vt:lpstr>
      <vt:lpstr>Optimizing for high tier devices given a 10b field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Compact User field encodings</dc:title>
  <dc:creator/>
  <cp:keywords>24/1664</cp:keywords>
  <cp:lastModifiedBy/>
  <cp:revision>6</cp:revision>
  <dcterms:created xsi:type="dcterms:W3CDTF">2011-09-19T06:02:14Z</dcterms:created>
  <dcterms:modified xsi:type="dcterms:W3CDTF">2024-09-17T21:56:08Z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2024-06-06T23:11:53Z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2757aa23-5d65-4fc9-a76f-e479982f0280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802-11-Submission:5</vt:lpwstr>
  </property>
  <property fmtid="{D5CDD505-2E9C-101B-9397-08002B2CF9AE}" pid="10" name="ClassificationContentMarkingFooterText">
    <vt:lpwstr>Cisco Confidential</vt:lpwstr>
  </property>
</Properties>
</file>