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71"/>
  </p:notesMasterIdLst>
  <p:handoutMasterIdLst>
    <p:handoutMasterId r:id="rId72"/>
  </p:handoutMasterIdLst>
  <p:sldIdLst>
    <p:sldId id="256" r:id="rId3"/>
    <p:sldId id="265" r:id="rId4"/>
    <p:sldId id="2566" r:id="rId5"/>
    <p:sldId id="257" r:id="rId6"/>
    <p:sldId id="2366" r:id="rId7"/>
    <p:sldId id="2367" r:id="rId8"/>
    <p:sldId id="267" r:id="rId9"/>
    <p:sldId id="268" r:id="rId10"/>
    <p:sldId id="269" r:id="rId11"/>
    <p:sldId id="270" r:id="rId12"/>
    <p:sldId id="271" r:id="rId13"/>
    <p:sldId id="276" r:id="rId14"/>
    <p:sldId id="407" r:id="rId15"/>
    <p:sldId id="408" r:id="rId16"/>
    <p:sldId id="409" r:id="rId17"/>
    <p:sldId id="410" r:id="rId18"/>
    <p:sldId id="411" r:id="rId19"/>
    <p:sldId id="412" r:id="rId20"/>
    <p:sldId id="413" r:id="rId21"/>
    <p:sldId id="272" r:id="rId22"/>
    <p:sldId id="414" r:id="rId23"/>
    <p:sldId id="415" r:id="rId24"/>
    <p:sldId id="569" r:id="rId25"/>
    <p:sldId id="345" r:id="rId26"/>
    <p:sldId id="690" r:id="rId27"/>
    <p:sldId id="694" r:id="rId28"/>
    <p:sldId id="2568" r:id="rId29"/>
    <p:sldId id="2691" r:id="rId30"/>
    <p:sldId id="680" r:id="rId31"/>
    <p:sldId id="2530" r:id="rId32"/>
    <p:sldId id="2531" r:id="rId33"/>
    <p:sldId id="2673" r:id="rId34"/>
    <p:sldId id="2533" r:id="rId35"/>
    <p:sldId id="2692" r:id="rId36"/>
    <p:sldId id="2693" r:id="rId37"/>
    <p:sldId id="2535" r:id="rId38"/>
    <p:sldId id="2694" r:id="rId39"/>
    <p:sldId id="2695" r:id="rId40"/>
    <p:sldId id="2696" r:id="rId41"/>
    <p:sldId id="2697" r:id="rId42"/>
    <p:sldId id="2699" r:id="rId43"/>
    <p:sldId id="2700" r:id="rId44"/>
    <p:sldId id="2701" r:id="rId45"/>
    <p:sldId id="2702" r:id="rId46"/>
    <p:sldId id="2703" r:id="rId47"/>
    <p:sldId id="2707" r:id="rId48"/>
    <p:sldId id="2708" r:id="rId49"/>
    <p:sldId id="2704" r:id="rId50"/>
    <p:sldId id="2705" r:id="rId51"/>
    <p:sldId id="2706" r:id="rId52"/>
    <p:sldId id="2709" r:id="rId53"/>
    <p:sldId id="2710" r:id="rId54"/>
    <p:sldId id="2711" r:id="rId55"/>
    <p:sldId id="2714" r:id="rId56"/>
    <p:sldId id="2715" r:id="rId57"/>
    <p:sldId id="2716" r:id="rId58"/>
    <p:sldId id="2717" r:id="rId59"/>
    <p:sldId id="2718" r:id="rId60"/>
    <p:sldId id="2719" r:id="rId61"/>
    <p:sldId id="2720" r:id="rId62"/>
    <p:sldId id="2721" r:id="rId63"/>
    <p:sldId id="2722" r:id="rId64"/>
    <p:sldId id="2723" r:id="rId65"/>
    <p:sldId id="2724" r:id="rId66"/>
    <p:sldId id="2725" r:id="rId67"/>
    <p:sldId id="2726" r:id="rId68"/>
    <p:sldId id="2727" r:id="rId69"/>
    <p:sldId id="2728" r:id="rId7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Nov. 12th - Nov. IEEE meeting week" id="{DE843586-E506-4D30-A655-52B441F0114A}">
          <p14:sldIdLst>
            <p14:sldId id="690"/>
            <p14:sldId id="694"/>
            <p14:sldId id="2568"/>
            <p14:sldId id="2691"/>
            <p14:sldId id="680"/>
          </p14:sldIdLst>
        </p14:section>
        <p14:section name="Nov. 13 - Nov. IEEE meeting week" id="{D686ED55-D2EA-43E3-A87F-725BDBE41CF2}">
          <p14:sldIdLst>
            <p14:sldId id="2530"/>
            <p14:sldId id="2531"/>
            <p14:sldId id="2673"/>
            <p14:sldId id="2533"/>
            <p14:sldId id="2692"/>
            <p14:sldId id="2693"/>
            <p14:sldId id="2535"/>
          </p14:sldIdLst>
        </p14:section>
        <p14:section name="Dec. 3rd Telecon" id="{F38DC48A-BB98-4C09-9E2F-9B085C6A8C3C}">
          <p14:sldIdLst>
            <p14:sldId id="2694"/>
            <p14:sldId id="2695"/>
            <p14:sldId id="2696"/>
            <p14:sldId id="2697"/>
            <p14:sldId id="2699"/>
            <p14:sldId id="2700"/>
          </p14:sldIdLst>
        </p14:section>
        <p14:section name="Dec. 5th Telecon" id="{DCF057C2-D53B-45E9-AC72-90B87766865A}">
          <p14:sldIdLst>
            <p14:sldId id="2701"/>
            <p14:sldId id="2702"/>
            <p14:sldId id="2703"/>
            <p14:sldId id="2707"/>
            <p14:sldId id="2708"/>
            <p14:sldId id="2704"/>
            <p14:sldId id="2705"/>
            <p14:sldId id="2706"/>
          </p14:sldIdLst>
        </p14:section>
        <p14:section name="Dec. 12th Telecon" id="{B7AE48D4-475C-48A2-8FF3-142834D0C7B0}">
          <p14:sldIdLst>
            <p14:sldId id="2709"/>
            <p14:sldId id="2710"/>
            <p14:sldId id="2711"/>
            <p14:sldId id="2714"/>
            <p14:sldId id="2715"/>
            <p14:sldId id="2716"/>
          </p14:sldIdLst>
        </p14:section>
        <p14:section name="Dec. 17th Telecon" id="{0BA13AEA-AA90-4EB2-90C5-60B3C4E89984}">
          <p14:sldIdLst>
            <p14:sldId id="2717"/>
            <p14:sldId id="2718"/>
            <p14:sldId id="2719"/>
            <p14:sldId id="2720"/>
            <p14:sldId id="2721"/>
            <p14:sldId id="2722"/>
          </p14:sldIdLst>
        </p14:section>
        <p14:section name="Jan. 9th Telecon" id="{7269B564-F65B-4EE4-A9FF-93CBE2E7F639}">
          <p14:sldIdLst>
            <p14:sldId id="2723"/>
            <p14:sldId id="2724"/>
            <p14:sldId id="2725"/>
            <p14:sldId id="2726"/>
            <p14:sldId id="2727"/>
            <p14:sldId id="2728"/>
          </p14:sldIdLst>
        </p14:section>
        <p14:section name="Backup" id="{62682A0D-7317-4EE9-B56C-63AD74488E1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1F42642-4996-4D0F-94C2-1A856129EC7E}" v="1" dt="2025-01-08T22:44:47.970"/>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94" autoAdjust="0"/>
    <p:restoredTop sz="96807" autoAdjust="0"/>
  </p:normalViewPr>
  <p:slideViewPr>
    <p:cSldViewPr>
      <p:cViewPr varScale="1">
        <p:scale>
          <a:sx n="120" d="100"/>
          <a:sy n="120" d="100"/>
        </p:scale>
        <p:origin x="354"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16" Type="http://schemas.openxmlformats.org/officeDocument/2006/relationships/slide" Target="slides/slide1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viewProps" Target="viewProps.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microsoft.com/office/2015/10/relationships/revisionInfo" Target="revisionInfo.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handoutMaster" Target="handoutMasters/handoutMaster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tableStyles" Target="tableStyles.xml"/><Relationship Id="rId7" Type="http://schemas.openxmlformats.org/officeDocument/2006/relationships/slide" Target="slides/slide5.xml"/><Relationship Id="rId71" Type="http://schemas.openxmlformats.org/officeDocument/2006/relationships/notesMaster" Target="notesMasters/notesMaster1.xml"/><Relationship Id="rId2" Type="http://schemas.openxmlformats.org/officeDocument/2006/relationships/slideMaster" Target="slideMasters/slideMaster2.xml"/><Relationship Id="rId29" Type="http://schemas.openxmlformats.org/officeDocument/2006/relationships/slide" Target="slides/slide2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1/9/2025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44</a:t>
            </a:fld>
            <a:endParaRPr lang="en-US"/>
          </a:p>
        </p:txBody>
      </p:sp>
    </p:spTree>
    <p:extLst>
      <p:ext uri="{BB962C8B-B14F-4D97-AF65-F5344CB8AC3E}">
        <p14:creationId xmlns:p14="http://schemas.microsoft.com/office/powerpoint/2010/main" val="11851610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52</a:t>
            </a:fld>
            <a:endParaRPr lang="en-US"/>
          </a:p>
        </p:txBody>
      </p:sp>
    </p:spTree>
    <p:extLst>
      <p:ext uri="{BB962C8B-B14F-4D97-AF65-F5344CB8AC3E}">
        <p14:creationId xmlns:p14="http://schemas.microsoft.com/office/powerpoint/2010/main" val="11988299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20770819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E0866F-1698-9C04-D6DA-6E403265912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D9BD19E-C30D-260A-8C25-9C910768E7D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D4D227B-6DEB-033B-414A-FC40F7D87C57}"/>
              </a:ext>
            </a:extLst>
          </p:cNvPr>
          <p:cNvSpPr>
            <a:spLocks noGrp="1"/>
          </p:cNvSpPr>
          <p:nvPr>
            <p:ph type="body" idx="1"/>
          </p:nvPr>
        </p:nvSpPr>
        <p:spPr/>
        <p:txBody>
          <a:bodyPr/>
          <a:lstStyle/>
          <a:p>
            <a:endParaRPr lang="en-US"/>
          </a:p>
        </p:txBody>
      </p:sp>
      <p:sp>
        <p:nvSpPr>
          <p:cNvPr id="4" name="Header Placeholder 3">
            <a:extLst>
              <a:ext uri="{FF2B5EF4-FFF2-40B4-BE49-F238E27FC236}">
                <a16:creationId xmlns:a16="http://schemas.microsoft.com/office/drawing/2014/main" id="{AD267EA7-7A24-A4F0-5AD7-04E7ADCDBE8F}"/>
              </a:ext>
            </a:extLst>
          </p:cNvPr>
          <p:cNvSpPr>
            <a:spLocks noGrp="1"/>
          </p:cNvSpPr>
          <p:nvPr>
            <p:ph type="hdr" idx="10"/>
          </p:nvPr>
        </p:nvSpPr>
        <p:spPr/>
        <p:txBody>
          <a:bodyPr/>
          <a:lstStyle/>
          <a:p>
            <a:r>
              <a:rPr lang="en-US"/>
              <a:t>doc.: IEEE 802.11-yy/xxxxr0</a:t>
            </a:r>
          </a:p>
        </p:txBody>
      </p:sp>
      <p:sp>
        <p:nvSpPr>
          <p:cNvPr id="5" name="Date Placeholder 4">
            <a:extLst>
              <a:ext uri="{FF2B5EF4-FFF2-40B4-BE49-F238E27FC236}">
                <a16:creationId xmlns:a16="http://schemas.microsoft.com/office/drawing/2014/main" id="{0B1E4EA5-44F6-A5C0-583E-4FCAB5024073}"/>
              </a:ext>
            </a:extLst>
          </p:cNvPr>
          <p:cNvSpPr>
            <a:spLocks noGrp="1"/>
          </p:cNvSpPr>
          <p:nvPr>
            <p:ph type="dt" idx="11"/>
          </p:nvPr>
        </p:nvSpPr>
        <p:spPr/>
        <p:txBody>
          <a:bodyPr/>
          <a:lstStyle/>
          <a:p>
            <a:r>
              <a:rPr lang="en-US"/>
              <a:t>Month Year</a:t>
            </a:r>
          </a:p>
        </p:txBody>
      </p:sp>
      <p:sp>
        <p:nvSpPr>
          <p:cNvPr id="6" name="Footer Placeholder 5">
            <a:extLst>
              <a:ext uri="{FF2B5EF4-FFF2-40B4-BE49-F238E27FC236}">
                <a16:creationId xmlns:a16="http://schemas.microsoft.com/office/drawing/2014/main" id="{F863BEEB-699D-60A8-5F11-436D6E955FA8}"/>
              </a:ext>
            </a:extLst>
          </p:cNvPr>
          <p:cNvSpPr>
            <a:spLocks noGrp="1"/>
          </p:cNvSpPr>
          <p:nvPr>
            <p:ph type="ftr" idx="12"/>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CCCE4CCB-9FD0-4F2B-55A7-5A33FC8C0198}"/>
              </a:ext>
            </a:extLst>
          </p:cNvPr>
          <p:cNvSpPr>
            <a:spLocks noGrp="1"/>
          </p:cNvSpPr>
          <p:nvPr>
            <p:ph type="sldNum" idx="13"/>
          </p:nvPr>
        </p:nvSpPr>
        <p:spPr/>
        <p:txBody>
          <a:bodyPr/>
          <a:lstStyle/>
          <a:p>
            <a:r>
              <a:rPr lang="en-US"/>
              <a:t>Page </a:t>
            </a:r>
            <a:fld id="{47A7FEEB-9CD2-43FE-843C-C5350BEACB45}" type="slidenum">
              <a:rPr lang="en-US" smtClean="0"/>
              <a:pPr/>
              <a:t>64</a:t>
            </a:fld>
            <a:endParaRPr lang="en-US"/>
          </a:p>
        </p:txBody>
      </p:sp>
    </p:spTree>
    <p:extLst>
      <p:ext uri="{BB962C8B-B14F-4D97-AF65-F5344CB8AC3E}">
        <p14:creationId xmlns:p14="http://schemas.microsoft.com/office/powerpoint/2010/main" val="15489694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31</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445694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AD991-12B0-EC76-EC14-3E2E009F57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4051695-DFEA-7986-3A58-BE52BB4674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2E599C-9042-4FEC-F77A-BC481C86FB06}"/>
              </a:ext>
            </a:extLst>
          </p:cNvPr>
          <p:cNvSpPr>
            <a:spLocks noGrp="1"/>
          </p:cNvSpPr>
          <p:nvPr>
            <p:ph type="dt" sz="half" idx="10"/>
          </p:nvPr>
        </p:nvSpPr>
        <p:spPr/>
        <p:txBody>
          <a:bodyPr/>
          <a:lstStyle/>
          <a:p>
            <a:r>
              <a:rPr lang="en-US"/>
              <a:t>Jan. 2025</a:t>
            </a:r>
          </a:p>
        </p:txBody>
      </p:sp>
      <p:sp>
        <p:nvSpPr>
          <p:cNvPr id="5" name="Footer Placeholder 4">
            <a:extLst>
              <a:ext uri="{FF2B5EF4-FFF2-40B4-BE49-F238E27FC236}">
                <a16:creationId xmlns:a16="http://schemas.microsoft.com/office/drawing/2014/main" id="{A129E63C-59A6-753C-26B4-BB6144201E70}"/>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228569FE-CD7B-1EB5-5D6D-4F3DE6E608B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68713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F8C57-C30E-62E2-BA5A-980A8B5050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415B9D-520C-65DD-BFBD-0194E7154CF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1A3332-0C12-8F93-1A2F-7E56513B4E23}"/>
              </a:ext>
            </a:extLst>
          </p:cNvPr>
          <p:cNvSpPr>
            <a:spLocks noGrp="1"/>
          </p:cNvSpPr>
          <p:nvPr>
            <p:ph type="dt" sz="half" idx="10"/>
          </p:nvPr>
        </p:nvSpPr>
        <p:spPr/>
        <p:txBody>
          <a:bodyPr/>
          <a:lstStyle/>
          <a:p>
            <a:r>
              <a:rPr lang="en-US"/>
              <a:t>Jan. 2025</a:t>
            </a:r>
          </a:p>
        </p:txBody>
      </p:sp>
      <p:sp>
        <p:nvSpPr>
          <p:cNvPr id="5" name="Footer Placeholder 4">
            <a:extLst>
              <a:ext uri="{FF2B5EF4-FFF2-40B4-BE49-F238E27FC236}">
                <a16:creationId xmlns:a16="http://schemas.microsoft.com/office/drawing/2014/main" id="{7253A254-BC6C-2571-1F06-004CC43E7638}"/>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01C40267-D0B3-358B-F87E-54E64573DFB5}"/>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839185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B19B-3265-E5EE-B348-F2167B6485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CCC41A8-6392-3DEC-7988-065E2B2246B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BCFD27-CAA6-F6F6-7949-A9C39DFB8C89}"/>
              </a:ext>
            </a:extLst>
          </p:cNvPr>
          <p:cNvSpPr>
            <a:spLocks noGrp="1"/>
          </p:cNvSpPr>
          <p:nvPr>
            <p:ph type="dt" sz="half" idx="10"/>
          </p:nvPr>
        </p:nvSpPr>
        <p:spPr/>
        <p:txBody>
          <a:bodyPr/>
          <a:lstStyle/>
          <a:p>
            <a:r>
              <a:rPr lang="en-US"/>
              <a:t>Jan. 2025</a:t>
            </a:r>
          </a:p>
        </p:txBody>
      </p:sp>
      <p:sp>
        <p:nvSpPr>
          <p:cNvPr id="5" name="Footer Placeholder 4">
            <a:extLst>
              <a:ext uri="{FF2B5EF4-FFF2-40B4-BE49-F238E27FC236}">
                <a16:creationId xmlns:a16="http://schemas.microsoft.com/office/drawing/2014/main" id="{DB39C117-E1C1-AB8E-49E7-5365DF55D816}"/>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29F82C98-C616-1957-CC69-7AA072BFCAED}"/>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41304658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B0E8C-BE76-948D-2EC8-CA18E82466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997009-1E5B-0B78-04DF-8AB19C2AB9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7436EE0-6B6F-A5EB-A9B8-62873184B9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3BCC1A-0A33-0346-CB82-60ECC919F28C}"/>
              </a:ext>
            </a:extLst>
          </p:cNvPr>
          <p:cNvSpPr>
            <a:spLocks noGrp="1"/>
          </p:cNvSpPr>
          <p:nvPr>
            <p:ph type="dt" sz="half" idx="10"/>
          </p:nvPr>
        </p:nvSpPr>
        <p:spPr/>
        <p:txBody>
          <a:bodyPr/>
          <a:lstStyle/>
          <a:p>
            <a:r>
              <a:rPr lang="en-US"/>
              <a:t>Jan. 2025</a:t>
            </a:r>
          </a:p>
        </p:txBody>
      </p:sp>
      <p:sp>
        <p:nvSpPr>
          <p:cNvPr id="6" name="Footer Placeholder 5">
            <a:extLst>
              <a:ext uri="{FF2B5EF4-FFF2-40B4-BE49-F238E27FC236}">
                <a16:creationId xmlns:a16="http://schemas.microsoft.com/office/drawing/2014/main" id="{05A4608A-7168-522E-A769-D9C9A3C1DFD0}"/>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FD8AC391-557A-4DF2-BC54-651651A0B3EF}"/>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660980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FCF0C-C5A4-488A-A98C-A0972B48DBB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40E46F6-90DB-E8E1-048F-0D4EB51E25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31B7B5-2C0A-D78D-FFB1-0CE6324EEF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7B9B6CC-6A7C-B104-FDE4-B4F572BE6C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E044C0-E9C7-2AB7-608D-670C300C7A3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2F1AF93-1D6B-9A00-4B23-DF98BED08BC9}"/>
              </a:ext>
            </a:extLst>
          </p:cNvPr>
          <p:cNvSpPr>
            <a:spLocks noGrp="1"/>
          </p:cNvSpPr>
          <p:nvPr>
            <p:ph type="dt" sz="half" idx="10"/>
          </p:nvPr>
        </p:nvSpPr>
        <p:spPr/>
        <p:txBody>
          <a:bodyPr/>
          <a:lstStyle/>
          <a:p>
            <a:r>
              <a:rPr lang="en-US"/>
              <a:t>Jan. 2025</a:t>
            </a:r>
          </a:p>
        </p:txBody>
      </p:sp>
      <p:sp>
        <p:nvSpPr>
          <p:cNvPr id="8" name="Footer Placeholder 7">
            <a:extLst>
              <a:ext uri="{FF2B5EF4-FFF2-40B4-BE49-F238E27FC236}">
                <a16:creationId xmlns:a16="http://schemas.microsoft.com/office/drawing/2014/main" id="{A3EF0D4E-BAC9-41A4-5C4B-192135690CB2}"/>
              </a:ext>
            </a:extLst>
          </p:cNvPr>
          <p:cNvSpPr>
            <a:spLocks noGrp="1"/>
          </p:cNvSpPr>
          <p:nvPr>
            <p:ph type="ftr" sz="quarter" idx="11"/>
          </p:nvPr>
        </p:nvSpPr>
        <p:spPr/>
        <p:txBody>
          <a:bodyPr/>
          <a:lstStyle/>
          <a:p>
            <a:r>
              <a:rPr lang="en-US"/>
              <a:t>Jonathan Segev, Intel corporation</a:t>
            </a:r>
          </a:p>
        </p:txBody>
      </p:sp>
      <p:sp>
        <p:nvSpPr>
          <p:cNvPr id="9" name="Slide Number Placeholder 8">
            <a:extLst>
              <a:ext uri="{FF2B5EF4-FFF2-40B4-BE49-F238E27FC236}">
                <a16:creationId xmlns:a16="http://schemas.microsoft.com/office/drawing/2014/main" id="{C7ED2F23-8BE2-79FA-BCA6-B9CE753E8162}"/>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616264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A6829-A2F5-55E6-8E28-5905B28876B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B4C148D-C63E-812D-166F-C8790FC81FC1}"/>
              </a:ext>
            </a:extLst>
          </p:cNvPr>
          <p:cNvSpPr>
            <a:spLocks noGrp="1"/>
          </p:cNvSpPr>
          <p:nvPr>
            <p:ph type="dt" sz="half" idx="10"/>
          </p:nvPr>
        </p:nvSpPr>
        <p:spPr/>
        <p:txBody>
          <a:bodyPr/>
          <a:lstStyle/>
          <a:p>
            <a:r>
              <a:rPr lang="en-US"/>
              <a:t>Jan. 2025</a:t>
            </a:r>
          </a:p>
        </p:txBody>
      </p:sp>
      <p:sp>
        <p:nvSpPr>
          <p:cNvPr id="4" name="Footer Placeholder 3">
            <a:extLst>
              <a:ext uri="{FF2B5EF4-FFF2-40B4-BE49-F238E27FC236}">
                <a16:creationId xmlns:a16="http://schemas.microsoft.com/office/drawing/2014/main" id="{740A8574-AA13-5584-1777-04BB1EA52E20}"/>
              </a:ext>
            </a:extLst>
          </p:cNvPr>
          <p:cNvSpPr>
            <a:spLocks noGrp="1"/>
          </p:cNvSpPr>
          <p:nvPr>
            <p:ph type="ftr" sz="quarter" idx="11"/>
          </p:nvPr>
        </p:nvSpPr>
        <p:spPr/>
        <p:txBody>
          <a:bodyPr/>
          <a:lstStyle/>
          <a:p>
            <a:r>
              <a:rPr lang="en-US"/>
              <a:t>Jonathan Segev, Intel corporation</a:t>
            </a:r>
          </a:p>
        </p:txBody>
      </p:sp>
      <p:sp>
        <p:nvSpPr>
          <p:cNvPr id="5" name="Slide Number Placeholder 4">
            <a:extLst>
              <a:ext uri="{FF2B5EF4-FFF2-40B4-BE49-F238E27FC236}">
                <a16:creationId xmlns:a16="http://schemas.microsoft.com/office/drawing/2014/main" id="{49481CCD-68A4-429E-988C-FE8F7373841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182553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BDB847-025C-38B2-1F06-E9BD97FB0562}"/>
              </a:ext>
            </a:extLst>
          </p:cNvPr>
          <p:cNvSpPr>
            <a:spLocks noGrp="1"/>
          </p:cNvSpPr>
          <p:nvPr>
            <p:ph type="dt" sz="half" idx="10"/>
          </p:nvPr>
        </p:nvSpPr>
        <p:spPr/>
        <p:txBody>
          <a:bodyPr/>
          <a:lstStyle/>
          <a:p>
            <a:r>
              <a:rPr lang="en-US"/>
              <a:t>Jan. 2025</a:t>
            </a:r>
          </a:p>
        </p:txBody>
      </p:sp>
      <p:sp>
        <p:nvSpPr>
          <p:cNvPr id="3" name="Footer Placeholder 2">
            <a:extLst>
              <a:ext uri="{FF2B5EF4-FFF2-40B4-BE49-F238E27FC236}">
                <a16:creationId xmlns:a16="http://schemas.microsoft.com/office/drawing/2014/main" id="{597E4AAE-5B06-6F0A-88E6-1637A1C696AE}"/>
              </a:ext>
            </a:extLst>
          </p:cNvPr>
          <p:cNvSpPr>
            <a:spLocks noGrp="1"/>
          </p:cNvSpPr>
          <p:nvPr>
            <p:ph type="ftr" sz="quarter" idx="11"/>
          </p:nvPr>
        </p:nvSpPr>
        <p:spPr/>
        <p:txBody>
          <a:bodyPr/>
          <a:lstStyle/>
          <a:p>
            <a:r>
              <a:rPr lang="en-US"/>
              <a:t>Jonathan Segev, Intel corporation</a:t>
            </a:r>
          </a:p>
        </p:txBody>
      </p:sp>
      <p:sp>
        <p:nvSpPr>
          <p:cNvPr id="4" name="Slide Number Placeholder 3">
            <a:extLst>
              <a:ext uri="{FF2B5EF4-FFF2-40B4-BE49-F238E27FC236}">
                <a16:creationId xmlns:a16="http://schemas.microsoft.com/office/drawing/2014/main" id="{21E6BF4D-7BA8-0965-14B0-FFBC7F6CEF87}"/>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870326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9A771-D8D9-05DB-90B9-821E5EE7E5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A725DF0-8249-4999-73B7-5E9AB49140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BDC480-3645-A868-3481-62E9AC16B3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DA6EEF-CEDE-A060-91E0-008623C911DE}"/>
              </a:ext>
            </a:extLst>
          </p:cNvPr>
          <p:cNvSpPr>
            <a:spLocks noGrp="1"/>
          </p:cNvSpPr>
          <p:nvPr>
            <p:ph type="dt" sz="half" idx="10"/>
          </p:nvPr>
        </p:nvSpPr>
        <p:spPr/>
        <p:txBody>
          <a:bodyPr/>
          <a:lstStyle/>
          <a:p>
            <a:r>
              <a:rPr lang="en-US"/>
              <a:t>Jan. 2025</a:t>
            </a:r>
          </a:p>
        </p:txBody>
      </p:sp>
      <p:sp>
        <p:nvSpPr>
          <p:cNvPr id="6" name="Footer Placeholder 5">
            <a:extLst>
              <a:ext uri="{FF2B5EF4-FFF2-40B4-BE49-F238E27FC236}">
                <a16:creationId xmlns:a16="http://schemas.microsoft.com/office/drawing/2014/main" id="{A7C498D8-696A-6DE9-7C0D-8442C58D16FF}"/>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53B1FE77-BD86-E123-FAEA-06D59CB409B9}"/>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3312706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F6B35-A8E5-A882-A575-BED6DD1076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4236D3C-5077-602F-677B-6D8DAE9FED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CC0B905-7289-84B0-7CBA-7230110C78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7D87A7-6DC9-7D04-7FA5-14ECD9F0C154}"/>
              </a:ext>
            </a:extLst>
          </p:cNvPr>
          <p:cNvSpPr>
            <a:spLocks noGrp="1"/>
          </p:cNvSpPr>
          <p:nvPr>
            <p:ph type="dt" sz="half" idx="10"/>
          </p:nvPr>
        </p:nvSpPr>
        <p:spPr/>
        <p:txBody>
          <a:bodyPr/>
          <a:lstStyle/>
          <a:p>
            <a:r>
              <a:rPr lang="en-US"/>
              <a:t>Jan. 2025</a:t>
            </a:r>
          </a:p>
        </p:txBody>
      </p:sp>
      <p:sp>
        <p:nvSpPr>
          <p:cNvPr id="6" name="Footer Placeholder 5">
            <a:extLst>
              <a:ext uri="{FF2B5EF4-FFF2-40B4-BE49-F238E27FC236}">
                <a16:creationId xmlns:a16="http://schemas.microsoft.com/office/drawing/2014/main" id="{86C1B798-F7DE-7B71-1963-3964A8532969}"/>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67B1F3CE-9EF5-4BFD-3320-E7EADD39F1DA}"/>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7657605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687F1-3ABF-1B40-B912-806A20893B7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24F84F8-1B54-0BDA-C0D8-824C6E94C1F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60FAAB-7A4D-3F47-765E-BB5C55CD1EAE}"/>
              </a:ext>
            </a:extLst>
          </p:cNvPr>
          <p:cNvSpPr>
            <a:spLocks noGrp="1"/>
          </p:cNvSpPr>
          <p:nvPr>
            <p:ph type="dt" sz="half" idx="10"/>
          </p:nvPr>
        </p:nvSpPr>
        <p:spPr/>
        <p:txBody>
          <a:bodyPr/>
          <a:lstStyle/>
          <a:p>
            <a:r>
              <a:rPr lang="en-US"/>
              <a:t>Jan. 2025</a:t>
            </a:r>
          </a:p>
        </p:txBody>
      </p:sp>
      <p:sp>
        <p:nvSpPr>
          <p:cNvPr id="5" name="Footer Placeholder 4">
            <a:extLst>
              <a:ext uri="{FF2B5EF4-FFF2-40B4-BE49-F238E27FC236}">
                <a16:creationId xmlns:a16="http://schemas.microsoft.com/office/drawing/2014/main" id="{FFC26F1A-8003-94E0-84C3-D8B3DF0FDB5E}"/>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3590E934-A084-F875-BE70-11F295971F0B}"/>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1380184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2025</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C5B25F9-C5C6-838F-9CFF-7C432442CD5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9DCA59-F572-B5A0-D55B-63A61B310F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B97E25-09F1-2297-8A8E-6687BB68A246}"/>
              </a:ext>
            </a:extLst>
          </p:cNvPr>
          <p:cNvSpPr>
            <a:spLocks noGrp="1"/>
          </p:cNvSpPr>
          <p:nvPr>
            <p:ph type="dt" sz="half" idx="10"/>
          </p:nvPr>
        </p:nvSpPr>
        <p:spPr/>
        <p:txBody>
          <a:bodyPr/>
          <a:lstStyle/>
          <a:p>
            <a:r>
              <a:rPr lang="en-US"/>
              <a:t>Jan. 2025</a:t>
            </a:r>
          </a:p>
        </p:txBody>
      </p:sp>
      <p:sp>
        <p:nvSpPr>
          <p:cNvPr id="5" name="Footer Placeholder 4">
            <a:extLst>
              <a:ext uri="{FF2B5EF4-FFF2-40B4-BE49-F238E27FC236}">
                <a16:creationId xmlns:a16="http://schemas.microsoft.com/office/drawing/2014/main" id="{7ACE4685-E700-1719-7257-A08C96F71DEB}"/>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D4A944A0-FB0F-F462-AEE6-4D1EFE718FDE}"/>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09440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2025</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2025</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2025</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802.11-24/1638r11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946F25-CE29-3951-1005-497A1A3344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53AFF8A-8BD3-DF3B-E9C9-F781AFE444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82C769-0BD3-ABF9-8195-D861A33F65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r>
              <a:rPr lang="en-US"/>
              <a:t>Jan. 2025</a:t>
            </a:r>
          </a:p>
        </p:txBody>
      </p:sp>
      <p:sp>
        <p:nvSpPr>
          <p:cNvPr id="5" name="Footer Placeholder 4">
            <a:extLst>
              <a:ext uri="{FF2B5EF4-FFF2-40B4-BE49-F238E27FC236}">
                <a16:creationId xmlns:a16="http://schemas.microsoft.com/office/drawing/2014/main" id="{03D1242E-AB2F-992D-B5A9-4162E8976C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Jonathan Segev, Intel corporation</a:t>
            </a:r>
          </a:p>
        </p:txBody>
      </p:sp>
      <p:sp>
        <p:nvSpPr>
          <p:cNvPr id="6" name="Slide Number Placeholder 5">
            <a:extLst>
              <a:ext uri="{FF2B5EF4-FFF2-40B4-BE49-F238E27FC236}">
                <a16:creationId xmlns:a16="http://schemas.microsoft.com/office/drawing/2014/main" id="{E0929DC6-4A4E-59B4-B777-F624F8271E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BA5B14F-EEA3-4CC0-A960-B1C9A0451C5D}" type="slidenum">
              <a:rPr lang="en-US" smtClean="0"/>
              <a:t>‹#›</a:t>
            </a:fld>
            <a:endParaRPr lang="en-US"/>
          </a:p>
        </p:txBody>
      </p:sp>
    </p:spTree>
    <p:extLst>
      <p:ext uri="{BB962C8B-B14F-4D97-AF65-F5344CB8AC3E}">
        <p14:creationId xmlns:p14="http://schemas.microsoft.com/office/powerpoint/2010/main" val="38458815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cfbda833-a1ae-4e62-b6c3-fa156738a349/summary"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9030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Nov. Plenary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2024-01-09</a:t>
            </a:r>
          </a:p>
        </p:txBody>
      </p:sp>
      <p:sp>
        <p:nvSpPr>
          <p:cNvPr id="6" name="Date Placeholder 3"/>
          <p:cNvSpPr>
            <a:spLocks noGrp="1"/>
          </p:cNvSpPr>
          <p:nvPr>
            <p:ph type="dt" idx="10"/>
          </p:nvPr>
        </p:nvSpPr>
        <p:spPr/>
        <p:txBody>
          <a:bodyPr/>
          <a:lstStyle/>
          <a:p>
            <a:r>
              <a:rPr lang="en-US"/>
              <a:t>Jan. 2025</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November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November 2024 and January 2025</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November IEEE  802.11 Plenary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(10min)</a:t>
            </a:r>
          </a:p>
          <a:p>
            <a:pPr algn="just">
              <a:spcBef>
                <a:spcPct val="20000"/>
              </a:spcBef>
              <a:buFontTx/>
              <a:buChar char="•"/>
            </a:pPr>
            <a:r>
              <a:rPr lang="en-US" sz="1800" b="0" dirty="0"/>
              <a:t>Approval of previous meeting minutes and motion from telecon that met draft text threshold (5 min)</a:t>
            </a:r>
          </a:p>
          <a:p>
            <a:pPr algn="just">
              <a:spcBef>
                <a:spcPct val="20000"/>
              </a:spcBef>
              <a:buFontTx/>
              <a:buChar char="•"/>
            </a:pPr>
            <a:r>
              <a:rPr lang="en-US" sz="1800" b="0" dirty="0"/>
              <a:t>Review SA ballot results, process going forward and resulting plans for the week. </a:t>
            </a:r>
          </a:p>
          <a:p>
            <a:pPr algn="just">
              <a:spcBef>
                <a:spcPct val="20000"/>
              </a:spcBef>
              <a:buFontTx/>
              <a:buChar char="•"/>
            </a:pPr>
            <a:r>
              <a:rPr lang="en-US" sz="1800" b="0" dirty="0"/>
              <a:t>Conduct comment assignment. </a:t>
            </a:r>
          </a:p>
          <a:p>
            <a:pPr algn="just">
              <a:spcBef>
                <a:spcPct val="20000"/>
              </a:spcBef>
              <a:buFontTx/>
              <a:buChar char="•"/>
            </a:pPr>
            <a:r>
              <a:rPr lang="en-US" sz="1800" b="0" dirty="0"/>
              <a:t>Conduct comment resolution for available submissions.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5"/>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68851919"/>
              </p:ext>
            </p:extLst>
          </p:nvPr>
        </p:nvGraphicFramePr>
        <p:xfrm>
          <a:off x="911424" y="1265032"/>
          <a:ext cx="10513169" cy="3261216"/>
        </p:xfrm>
        <a:graphic>
          <a:graphicData uri="http://schemas.openxmlformats.org/drawingml/2006/table">
            <a:tbl>
              <a:tblPr firstRow="1" bandRow="1">
                <a:tableStyleId>{21E4AEA4-8DFA-4A89-87EB-49C32662AFE0}</a:tableStyleId>
              </a:tblPr>
              <a:tblGrid>
                <a:gridCol w="1541572">
                  <a:extLst>
                    <a:ext uri="{9D8B030D-6E8A-4147-A177-3AD203B41FA5}">
                      <a16:colId xmlns:a16="http://schemas.microsoft.com/office/drawing/2014/main" val="20000"/>
                    </a:ext>
                  </a:extLst>
                </a:gridCol>
                <a:gridCol w="2109520">
                  <a:extLst>
                    <a:ext uri="{9D8B030D-6E8A-4147-A177-3AD203B41FA5}">
                      <a16:colId xmlns:a16="http://schemas.microsoft.com/office/drawing/2014/main" val="20001"/>
                    </a:ext>
                  </a:extLst>
                </a:gridCol>
                <a:gridCol w="5093299">
                  <a:extLst>
                    <a:ext uri="{9D8B030D-6E8A-4147-A177-3AD203B41FA5}">
                      <a16:colId xmlns:a16="http://schemas.microsoft.com/office/drawing/2014/main" val="20002"/>
                    </a:ext>
                  </a:extLst>
                </a:gridCol>
                <a:gridCol w="17687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182872">
                <a:tc>
                  <a:txBody>
                    <a:bodyPr/>
                    <a:lstStyle/>
                    <a:p>
                      <a:r>
                        <a:rPr lang="en-US" dirty="0"/>
                        <a:t>11-243-049</a:t>
                      </a:r>
                    </a:p>
                  </a:txBody>
                  <a:tcPr marT="45712" marB="45712"/>
                </a:tc>
                <a:tc>
                  <a:txBody>
                    <a:bodyPr/>
                    <a:lstStyle/>
                    <a:p>
                      <a:r>
                        <a:rPr lang="en-US" dirty="0"/>
                        <a:t>Jonathan Segev</a:t>
                      </a:r>
                    </a:p>
                  </a:txBody>
                  <a:tcPr marT="45712" marB="45712"/>
                </a:tc>
                <a:tc>
                  <a:txBody>
                    <a:bodyPr/>
                    <a:lstStyle/>
                    <a:p>
                      <a:r>
                        <a:rPr lang="en-US" dirty="0"/>
                        <a:t>Motion compendium </a:t>
                      </a:r>
                    </a:p>
                  </a:txBody>
                  <a:tcPr marT="45712" marB="45712"/>
                </a:tc>
                <a:tc>
                  <a:txBody>
                    <a:bodyPr/>
                    <a:lstStyle/>
                    <a:p>
                      <a:r>
                        <a:rPr lang="en-US" dirty="0"/>
                        <a:t>Agenda</a:t>
                      </a:r>
                    </a:p>
                  </a:txBody>
                  <a:tcPr marT="45712" marB="45712"/>
                </a:tc>
                <a:extLst>
                  <a:ext uri="{0D108BD9-81ED-4DB2-BD59-A6C34878D82A}">
                    <a16:rowId xmlns:a16="http://schemas.microsoft.com/office/drawing/2014/main" val="311033840"/>
                  </a:ext>
                </a:extLst>
              </a:tr>
              <a:tr h="182872">
                <a:tc>
                  <a:txBody>
                    <a:bodyPr/>
                    <a:lstStyle/>
                    <a:p>
                      <a:r>
                        <a:rPr lang="en-US" sz="1800" dirty="0"/>
                        <a:t>11-24-1920</a:t>
                      </a:r>
                    </a:p>
                  </a:txBody>
                  <a:tcPr marT="45712" marB="45712"/>
                </a:tc>
                <a:tc>
                  <a:txBody>
                    <a:bodyPr/>
                    <a:lstStyle/>
                    <a:p>
                      <a:r>
                        <a:rPr lang="en-US" sz="1800" dirty="0"/>
                        <a:t>Roy Want</a:t>
                      </a:r>
                    </a:p>
                  </a:txBody>
                  <a:tcPr marT="45712" marB="45712"/>
                </a:tc>
                <a:tc>
                  <a:txBody>
                    <a:bodyPr/>
                    <a:lstStyle/>
                    <a:p>
                      <a:r>
                        <a:rPr lang="en-US" sz="1800" dirty="0"/>
                        <a:t>SA 1 Comment database</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178159513"/>
                  </a:ext>
                </a:extLst>
              </a:tr>
              <a:tr h="0">
                <a:tc>
                  <a:txBody>
                    <a:bodyPr/>
                    <a:lstStyle/>
                    <a:p>
                      <a:r>
                        <a:rPr lang="en-US" sz="1800" kern="1200" dirty="0">
                          <a:solidFill>
                            <a:schemeClr val="dk1"/>
                          </a:solidFill>
                          <a:latin typeface="+mn-lt"/>
                          <a:ea typeface="+mn-ea"/>
                          <a:cs typeface="+mn-cs"/>
                        </a:rPr>
                        <a:t>11-14-1921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372584398"/>
                  </a:ext>
                </a:extLst>
              </a:tr>
              <a:tr h="0">
                <a:tc>
                  <a:txBody>
                    <a:bodyPr/>
                    <a:lstStyle/>
                    <a:p>
                      <a:r>
                        <a:rPr lang="en-US" sz="1800" kern="1200" dirty="0">
                          <a:solidFill>
                            <a:schemeClr val="dk1"/>
                          </a:solidFill>
                          <a:latin typeface="+mn-lt"/>
                          <a:ea typeface="+mn-ea"/>
                          <a:cs typeface="+mn-cs"/>
                        </a:rPr>
                        <a:t>11-24-1929</a:t>
                      </a:r>
                    </a:p>
                  </a:txBody>
                  <a:tcPr marT="45712" marB="45712"/>
                </a:tc>
                <a:tc>
                  <a:txBody>
                    <a:bodyPr/>
                    <a:lstStyle/>
                    <a:p>
                      <a:r>
                        <a:rPr lang="en-US" sz="18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SA1 editorial comment resolution</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551324123"/>
                  </a:ext>
                </a:extLst>
              </a:tr>
              <a:tr h="0">
                <a:tc>
                  <a:txBody>
                    <a:bodyPr/>
                    <a:lstStyle/>
                    <a:p>
                      <a:r>
                        <a:rPr lang="en-US" sz="1800" kern="1200" dirty="0">
                          <a:solidFill>
                            <a:schemeClr val="dk1"/>
                          </a:solidFill>
                          <a:latin typeface="+mn-lt"/>
                          <a:ea typeface="+mn-ea"/>
                          <a:cs typeface="+mn-cs"/>
                        </a:rPr>
                        <a:t>11-24-1923</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520842086"/>
                  </a:ext>
                </a:extLst>
              </a:tr>
              <a:tr h="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582693116"/>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51764206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November IEEE Meeting –  Nov. 12</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a:t>
            </a:r>
          </a:p>
          <a:p>
            <a:pPr algn="just">
              <a:spcBef>
                <a:spcPct val="20000"/>
              </a:spcBef>
              <a:buFontTx/>
              <a:buChar char="•"/>
            </a:pPr>
            <a:r>
              <a:rPr lang="en-US" altLang="en-US" sz="2000" b="0" dirty="0"/>
              <a:t>Agenda setting for the week (7 min).</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Approval of previous meeting minutes (10min).</a:t>
            </a:r>
          </a:p>
          <a:p>
            <a:pPr algn="just">
              <a:spcBef>
                <a:spcPct val="20000"/>
              </a:spcBef>
              <a:buFontTx/>
              <a:buChar char="•"/>
            </a:pPr>
            <a:r>
              <a:rPr lang="en-US" sz="2000" b="0" dirty="0"/>
              <a:t>Review SA ballot results, process going forward and resulting plans for the week (5 min)</a:t>
            </a:r>
          </a:p>
          <a:p>
            <a:pPr algn="just">
              <a:spcBef>
                <a:spcPct val="20000"/>
              </a:spcBef>
              <a:buFontTx/>
              <a:buChar char="•"/>
            </a:pPr>
            <a:r>
              <a:rPr lang="en-US" sz="2000" b="0" dirty="0"/>
              <a:t>Conduct comment assignment (10min)</a:t>
            </a:r>
          </a:p>
          <a:p>
            <a:pPr algn="just">
              <a:spcBef>
                <a:spcPct val="20000"/>
              </a:spcBef>
              <a:buFontTx/>
              <a:buChar char="•"/>
            </a:pPr>
            <a:r>
              <a:rPr lang="en-US" sz="2000" b="0" dirty="0"/>
              <a:t>Conduct comment resolution for available submissions (as time permits)</a:t>
            </a:r>
          </a:p>
          <a:p>
            <a:pPr algn="just">
              <a:spcBef>
                <a:spcPct val="20000"/>
              </a:spcBef>
              <a:buFontTx/>
              <a:buChar char="•"/>
            </a:pPr>
            <a:r>
              <a:rPr lang="en-US" sz="2000" b="0" dirty="0"/>
              <a:t>Recess.</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17735225"/>
              </p:ext>
            </p:extLst>
          </p:nvPr>
        </p:nvGraphicFramePr>
        <p:xfrm>
          <a:off x="695400" y="1260086"/>
          <a:ext cx="10945215" cy="2438304"/>
        </p:xfrm>
        <a:graphic>
          <a:graphicData uri="http://schemas.openxmlformats.org/drawingml/2006/table">
            <a:tbl>
              <a:tblPr firstRow="1" bandRow="1">
                <a:tableStyleId>{21E4AEA4-8DFA-4A89-87EB-49C32662AFE0}</a:tableStyleId>
              </a:tblPr>
              <a:tblGrid>
                <a:gridCol w="1428425">
                  <a:extLst>
                    <a:ext uri="{9D8B030D-6E8A-4147-A177-3AD203B41FA5}">
                      <a16:colId xmlns:a16="http://schemas.microsoft.com/office/drawing/2014/main" val="20000"/>
                    </a:ext>
                  </a:extLst>
                </a:gridCol>
                <a:gridCol w="1808261">
                  <a:extLst>
                    <a:ext uri="{9D8B030D-6E8A-4147-A177-3AD203B41FA5}">
                      <a16:colId xmlns:a16="http://schemas.microsoft.com/office/drawing/2014/main" val="20001"/>
                    </a:ext>
                  </a:extLst>
                </a:gridCol>
                <a:gridCol w="3820098">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2376263">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800" dirty="0"/>
                        <a:t>11-24-1920</a:t>
                      </a:r>
                    </a:p>
                  </a:txBody>
                  <a:tcPr marT="45712" marB="45712"/>
                </a:tc>
                <a:tc>
                  <a:txBody>
                    <a:bodyPr/>
                    <a:lstStyle/>
                    <a:p>
                      <a:r>
                        <a:rPr lang="en-US" sz="1800" dirty="0"/>
                        <a:t>Roy Want</a:t>
                      </a:r>
                    </a:p>
                  </a:txBody>
                  <a:tcPr marT="45712" marB="45712"/>
                </a:tc>
                <a:tc>
                  <a:txBody>
                    <a:bodyPr/>
                    <a:lstStyle/>
                    <a:p>
                      <a:r>
                        <a:rPr lang="en-US" sz="1800" dirty="0"/>
                        <a:t>SA 1 Comment database</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dirty="0"/>
                        <a:t>10 min</a:t>
                      </a:r>
                    </a:p>
                  </a:txBody>
                  <a:tcPr marT="45712" marB="45712"/>
                </a:tc>
                <a:extLst>
                  <a:ext uri="{0D108BD9-81ED-4DB2-BD59-A6C34878D82A}">
                    <a16:rowId xmlns:a16="http://schemas.microsoft.com/office/drawing/2014/main" val="3281966889"/>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3408709058"/>
                  </a:ext>
                </a:extLst>
              </a:tr>
              <a:tr h="0">
                <a:tc>
                  <a:txBody>
                    <a:bodyPr/>
                    <a:lstStyle/>
                    <a:p>
                      <a:r>
                        <a:rPr lang="en-US" sz="1800" kern="1200" dirty="0">
                          <a:solidFill>
                            <a:schemeClr val="dk1"/>
                          </a:solidFill>
                          <a:latin typeface="+mn-lt"/>
                          <a:ea typeface="+mn-ea"/>
                          <a:cs typeface="+mn-cs"/>
                        </a:rPr>
                        <a:t>11-24-1929</a:t>
                      </a:r>
                    </a:p>
                  </a:txBody>
                  <a:tcPr marT="45712" marB="45712"/>
                </a:tc>
                <a:tc>
                  <a:txBody>
                    <a:bodyPr/>
                    <a:lstStyle/>
                    <a:p>
                      <a:r>
                        <a:rPr lang="en-US" sz="18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SA1 editorial comment resolution</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dirty="0"/>
                        <a:t>10 min</a:t>
                      </a:r>
                    </a:p>
                  </a:txBody>
                  <a:tcPr marT="45712" marB="45712"/>
                </a:tc>
                <a:extLst>
                  <a:ext uri="{0D108BD9-81ED-4DB2-BD59-A6C34878D82A}">
                    <a16:rowId xmlns:a16="http://schemas.microsoft.com/office/drawing/2014/main" val="1283045369"/>
                  </a:ext>
                </a:extLst>
              </a:tr>
              <a:tr h="0">
                <a:tc>
                  <a:txBody>
                    <a:bodyPr/>
                    <a:lstStyle/>
                    <a:p>
                      <a:r>
                        <a:rPr lang="en-US" sz="1800" kern="1200" dirty="0">
                          <a:solidFill>
                            <a:schemeClr val="dk1"/>
                          </a:solidFill>
                          <a:latin typeface="+mn-lt"/>
                          <a:ea typeface="+mn-ea"/>
                          <a:cs typeface="+mn-cs"/>
                        </a:rPr>
                        <a:t>11-24-1923</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dirty="0"/>
                        <a:t>As time permits (40min)</a:t>
                      </a:r>
                      <a:endParaRPr lang="en-US" sz="1400" dirty="0"/>
                    </a:p>
                  </a:txBody>
                  <a:tcPr marT="45712" marB="45712"/>
                </a:tc>
                <a:extLst>
                  <a:ext uri="{0D108BD9-81ED-4DB2-BD59-A6C34878D82A}">
                    <a16:rowId xmlns:a16="http://schemas.microsoft.com/office/drawing/2014/main" val="3603251465"/>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Consider 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r>
              <a:rPr lang="en-US" dirty="0"/>
              <a:t>Consider approval of previous meeting minutes and motions making the threshold. </a:t>
            </a:r>
          </a:p>
          <a:p>
            <a:r>
              <a:rPr lang="en-US" dirty="0"/>
              <a:t>Go to 11-24-049.</a:t>
            </a:r>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5739787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200" b="0" dirty="0">
                <a:cs typeface="Times New Roman" panose="02020603050405020304" pitchFamily="18" charset="0"/>
              </a:rPr>
              <a:t>Chair Jonathan Segev (Intel)</a:t>
            </a:r>
          </a:p>
          <a:p>
            <a:pPr algn="ctr">
              <a:lnSpc>
                <a:spcPct val="90000"/>
              </a:lnSpc>
              <a:buFontTx/>
              <a:buNone/>
            </a:pPr>
            <a:r>
              <a:rPr lang="en-US" altLang="en-US" sz="3200" b="0" dirty="0">
                <a:cs typeface="Times New Roman" panose="02020603050405020304" pitchFamily="18" charset="0"/>
              </a:rPr>
              <a:t>Vice Chair Assaf Kasher (Self)</a:t>
            </a:r>
          </a:p>
          <a:p>
            <a:pPr algn="ctr">
              <a:lnSpc>
                <a:spcPct val="90000"/>
              </a:lnSpc>
              <a:buFontTx/>
              <a:buNone/>
            </a:pPr>
            <a:r>
              <a:rPr lang="en-US" altLang="en-US" sz="3200" b="0" dirty="0">
                <a:cs typeface="Times New Roman" panose="02020603050405020304" pitchFamily="18" charset="0"/>
              </a:rPr>
              <a:t>Vice Chair Ali Raissinia (Qualcomm)</a:t>
            </a:r>
          </a:p>
          <a:p>
            <a:pPr algn="ctr">
              <a:lnSpc>
                <a:spcPct val="90000"/>
              </a:lnSpc>
              <a:buFontTx/>
              <a:buNone/>
            </a:pPr>
            <a:r>
              <a:rPr lang="en-US" altLang="en-US" sz="3200" b="0" dirty="0">
                <a:cs typeface="Times New Roman" panose="02020603050405020304" pitchFamily="18" charset="0"/>
              </a:rPr>
              <a:t>Technical Editor Roy Want (Google)</a:t>
            </a:r>
          </a:p>
          <a:p>
            <a:pPr algn="ctr">
              <a:lnSpc>
                <a:spcPct val="90000"/>
              </a:lnSpc>
              <a:buFontTx/>
              <a:buNone/>
            </a:pPr>
            <a:r>
              <a:rPr lang="en-US" altLang="en-US" sz="32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November IEEE Meeting –  Nov. 13</a:t>
            </a:r>
            <a:r>
              <a:rPr lang="en-US" altLang="en-US" baseline="30000" dirty="0">
                <a:solidFill>
                  <a:schemeClr val="tx2"/>
                </a:solidFill>
              </a:rPr>
              <a:t>th</a:t>
            </a:r>
            <a:r>
              <a:rPr lang="en-US" altLang="en-US" dirty="0">
                <a:solidFill>
                  <a:schemeClr val="tx2"/>
                </a:solidFill>
              </a:rPr>
              <a:t> PM2</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Comment resolution assignment (7min)</a:t>
            </a:r>
          </a:p>
          <a:p>
            <a:pPr algn="just">
              <a:spcBef>
                <a:spcPct val="20000"/>
              </a:spcBef>
              <a:buFontTx/>
              <a:buChar char="•"/>
            </a:pPr>
            <a:r>
              <a:rPr lang="en-US" sz="2000" b="0" dirty="0"/>
              <a:t>Comment resolution (as time permits)</a:t>
            </a:r>
          </a:p>
          <a:p>
            <a:pPr algn="just">
              <a:spcBef>
                <a:spcPct val="20000"/>
              </a:spcBef>
              <a:buFontTx/>
              <a:buChar char="•"/>
            </a:pPr>
            <a:r>
              <a:rPr lang="en-US" sz="2000" b="0" dirty="0"/>
              <a:t>Set Telecon times (5min)</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Nov. IEEE Meeting –  Nov. 13</a:t>
            </a:r>
            <a:r>
              <a:rPr lang="en-US" altLang="en-US" baseline="30000" dirty="0">
                <a:solidFill>
                  <a:schemeClr val="tx2"/>
                </a:solidFill>
              </a:rPr>
              <a:t>th</a:t>
            </a:r>
            <a:r>
              <a:rPr lang="en-US" altLang="en-US" dirty="0">
                <a:solidFill>
                  <a:schemeClr val="tx2"/>
                </a:solidFill>
              </a:rPr>
              <a:t> PM2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31578585"/>
              </p:ext>
            </p:extLst>
          </p:nvPr>
        </p:nvGraphicFramePr>
        <p:xfrm>
          <a:off x="914401" y="1260086"/>
          <a:ext cx="10460566" cy="2163984"/>
        </p:xfrm>
        <a:graphic>
          <a:graphicData uri="http://schemas.openxmlformats.org/drawingml/2006/table">
            <a:tbl>
              <a:tblPr firstRow="1" bandRow="1">
                <a:tableStyleId>{21E4AEA4-8DFA-4A89-87EB-49C32662AFE0}</a:tableStyleId>
              </a:tblPr>
              <a:tblGrid>
                <a:gridCol w="1293167">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3600400">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800" kern="1200" dirty="0">
                          <a:solidFill>
                            <a:schemeClr val="dk1"/>
                          </a:solidFill>
                          <a:latin typeface="+mn-lt"/>
                          <a:ea typeface="+mn-ea"/>
                          <a:cs typeface="+mn-cs"/>
                        </a:rPr>
                        <a:t>11-24-1929</a:t>
                      </a:r>
                    </a:p>
                  </a:txBody>
                  <a:tcPr marT="45712" marB="45712"/>
                </a:tc>
                <a:tc>
                  <a:txBody>
                    <a:bodyPr/>
                    <a:lstStyle/>
                    <a:p>
                      <a:r>
                        <a:rPr lang="en-US" sz="18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SA1 editorial comment resolution</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For motion</a:t>
                      </a:r>
                    </a:p>
                  </a:txBody>
                  <a:tcPr marT="45712" marB="45712"/>
                </a:tc>
                <a:extLst>
                  <a:ext uri="{0D108BD9-81ED-4DB2-BD59-A6C34878D82A}">
                    <a16:rowId xmlns:a16="http://schemas.microsoft.com/office/drawing/2014/main" val="638581851"/>
                  </a:ext>
                </a:extLst>
              </a:tr>
              <a:tr h="0">
                <a:tc>
                  <a:txBody>
                    <a:bodyPr/>
                    <a:lstStyle/>
                    <a:p>
                      <a:r>
                        <a:rPr lang="en-US" sz="1800" kern="1200" dirty="0">
                          <a:solidFill>
                            <a:schemeClr val="dk1"/>
                          </a:solidFill>
                          <a:latin typeface="+mn-lt"/>
                          <a:ea typeface="+mn-ea"/>
                          <a:cs typeface="+mn-cs"/>
                        </a:rPr>
                        <a:t>11-24-1923</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continue</a:t>
                      </a:r>
                    </a:p>
                  </a:txBody>
                  <a:tcPr marT="45712" marB="45712"/>
                </a:tc>
                <a:extLst>
                  <a:ext uri="{0D108BD9-81ED-4DB2-BD59-A6C34878D82A}">
                    <a16:rowId xmlns:a16="http://schemas.microsoft.com/office/drawing/2014/main" val="1644569117"/>
                  </a:ext>
                </a:extLst>
              </a:tr>
              <a:tr h="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47000142"/>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2256676809"/>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6041332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altLang="en-US" sz="2000" b="0" kern="0" dirty="0"/>
              <a:t>Nov.  21</a:t>
            </a:r>
            <a:r>
              <a:rPr lang="en-US" altLang="en-US" sz="2000" b="0" kern="0" baseline="30000" dirty="0"/>
              <a:t>st</a:t>
            </a:r>
            <a:r>
              <a:rPr lang="en-US" altLang="en-US" sz="2000" b="0" kern="0" dirty="0"/>
              <a:t> 	10:00 am PT/13:00 ET (</a:t>
            </a:r>
            <a:r>
              <a:rPr lang="en-US" altLang="en-US" sz="2000" b="0" dirty="0"/>
              <a:t>2</a:t>
            </a:r>
            <a:r>
              <a:rPr lang="en-US" altLang="en-US" sz="2000" b="0" kern="0" dirty="0"/>
              <a:t>hrs) </a:t>
            </a:r>
          </a:p>
          <a:p>
            <a:pPr>
              <a:buFont typeface="Arial" panose="020B0604020202020204" pitchFamily="34" charset="0"/>
              <a:buChar char="•"/>
            </a:pPr>
            <a:r>
              <a:rPr lang="en-US" altLang="en-US" sz="2000" b="0" dirty="0"/>
              <a:t>Dec.  5</a:t>
            </a:r>
            <a:r>
              <a:rPr lang="en-US" altLang="en-US" sz="2000" b="0" baseline="30000" dirty="0"/>
              <a:t>th</a:t>
            </a:r>
            <a:r>
              <a:rPr lang="en-US" altLang="en-US" sz="2000" b="0" dirty="0"/>
              <a:t> 		</a:t>
            </a:r>
            <a:r>
              <a:rPr lang="en-US" altLang="en-US" sz="2000" b="0" kern="0" dirty="0"/>
              <a:t>10:00 am PT/13:00 ET (2hrs) </a:t>
            </a:r>
          </a:p>
          <a:p>
            <a:pPr>
              <a:buFont typeface="Arial" panose="020B0604020202020204" pitchFamily="34" charset="0"/>
              <a:buChar char="•"/>
            </a:pPr>
            <a:r>
              <a:rPr lang="en-US" altLang="en-US" sz="2000" b="0" kern="0" dirty="0"/>
              <a:t>Dec.  12</a:t>
            </a:r>
            <a:r>
              <a:rPr lang="en-US" altLang="en-US" sz="2000" b="0" kern="0" baseline="30000" dirty="0"/>
              <a:t>th</a:t>
            </a:r>
            <a:r>
              <a:rPr lang="en-US" altLang="en-US" sz="2000" b="0" kern="0" dirty="0"/>
              <a:t> </a:t>
            </a:r>
            <a:r>
              <a:rPr lang="en-US" altLang="en-US" sz="2000" b="0" dirty="0"/>
              <a:t>	</a:t>
            </a:r>
            <a:r>
              <a:rPr lang="en-US" altLang="en-US" sz="2000" b="0" kern="0" dirty="0"/>
              <a:t>10:00 am PT/13:00 ET (2hrs) </a:t>
            </a:r>
          </a:p>
          <a:p>
            <a:pPr>
              <a:buFont typeface="Arial" panose="020B0604020202020204" pitchFamily="34" charset="0"/>
              <a:buChar char="•"/>
            </a:pPr>
            <a:r>
              <a:rPr lang="en-US" altLang="en-US" sz="2000" b="0" kern="0" dirty="0"/>
              <a:t>Jan. 	9</a:t>
            </a:r>
            <a:r>
              <a:rPr lang="en-US" altLang="en-US" sz="2000" b="0" kern="0" baseline="30000" dirty="0"/>
              <a:t>th</a:t>
            </a:r>
            <a:r>
              <a:rPr lang="en-US" altLang="en-US" sz="2000" b="0" kern="0" dirty="0"/>
              <a:t>		10:00 am PT/13:00 ET (2hrs)</a:t>
            </a:r>
          </a:p>
          <a:p>
            <a:pPr>
              <a:buFont typeface="Arial" panose="020B0604020202020204" pitchFamily="34" charset="0"/>
              <a:buChar char="•"/>
            </a:pPr>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8B15E-3AFD-BE90-B3C2-68ACC6633D0C}"/>
              </a:ext>
            </a:extLst>
          </p:cNvPr>
          <p:cNvSpPr>
            <a:spLocks noGrp="1"/>
          </p:cNvSpPr>
          <p:nvPr>
            <p:ph type="title"/>
          </p:nvPr>
        </p:nvSpPr>
        <p:spPr/>
        <p:txBody>
          <a:bodyPr/>
          <a:lstStyle/>
          <a:p>
            <a:r>
              <a:rPr lang="en-US" dirty="0"/>
              <a:t>Achievements for the week</a:t>
            </a:r>
          </a:p>
        </p:txBody>
      </p:sp>
      <p:sp>
        <p:nvSpPr>
          <p:cNvPr id="3" name="Content Placeholder 2">
            <a:extLst>
              <a:ext uri="{FF2B5EF4-FFF2-40B4-BE49-F238E27FC236}">
                <a16:creationId xmlns:a16="http://schemas.microsoft.com/office/drawing/2014/main" id="{D5BAB463-1455-EB8F-F880-0EF06E4A7BD5}"/>
              </a:ext>
            </a:extLst>
          </p:cNvPr>
          <p:cNvSpPr>
            <a:spLocks noGrp="1"/>
          </p:cNvSpPr>
          <p:nvPr>
            <p:ph idx="1"/>
          </p:nvPr>
        </p:nvSpPr>
        <p:spPr/>
        <p:txBody>
          <a:bodyPr/>
          <a:lstStyle/>
          <a:p>
            <a:pPr>
              <a:buFont typeface="Arial" panose="020B0604020202020204" pitchFamily="34" charset="0"/>
              <a:buChar char="•"/>
            </a:pPr>
            <a:r>
              <a:rPr lang="en-US" dirty="0"/>
              <a:t>Completed assignment of CIDs.</a:t>
            </a:r>
          </a:p>
          <a:p>
            <a:pPr>
              <a:buFont typeface="Arial" panose="020B0604020202020204" pitchFamily="34" charset="0"/>
              <a:buChar char="•"/>
            </a:pPr>
            <a:r>
              <a:rPr lang="en-US" dirty="0"/>
              <a:t>Resolved all editorial CID</a:t>
            </a:r>
          </a:p>
          <a:p>
            <a:pPr>
              <a:buFont typeface="Arial" panose="020B0604020202020204" pitchFamily="34" charset="0"/>
              <a:buChar char="•"/>
            </a:pPr>
            <a:r>
              <a:rPr lang="en-US" dirty="0"/>
              <a:t>Resolved 8 Technical CIDs.</a:t>
            </a:r>
          </a:p>
          <a:p>
            <a:pPr marL="0" indent="0"/>
            <a:endParaRPr lang="en-US" dirty="0"/>
          </a:p>
          <a:p>
            <a:pPr marL="0" indent="0"/>
            <a:r>
              <a:rPr lang="en-US" dirty="0"/>
              <a:t>Target towards the January meeting:</a:t>
            </a:r>
          </a:p>
          <a:p>
            <a:pPr>
              <a:buFont typeface="Arial" panose="020B0604020202020204" pitchFamily="34" charset="0"/>
              <a:buChar char="•"/>
            </a:pPr>
            <a:r>
              <a:rPr lang="en-US" dirty="0"/>
              <a:t>Complete CR and recirculate when possible. </a:t>
            </a:r>
          </a:p>
        </p:txBody>
      </p:sp>
      <p:sp>
        <p:nvSpPr>
          <p:cNvPr id="4" name="Slide Number Placeholder 3">
            <a:extLst>
              <a:ext uri="{FF2B5EF4-FFF2-40B4-BE49-F238E27FC236}">
                <a16:creationId xmlns:a16="http://schemas.microsoft.com/office/drawing/2014/main" id="{395278A2-5E48-9331-7100-9F0ECBCB219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27695B47-FFD6-222D-E82A-3D9B507FCE5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701AEB6-6BF7-4EC9-005A-6064B3991550}"/>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1173349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E5A7-BB35-17FE-9435-4D0AC2330757}"/>
              </a:ext>
            </a:extLst>
          </p:cNvPr>
          <p:cNvSpPr>
            <a:spLocks noGrp="1"/>
          </p:cNvSpPr>
          <p:nvPr>
            <p:ph type="title"/>
          </p:nvPr>
        </p:nvSpPr>
        <p:spPr/>
        <p:txBody>
          <a:bodyPr/>
          <a:lstStyle/>
          <a:p>
            <a:r>
              <a:rPr lang="en-US" dirty="0"/>
              <a:t>Submission pipeline</a:t>
            </a:r>
          </a:p>
        </p:txBody>
      </p:sp>
      <p:graphicFrame>
        <p:nvGraphicFramePr>
          <p:cNvPr id="7" name="Content Placeholder 6">
            <a:extLst>
              <a:ext uri="{FF2B5EF4-FFF2-40B4-BE49-F238E27FC236}">
                <a16:creationId xmlns:a16="http://schemas.microsoft.com/office/drawing/2014/main" id="{C6AEFD3E-DAC2-C3A3-1B80-705E563C1B11}"/>
              </a:ext>
            </a:extLst>
          </p:cNvPr>
          <p:cNvGraphicFramePr>
            <a:graphicFrameLocks noGrp="1"/>
          </p:cNvGraphicFramePr>
          <p:nvPr>
            <p:ph idx="1"/>
            <p:extLst>
              <p:ext uri="{D42A27DB-BD31-4B8C-83A1-F6EECF244321}">
                <p14:modId xmlns:p14="http://schemas.microsoft.com/office/powerpoint/2010/main" val="2123117164"/>
              </p:ext>
            </p:extLst>
          </p:nvPr>
        </p:nvGraphicFramePr>
        <p:xfrm>
          <a:off x="914400" y="1981200"/>
          <a:ext cx="8565975" cy="2163984"/>
        </p:xfrm>
        <a:graphic>
          <a:graphicData uri="http://schemas.openxmlformats.org/drawingml/2006/table">
            <a:tbl>
              <a:tblPr firstRow="1" bandRow="1">
                <a:tableStyleId>{21E4AEA4-8DFA-4A89-87EB-49C32662AFE0}</a:tableStyleId>
              </a:tblPr>
              <a:tblGrid>
                <a:gridCol w="1293167">
                  <a:extLst>
                    <a:ext uri="{9D8B030D-6E8A-4147-A177-3AD203B41FA5}">
                      <a16:colId xmlns:a16="http://schemas.microsoft.com/office/drawing/2014/main" val="2766123136"/>
                    </a:ext>
                  </a:extLst>
                </a:gridCol>
                <a:gridCol w="2160240">
                  <a:extLst>
                    <a:ext uri="{9D8B030D-6E8A-4147-A177-3AD203B41FA5}">
                      <a16:colId xmlns:a16="http://schemas.microsoft.com/office/drawing/2014/main" val="2340418467"/>
                    </a:ext>
                  </a:extLst>
                </a:gridCol>
                <a:gridCol w="3600400">
                  <a:extLst>
                    <a:ext uri="{9D8B030D-6E8A-4147-A177-3AD203B41FA5}">
                      <a16:colId xmlns:a16="http://schemas.microsoft.com/office/drawing/2014/main" val="1398164231"/>
                    </a:ext>
                  </a:extLst>
                </a:gridCol>
                <a:gridCol w="1512168">
                  <a:extLst>
                    <a:ext uri="{9D8B030D-6E8A-4147-A177-3AD203B41FA5}">
                      <a16:colId xmlns:a16="http://schemas.microsoft.com/office/drawing/2014/main" val="3245824637"/>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520002731"/>
                  </a:ext>
                </a:extLst>
              </a:tr>
              <a:tr h="16909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533968865"/>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995467406"/>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4078881445"/>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extLst>
                  <a:ext uri="{0D108BD9-81ED-4DB2-BD59-A6C34878D82A}">
                    <a16:rowId xmlns:a16="http://schemas.microsoft.com/office/drawing/2014/main" val="2802513790"/>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182055428"/>
                  </a:ext>
                </a:extLst>
              </a:tr>
            </a:tbl>
          </a:graphicData>
        </a:graphic>
      </p:graphicFrame>
      <p:sp>
        <p:nvSpPr>
          <p:cNvPr id="4" name="Slide Number Placeholder 3">
            <a:extLst>
              <a:ext uri="{FF2B5EF4-FFF2-40B4-BE49-F238E27FC236}">
                <a16:creationId xmlns:a16="http://schemas.microsoft.com/office/drawing/2014/main" id="{9736F42A-73AC-64F5-BCB2-B65B7D17455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8C455E04-6DB8-2138-E436-4E6AB0A407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D538386-051F-1690-8EBC-D1634B003970}"/>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3699411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December 3</a:t>
            </a:r>
            <a:r>
              <a:rPr lang="en-US" altLang="en-US" baseline="30000" dirty="0">
                <a:solidFill>
                  <a:schemeClr val="tx2"/>
                </a:solidFill>
              </a:rPr>
              <a:t>rd</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Comment resolution (as time permits)</a:t>
            </a:r>
          </a:p>
          <a:p>
            <a:pPr algn="just">
              <a:spcBef>
                <a:spcPct val="20000"/>
              </a:spcBef>
              <a:buFontTx/>
              <a:buChar char="•"/>
            </a:pPr>
            <a:r>
              <a:rPr lang="en-US" sz="2000" b="0" dirty="0"/>
              <a:t>Review Telecon times (3min)</a:t>
            </a:r>
          </a:p>
          <a:p>
            <a:pPr algn="just">
              <a:spcBef>
                <a:spcPct val="20000"/>
              </a:spcBef>
              <a:buFontTx/>
              <a:buChar char="•"/>
            </a:pPr>
            <a:r>
              <a:rPr lang="en-US" sz="2000" b="0" dirty="0"/>
              <a:t>Review submission pipeline (2min)</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42473579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Dec. 3</a:t>
            </a:r>
            <a:r>
              <a:rPr lang="en-US" altLang="en-US" baseline="30000" dirty="0">
                <a:solidFill>
                  <a:schemeClr val="tx2"/>
                </a:solidFill>
              </a:rPr>
              <a:t>rd</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4748231"/>
              </p:ext>
            </p:extLst>
          </p:nvPr>
        </p:nvGraphicFramePr>
        <p:xfrm>
          <a:off x="914401" y="1260086"/>
          <a:ext cx="10460566" cy="2438304"/>
        </p:xfrm>
        <a:graphic>
          <a:graphicData uri="http://schemas.openxmlformats.org/drawingml/2006/table">
            <a:tbl>
              <a:tblPr firstRow="1" bandRow="1">
                <a:tableStyleId>{21E4AEA4-8DFA-4A89-87EB-49C32662AFE0}</a:tableStyleId>
              </a:tblPr>
              <a:tblGrid>
                <a:gridCol w="1293167">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3600400">
                  <a:extLst>
                    <a:ext uri="{9D8B030D-6E8A-4147-A177-3AD203B41FA5}">
                      <a16:colId xmlns:a16="http://schemas.microsoft.com/office/drawing/2014/main" val="20002"/>
                    </a:ext>
                  </a:extLst>
                </a:gridCol>
                <a:gridCol w="1296144">
                  <a:extLst>
                    <a:ext uri="{9D8B030D-6E8A-4147-A177-3AD203B41FA5}">
                      <a16:colId xmlns:a16="http://schemas.microsoft.com/office/drawing/2014/main" val="3219614300"/>
                    </a:ext>
                  </a:extLst>
                </a:gridCol>
                <a:gridCol w="211061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 min </a:t>
                      </a:r>
                    </a:p>
                  </a:txBody>
                  <a:tcPr marT="45712" marB="45712"/>
                </a:tc>
                <a:extLst>
                  <a:ext uri="{0D108BD9-81ED-4DB2-BD59-A6C34878D82A}">
                    <a16:rowId xmlns:a16="http://schemas.microsoft.com/office/drawing/2014/main" val="47000142"/>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 min</a:t>
                      </a:r>
                    </a:p>
                  </a:txBody>
                  <a:tcPr marT="45712" marB="45712"/>
                </a:tc>
                <a:extLst>
                  <a:ext uri="{0D108BD9-81ED-4DB2-BD59-A6C34878D82A}">
                    <a16:rowId xmlns:a16="http://schemas.microsoft.com/office/drawing/2014/main" val="2256676809"/>
                  </a:ext>
                </a:extLst>
              </a:tr>
              <a:tr h="0">
                <a:tc>
                  <a:txBody>
                    <a:bodyPr/>
                    <a:lstStyle/>
                    <a:p>
                      <a:r>
                        <a:rPr lang="en-US" sz="1800" kern="1200" dirty="0">
                          <a:solidFill>
                            <a:schemeClr val="dk1"/>
                          </a:solidFill>
                          <a:latin typeface="+mn-lt"/>
                          <a:ea typeface="+mn-ea"/>
                          <a:cs typeface="+mn-cs"/>
                        </a:rPr>
                        <a:t>11-24-1964</a:t>
                      </a:r>
                    </a:p>
                  </a:txBody>
                  <a:tcPr marT="45712" marB="45712"/>
                </a:tc>
                <a:tc>
                  <a:txBody>
                    <a:bodyPr/>
                    <a:lstStyle/>
                    <a:p>
                      <a:r>
                        <a:rPr lang="en-US" sz="1800" kern="1200" dirty="0">
                          <a:solidFill>
                            <a:schemeClr val="dk1"/>
                          </a:solidFill>
                          <a:latin typeface="+mn-lt"/>
                          <a:ea typeface="+mn-ea"/>
                          <a:cs typeface="+mn-cs"/>
                        </a:rPr>
                        <a:t>Stephan Sand</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initial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15 min </a:t>
                      </a:r>
                    </a:p>
                  </a:txBody>
                  <a:tcPr marT="45712" marB="45712"/>
                </a:tc>
                <a:extLst>
                  <a:ext uri="{0D108BD9-81ED-4DB2-BD59-A6C34878D82A}">
                    <a16:rowId xmlns:a16="http://schemas.microsoft.com/office/drawing/2014/main" val="3585678509"/>
                  </a:ext>
                </a:extLst>
              </a:tr>
              <a:tr h="0">
                <a:tc>
                  <a:txBody>
                    <a:bodyPr/>
                    <a:lstStyle/>
                    <a:p>
                      <a:r>
                        <a:rPr lang="en-US" dirty="0"/>
                        <a:t>11-24-1986</a:t>
                      </a:r>
                    </a:p>
                  </a:txBody>
                  <a:tcPr marT="45712" marB="45712"/>
                </a:tc>
                <a:tc>
                  <a:txBody>
                    <a:bodyPr/>
                    <a:lstStyle/>
                    <a:p>
                      <a:r>
                        <a:rPr lang="en-US" dirty="0"/>
                        <a:t>Jonathan Segev</a:t>
                      </a:r>
                    </a:p>
                  </a:txBody>
                  <a:tcPr marT="45712" marB="45712"/>
                </a:tc>
                <a:tc>
                  <a:txBody>
                    <a:bodyPr/>
                    <a:lstStyle/>
                    <a:p>
                      <a:r>
                        <a:rPr lang="en-US" dirty="0"/>
                        <a:t>SA1 CRs</a:t>
                      </a:r>
                    </a:p>
                  </a:txBody>
                  <a:tcPr marT="45712" marB="45712"/>
                </a:tc>
                <a:tc>
                  <a:txBody>
                    <a:bodyPr/>
                    <a:lstStyle/>
                    <a:p>
                      <a:r>
                        <a:rPr lang="en-US" dirty="0"/>
                        <a:t>CR</a:t>
                      </a:r>
                    </a:p>
                  </a:txBody>
                  <a:tcPr marT="45712" marB="45712"/>
                </a:tc>
                <a:tc>
                  <a:txBody>
                    <a:bodyPr/>
                    <a:lstStyle/>
                    <a:p>
                      <a:r>
                        <a:rPr lang="en-US" sz="1800" kern="1200" dirty="0">
                          <a:solidFill>
                            <a:schemeClr val="dk1"/>
                          </a:solidFill>
                          <a:latin typeface="+mn-lt"/>
                          <a:ea typeface="+mn-ea"/>
                          <a:cs typeface="+mn-cs"/>
                        </a:rPr>
                        <a:t>30 min as time permits</a:t>
                      </a:r>
                    </a:p>
                  </a:txBody>
                  <a:tcPr marT="45712" marB="45712"/>
                </a:tc>
                <a:extLst>
                  <a:ext uri="{0D108BD9-81ED-4DB2-BD59-A6C34878D82A}">
                    <a16:rowId xmlns:a16="http://schemas.microsoft.com/office/drawing/2014/main" val="4255873141"/>
                  </a:ext>
                </a:extLst>
              </a:tr>
            </a:tbl>
          </a:graphicData>
        </a:graphic>
      </p:graphicFrame>
    </p:spTree>
    <p:extLst>
      <p:ext uri="{BB962C8B-B14F-4D97-AF65-F5344CB8AC3E}">
        <p14:creationId xmlns:p14="http://schemas.microsoft.com/office/powerpoint/2010/main" val="4784207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557701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November 2024 IEEE 802.11 meeting week, and teleconferences running between the November 2025 and January 2025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altLang="en-US" sz="2000" b="0" strike="sngStrike" dirty="0"/>
              <a:t>Dec.  3</a:t>
            </a:r>
            <a:r>
              <a:rPr lang="en-US" altLang="en-US" sz="2000" b="0" strike="sngStrike" baseline="30000" dirty="0"/>
              <a:t>rd</a:t>
            </a:r>
            <a:r>
              <a:rPr lang="en-US" altLang="en-US" sz="2000" b="0" strike="sngStrike" dirty="0"/>
              <a:t> 		</a:t>
            </a:r>
            <a:r>
              <a:rPr lang="en-US" altLang="en-US" sz="2000" b="0" strike="sngStrike" kern="0" dirty="0"/>
              <a:t>10:00 am PT/13:00 ET (2hrs) </a:t>
            </a:r>
          </a:p>
          <a:p>
            <a:pPr>
              <a:buFont typeface="Arial" panose="020B0604020202020204" pitchFamily="34" charset="0"/>
              <a:buChar char="•"/>
            </a:pPr>
            <a:r>
              <a:rPr lang="en-US" altLang="en-US" sz="2000" b="0" dirty="0"/>
              <a:t>Dec.  5</a:t>
            </a:r>
            <a:r>
              <a:rPr lang="en-US" altLang="en-US" sz="2000" b="0" baseline="30000" dirty="0"/>
              <a:t>th</a:t>
            </a:r>
            <a:r>
              <a:rPr lang="en-US" altLang="en-US" sz="2000" b="0" dirty="0"/>
              <a:t> 		</a:t>
            </a:r>
            <a:r>
              <a:rPr lang="en-US" altLang="en-US" sz="2000" b="0" kern="0" dirty="0"/>
              <a:t>10:00 am PT/13:00 ET (2hrs) </a:t>
            </a:r>
          </a:p>
          <a:p>
            <a:pPr>
              <a:buFont typeface="Arial" panose="020B0604020202020204" pitchFamily="34" charset="0"/>
              <a:buChar char="•"/>
            </a:pPr>
            <a:r>
              <a:rPr lang="en-US" altLang="en-US" sz="2000" b="0" kern="0" dirty="0"/>
              <a:t>Dec.  12</a:t>
            </a:r>
            <a:r>
              <a:rPr lang="en-US" altLang="en-US" sz="2000" b="0" kern="0" baseline="30000" dirty="0"/>
              <a:t>th</a:t>
            </a:r>
            <a:r>
              <a:rPr lang="en-US" altLang="en-US" sz="2000" b="0" kern="0" dirty="0"/>
              <a:t> </a:t>
            </a:r>
            <a:r>
              <a:rPr lang="en-US" altLang="en-US" sz="2000" b="0" dirty="0"/>
              <a:t>	</a:t>
            </a:r>
            <a:r>
              <a:rPr lang="en-US" altLang="en-US" sz="2000" b="0" kern="0" dirty="0"/>
              <a:t>10:00 am PT/13:00 ET (2hrs) </a:t>
            </a:r>
          </a:p>
          <a:p>
            <a:pPr>
              <a:buFont typeface="Arial" panose="020B0604020202020204" pitchFamily="34" charset="0"/>
              <a:buChar char="•"/>
            </a:pPr>
            <a:r>
              <a:rPr lang="en-US" altLang="en-US" sz="2000" b="0" kern="0" dirty="0"/>
              <a:t>Jan. 	9</a:t>
            </a:r>
            <a:r>
              <a:rPr lang="en-US" altLang="en-US" sz="2000" b="0" kern="0" baseline="30000" dirty="0"/>
              <a:t>th</a:t>
            </a:r>
            <a:r>
              <a:rPr lang="en-US" altLang="en-US" sz="2000" b="0" kern="0" dirty="0"/>
              <a:t>		10:00 am PT/13:00 ET (2hrs)</a:t>
            </a:r>
          </a:p>
          <a:p>
            <a:pPr>
              <a:buFont typeface="Arial" panose="020B0604020202020204" pitchFamily="34" charset="0"/>
              <a:buChar char="•"/>
            </a:pPr>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40761254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E5A7-BB35-17FE-9435-4D0AC2330757}"/>
              </a:ext>
            </a:extLst>
          </p:cNvPr>
          <p:cNvSpPr>
            <a:spLocks noGrp="1"/>
          </p:cNvSpPr>
          <p:nvPr>
            <p:ph type="title"/>
          </p:nvPr>
        </p:nvSpPr>
        <p:spPr/>
        <p:txBody>
          <a:bodyPr/>
          <a:lstStyle/>
          <a:p>
            <a:r>
              <a:rPr lang="en-US" dirty="0"/>
              <a:t>Submission pipeline</a:t>
            </a:r>
          </a:p>
        </p:txBody>
      </p:sp>
      <p:graphicFrame>
        <p:nvGraphicFramePr>
          <p:cNvPr id="7" name="Content Placeholder 6">
            <a:extLst>
              <a:ext uri="{FF2B5EF4-FFF2-40B4-BE49-F238E27FC236}">
                <a16:creationId xmlns:a16="http://schemas.microsoft.com/office/drawing/2014/main" id="{C6AEFD3E-DAC2-C3A3-1B80-705E563C1B11}"/>
              </a:ext>
            </a:extLst>
          </p:cNvPr>
          <p:cNvGraphicFramePr>
            <a:graphicFrameLocks noGrp="1"/>
          </p:cNvGraphicFramePr>
          <p:nvPr>
            <p:ph idx="1"/>
            <p:extLst>
              <p:ext uri="{D42A27DB-BD31-4B8C-83A1-F6EECF244321}">
                <p14:modId xmlns:p14="http://schemas.microsoft.com/office/powerpoint/2010/main" val="2956538492"/>
              </p:ext>
            </p:extLst>
          </p:nvPr>
        </p:nvGraphicFramePr>
        <p:xfrm>
          <a:off x="914400" y="1981200"/>
          <a:ext cx="9214049" cy="2163984"/>
        </p:xfrm>
        <a:graphic>
          <a:graphicData uri="http://schemas.openxmlformats.org/drawingml/2006/table">
            <a:tbl>
              <a:tblPr firstRow="1" bandRow="1">
                <a:tableStyleId>{21E4AEA4-8DFA-4A89-87EB-49C32662AFE0}</a:tableStyleId>
              </a:tblPr>
              <a:tblGrid>
                <a:gridCol w="1391004">
                  <a:extLst>
                    <a:ext uri="{9D8B030D-6E8A-4147-A177-3AD203B41FA5}">
                      <a16:colId xmlns:a16="http://schemas.microsoft.com/office/drawing/2014/main" val="2766123136"/>
                    </a:ext>
                  </a:extLst>
                </a:gridCol>
                <a:gridCol w="2323677">
                  <a:extLst>
                    <a:ext uri="{9D8B030D-6E8A-4147-A177-3AD203B41FA5}">
                      <a16:colId xmlns:a16="http://schemas.microsoft.com/office/drawing/2014/main" val="2340418467"/>
                    </a:ext>
                  </a:extLst>
                </a:gridCol>
                <a:gridCol w="3872794">
                  <a:extLst>
                    <a:ext uri="{9D8B030D-6E8A-4147-A177-3AD203B41FA5}">
                      <a16:colId xmlns:a16="http://schemas.microsoft.com/office/drawing/2014/main" val="1398164231"/>
                    </a:ext>
                  </a:extLst>
                </a:gridCol>
                <a:gridCol w="1626574">
                  <a:extLst>
                    <a:ext uri="{9D8B030D-6E8A-4147-A177-3AD203B41FA5}">
                      <a16:colId xmlns:a16="http://schemas.microsoft.com/office/drawing/2014/main" val="3245824637"/>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520002731"/>
                  </a:ext>
                </a:extLst>
              </a:tr>
              <a:tr h="16909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533968865"/>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995467406"/>
                  </a:ext>
                </a:extLst>
              </a:tr>
              <a:tr h="0">
                <a:tc>
                  <a:txBody>
                    <a:bodyPr/>
                    <a:lstStyle/>
                    <a:p>
                      <a:r>
                        <a:rPr lang="en-US" sz="1800" kern="1200" dirty="0">
                          <a:solidFill>
                            <a:schemeClr val="dk1"/>
                          </a:solidFill>
                          <a:latin typeface="+mn-lt"/>
                          <a:ea typeface="+mn-ea"/>
                          <a:cs typeface="+mn-cs"/>
                        </a:rPr>
                        <a:t>11-24-1964</a:t>
                      </a:r>
                    </a:p>
                  </a:txBody>
                  <a:tcPr marT="45712" marB="45712"/>
                </a:tc>
                <a:tc>
                  <a:txBody>
                    <a:bodyPr/>
                    <a:lstStyle/>
                    <a:p>
                      <a:r>
                        <a:rPr lang="en-US" sz="1800" kern="1200" dirty="0">
                          <a:solidFill>
                            <a:schemeClr val="dk1"/>
                          </a:solidFill>
                          <a:latin typeface="+mn-lt"/>
                          <a:ea typeface="+mn-ea"/>
                          <a:cs typeface="+mn-cs"/>
                        </a:rPr>
                        <a:t>Stephan Sand</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initial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4078881445"/>
                  </a:ext>
                </a:extLst>
              </a:tr>
              <a:tr h="0">
                <a:tc>
                  <a:txBody>
                    <a:bodyPr/>
                    <a:lstStyle/>
                    <a:p>
                      <a:r>
                        <a:rPr lang="en-US" dirty="0"/>
                        <a:t>11-24-1986</a:t>
                      </a:r>
                    </a:p>
                  </a:txBody>
                  <a:tcPr marT="45712" marB="45712"/>
                </a:tc>
                <a:tc>
                  <a:txBody>
                    <a:bodyPr/>
                    <a:lstStyle/>
                    <a:p>
                      <a:r>
                        <a:rPr lang="en-US" dirty="0"/>
                        <a:t>Jonathan Segev</a:t>
                      </a:r>
                    </a:p>
                  </a:txBody>
                  <a:tcPr marT="45712" marB="45712"/>
                </a:tc>
                <a:tc>
                  <a:txBody>
                    <a:bodyPr/>
                    <a:lstStyle/>
                    <a:p>
                      <a:r>
                        <a:rPr lang="en-US" dirty="0"/>
                        <a:t>SA1 CRs</a:t>
                      </a:r>
                    </a:p>
                  </a:txBody>
                  <a:tcPr marT="45712" marB="45712"/>
                </a:tc>
                <a:tc>
                  <a:txBody>
                    <a:bodyPr/>
                    <a:lstStyle/>
                    <a:p>
                      <a:r>
                        <a:rPr lang="en-US" dirty="0"/>
                        <a:t>CR</a:t>
                      </a:r>
                    </a:p>
                  </a:txBody>
                  <a:tcPr marT="45712" marB="45712"/>
                </a:tc>
                <a:extLst>
                  <a:ext uri="{0D108BD9-81ED-4DB2-BD59-A6C34878D82A}">
                    <a16:rowId xmlns:a16="http://schemas.microsoft.com/office/drawing/2014/main" val="2802513790"/>
                  </a:ext>
                </a:extLst>
              </a:tr>
              <a:tr h="0">
                <a:tc>
                  <a:txBody>
                    <a:bodyPr/>
                    <a:lstStyle/>
                    <a:p>
                      <a:r>
                        <a:rPr lang="en-US" dirty="0"/>
                        <a:t>11-24-2039</a:t>
                      </a:r>
                    </a:p>
                  </a:txBody>
                  <a:tcPr marT="45712" marB="45712"/>
                </a:tc>
                <a:tc>
                  <a:txBody>
                    <a:bodyPr/>
                    <a:lstStyle/>
                    <a:p>
                      <a:r>
                        <a:rPr lang="en-US" dirty="0"/>
                        <a:t>Ali Raissinia</a:t>
                      </a:r>
                    </a:p>
                  </a:txBody>
                  <a:tcPr marT="45712" marB="45712"/>
                </a:tc>
                <a:tc>
                  <a:txBody>
                    <a:bodyPr/>
                    <a:lstStyle/>
                    <a:p>
                      <a:r>
                        <a:rPr lang="en-US" dirty="0"/>
                        <a:t>SA comment resolution I-1</a:t>
                      </a:r>
                    </a:p>
                  </a:txBody>
                  <a:tcPr marT="45712" marB="45712"/>
                </a:tc>
                <a:tc>
                  <a:txBody>
                    <a:bodyPr/>
                    <a:lstStyle/>
                    <a:p>
                      <a:r>
                        <a:rPr lang="en-US" dirty="0"/>
                        <a:t>CR</a:t>
                      </a:r>
                    </a:p>
                  </a:txBody>
                  <a:tcPr marT="45712" marB="45712"/>
                </a:tc>
                <a:extLst>
                  <a:ext uri="{0D108BD9-81ED-4DB2-BD59-A6C34878D82A}">
                    <a16:rowId xmlns:a16="http://schemas.microsoft.com/office/drawing/2014/main" val="1182055428"/>
                  </a:ext>
                </a:extLst>
              </a:tr>
            </a:tbl>
          </a:graphicData>
        </a:graphic>
      </p:graphicFrame>
      <p:sp>
        <p:nvSpPr>
          <p:cNvPr id="4" name="Slide Number Placeholder 3">
            <a:extLst>
              <a:ext uri="{FF2B5EF4-FFF2-40B4-BE49-F238E27FC236}">
                <a16:creationId xmlns:a16="http://schemas.microsoft.com/office/drawing/2014/main" id="{9736F42A-73AC-64F5-BCB2-B65B7D17455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8C455E04-6DB8-2138-E436-4E6AB0A407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D538386-051F-1690-8EBC-D1634B003970}"/>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420974015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68366265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December 5</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Comment resolution (as time permits)</a:t>
            </a:r>
          </a:p>
          <a:p>
            <a:pPr algn="just">
              <a:spcBef>
                <a:spcPct val="20000"/>
              </a:spcBef>
              <a:buFontTx/>
              <a:buChar char="•"/>
            </a:pPr>
            <a:r>
              <a:rPr lang="en-US" sz="2000" b="0" dirty="0"/>
              <a:t>Review Telecon times (5 min)</a:t>
            </a:r>
          </a:p>
          <a:p>
            <a:pPr algn="just">
              <a:spcBef>
                <a:spcPct val="20000"/>
              </a:spcBef>
              <a:buFontTx/>
              <a:buChar char="•"/>
            </a:pPr>
            <a:r>
              <a:rPr lang="en-US" sz="2000" b="0" dirty="0"/>
              <a:t>Review submission pipeline (5 min)</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8727099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Dec. 5</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03302170"/>
              </p:ext>
            </p:extLst>
          </p:nvPr>
        </p:nvGraphicFramePr>
        <p:xfrm>
          <a:off x="914400" y="1260086"/>
          <a:ext cx="10942240" cy="2804048"/>
        </p:xfrm>
        <a:graphic>
          <a:graphicData uri="http://schemas.openxmlformats.org/drawingml/2006/table">
            <a:tbl>
              <a:tblPr firstRow="1" bandRow="1">
                <a:tableStyleId>{21E4AEA4-8DFA-4A89-87EB-49C32662AFE0}</a:tableStyleId>
              </a:tblPr>
              <a:tblGrid>
                <a:gridCol w="1352713">
                  <a:extLst>
                    <a:ext uri="{9D8B030D-6E8A-4147-A177-3AD203B41FA5}">
                      <a16:colId xmlns:a16="http://schemas.microsoft.com/office/drawing/2014/main" val="20000"/>
                    </a:ext>
                  </a:extLst>
                </a:gridCol>
                <a:gridCol w="2259712">
                  <a:extLst>
                    <a:ext uri="{9D8B030D-6E8A-4147-A177-3AD203B41FA5}">
                      <a16:colId xmlns:a16="http://schemas.microsoft.com/office/drawing/2014/main" val="20001"/>
                    </a:ext>
                  </a:extLst>
                </a:gridCol>
                <a:gridCol w="3766186">
                  <a:extLst>
                    <a:ext uri="{9D8B030D-6E8A-4147-A177-3AD203B41FA5}">
                      <a16:colId xmlns:a16="http://schemas.microsoft.com/office/drawing/2014/main" val="20002"/>
                    </a:ext>
                  </a:extLst>
                </a:gridCol>
                <a:gridCol w="1043349">
                  <a:extLst>
                    <a:ext uri="{9D8B030D-6E8A-4147-A177-3AD203B41FA5}">
                      <a16:colId xmlns:a16="http://schemas.microsoft.com/office/drawing/2014/main" val="3219614300"/>
                    </a:ext>
                  </a:extLst>
                </a:gridCol>
                <a:gridCol w="2520280">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dirty="0"/>
                        <a:t>11-24-1986</a:t>
                      </a:r>
                    </a:p>
                  </a:txBody>
                  <a:tcPr marT="45712" marB="45712"/>
                </a:tc>
                <a:tc>
                  <a:txBody>
                    <a:bodyPr/>
                    <a:lstStyle/>
                    <a:p>
                      <a:r>
                        <a:rPr lang="en-US" dirty="0"/>
                        <a:t>Jonathan Segev</a:t>
                      </a:r>
                    </a:p>
                  </a:txBody>
                  <a:tcPr marT="45712" marB="45712"/>
                </a:tc>
                <a:tc>
                  <a:txBody>
                    <a:bodyPr/>
                    <a:lstStyle/>
                    <a:p>
                      <a:r>
                        <a:rPr lang="en-US" dirty="0"/>
                        <a:t>SA1 CRs</a:t>
                      </a:r>
                    </a:p>
                  </a:txBody>
                  <a:tcPr marT="45712" marB="45712"/>
                </a:tc>
                <a:tc>
                  <a:txBody>
                    <a:bodyPr/>
                    <a:lstStyle/>
                    <a:p>
                      <a:r>
                        <a:rPr lang="en-US" dirty="0"/>
                        <a:t>CR</a:t>
                      </a:r>
                    </a:p>
                  </a:txBody>
                  <a:tcPr marT="45712" marB="45712"/>
                </a:tc>
                <a:tc>
                  <a:txBody>
                    <a:bodyPr/>
                    <a:lstStyle/>
                    <a:p>
                      <a:r>
                        <a:rPr lang="en-US" sz="1800" kern="1200" dirty="0">
                          <a:solidFill>
                            <a:schemeClr val="dk1"/>
                          </a:solidFill>
                          <a:latin typeface="+mn-lt"/>
                          <a:ea typeface="+mn-ea"/>
                          <a:cs typeface="+mn-cs"/>
                        </a:rPr>
                        <a:t>1</a:t>
                      </a:r>
                      <a:r>
                        <a:rPr lang="en-US" sz="1800" kern="1200" baseline="30000" dirty="0">
                          <a:solidFill>
                            <a:schemeClr val="dk1"/>
                          </a:solidFill>
                          <a:latin typeface="+mn-lt"/>
                          <a:ea typeface="+mn-ea"/>
                          <a:cs typeface="+mn-cs"/>
                        </a:rPr>
                        <a:t>st</a:t>
                      </a:r>
                      <a:r>
                        <a:rPr lang="en-US" sz="1800" kern="1200" dirty="0">
                          <a:solidFill>
                            <a:schemeClr val="dk1"/>
                          </a:solidFill>
                          <a:latin typeface="+mn-lt"/>
                          <a:ea typeface="+mn-ea"/>
                          <a:cs typeface="+mn-cs"/>
                        </a:rPr>
                        <a:t> review completion, 20min. </a:t>
                      </a:r>
                    </a:p>
                  </a:txBody>
                  <a:tcPr marT="45712" marB="45712"/>
                </a:tc>
                <a:extLst>
                  <a:ext uri="{0D108BD9-81ED-4DB2-BD59-A6C34878D82A}">
                    <a16:rowId xmlns:a16="http://schemas.microsoft.com/office/drawing/2014/main" val="47000142"/>
                  </a:ext>
                </a:extLst>
              </a:tr>
              <a:tr h="0">
                <a:tc>
                  <a:txBody>
                    <a:bodyPr/>
                    <a:lstStyle/>
                    <a:p>
                      <a:r>
                        <a:rPr lang="en-US" dirty="0"/>
                        <a:t>11-24-2039</a:t>
                      </a:r>
                    </a:p>
                  </a:txBody>
                  <a:tcPr marT="45712" marB="45712"/>
                </a:tc>
                <a:tc>
                  <a:txBody>
                    <a:bodyPr/>
                    <a:lstStyle/>
                    <a:p>
                      <a:r>
                        <a:rPr lang="en-US" dirty="0"/>
                        <a:t>Ali Raissinia</a:t>
                      </a:r>
                    </a:p>
                  </a:txBody>
                  <a:tcPr marT="45712" marB="45712"/>
                </a:tc>
                <a:tc>
                  <a:txBody>
                    <a:bodyPr/>
                    <a:lstStyle/>
                    <a:p>
                      <a:r>
                        <a:rPr lang="en-US" dirty="0"/>
                        <a:t>SA comment resolution I-1</a:t>
                      </a:r>
                    </a:p>
                  </a:txBody>
                  <a:tcPr marT="45712" marB="45712"/>
                </a:tc>
                <a:tc>
                  <a:txBody>
                    <a:bodyPr/>
                    <a:lstStyle/>
                    <a:p>
                      <a:r>
                        <a:rPr lang="en-US" dirty="0"/>
                        <a:t>CR</a:t>
                      </a:r>
                    </a:p>
                  </a:txBody>
                  <a:tcPr marT="45712" marB="45712"/>
                </a:tc>
                <a:tc>
                  <a:txBody>
                    <a:bodyPr/>
                    <a:lstStyle/>
                    <a:p>
                      <a:r>
                        <a:rPr lang="en-US" sz="1800" kern="1200" dirty="0">
                          <a:solidFill>
                            <a:schemeClr val="dk1"/>
                          </a:solidFill>
                          <a:latin typeface="+mn-lt"/>
                          <a:ea typeface="+mn-ea"/>
                          <a:cs typeface="+mn-cs"/>
                        </a:rPr>
                        <a:t>1</a:t>
                      </a:r>
                      <a:r>
                        <a:rPr lang="en-US" sz="1800" kern="1200" baseline="30000" dirty="0">
                          <a:solidFill>
                            <a:schemeClr val="dk1"/>
                          </a:solidFill>
                          <a:latin typeface="+mn-lt"/>
                          <a:ea typeface="+mn-ea"/>
                          <a:cs typeface="+mn-cs"/>
                        </a:rPr>
                        <a:t>st</a:t>
                      </a:r>
                      <a:r>
                        <a:rPr lang="en-US" sz="1800" kern="1200" dirty="0">
                          <a:solidFill>
                            <a:schemeClr val="dk1"/>
                          </a:solidFill>
                          <a:latin typeface="+mn-lt"/>
                          <a:ea typeface="+mn-ea"/>
                          <a:cs typeface="+mn-cs"/>
                        </a:rPr>
                        <a:t> review – 10min</a:t>
                      </a:r>
                    </a:p>
                  </a:txBody>
                  <a:tcPr marT="45712" marB="45712"/>
                </a:tc>
                <a:extLst>
                  <a:ext uri="{0D108BD9-81ED-4DB2-BD59-A6C34878D82A}">
                    <a16:rowId xmlns:a16="http://schemas.microsoft.com/office/drawing/2014/main" val="3797690659"/>
                  </a:ext>
                </a:extLst>
              </a:tr>
              <a:tr h="182872">
                <a:tc>
                  <a:txBody>
                    <a:bodyPr/>
                    <a:lstStyle/>
                    <a:p>
                      <a:r>
                        <a:rPr lang="en-US" sz="1800" kern="1200" dirty="0">
                          <a:solidFill>
                            <a:schemeClr val="dk1"/>
                          </a:solidFill>
                          <a:latin typeface="+mn-lt"/>
                          <a:ea typeface="+mn-ea"/>
                          <a:cs typeface="+mn-cs"/>
                        </a:rPr>
                        <a:t>11-24-1964</a:t>
                      </a:r>
                    </a:p>
                  </a:txBody>
                  <a:tcPr marT="45712" marB="45712"/>
                </a:tc>
                <a:tc>
                  <a:txBody>
                    <a:bodyPr/>
                    <a:lstStyle/>
                    <a:p>
                      <a:r>
                        <a:rPr lang="en-US" sz="1800" kern="1200" dirty="0">
                          <a:solidFill>
                            <a:schemeClr val="dk1"/>
                          </a:solidFill>
                          <a:latin typeface="+mn-lt"/>
                          <a:ea typeface="+mn-ea"/>
                          <a:cs typeface="+mn-cs"/>
                        </a:rPr>
                        <a:t>Stephan Sand</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initial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For motion – 10min </a:t>
                      </a:r>
                    </a:p>
                  </a:txBody>
                  <a:tcPr marT="45712" marB="45712"/>
                </a:tc>
                <a:extLst>
                  <a:ext uri="{0D108BD9-81ED-4DB2-BD59-A6C34878D82A}">
                    <a16:rowId xmlns:a16="http://schemas.microsoft.com/office/drawing/2014/main" val="2760846649"/>
                  </a:ext>
                </a:extLst>
              </a:tr>
              <a:tr h="182872">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 min – for motion</a:t>
                      </a:r>
                    </a:p>
                  </a:txBody>
                  <a:tcPr marT="45712" marB="45712"/>
                </a:tc>
                <a:extLst>
                  <a:ext uri="{0D108BD9-81ED-4DB2-BD59-A6C34878D82A}">
                    <a16:rowId xmlns:a16="http://schemas.microsoft.com/office/drawing/2014/main" val="1507475513"/>
                  </a:ext>
                </a:extLst>
              </a:tr>
              <a:tr h="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 min – discussion </a:t>
                      </a:r>
                    </a:p>
                  </a:txBody>
                  <a:tcPr marT="45712" marB="45712"/>
                </a:tc>
                <a:extLst>
                  <a:ext uri="{0D108BD9-81ED-4DB2-BD59-A6C34878D82A}">
                    <a16:rowId xmlns:a16="http://schemas.microsoft.com/office/drawing/2014/main" val="4066307480"/>
                  </a:ext>
                </a:extLst>
              </a:tr>
            </a:tbl>
          </a:graphicData>
        </a:graphic>
      </p:graphicFrame>
    </p:spTree>
    <p:extLst>
      <p:ext uri="{BB962C8B-B14F-4D97-AF65-F5344CB8AC3E}">
        <p14:creationId xmlns:p14="http://schemas.microsoft.com/office/powerpoint/2010/main" val="4497542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84871516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6C673-2EE3-24B3-0E1E-94D267ABE1E8}"/>
              </a:ext>
            </a:extLst>
          </p:cNvPr>
          <p:cNvSpPr>
            <a:spLocks noGrp="1"/>
          </p:cNvSpPr>
          <p:nvPr>
            <p:ph type="title"/>
          </p:nvPr>
        </p:nvSpPr>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BD626700-FDF4-D380-3A63-41B7D17237AC}"/>
              </a:ext>
            </a:extLst>
          </p:cNvPr>
          <p:cNvSpPr>
            <a:spLocks noGrp="1"/>
          </p:cNvSpPr>
          <p:nvPr>
            <p:ph idx="1"/>
          </p:nvPr>
        </p:nvSpPr>
        <p:spPr/>
        <p:txBody>
          <a:bodyPr/>
          <a:lstStyle/>
          <a:p>
            <a:r>
              <a:rPr lang="en-US" dirty="0"/>
              <a:t>For resolution of CID I-43,I-44 we prefer:</a:t>
            </a:r>
          </a:p>
          <a:p>
            <a:r>
              <a:rPr lang="en-US" dirty="0"/>
              <a:t>O1) Removing support for TPE in the FTM/IFTM.</a:t>
            </a:r>
          </a:p>
          <a:p>
            <a:r>
              <a:rPr lang="en-US" dirty="0"/>
              <a:t>O2) Add a capability bit in the IFTMR/IFTM for support of TPE in aggregated FTM w/ LMR.</a:t>
            </a:r>
          </a:p>
          <a:p>
            <a:r>
              <a:rPr lang="en-US" dirty="0"/>
              <a:t>O3) limit to 320MHz operation.</a:t>
            </a:r>
          </a:p>
          <a:p>
            <a:r>
              <a:rPr lang="en-US" dirty="0"/>
              <a:t>O4) Include in the IFTM for all STAs, and terminate session if TPE changes.</a:t>
            </a:r>
          </a:p>
          <a:p>
            <a:r>
              <a:rPr lang="en-US" dirty="0"/>
              <a:t>O5) Abstain/no opinion. </a:t>
            </a:r>
          </a:p>
          <a:p>
            <a:endParaRPr lang="en-US" dirty="0"/>
          </a:p>
          <a:p>
            <a:r>
              <a:rPr lang="en-US" dirty="0"/>
              <a:t>O1) 		O2) 11		O3)  		O4) 1		O5) 111</a:t>
            </a:r>
          </a:p>
        </p:txBody>
      </p:sp>
      <p:sp>
        <p:nvSpPr>
          <p:cNvPr id="4" name="Slide Number Placeholder 3">
            <a:extLst>
              <a:ext uri="{FF2B5EF4-FFF2-40B4-BE49-F238E27FC236}">
                <a16:creationId xmlns:a16="http://schemas.microsoft.com/office/drawing/2014/main" id="{0C96454B-4FA4-3D6A-BEF6-7D1D46559B5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E3FAB807-92CC-2A24-8E15-85F37A831AB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79441AF-20BD-F3BC-F801-011DAE0DE1E8}"/>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2066852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6C673-2EE3-24B3-0E1E-94D267ABE1E8}"/>
              </a:ext>
            </a:extLst>
          </p:cNvPr>
          <p:cNvSpPr>
            <a:spLocks noGrp="1"/>
          </p:cNvSpPr>
          <p:nvPr>
            <p:ph type="title"/>
          </p:nvPr>
        </p:nvSpPr>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BD626700-FDF4-D380-3A63-41B7D17237AC}"/>
              </a:ext>
            </a:extLst>
          </p:cNvPr>
          <p:cNvSpPr>
            <a:spLocks noGrp="1"/>
          </p:cNvSpPr>
          <p:nvPr>
            <p:ph idx="1"/>
          </p:nvPr>
        </p:nvSpPr>
        <p:spPr/>
        <p:txBody>
          <a:bodyPr/>
          <a:lstStyle/>
          <a:p>
            <a:r>
              <a:rPr lang="en-US" dirty="0"/>
              <a:t>For resolution of CID I-10, we prefer:</a:t>
            </a:r>
          </a:p>
          <a:p>
            <a:r>
              <a:rPr lang="en-US" dirty="0"/>
              <a:t>O1) Support independent FTM sessions from single multi band device to a multi band AP on different channels (MLME modification) in associated and unassociated.</a:t>
            </a:r>
          </a:p>
          <a:p>
            <a:r>
              <a:rPr lang="en-US" dirty="0"/>
              <a:t>O2) Make FTM an MLD operation for associated operation e.g. including MLD channel access, just like the data path. </a:t>
            </a:r>
          </a:p>
          <a:p>
            <a:r>
              <a:rPr lang="en-US" dirty="0"/>
              <a:t>O3) Abstain (for now). </a:t>
            </a:r>
          </a:p>
          <a:p>
            <a:endParaRPr lang="en-US" dirty="0"/>
          </a:p>
          <a:p>
            <a:r>
              <a:rPr lang="en-US" dirty="0"/>
              <a:t>O1</a:t>
            </a:r>
            <a:r>
              <a:rPr lang="en-US"/>
              <a:t>) 1111</a:t>
            </a:r>
            <a:r>
              <a:rPr lang="en-US" dirty="0"/>
              <a:t>		O2) 			O3)  </a:t>
            </a:r>
            <a:r>
              <a:rPr lang="en-US"/>
              <a:t>	1 1</a:t>
            </a:r>
            <a:r>
              <a:rPr lang="en-US" dirty="0"/>
              <a:t>	</a:t>
            </a:r>
          </a:p>
        </p:txBody>
      </p:sp>
      <p:sp>
        <p:nvSpPr>
          <p:cNvPr id="4" name="Slide Number Placeholder 3">
            <a:extLst>
              <a:ext uri="{FF2B5EF4-FFF2-40B4-BE49-F238E27FC236}">
                <a16:creationId xmlns:a16="http://schemas.microsoft.com/office/drawing/2014/main" id="{0C96454B-4FA4-3D6A-BEF6-7D1D46559B57}"/>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3FAB807-92CC-2A24-8E15-85F37A831AB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79441AF-20BD-F3BC-F801-011DAE0DE1E8}"/>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28694448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altLang="en-US" sz="2000" b="0" strike="sngStrike" dirty="0"/>
              <a:t>Dec.  3</a:t>
            </a:r>
            <a:r>
              <a:rPr lang="en-US" altLang="en-US" sz="2000" b="0" strike="sngStrike" baseline="30000" dirty="0"/>
              <a:t>rd</a:t>
            </a:r>
            <a:r>
              <a:rPr lang="en-US" altLang="en-US" sz="2000" b="0" strike="sngStrike" dirty="0"/>
              <a:t> 		</a:t>
            </a:r>
            <a:r>
              <a:rPr lang="en-US" altLang="en-US" sz="2000" b="0" strike="sngStrike" kern="0" dirty="0"/>
              <a:t>10:00 am PT/13:00 ET (2hrs) </a:t>
            </a:r>
          </a:p>
          <a:p>
            <a:pPr>
              <a:buFont typeface="Arial" panose="020B0604020202020204" pitchFamily="34" charset="0"/>
              <a:buChar char="•"/>
            </a:pPr>
            <a:r>
              <a:rPr lang="en-US" altLang="en-US" sz="2000" b="0" strike="sngStrike" dirty="0"/>
              <a:t>Dec.  5</a:t>
            </a:r>
            <a:r>
              <a:rPr lang="en-US" altLang="en-US" sz="2000" b="0" strike="sngStrike" baseline="30000" dirty="0"/>
              <a:t>th</a:t>
            </a:r>
            <a:r>
              <a:rPr lang="en-US" altLang="en-US" sz="2000" b="0" strike="sngStrike" dirty="0"/>
              <a:t> 		</a:t>
            </a:r>
            <a:r>
              <a:rPr lang="en-US" altLang="en-US" sz="2000" b="0" strike="sngStrike" kern="0" dirty="0"/>
              <a:t>10:00 am PT/13:00 ET (2hrs) </a:t>
            </a:r>
          </a:p>
          <a:p>
            <a:pPr>
              <a:buFont typeface="Arial" panose="020B0604020202020204" pitchFamily="34" charset="0"/>
              <a:buChar char="•"/>
            </a:pPr>
            <a:r>
              <a:rPr lang="en-US" altLang="en-US" sz="2000" b="0" kern="0" dirty="0"/>
              <a:t>Dec.  12</a:t>
            </a:r>
            <a:r>
              <a:rPr lang="en-US" altLang="en-US" sz="2000" b="0" kern="0" baseline="30000" dirty="0"/>
              <a:t>th</a:t>
            </a:r>
            <a:r>
              <a:rPr lang="en-US" altLang="en-US" sz="2000" b="0" kern="0" dirty="0"/>
              <a:t> </a:t>
            </a:r>
            <a:r>
              <a:rPr lang="en-US" altLang="en-US" sz="2000" b="0" dirty="0"/>
              <a:t>	</a:t>
            </a:r>
            <a:r>
              <a:rPr lang="en-US" altLang="en-US" sz="2000" b="0" kern="0" dirty="0"/>
              <a:t>10:00 am PT/13:00 ET (2hrs) </a:t>
            </a:r>
          </a:p>
          <a:p>
            <a:pPr>
              <a:buFont typeface="Arial" panose="020B0604020202020204" pitchFamily="34" charset="0"/>
              <a:buChar char="•"/>
            </a:pPr>
            <a:r>
              <a:rPr lang="en-US" altLang="en-US" sz="2000" b="0" dirty="0"/>
              <a:t>Dec. 17</a:t>
            </a:r>
            <a:r>
              <a:rPr lang="en-US" altLang="en-US" sz="2000" b="0" baseline="30000" dirty="0"/>
              <a:t>th</a:t>
            </a:r>
            <a:r>
              <a:rPr lang="en-US" altLang="en-US" sz="2000" b="0" dirty="0"/>
              <a:t> 		10:00 am PT/13:00 ET (2hrs) – newly announced.</a:t>
            </a:r>
            <a:endParaRPr lang="en-US" altLang="en-US" sz="2000" b="0" kern="0" dirty="0"/>
          </a:p>
          <a:p>
            <a:pPr>
              <a:buFont typeface="Arial" panose="020B0604020202020204" pitchFamily="34" charset="0"/>
              <a:buChar char="•"/>
            </a:pPr>
            <a:r>
              <a:rPr lang="en-US" altLang="en-US" sz="2000" b="0" kern="0" dirty="0"/>
              <a:t>Jan. 	9</a:t>
            </a:r>
            <a:r>
              <a:rPr lang="en-US" altLang="en-US" sz="2000" b="0" kern="0" baseline="30000" dirty="0"/>
              <a:t>th</a:t>
            </a:r>
            <a:r>
              <a:rPr lang="en-US" altLang="en-US" sz="2000" b="0" kern="0" dirty="0"/>
              <a:t>		10:00 am PT/13:00 ET (2hrs)</a:t>
            </a:r>
          </a:p>
          <a:p>
            <a:pPr>
              <a:buFont typeface="Arial" panose="020B0604020202020204" pitchFamily="34" charset="0"/>
              <a:buChar char="•"/>
            </a:pPr>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9905480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E5A7-BB35-17FE-9435-4D0AC2330757}"/>
              </a:ext>
            </a:extLst>
          </p:cNvPr>
          <p:cNvSpPr>
            <a:spLocks noGrp="1"/>
          </p:cNvSpPr>
          <p:nvPr>
            <p:ph type="title"/>
          </p:nvPr>
        </p:nvSpPr>
        <p:spPr/>
        <p:txBody>
          <a:bodyPr/>
          <a:lstStyle/>
          <a:p>
            <a:r>
              <a:rPr lang="en-US" dirty="0"/>
              <a:t>Submission pipeline</a:t>
            </a:r>
          </a:p>
        </p:txBody>
      </p:sp>
      <p:graphicFrame>
        <p:nvGraphicFramePr>
          <p:cNvPr id="7" name="Content Placeholder 6">
            <a:extLst>
              <a:ext uri="{FF2B5EF4-FFF2-40B4-BE49-F238E27FC236}">
                <a16:creationId xmlns:a16="http://schemas.microsoft.com/office/drawing/2014/main" id="{C6AEFD3E-DAC2-C3A3-1B80-705E563C1B11}"/>
              </a:ext>
            </a:extLst>
          </p:cNvPr>
          <p:cNvGraphicFramePr>
            <a:graphicFrameLocks noGrp="1"/>
          </p:cNvGraphicFramePr>
          <p:nvPr>
            <p:ph idx="1"/>
          </p:nvPr>
        </p:nvGraphicFramePr>
        <p:xfrm>
          <a:off x="914400" y="1981200"/>
          <a:ext cx="9214049" cy="2163984"/>
        </p:xfrm>
        <a:graphic>
          <a:graphicData uri="http://schemas.openxmlformats.org/drawingml/2006/table">
            <a:tbl>
              <a:tblPr firstRow="1" bandRow="1">
                <a:tableStyleId>{21E4AEA4-8DFA-4A89-87EB-49C32662AFE0}</a:tableStyleId>
              </a:tblPr>
              <a:tblGrid>
                <a:gridCol w="1391004">
                  <a:extLst>
                    <a:ext uri="{9D8B030D-6E8A-4147-A177-3AD203B41FA5}">
                      <a16:colId xmlns:a16="http://schemas.microsoft.com/office/drawing/2014/main" val="2766123136"/>
                    </a:ext>
                  </a:extLst>
                </a:gridCol>
                <a:gridCol w="2323677">
                  <a:extLst>
                    <a:ext uri="{9D8B030D-6E8A-4147-A177-3AD203B41FA5}">
                      <a16:colId xmlns:a16="http://schemas.microsoft.com/office/drawing/2014/main" val="2340418467"/>
                    </a:ext>
                  </a:extLst>
                </a:gridCol>
                <a:gridCol w="3872794">
                  <a:extLst>
                    <a:ext uri="{9D8B030D-6E8A-4147-A177-3AD203B41FA5}">
                      <a16:colId xmlns:a16="http://schemas.microsoft.com/office/drawing/2014/main" val="1398164231"/>
                    </a:ext>
                  </a:extLst>
                </a:gridCol>
                <a:gridCol w="1626574">
                  <a:extLst>
                    <a:ext uri="{9D8B030D-6E8A-4147-A177-3AD203B41FA5}">
                      <a16:colId xmlns:a16="http://schemas.microsoft.com/office/drawing/2014/main" val="3245824637"/>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520002731"/>
                  </a:ext>
                </a:extLst>
              </a:tr>
              <a:tr h="16909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533968865"/>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995467406"/>
                  </a:ext>
                </a:extLst>
              </a:tr>
              <a:tr h="0">
                <a:tc>
                  <a:txBody>
                    <a:bodyPr/>
                    <a:lstStyle/>
                    <a:p>
                      <a:r>
                        <a:rPr lang="en-US" sz="1800" kern="1200" dirty="0">
                          <a:solidFill>
                            <a:schemeClr val="dk1"/>
                          </a:solidFill>
                          <a:latin typeface="+mn-lt"/>
                          <a:ea typeface="+mn-ea"/>
                          <a:cs typeface="+mn-cs"/>
                        </a:rPr>
                        <a:t>11-24-1964</a:t>
                      </a:r>
                    </a:p>
                  </a:txBody>
                  <a:tcPr marT="45712" marB="45712"/>
                </a:tc>
                <a:tc>
                  <a:txBody>
                    <a:bodyPr/>
                    <a:lstStyle/>
                    <a:p>
                      <a:r>
                        <a:rPr lang="en-US" sz="1800" kern="1200" dirty="0">
                          <a:solidFill>
                            <a:schemeClr val="dk1"/>
                          </a:solidFill>
                          <a:latin typeface="+mn-lt"/>
                          <a:ea typeface="+mn-ea"/>
                          <a:cs typeface="+mn-cs"/>
                        </a:rPr>
                        <a:t>Stephan Sand</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initial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4078881445"/>
                  </a:ext>
                </a:extLst>
              </a:tr>
              <a:tr h="0">
                <a:tc>
                  <a:txBody>
                    <a:bodyPr/>
                    <a:lstStyle/>
                    <a:p>
                      <a:r>
                        <a:rPr lang="en-US" dirty="0"/>
                        <a:t>11-24-1986</a:t>
                      </a:r>
                    </a:p>
                  </a:txBody>
                  <a:tcPr marT="45712" marB="45712"/>
                </a:tc>
                <a:tc>
                  <a:txBody>
                    <a:bodyPr/>
                    <a:lstStyle/>
                    <a:p>
                      <a:r>
                        <a:rPr lang="en-US" dirty="0"/>
                        <a:t>Jonathan Segev</a:t>
                      </a:r>
                    </a:p>
                  </a:txBody>
                  <a:tcPr marT="45712" marB="45712"/>
                </a:tc>
                <a:tc>
                  <a:txBody>
                    <a:bodyPr/>
                    <a:lstStyle/>
                    <a:p>
                      <a:r>
                        <a:rPr lang="en-US" dirty="0"/>
                        <a:t>SA1 CRs</a:t>
                      </a:r>
                    </a:p>
                  </a:txBody>
                  <a:tcPr marT="45712" marB="45712"/>
                </a:tc>
                <a:tc>
                  <a:txBody>
                    <a:bodyPr/>
                    <a:lstStyle/>
                    <a:p>
                      <a:r>
                        <a:rPr lang="en-US" dirty="0"/>
                        <a:t>CR</a:t>
                      </a:r>
                    </a:p>
                  </a:txBody>
                  <a:tcPr marT="45712" marB="45712"/>
                </a:tc>
                <a:extLst>
                  <a:ext uri="{0D108BD9-81ED-4DB2-BD59-A6C34878D82A}">
                    <a16:rowId xmlns:a16="http://schemas.microsoft.com/office/drawing/2014/main" val="2802513790"/>
                  </a:ext>
                </a:extLst>
              </a:tr>
              <a:tr h="0">
                <a:tc>
                  <a:txBody>
                    <a:bodyPr/>
                    <a:lstStyle/>
                    <a:p>
                      <a:r>
                        <a:rPr lang="en-US" dirty="0"/>
                        <a:t>11-24-2039</a:t>
                      </a:r>
                    </a:p>
                  </a:txBody>
                  <a:tcPr marT="45712" marB="45712"/>
                </a:tc>
                <a:tc>
                  <a:txBody>
                    <a:bodyPr/>
                    <a:lstStyle/>
                    <a:p>
                      <a:r>
                        <a:rPr lang="en-US" dirty="0"/>
                        <a:t>Ali Raissinia</a:t>
                      </a:r>
                    </a:p>
                  </a:txBody>
                  <a:tcPr marT="45712" marB="45712"/>
                </a:tc>
                <a:tc>
                  <a:txBody>
                    <a:bodyPr/>
                    <a:lstStyle/>
                    <a:p>
                      <a:r>
                        <a:rPr lang="en-US" dirty="0"/>
                        <a:t>SA comment resolution I-1</a:t>
                      </a:r>
                    </a:p>
                  </a:txBody>
                  <a:tcPr marT="45712" marB="45712"/>
                </a:tc>
                <a:tc>
                  <a:txBody>
                    <a:bodyPr/>
                    <a:lstStyle/>
                    <a:p>
                      <a:r>
                        <a:rPr lang="en-US" dirty="0"/>
                        <a:t>CR</a:t>
                      </a:r>
                    </a:p>
                  </a:txBody>
                  <a:tcPr marT="45712" marB="45712"/>
                </a:tc>
                <a:extLst>
                  <a:ext uri="{0D108BD9-81ED-4DB2-BD59-A6C34878D82A}">
                    <a16:rowId xmlns:a16="http://schemas.microsoft.com/office/drawing/2014/main" val="1182055428"/>
                  </a:ext>
                </a:extLst>
              </a:tr>
            </a:tbl>
          </a:graphicData>
        </a:graphic>
      </p:graphicFrame>
      <p:sp>
        <p:nvSpPr>
          <p:cNvPr id="4" name="Slide Number Placeholder 3">
            <a:extLst>
              <a:ext uri="{FF2B5EF4-FFF2-40B4-BE49-F238E27FC236}">
                <a16:creationId xmlns:a16="http://schemas.microsoft.com/office/drawing/2014/main" id="{9736F42A-73AC-64F5-BCB2-B65B7D17455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C455E04-6DB8-2138-E436-4E6AB0A407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D538386-051F-1690-8EBC-D1634B003970}"/>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565861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Nov. IEEE 802 wireless plenary session:</a:t>
            </a:r>
            <a:endParaRPr lang="en-US" sz="2000" b="0" dirty="0"/>
          </a:p>
          <a:p>
            <a:pPr>
              <a:buFont typeface="Arial" panose="020B0604020202020204" pitchFamily="34" charset="0"/>
              <a:buChar char="•"/>
            </a:pPr>
            <a:r>
              <a:rPr lang="en-US" sz="2000" b="0" dirty="0"/>
              <a:t>This meeting is part of the November  IEEE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a:t>
            </a:r>
            <a:r>
              <a:rPr lang="en-US" sz="2000" b="0" dirty="0">
                <a:hlinkClick r:id="rId2"/>
              </a:rPr>
              <a:t>here</a:t>
            </a:r>
            <a:r>
              <a:rPr lang="en-US" sz="2000" b="0" dirty="0"/>
              <a:t>.</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090271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December 12</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Comment resolution (as time permits)</a:t>
            </a:r>
          </a:p>
          <a:p>
            <a:pPr algn="just">
              <a:spcBef>
                <a:spcPct val="20000"/>
              </a:spcBef>
              <a:buFontTx/>
              <a:buChar char="•"/>
            </a:pPr>
            <a:r>
              <a:rPr lang="en-US" sz="2000" b="0" dirty="0"/>
              <a:t>Review Telecon times (5 min)</a:t>
            </a:r>
          </a:p>
          <a:p>
            <a:pPr algn="just">
              <a:spcBef>
                <a:spcPct val="20000"/>
              </a:spcBef>
              <a:buFontTx/>
              <a:buChar char="•"/>
            </a:pPr>
            <a:r>
              <a:rPr lang="en-US" sz="2000" b="0" dirty="0"/>
              <a:t>Review submission pipeline (5 min)</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48701963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Dec. 12</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11368570"/>
              </p:ext>
            </p:extLst>
          </p:nvPr>
        </p:nvGraphicFramePr>
        <p:xfrm>
          <a:off x="914400" y="1260086"/>
          <a:ext cx="10942240" cy="2529728"/>
        </p:xfrm>
        <a:graphic>
          <a:graphicData uri="http://schemas.openxmlformats.org/drawingml/2006/table">
            <a:tbl>
              <a:tblPr firstRow="1" bandRow="1">
                <a:tableStyleId>{21E4AEA4-8DFA-4A89-87EB-49C32662AFE0}</a:tableStyleId>
              </a:tblPr>
              <a:tblGrid>
                <a:gridCol w="1352713">
                  <a:extLst>
                    <a:ext uri="{9D8B030D-6E8A-4147-A177-3AD203B41FA5}">
                      <a16:colId xmlns:a16="http://schemas.microsoft.com/office/drawing/2014/main" val="20000"/>
                    </a:ext>
                  </a:extLst>
                </a:gridCol>
                <a:gridCol w="2259712">
                  <a:extLst>
                    <a:ext uri="{9D8B030D-6E8A-4147-A177-3AD203B41FA5}">
                      <a16:colId xmlns:a16="http://schemas.microsoft.com/office/drawing/2014/main" val="20001"/>
                    </a:ext>
                  </a:extLst>
                </a:gridCol>
                <a:gridCol w="3766186">
                  <a:extLst>
                    <a:ext uri="{9D8B030D-6E8A-4147-A177-3AD203B41FA5}">
                      <a16:colId xmlns:a16="http://schemas.microsoft.com/office/drawing/2014/main" val="20002"/>
                    </a:ext>
                  </a:extLst>
                </a:gridCol>
                <a:gridCol w="1043349">
                  <a:extLst>
                    <a:ext uri="{9D8B030D-6E8A-4147-A177-3AD203B41FA5}">
                      <a16:colId xmlns:a16="http://schemas.microsoft.com/office/drawing/2014/main" val="3219614300"/>
                    </a:ext>
                  </a:extLst>
                </a:gridCol>
                <a:gridCol w="2520280">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800" kern="1200" dirty="0">
                          <a:solidFill>
                            <a:schemeClr val="dk1"/>
                          </a:solidFill>
                          <a:latin typeface="+mn-lt"/>
                          <a:ea typeface="+mn-ea"/>
                          <a:cs typeface="+mn-cs"/>
                        </a:rPr>
                        <a:t>11-24-1964</a:t>
                      </a:r>
                    </a:p>
                  </a:txBody>
                  <a:tcPr marT="45712" marB="45712"/>
                </a:tc>
                <a:tc>
                  <a:txBody>
                    <a:bodyPr/>
                    <a:lstStyle/>
                    <a:p>
                      <a:r>
                        <a:rPr lang="en-US" sz="1800" kern="1200" dirty="0">
                          <a:solidFill>
                            <a:schemeClr val="dk1"/>
                          </a:solidFill>
                          <a:latin typeface="+mn-lt"/>
                          <a:ea typeface="+mn-ea"/>
                          <a:cs typeface="+mn-cs"/>
                        </a:rPr>
                        <a:t>Stephan Sand</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initial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For motion – 10min </a:t>
                      </a:r>
                    </a:p>
                  </a:txBody>
                  <a:tcPr marT="45712" marB="45712"/>
                </a:tc>
                <a:extLst>
                  <a:ext uri="{0D108BD9-81ED-4DB2-BD59-A6C34878D82A}">
                    <a16:rowId xmlns:a16="http://schemas.microsoft.com/office/drawing/2014/main" val="3797690659"/>
                  </a:ext>
                </a:extLst>
              </a:tr>
              <a:tr h="182872">
                <a:tc>
                  <a:txBody>
                    <a:bodyPr/>
                    <a:lstStyle/>
                    <a:p>
                      <a:r>
                        <a:rPr lang="en-US" dirty="0"/>
                        <a:t>11-24-2039</a:t>
                      </a:r>
                    </a:p>
                  </a:txBody>
                  <a:tcPr marT="45712" marB="45712"/>
                </a:tc>
                <a:tc>
                  <a:txBody>
                    <a:bodyPr/>
                    <a:lstStyle/>
                    <a:p>
                      <a:r>
                        <a:rPr lang="en-US" dirty="0"/>
                        <a:t>Ali Raissinia</a:t>
                      </a:r>
                    </a:p>
                  </a:txBody>
                  <a:tcPr marT="45712" marB="45712"/>
                </a:tc>
                <a:tc>
                  <a:txBody>
                    <a:bodyPr/>
                    <a:lstStyle/>
                    <a:p>
                      <a:r>
                        <a:rPr lang="en-US" dirty="0"/>
                        <a:t>SA comment resolution I-1</a:t>
                      </a:r>
                    </a:p>
                  </a:txBody>
                  <a:tcPr marT="45712" marB="45712"/>
                </a:tc>
                <a:tc>
                  <a:txBody>
                    <a:bodyPr/>
                    <a:lstStyle/>
                    <a:p>
                      <a:r>
                        <a:rPr lang="en-US" dirty="0"/>
                        <a:t>CR</a:t>
                      </a:r>
                    </a:p>
                  </a:txBody>
                  <a:tcPr marT="45712" marB="45712"/>
                </a:tc>
                <a:tc>
                  <a:txBody>
                    <a:bodyPr/>
                    <a:lstStyle/>
                    <a:p>
                      <a:r>
                        <a:rPr lang="en-US" sz="1800" kern="1200" dirty="0">
                          <a:solidFill>
                            <a:schemeClr val="dk1"/>
                          </a:solidFill>
                          <a:latin typeface="+mn-lt"/>
                          <a:ea typeface="+mn-ea"/>
                          <a:cs typeface="+mn-cs"/>
                        </a:rPr>
                        <a:t>1</a:t>
                      </a:r>
                      <a:r>
                        <a:rPr lang="en-US" sz="1800" kern="1200" baseline="30000" dirty="0">
                          <a:solidFill>
                            <a:schemeClr val="dk1"/>
                          </a:solidFill>
                          <a:latin typeface="+mn-lt"/>
                          <a:ea typeface="+mn-ea"/>
                          <a:cs typeface="+mn-cs"/>
                        </a:rPr>
                        <a:t>st</a:t>
                      </a:r>
                      <a:r>
                        <a:rPr lang="en-US" sz="1800" kern="1200" dirty="0">
                          <a:solidFill>
                            <a:schemeClr val="dk1"/>
                          </a:solidFill>
                          <a:latin typeface="+mn-lt"/>
                          <a:ea typeface="+mn-ea"/>
                          <a:cs typeface="+mn-cs"/>
                        </a:rPr>
                        <a:t> review – 15min</a:t>
                      </a:r>
                    </a:p>
                  </a:txBody>
                  <a:tcPr marT="45712" marB="45712"/>
                </a:tc>
                <a:extLst>
                  <a:ext uri="{0D108BD9-81ED-4DB2-BD59-A6C34878D82A}">
                    <a16:rowId xmlns:a16="http://schemas.microsoft.com/office/drawing/2014/main" val="2760846649"/>
                  </a:ext>
                </a:extLst>
              </a:tr>
              <a:tr h="182872">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25 min – discussion</a:t>
                      </a:r>
                    </a:p>
                  </a:txBody>
                  <a:tcPr marT="45712" marB="45712"/>
                </a:tc>
                <a:extLst>
                  <a:ext uri="{0D108BD9-81ED-4DB2-BD59-A6C34878D82A}">
                    <a16:rowId xmlns:a16="http://schemas.microsoft.com/office/drawing/2014/main" val="1507475513"/>
                  </a:ext>
                </a:extLst>
              </a:tr>
              <a:tr h="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25 min – discussion </a:t>
                      </a:r>
                    </a:p>
                  </a:txBody>
                  <a:tcPr marT="45712" marB="45712"/>
                </a:tc>
                <a:extLst>
                  <a:ext uri="{0D108BD9-81ED-4DB2-BD59-A6C34878D82A}">
                    <a16:rowId xmlns:a16="http://schemas.microsoft.com/office/drawing/2014/main" val="4066307480"/>
                  </a:ext>
                </a:extLst>
              </a:tr>
              <a:tr h="0">
                <a:tc>
                  <a:txBody>
                    <a:bodyPr/>
                    <a:lstStyle/>
                    <a:p>
                      <a:r>
                        <a:rPr lang="en-US" sz="1800" kern="1200" dirty="0">
                          <a:solidFill>
                            <a:schemeClr val="dk1"/>
                          </a:solidFill>
                          <a:latin typeface="+mn-lt"/>
                          <a:ea typeface="+mn-ea"/>
                          <a:cs typeface="+mn-cs"/>
                        </a:rPr>
                        <a:t>11-24-2083</a:t>
                      </a:r>
                    </a:p>
                  </a:txBody>
                  <a:tcPr marT="45712" marB="45712"/>
                </a:tc>
                <a:tc>
                  <a:txBody>
                    <a:bodyPr/>
                    <a:lstStyle/>
                    <a:p>
                      <a:r>
                        <a:rPr lang="en-US" sz="18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Proposed resolution to I-70</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3281259036"/>
                  </a:ext>
                </a:extLst>
              </a:tr>
            </a:tbl>
          </a:graphicData>
        </a:graphic>
      </p:graphicFrame>
    </p:spTree>
    <p:extLst>
      <p:ext uri="{BB962C8B-B14F-4D97-AF65-F5344CB8AC3E}">
        <p14:creationId xmlns:p14="http://schemas.microsoft.com/office/powerpoint/2010/main" val="168528867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80731097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altLang="en-US" sz="2000" b="0" strike="sngStrike" dirty="0"/>
              <a:t>Dec.  3</a:t>
            </a:r>
            <a:r>
              <a:rPr lang="en-US" altLang="en-US" sz="2000" b="0" strike="sngStrike" baseline="30000" dirty="0"/>
              <a:t>rd</a:t>
            </a:r>
            <a:r>
              <a:rPr lang="en-US" altLang="en-US" sz="2000" b="0" strike="sngStrike" dirty="0"/>
              <a:t> 		</a:t>
            </a:r>
            <a:r>
              <a:rPr lang="en-US" altLang="en-US" sz="2000" b="0" strike="sngStrike" kern="0" dirty="0"/>
              <a:t>10:00 am PT/13:00 ET (2hrs) </a:t>
            </a:r>
          </a:p>
          <a:p>
            <a:pPr>
              <a:buFont typeface="Arial" panose="020B0604020202020204" pitchFamily="34" charset="0"/>
              <a:buChar char="•"/>
            </a:pPr>
            <a:r>
              <a:rPr lang="en-US" altLang="en-US" sz="2000" b="0" strike="sngStrike" dirty="0"/>
              <a:t>Dec.  5</a:t>
            </a:r>
            <a:r>
              <a:rPr lang="en-US" altLang="en-US" sz="2000" b="0" strike="sngStrike" baseline="30000" dirty="0"/>
              <a:t>th</a:t>
            </a:r>
            <a:r>
              <a:rPr lang="en-US" altLang="en-US" sz="2000" b="0" strike="sngStrike" dirty="0"/>
              <a:t> 		</a:t>
            </a:r>
            <a:r>
              <a:rPr lang="en-US" altLang="en-US" sz="2000" b="0" strike="sngStrike" kern="0" dirty="0"/>
              <a:t>10:00 am PT/13:00 ET (2hrs) </a:t>
            </a:r>
          </a:p>
          <a:p>
            <a:pPr>
              <a:buFont typeface="Arial" panose="020B0604020202020204" pitchFamily="34" charset="0"/>
              <a:buChar char="•"/>
            </a:pPr>
            <a:r>
              <a:rPr lang="en-US" altLang="en-US" sz="2000" b="0" strike="sngStrike" kern="0" dirty="0"/>
              <a:t>Dec.  12</a:t>
            </a:r>
            <a:r>
              <a:rPr lang="en-US" altLang="en-US" sz="2000" b="0" strike="sngStrike" kern="0" baseline="30000" dirty="0"/>
              <a:t>th</a:t>
            </a:r>
            <a:r>
              <a:rPr lang="en-US" altLang="en-US" sz="2000" b="0" strike="sngStrike" kern="0" dirty="0"/>
              <a:t> </a:t>
            </a:r>
            <a:r>
              <a:rPr lang="en-US" altLang="en-US" sz="2000" b="0" strike="sngStrike" dirty="0"/>
              <a:t>	</a:t>
            </a:r>
            <a:r>
              <a:rPr lang="en-US" altLang="en-US" sz="2000" b="0" strike="sngStrike" kern="0" dirty="0"/>
              <a:t>10:00 am PT/13:00 ET (2hrs) </a:t>
            </a:r>
          </a:p>
          <a:p>
            <a:pPr>
              <a:buFont typeface="Arial" panose="020B0604020202020204" pitchFamily="34" charset="0"/>
              <a:buChar char="•"/>
            </a:pPr>
            <a:r>
              <a:rPr lang="en-US" altLang="en-US" sz="2000" b="0" dirty="0"/>
              <a:t>Dec. 17</a:t>
            </a:r>
            <a:r>
              <a:rPr lang="en-US" altLang="en-US" sz="2000" b="0" baseline="30000" dirty="0"/>
              <a:t>th</a:t>
            </a:r>
            <a:r>
              <a:rPr lang="en-US" altLang="en-US" sz="2000" b="0" dirty="0"/>
              <a:t> 		10:00 am PT/13:00 ET (2hrs) </a:t>
            </a:r>
          </a:p>
          <a:p>
            <a:pPr>
              <a:buFont typeface="Arial" panose="020B0604020202020204" pitchFamily="34" charset="0"/>
              <a:buChar char="•"/>
            </a:pPr>
            <a:r>
              <a:rPr lang="en-US" altLang="en-US" sz="2000" b="0" kern="0" dirty="0"/>
              <a:t>Jan. 	9</a:t>
            </a:r>
            <a:r>
              <a:rPr lang="en-US" altLang="en-US" sz="2000" b="0" kern="0" baseline="30000" dirty="0"/>
              <a:t>th</a:t>
            </a:r>
            <a:r>
              <a:rPr lang="en-US" altLang="en-US" sz="2000" b="0" kern="0" dirty="0"/>
              <a:t>		10:00 am PT/13:00 ET (2hrs)</a:t>
            </a:r>
          </a:p>
          <a:p>
            <a:pPr>
              <a:buFont typeface="Arial" panose="020B0604020202020204" pitchFamily="34" charset="0"/>
              <a:buChar char="•"/>
            </a:pPr>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9710545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E5A7-BB35-17FE-9435-4D0AC2330757}"/>
              </a:ext>
            </a:extLst>
          </p:cNvPr>
          <p:cNvSpPr>
            <a:spLocks noGrp="1"/>
          </p:cNvSpPr>
          <p:nvPr>
            <p:ph type="title"/>
          </p:nvPr>
        </p:nvSpPr>
        <p:spPr/>
        <p:txBody>
          <a:bodyPr/>
          <a:lstStyle/>
          <a:p>
            <a:r>
              <a:rPr lang="en-US" dirty="0"/>
              <a:t>Submission pipeline</a:t>
            </a:r>
          </a:p>
        </p:txBody>
      </p:sp>
      <p:graphicFrame>
        <p:nvGraphicFramePr>
          <p:cNvPr id="7" name="Content Placeholder 6">
            <a:extLst>
              <a:ext uri="{FF2B5EF4-FFF2-40B4-BE49-F238E27FC236}">
                <a16:creationId xmlns:a16="http://schemas.microsoft.com/office/drawing/2014/main" id="{C6AEFD3E-DAC2-C3A3-1B80-705E563C1B11}"/>
              </a:ext>
            </a:extLst>
          </p:cNvPr>
          <p:cNvGraphicFramePr>
            <a:graphicFrameLocks noGrp="1"/>
          </p:cNvGraphicFramePr>
          <p:nvPr>
            <p:ph idx="1"/>
            <p:extLst>
              <p:ext uri="{D42A27DB-BD31-4B8C-83A1-F6EECF244321}">
                <p14:modId xmlns:p14="http://schemas.microsoft.com/office/powerpoint/2010/main" val="2124199962"/>
              </p:ext>
            </p:extLst>
          </p:nvPr>
        </p:nvGraphicFramePr>
        <p:xfrm>
          <a:off x="914400" y="1981200"/>
          <a:ext cx="9214049" cy="2529728"/>
        </p:xfrm>
        <a:graphic>
          <a:graphicData uri="http://schemas.openxmlformats.org/drawingml/2006/table">
            <a:tbl>
              <a:tblPr firstRow="1" bandRow="1">
                <a:tableStyleId>{21E4AEA4-8DFA-4A89-87EB-49C32662AFE0}</a:tableStyleId>
              </a:tblPr>
              <a:tblGrid>
                <a:gridCol w="1391004">
                  <a:extLst>
                    <a:ext uri="{9D8B030D-6E8A-4147-A177-3AD203B41FA5}">
                      <a16:colId xmlns:a16="http://schemas.microsoft.com/office/drawing/2014/main" val="2766123136"/>
                    </a:ext>
                  </a:extLst>
                </a:gridCol>
                <a:gridCol w="2323677">
                  <a:extLst>
                    <a:ext uri="{9D8B030D-6E8A-4147-A177-3AD203B41FA5}">
                      <a16:colId xmlns:a16="http://schemas.microsoft.com/office/drawing/2014/main" val="2340418467"/>
                    </a:ext>
                  </a:extLst>
                </a:gridCol>
                <a:gridCol w="3872794">
                  <a:extLst>
                    <a:ext uri="{9D8B030D-6E8A-4147-A177-3AD203B41FA5}">
                      <a16:colId xmlns:a16="http://schemas.microsoft.com/office/drawing/2014/main" val="1398164231"/>
                    </a:ext>
                  </a:extLst>
                </a:gridCol>
                <a:gridCol w="1626574">
                  <a:extLst>
                    <a:ext uri="{9D8B030D-6E8A-4147-A177-3AD203B41FA5}">
                      <a16:colId xmlns:a16="http://schemas.microsoft.com/office/drawing/2014/main" val="3245824637"/>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520002731"/>
                  </a:ext>
                </a:extLst>
              </a:tr>
              <a:tr h="0">
                <a:tc>
                  <a:txBody>
                    <a:bodyPr/>
                    <a:lstStyle/>
                    <a:p>
                      <a:r>
                        <a:rPr lang="en-US" sz="1800" kern="1200" dirty="0">
                          <a:solidFill>
                            <a:schemeClr val="dk1"/>
                          </a:solidFill>
                          <a:latin typeface="+mn-lt"/>
                          <a:ea typeface="+mn-ea"/>
                          <a:cs typeface="+mn-cs"/>
                        </a:rPr>
                        <a:t>11-24-2083</a:t>
                      </a:r>
                    </a:p>
                  </a:txBody>
                  <a:tcPr marT="45712" marB="45712"/>
                </a:tc>
                <a:tc>
                  <a:txBody>
                    <a:bodyPr/>
                    <a:lstStyle/>
                    <a:p>
                      <a:r>
                        <a:rPr lang="en-US" sz="18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Proposed resolution to I-70</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4078881445"/>
                  </a:ext>
                </a:extLst>
              </a:tr>
              <a:tr h="0">
                <a:tc>
                  <a:txBody>
                    <a:bodyPr/>
                    <a:lstStyle/>
                    <a:p>
                      <a:r>
                        <a:rPr lang="en-US" dirty="0"/>
                        <a:t>11-24-2039</a:t>
                      </a:r>
                    </a:p>
                  </a:txBody>
                  <a:tcPr marT="45712" marB="45712"/>
                </a:tc>
                <a:tc>
                  <a:txBody>
                    <a:bodyPr/>
                    <a:lstStyle/>
                    <a:p>
                      <a:r>
                        <a:rPr lang="en-US" dirty="0"/>
                        <a:t>Ali Raissinia</a:t>
                      </a:r>
                    </a:p>
                  </a:txBody>
                  <a:tcPr marT="45712" marB="45712"/>
                </a:tc>
                <a:tc>
                  <a:txBody>
                    <a:bodyPr/>
                    <a:lstStyle/>
                    <a:p>
                      <a:r>
                        <a:rPr lang="en-US" dirty="0"/>
                        <a:t>SA comment resolution I-1</a:t>
                      </a:r>
                    </a:p>
                  </a:txBody>
                  <a:tcPr marT="45712" marB="45712"/>
                </a:tc>
                <a:tc>
                  <a:txBody>
                    <a:bodyPr/>
                    <a:lstStyle/>
                    <a:p>
                      <a:r>
                        <a:rPr lang="en-US" dirty="0"/>
                        <a:t>CR</a:t>
                      </a:r>
                    </a:p>
                  </a:txBody>
                  <a:tcPr marT="45712" marB="45712"/>
                </a:tc>
                <a:extLst>
                  <a:ext uri="{0D108BD9-81ED-4DB2-BD59-A6C34878D82A}">
                    <a16:rowId xmlns:a16="http://schemas.microsoft.com/office/drawing/2014/main" val="3896999300"/>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097786396"/>
                  </a:ext>
                </a:extLst>
              </a:tr>
              <a:tr h="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85765528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39157983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3837512734"/>
                  </a:ext>
                </a:extLst>
              </a:tr>
            </a:tbl>
          </a:graphicData>
        </a:graphic>
      </p:graphicFrame>
      <p:sp>
        <p:nvSpPr>
          <p:cNvPr id="4" name="Slide Number Placeholder 3">
            <a:extLst>
              <a:ext uri="{FF2B5EF4-FFF2-40B4-BE49-F238E27FC236}">
                <a16:creationId xmlns:a16="http://schemas.microsoft.com/office/drawing/2014/main" id="{9736F42A-73AC-64F5-BCB2-B65B7D17455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8C455E04-6DB8-2138-E436-4E6AB0A407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D538386-051F-1690-8EBC-D1634B003970}"/>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14121407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10082200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December 17</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I-74 CR (5min) </a:t>
            </a:r>
          </a:p>
          <a:p>
            <a:pPr algn="just">
              <a:spcBef>
                <a:spcPct val="20000"/>
              </a:spcBef>
              <a:buFontTx/>
              <a:buChar char="•"/>
            </a:pPr>
            <a:r>
              <a:rPr lang="en-US" sz="2000" b="0" dirty="0"/>
              <a:t>Comment resolution (as time permits)</a:t>
            </a:r>
          </a:p>
          <a:p>
            <a:pPr algn="just">
              <a:spcBef>
                <a:spcPct val="20000"/>
              </a:spcBef>
              <a:buFontTx/>
              <a:buChar char="•"/>
            </a:pPr>
            <a:r>
              <a:rPr lang="en-US" sz="2000" b="0" dirty="0"/>
              <a:t>Review Telecon times (3 min)</a:t>
            </a:r>
          </a:p>
          <a:p>
            <a:pPr algn="just">
              <a:spcBef>
                <a:spcPct val="20000"/>
              </a:spcBef>
              <a:buFontTx/>
              <a:buChar char="•"/>
            </a:pPr>
            <a:r>
              <a:rPr lang="en-US" sz="2000" b="0" dirty="0"/>
              <a:t>Review submission pipeline (2 min)</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0709589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Dec. 17</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61482056"/>
              </p:ext>
            </p:extLst>
          </p:nvPr>
        </p:nvGraphicFramePr>
        <p:xfrm>
          <a:off x="914400" y="1260086"/>
          <a:ext cx="10942240" cy="2529728"/>
        </p:xfrm>
        <a:graphic>
          <a:graphicData uri="http://schemas.openxmlformats.org/drawingml/2006/table">
            <a:tbl>
              <a:tblPr firstRow="1" bandRow="1">
                <a:tableStyleId>{21E4AEA4-8DFA-4A89-87EB-49C32662AFE0}</a:tableStyleId>
              </a:tblPr>
              <a:tblGrid>
                <a:gridCol w="1352713">
                  <a:extLst>
                    <a:ext uri="{9D8B030D-6E8A-4147-A177-3AD203B41FA5}">
                      <a16:colId xmlns:a16="http://schemas.microsoft.com/office/drawing/2014/main" val="20000"/>
                    </a:ext>
                  </a:extLst>
                </a:gridCol>
                <a:gridCol w="2259712">
                  <a:extLst>
                    <a:ext uri="{9D8B030D-6E8A-4147-A177-3AD203B41FA5}">
                      <a16:colId xmlns:a16="http://schemas.microsoft.com/office/drawing/2014/main" val="20001"/>
                    </a:ext>
                  </a:extLst>
                </a:gridCol>
                <a:gridCol w="3766186">
                  <a:extLst>
                    <a:ext uri="{9D8B030D-6E8A-4147-A177-3AD203B41FA5}">
                      <a16:colId xmlns:a16="http://schemas.microsoft.com/office/drawing/2014/main" val="20002"/>
                    </a:ext>
                  </a:extLst>
                </a:gridCol>
                <a:gridCol w="1043349">
                  <a:extLst>
                    <a:ext uri="{9D8B030D-6E8A-4147-A177-3AD203B41FA5}">
                      <a16:colId xmlns:a16="http://schemas.microsoft.com/office/drawing/2014/main" val="3219614300"/>
                    </a:ext>
                  </a:extLst>
                </a:gridCol>
                <a:gridCol w="2520280">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800" kern="1200" dirty="0">
                          <a:solidFill>
                            <a:schemeClr val="dk1"/>
                          </a:solidFill>
                          <a:latin typeface="+mn-lt"/>
                          <a:ea typeface="+mn-ea"/>
                          <a:cs typeface="+mn-cs"/>
                        </a:rPr>
                        <a:t>11-24-2083</a:t>
                      </a:r>
                    </a:p>
                  </a:txBody>
                  <a:tcPr marT="45712" marB="45712"/>
                </a:tc>
                <a:tc>
                  <a:txBody>
                    <a:bodyPr/>
                    <a:lstStyle/>
                    <a:p>
                      <a:r>
                        <a:rPr lang="en-US" sz="18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Proposed resolution to I-70</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For motion – 10min </a:t>
                      </a:r>
                    </a:p>
                  </a:txBody>
                  <a:tcPr marT="45712" marB="45712"/>
                </a:tc>
                <a:extLst>
                  <a:ext uri="{0D108BD9-81ED-4DB2-BD59-A6C34878D82A}">
                    <a16:rowId xmlns:a16="http://schemas.microsoft.com/office/drawing/2014/main" val="3797690659"/>
                  </a:ext>
                </a:extLst>
              </a:tr>
              <a:tr h="182872">
                <a:tc>
                  <a:txBody>
                    <a:bodyPr/>
                    <a:lstStyle/>
                    <a:p>
                      <a:r>
                        <a:rPr lang="en-US" dirty="0"/>
                        <a:t>11-24-2039</a:t>
                      </a:r>
                    </a:p>
                  </a:txBody>
                  <a:tcPr marT="45712" marB="45712"/>
                </a:tc>
                <a:tc>
                  <a:txBody>
                    <a:bodyPr/>
                    <a:lstStyle/>
                    <a:p>
                      <a:r>
                        <a:rPr lang="en-US" dirty="0"/>
                        <a:t>Ali Raissinia</a:t>
                      </a:r>
                    </a:p>
                  </a:txBody>
                  <a:tcPr marT="45712" marB="45712"/>
                </a:tc>
                <a:tc>
                  <a:txBody>
                    <a:bodyPr/>
                    <a:lstStyle/>
                    <a:p>
                      <a:r>
                        <a:rPr lang="en-US" dirty="0"/>
                        <a:t>SA comment resolution I-1</a:t>
                      </a:r>
                    </a:p>
                  </a:txBody>
                  <a:tcPr marT="45712" marB="45712"/>
                </a:tc>
                <a:tc>
                  <a:txBody>
                    <a:bodyPr/>
                    <a:lstStyle/>
                    <a:p>
                      <a:r>
                        <a:rPr lang="en-US" dirty="0"/>
                        <a:t>CR</a:t>
                      </a:r>
                    </a:p>
                  </a:txBody>
                  <a:tcPr marT="45712" marB="45712"/>
                </a:tc>
                <a:tc>
                  <a:txBody>
                    <a:bodyPr/>
                    <a:lstStyle/>
                    <a:p>
                      <a:r>
                        <a:rPr lang="en-US" sz="1800" kern="1200" dirty="0">
                          <a:solidFill>
                            <a:schemeClr val="dk1"/>
                          </a:solidFill>
                          <a:latin typeface="+mn-lt"/>
                          <a:ea typeface="+mn-ea"/>
                          <a:cs typeface="+mn-cs"/>
                        </a:rPr>
                        <a:t>1</a:t>
                      </a:r>
                      <a:r>
                        <a:rPr lang="en-US" sz="1800" kern="1200" baseline="30000" dirty="0">
                          <a:solidFill>
                            <a:schemeClr val="dk1"/>
                          </a:solidFill>
                          <a:latin typeface="+mn-lt"/>
                          <a:ea typeface="+mn-ea"/>
                          <a:cs typeface="+mn-cs"/>
                        </a:rPr>
                        <a:t>st</a:t>
                      </a:r>
                      <a:r>
                        <a:rPr lang="en-US" sz="1800" kern="1200" dirty="0">
                          <a:solidFill>
                            <a:schemeClr val="dk1"/>
                          </a:solidFill>
                          <a:latin typeface="+mn-lt"/>
                          <a:ea typeface="+mn-ea"/>
                          <a:cs typeface="+mn-cs"/>
                        </a:rPr>
                        <a:t> review – 15min</a:t>
                      </a:r>
                    </a:p>
                  </a:txBody>
                  <a:tcPr marT="45712" marB="45712"/>
                </a:tc>
                <a:extLst>
                  <a:ext uri="{0D108BD9-81ED-4DB2-BD59-A6C34878D82A}">
                    <a16:rowId xmlns:a16="http://schemas.microsoft.com/office/drawing/2014/main" val="2760846649"/>
                  </a:ext>
                </a:extLst>
              </a:tr>
              <a:tr h="182872">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15 min – follow up</a:t>
                      </a:r>
                    </a:p>
                  </a:txBody>
                  <a:tcPr marT="45712" marB="45712"/>
                </a:tc>
                <a:extLst>
                  <a:ext uri="{0D108BD9-81ED-4DB2-BD59-A6C34878D82A}">
                    <a16:rowId xmlns:a16="http://schemas.microsoft.com/office/drawing/2014/main" val="1507475513"/>
                  </a:ext>
                </a:extLst>
              </a:tr>
              <a:tr h="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15 min – follow up</a:t>
                      </a:r>
                    </a:p>
                  </a:txBody>
                  <a:tcPr marT="45712" marB="45712"/>
                </a:tc>
                <a:extLst>
                  <a:ext uri="{0D108BD9-81ED-4DB2-BD59-A6C34878D82A}">
                    <a16:rowId xmlns:a16="http://schemas.microsoft.com/office/drawing/2014/main" val="4066307480"/>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259036"/>
                  </a:ext>
                </a:extLst>
              </a:tr>
            </a:tbl>
          </a:graphicData>
        </a:graphic>
      </p:graphicFrame>
    </p:spTree>
    <p:extLst>
      <p:ext uri="{BB962C8B-B14F-4D97-AF65-F5344CB8AC3E}">
        <p14:creationId xmlns:p14="http://schemas.microsoft.com/office/powerpoint/2010/main" val="198991836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237302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a:t>
            </a:r>
            <a:r>
              <a:rPr lang="en-US" altLang="en-US" sz="1800" b="0" dirty="0" err="1"/>
              <a:t>WebEx</a:t>
            </a:r>
            <a:r>
              <a:rPr lang="en-US" altLang="en-US" sz="1800" b="0" dirty="0"/>
              <a:t>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altLang="en-US" sz="2000" b="0" strike="sngStrike" dirty="0"/>
              <a:t>Dec.  3</a:t>
            </a:r>
            <a:r>
              <a:rPr lang="en-US" altLang="en-US" sz="2000" b="0" strike="sngStrike" baseline="30000" dirty="0"/>
              <a:t>rd</a:t>
            </a:r>
            <a:r>
              <a:rPr lang="en-US" altLang="en-US" sz="2000" b="0" strike="sngStrike" dirty="0"/>
              <a:t> 		</a:t>
            </a:r>
            <a:r>
              <a:rPr lang="en-US" altLang="en-US" sz="2000" b="0" strike="sngStrike" kern="0" dirty="0"/>
              <a:t>10:00 am PT/13:00 ET (2hrs) </a:t>
            </a:r>
          </a:p>
          <a:p>
            <a:pPr>
              <a:buFont typeface="Arial" panose="020B0604020202020204" pitchFamily="34" charset="0"/>
              <a:buChar char="•"/>
            </a:pPr>
            <a:r>
              <a:rPr lang="en-US" altLang="en-US" sz="2000" b="0" strike="sngStrike" dirty="0"/>
              <a:t>Dec.  5</a:t>
            </a:r>
            <a:r>
              <a:rPr lang="en-US" altLang="en-US" sz="2000" b="0" strike="sngStrike" baseline="30000" dirty="0"/>
              <a:t>th</a:t>
            </a:r>
            <a:r>
              <a:rPr lang="en-US" altLang="en-US" sz="2000" b="0" strike="sngStrike" dirty="0"/>
              <a:t> 		</a:t>
            </a:r>
            <a:r>
              <a:rPr lang="en-US" altLang="en-US" sz="2000" b="0" strike="sngStrike" kern="0" dirty="0"/>
              <a:t>10:00 am PT/13:00 ET (2hrs) </a:t>
            </a:r>
          </a:p>
          <a:p>
            <a:pPr>
              <a:buFont typeface="Arial" panose="020B0604020202020204" pitchFamily="34" charset="0"/>
              <a:buChar char="•"/>
            </a:pPr>
            <a:r>
              <a:rPr lang="en-US" altLang="en-US" sz="2000" b="0" strike="sngStrike" kern="0" dirty="0"/>
              <a:t>Dec.  12</a:t>
            </a:r>
            <a:r>
              <a:rPr lang="en-US" altLang="en-US" sz="2000" b="0" strike="sngStrike" kern="0" baseline="30000" dirty="0"/>
              <a:t>th</a:t>
            </a:r>
            <a:r>
              <a:rPr lang="en-US" altLang="en-US" sz="2000" b="0" strike="sngStrike" kern="0" dirty="0"/>
              <a:t> </a:t>
            </a:r>
            <a:r>
              <a:rPr lang="en-US" altLang="en-US" sz="2000" b="0" strike="sngStrike" dirty="0"/>
              <a:t>	</a:t>
            </a:r>
            <a:r>
              <a:rPr lang="en-US" altLang="en-US" sz="2000" b="0" strike="sngStrike" kern="0" dirty="0"/>
              <a:t>10:00 am PT/13:00 ET (2hrs) </a:t>
            </a:r>
          </a:p>
          <a:p>
            <a:pPr>
              <a:buFont typeface="Arial" panose="020B0604020202020204" pitchFamily="34" charset="0"/>
              <a:buChar char="•"/>
            </a:pPr>
            <a:r>
              <a:rPr lang="en-US" altLang="en-US" sz="2000" b="0" strike="sngStrike" dirty="0"/>
              <a:t>Dec. 17</a:t>
            </a:r>
            <a:r>
              <a:rPr lang="en-US" altLang="en-US" sz="2000" b="0" strike="sngStrike" baseline="30000" dirty="0"/>
              <a:t>th</a:t>
            </a:r>
            <a:r>
              <a:rPr lang="en-US" altLang="en-US" sz="2000" b="0" strike="sngStrike" dirty="0"/>
              <a:t> 		10:00 am PT/13:00 ET (2hrs) </a:t>
            </a:r>
          </a:p>
          <a:p>
            <a:pPr>
              <a:buFont typeface="Arial" panose="020B0604020202020204" pitchFamily="34" charset="0"/>
              <a:buChar char="•"/>
            </a:pPr>
            <a:r>
              <a:rPr lang="en-US" altLang="en-US" sz="2000" b="0" kern="0" dirty="0"/>
              <a:t>Jan. 	9</a:t>
            </a:r>
            <a:r>
              <a:rPr lang="en-US" altLang="en-US" sz="2000" b="0" kern="0" baseline="30000" dirty="0"/>
              <a:t>th</a:t>
            </a:r>
            <a:r>
              <a:rPr lang="en-US" altLang="en-US" sz="2000" b="0" kern="0" dirty="0"/>
              <a:t>		10:00 am PT/13:00 ET (2hrs)</a:t>
            </a:r>
          </a:p>
          <a:p>
            <a:pPr>
              <a:buFont typeface="Arial" panose="020B0604020202020204" pitchFamily="34" charset="0"/>
              <a:buChar char="•"/>
            </a:pPr>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07880246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E5A7-BB35-17FE-9435-4D0AC2330757}"/>
              </a:ext>
            </a:extLst>
          </p:cNvPr>
          <p:cNvSpPr>
            <a:spLocks noGrp="1"/>
          </p:cNvSpPr>
          <p:nvPr>
            <p:ph type="title"/>
          </p:nvPr>
        </p:nvSpPr>
        <p:spPr/>
        <p:txBody>
          <a:bodyPr/>
          <a:lstStyle/>
          <a:p>
            <a:r>
              <a:rPr lang="en-US" dirty="0"/>
              <a:t>Submission pipeline</a:t>
            </a:r>
          </a:p>
        </p:txBody>
      </p:sp>
      <p:graphicFrame>
        <p:nvGraphicFramePr>
          <p:cNvPr id="7" name="Content Placeholder 6">
            <a:extLst>
              <a:ext uri="{FF2B5EF4-FFF2-40B4-BE49-F238E27FC236}">
                <a16:creationId xmlns:a16="http://schemas.microsoft.com/office/drawing/2014/main" id="{C6AEFD3E-DAC2-C3A3-1B80-705E563C1B11}"/>
              </a:ext>
            </a:extLst>
          </p:cNvPr>
          <p:cNvGraphicFramePr>
            <a:graphicFrameLocks noGrp="1"/>
          </p:cNvGraphicFramePr>
          <p:nvPr>
            <p:ph idx="1"/>
            <p:extLst>
              <p:ext uri="{D42A27DB-BD31-4B8C-83A1-F6EECF244321}">
                <p14:modId xmlns:p14="http://schemas.microsoft.com/office/powerpoint/2010/main" val="1446639647"/>
              </p:ext>
            </p:extLst>
          </p:nvPr>
        </p:nvGraphicFramePr>
        <p:xfrm>
          <a:off x="914400" y="1981200"/>
          <a:ext cx="9214049" cy="2529728"/>
        </p:xfrm>
        <a:graphic>
          <a:graphicData uri="http://schemas.openxmlformats.org/drawingml/2006/table">
            <a:tbl>
              <a:tblPr firstRow="1" bandRow="1">
                <a:tableStyleId>{21E4AEA4-8DFA-4A89-87EB-49C32662AFE0}</a:tableStyleId>
              </a:tblPr>
              <a:tblGrid>
                <a:gridCol w="1391004">
                  <a:extLst>
                    <a:ext uri="{9D8B030D-6E8A-4147-A177-3AD203B41FA5}">
                      <a16:colId xmlns:a16="http://schemas.microsoft.com/office/drawing/2014/main" val="2766123136"/>
                    </a:ext>
                  </a:extLst>
                </a:gridCol>
                <a:gridCol w="2323677">
                  <a:extLst>
                    <a:ext uri="{9D8B030D-6E8A-4147-A177-3AD203B41FA5}">
                      <a16:colId xmlns:a16="http://schemas.microsoft.com/office/drawing/2014/main" val="2340418467"/>
                    </a:ext>
                  </a:extLst>
                </a:gridCol>
                <a:gridCol w="3872794">
                  <a:extLst>
                    <a:ext uri="{9D8B030D-6E8A-4147-A177-3AD203B41FA5}">
                      <a16:colId xmlns:a16="http://schemas.microsoft.com/office/drawing/2014/main" val="1398164231"/>
                    </a:ext>
                  </a:extLst>
                </a:gridCol>
                <a:gridCol w="1626574">
                  <a:extLst>
                    <a:ext uri="{9D8B030D-6E8A-4147-A177-3AD203B41FA5}">
                      <a16:colId xmlns:a16="http://schemas.microsoft.com/office/drawing/2014/main" val="3245824637"/>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520002731"/>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4078881445"/>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3896999300"/>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097786396"/>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5765528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39157983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3837512734"/>
                  </a:ext>
                </a:extLst>
              </a:tr>
            </a:tbl>
          </a:graphicData>
        </a:graphic>
      </p:graphicFrame>
      <p:sp>
        <p:nvSpPr>
          <p:cNvPr id="4" name="Slide Number Placeholder 3">
            <a:extLst>
              <a:ext uri="{FF2B5EF4-FFF2-40B4-BE49-F238E27FC236}">
                <a16:creationId xmlns:a16="http://schemas.microsoft.com/office/drawing/2014/main" id="{9736F42A-73AC-64F5-BCB2-B65B7D17455D}"/>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8C455E04-6DB8-2138-E436-4E6AB0A407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D538386-051F-1690-8EBC-D1634B003970}"/>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21208375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76389270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9823A5-2E88-504B-F4BB-CFC5D364F12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15101A-F4FF-556A-3902-BB44827925B0}"/>
              </a:ext>
            </a:extLst>
          </p:cNvPr>
          <p:cNvSpPr>
            <a:spLocks noGrp="1"/>
          </p:cNvSpPr>
          <p:nvPr>
            <p:ph type="title"/>
          </p:nvPr>
        </p:nvSpPr>
        <p:spPr>
          <a:xfrm>
            <a:off x="914401" y="685801"/>
            <a:ext cx="10361084" cy="562001"/>
          </a:xfrm>
        </p:spPr>
        <p:txBody>
          <a:bodyPr/>
          <a:lstStyle/>
          <a:p>
            <a:r>
              <a:rPr lang="en-US" altLang="en-US" dirty="0">
                <a:solidFill>
                  <a:schemeClr val="tx2"/>
                </a:solidFill>
              </a:rPr>
              <a:t>January 9</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a:extLst>
              <a:ext uri="{FF2B5EF4-FFF2-40B4-BE49-F238E27FC236}">
                <a16:creationId xmlns:a16="http://schemas.microsoft.com/office/drawing/2014/main" id="{CDB8B1B3-DCBB-A07C-A05A-21B014823364}"/>
              </a:ext>
            </a:extLst>
          </p:cNvPr>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Comment resolution (as time permits)</a:t>
            </a:r>
          </a:p>
          <a:p>
            <a:pPr algn="just">
              <a:spcBef>
                <a:spcPct val="20000"/>
              </a:spcBef>
              <a:buFontTx/>
              <a:buChar char="•"/>
            </a:pPr>
            <a:r>
              <a:rPr lang="en-US" sz="2000" b="0" dirty="0"/>
              <a:t>Consider SA ballot recirculation (as time permits)</a:t>
            </a:r>
          </a:p>
          <a:p>
            <a:pPr algn="just">
              <a:spcBef>
                <a:spcPct val="20000"/>
              </a:spcBef>
              <a:buFontTx/>
              <a:buChar char="•"/>
            </a:pPr>
            <a:r>
              <a:rPr lang="en-US" sz="2000" b="0" dirty="0"/>
              <a:t>Review Telecon times (3 min)</a:t>
            </a:r>
          </a:p>
          <a:p>
            <a:pPr algn="just">
              <a:spcBef>
                <a:spcPct val="20000"/>
              </a:spcBef>
              <a:buFontTx/>
              <a:buChar char="•"/>
            </a:pPr>
            <a:r>
              <a:rPr lang="en-US" sz="2000" b="0" dirty="0"/>
              <a:t>Review submission pipeline (2 min)</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a:extLst>
              <a:ext uri="{FF2B5EF4-FFF2-40B4-BE49-F238E27FC236}">
                <a16:creationId xmlns:a16="http://schemas.microsoft.com/office/drawing/2014/main" id="{A87F2A47-683F-3EBF-9683-438C0F11D294}"/>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8FA7EE70-E223-31E3-D239-763E7D1037E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0B835D3-9832-F4EF-7FB2-B466E437E72E}"/>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80474134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BDEB7E-C762-C127-0E16-11ADF753141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C28FBC6-7BD1-0790-06DD-52061CFE53F7}"/>
              </a:ext>
            </a:extLst>
          </p:cNvPr>
          <p:cNvSpPr>
            <a:spLocks noGrp="1"/>
          </p:cNvSpPr>
          <p:nvPr>
            <p:ph type="title"/>
          </p:nvPr>
        </p:nvSpPr>
        <p:spPr>
          <a:xfrm>
            <a:off x="914401" y="685801"/>
            <a:ext cx="10361084" cy="582959"/>
          </a:xfrm>
        </p:spPr>
        <p:txBody>
          <a:bodyPr/>
          <a:lstStyle/>
          <a:p>
            <a:r>
              <a:rPr lang="en-US" altLang="en-US" dirty="0">
                <a:solidFill>
                  <a:schemeClr val="tx2"/>
                </a:solidFill>
              </a:rPr>
              <a:t>Jan. 9</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a:extLst>
              <a:ext uri="{FF2B5EF4-FFF2-40B4-BE49-F238E27FC236}">
                <a16:creationId xmlns:a16="http://schemas.microsoft.com/office/drawing/2014/main" id="{C58A97A2-E06E-D442-A646-B496D56F8F28}"/>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3963964-024A-C4EB-F784-02E8AAFE10D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346481-0049-0160-73CC-6458A2505C5D}"/>
              </a:ext>
            </a:extLst>
          </p:cNvPr>
          <p:cNvSpPr>
            <a:spLocks noGrp="1"/>
          </p:cNvSpPr>
          <p:nvPr>
            <p:ph type="dt" idx="15"/>
          </p:nvPr>
        </p:nvSpPr>
        <p:spPr/>
        <p:txBody>
          <a:bodyPr/>
          <a:lstStyle/>
          <a:p>
            <a:r>
              <a:rPr lang="en-US"/>
              <a:t>Jan. 2025</a:t>
            </a:r>
            <a:endParaRPr lang="en-GB" dirty="0"/>
          </a:p>
        </p:txBody>
      </p:sp>
      <p:graphicFrame>
        <p:nvGraphicFramePr>
          <p:cNvPr id="7" name="Content Placeholder 6">
            <a:extLst>
              <a:ext uri="{FF2B5EF4-FFF2-40B4-BE49-F238E27FC236}">
                <a16:creationId xmlns:a16="http://schemas.microsoft.com/office/drawing/2014/main" id="{98AAFFBE-D322-3492-8638-4BDD57AE1DDE}"/>
              </a:ext>
            </a:extLst>
          </p:cNvPr>
          <p:cNvGraphicFramePr>
            <a:graphicFrameLocks noGrp="1"/>
          </p:cNvGraphicFramePr>
          <p:nvPr>
            <p:ph idx="1"/>
            <p:extLst>
              <p:ext uri="{D42A27DB-BD31-4B8C-83A1-F6EECF244321}">
                <p14:modId xmlns:p14="http://schemas.microsoft.com/office/powerpoint/2010/main" val="1252528135"/>
              </p:ext>
            </p:extLst>
          </p:nvPr>
        </p:nvGraphicFramePr>
        <p:xfrm>
          <a:off x="914400" y="1260086"/>
          <a:ext cx="10942240" cy="2529728"/>
        </p:xfrm>
        <a:graphic>
          <a:graphicData uri="http://schemas.openxmlformats.org/drawingml/2006/table">
            <a:tbl>
              <a:tblPr firstRow="1" bandRow="1">
                <a:tableStyleId>{21E4AEA4-8DFA-4A89-87EB-49C32662AFE0}</a:tableStyleId>
              </a:tblPr>
              <a:tblGrid>
                <a:gridCol w="1352713">
                  <a:extLst>
                    <a:ext uri="{9D8B030D-6E8A-4147-A177-3AD203B41FA5}">
                      <a16:colId xmlns:a16="http://schemas.microsoft.com/office/drawing/2014/main" val="20000"/>
                    </a:ext>
                  </a:extLst>
                </a:gridCol>
                <a:gridCol w="2259712">
                  <a:extLst>
                    <a:ext uri="{9D8B030D-6E8A-4147-A177-3AD203B41FA5}">
                      <a16:colId xmlns:a16="http://schemas.microsoft.com/office/drawing/2014/main" val="20001"/>
                    </a:ext>
                  </a:extLst>
                </a:gridCol>
                <a:gridCol w="3766186">
                  <a:extLst>
                    <a:ext uri="{9D8B030D-6E8A-4147-A177-3AD203B41FA5}">
                      <a16:colId xmlns:a16="http://schemas.microsoft.com/office/drawing/2014/main" val="20002"/>
                    </a:ext>
                  </a:extLst>
                </a:gridCol>
                <a:gridCol w="1043349">
                  <a:extLst>
                    <a:ext uri="{9D8B030D-6E8A-4147-A177-3AD203B41FA5}">
                      <a16:colId xmlns:a16="http://schemas.microsoft.com/office/drawing/2014/main" val="3219614300"/>
                    </a:ext>
                  </a:extLst>
                </a:gridCol>
                <a:gridCol w="2520280">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800" kern="1200" dirty="0">
                          <a:solidFill>
                            <a:schemeClr val="dk1"/>
                          </a:solidFill>
                          <a:latin typeface="+mn-lt"/>
                          <a:ea typeface="+mn-ea"/>
                          <a:cs typeface="+mn-cs"/>
                        </a:rPr>
                        <a:t>11-24-1986</a:t>
                      </a:r>
                    </a:p>
                  </a:txBody>
                  <a:tcPr marT="45712" marB="45712"/>
                </a:tc>
                <a:tc>
                  <a:txBody>
                    <a:bodyPr/>
                    <a:lstStyle/>
                    <a:p>
                      <a:r>
                        <a:rPr lang="en-US" sz="18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SA1 CR</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1hr</a:t>
                      </a:r>
                    </a:p>
                  </a:txBody>
                  <a:tcPr marT="45712" marB="45712"/>
                </a:tc>
                <a:extLst>
                  <a:ext uri="{0D108BD9-81ED-4DB2-BD59-A6C34878D82A}">
                    <a16:rowId xmlns:a16="http://schemas.microsoft.com/office/drawing/2014/main" val="3797690659"/>
                  </a:ext>
                </a:extLst>
              </a:tr>
              <a:tr h="182872">
                <a:tc>
                  <a:txBody>
                    <a:bodyPr/>
                    <a:lstStyle/>
                    <a:p>
                      <a:r>
                        <a:rPr lang="en-US" dirty="0"/>
                        <a:t>11-25-049</a:t>
                      </a:r>
                    </a:p>
                  </a:txBody>
                  <a:tcPr marT="45712" marB="45712"/>
                </a:tc>
                <a:tc>
                  <a:txBody>
                    <a:bodyPr/>
                    <a:lstStyle/>
                    <a:p>
                      <a:r>
                        <a:rPr lang="en-US" dirty="0"/>
                        <a:t>Roy Want</a:t>
                      </a:r>
                    </a:p>
                  </a:txBody>
                  <a:tcPr marT="45712" marB="45712"/>
                </a:tc>
                <a:tc>
                  <a:txBody>
                    <a:bodyPr/>
                    <a:lstStyle/>
                    <a:p>
                      <a:r>
                        <a:rPr lang="en-US" sz="1800" kern="1200" dirty="0">
                          <a:solidFill>
                            <a:schemeClr val="dk1"/>
                          </a:solidFill>
                          <a:effectLst/>
                          <a:latin typeface="+mn-lt"/>
                          <a:ea typeface="+mn-ea"/>
                          <a:cs typeface="+mn-cs"/>
                        </a:rPr>
                        <a:t>SA I CR I45, I57</a:t>
                      </a:r>
                      <a:endParaRPr lang="en-US" dirty="0"/>
                    </a:p>
                  </a:txBody>
                  <a:tcPr marT="45712" marB="45712"/>
                </a:tc>
                <a:tc>
                  <a:txBody>
                    <a:bodyPr/>
                    <a:lstStyle/>
                    <a:p>
                      <a:r>
                        <a:rPr lang="en-US" dirty="0"/>
                        <a:t>CR</a:t>
                      </a:r>
                    </a:p>
                  </a:txBody>
                  <a:tcPr marT="45712" marB="45712"/>
                </a:tc>
                <a:tc>
                  <a:txBody>
                    <a:bodyPr/>
                    <a:lstStyle/>
                    <a:p>
                      <a:r>
                        <a:rPr lang="en-US" sz="1800" kern="1200" dirty="0">
                          <a:solidFill>
                            <a:schemeClr val="dk1"/>
                          </a:solidFill>
                          <a:latin typeface="+mn-lt"/>
                          <a:ea typeface="+mn-ea"/>
                          <a:cs typeface="+mn-cs"/>
                        </a:rPr>
                        <a:t>10min</a:t>
                      </a:r>
                    </a:p>
                  </a:txBody>
                  <a:tcPr marT="45712" marB="45712"/>
                </a:tc>
                <a:extLst>
                  <a:ext uri="{0D108BD9-81ED-4DB2-BD59-A6C34878D82A}">
                    <a16:rowId xmlns:a16="http://schemas.microsoft.com/office/drawing/2014/main" val="2760846649"/>
                  </a:ext>
                </a:extLst>
              </a:tr>
              <a:tr h="182872">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507475513"/>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4066307480"/>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259036"/>
                  </a:ext>
                </a:extLst>
              </a:tr>
            </a:tbl>
          </a:graphicData>
        </a:graphic>
      </p:graphicFrame>
    </p:spTree>
    <p:extLst>
      <p:ext uri="{BB962C8B-B14F-4D97-AF65-F5344CB8AC3E}">
        <p14:creationId xmlns:p14="http://schemas.microsoft.com/office/powerpoint/2010/main" val="239611368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831648-855D-BFC3-D22E-93337935227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589DD8C-873B-BBD9-F001-7A29EBC9269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5708F755-F54E-BB6B-8F7E-D68857A9B0D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CAB64E4-7070-9A2D-ECFB-440A7D32BE62}"/>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123B383C-5B9C-3741-B895-26C7D409139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B19D210-69AE-8EA6-55F7-8E1BED1D5CBB}"/>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45780858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D8C9A0-3375-9E2A-C40C-DA4B7AD6BFB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032082-65F0-50DB-1DB3-CFB1F3487A64}"/>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9AC1AE56-2D15-1779-90FF-03E269896691}"/>
              </a:ext>
            </a:extLst>
          </p:cNvPr>
          <p:cNvSpPr>
            <a:spLocks noGrp="1"/>
          </p:cNvSpPr>
          <p:nvPr>
            <p:ph idx="1"/>
          </p:nvPr>
        </p:nvSpPr>
        <p:spPr/>
        <p:txBody>
          <a:bodyPr/>
          <a:lstStyle/>
          <a:p>
            <a:pPr>
              <a:buFont typeface="Arial" panose="020B0604020202020204" pitchFamily="34" charset="0"/>
              <a:buChar char="•"/>
            </a:pPr>
            <a:r>
              <a:rPr lang="en-US" altLang="en-US" sz="2000" b="0" dirty="0"/>
              <a:t>Jan. 	30</a:t>
            </a:r>
            <a:r>
              <a:rPr lang="en-US" altLang="en-US" sz="2000" b="0" baseline="30000" dirty="0"/>
              <a:t>th</a:t>
            </a:r>
            <a:r>
              <a:rPr lang="en-US" altLang="en-US" sz="2000" b="0" dirty="0"/>
              <a:t> 		</a:t>
            </a:r>
            <a:r>
              <a:rPr lang="en-US" altLang="en-US" sz="2000" b="0" kern="0" dirty="0"/>
              <a:t>10:00 am PT/13:00 ET (2hrs)</a:t>
            </a:r>
          </a:p>
          <a:p>
            <a:pPr>
              <a:buFont typeface="Arial" panose="020B0604020202020204" pitchFamily="34" charset="0"/>
              <a:buChar char="•"/>
            </a:pPr>
            <a:r>
              <a:rPr lang="en-US" altLang="en-US" sz="2000" b="0" kern="0" dirty="0"/>
              <a:t>Feb. 	6</a:t>
            </a:r>
            <a:r>
              <a:rPr lang="en-US" altLang="en-US" sz="2000" b="0" kern="0" baseline="30000" dirty="0"/>
              <a:t>th</a:t>
            </a:r>
            <a:r>
              <a:rPr lang="en-US" altLang="en-US" sz="2000" b="0" kern="0" dirty="0"/>
              <a:t> 		10:00 am PT/13:00 ET (2hrs)</a:t>
            </a:r>
          </a:p>
          <a:p>
            <a:pPr>
              <a:buFont typeface="Arial" panose="020B0604020202020204" pitchFamily="34" charset="0"/>
              <a:buChar char="•"/>
            </a:pPr>
            <a:r>
              <a:rPr lang="en-US" altLang="en-US" sz="2000" b="0" kern="0" dirty="0"/>
              <a:t>Feb. 	13</a:t>
            </a:r>
            <a:r>
              <a:rPr lang="en-US" altLang="en-US" sz="2000" b="0" kern="0" baseline="30000" dirty="0"/>
              <a:t>th</a:t>
            </a:r>
            <a:r>
              <a:rPr lang="en-US" altLang="en-US" sz="2000" b="0" kern="0" dirty="0"/>
              <a:t> 		10:00 am PT/13:00 ET (2hrs)</a:t>
            </a:r>
          </a:p>
          <a:p>
            <a:pPr marL="0" indent="0"/>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7AB2C178-67A6-9FDA-6E4A-9C622E9ADD70}"/>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9248467C-2168-CD65-A69F-2E55F2ADF7F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F53F2D3-4A54-D2B4-40AD-07A57FC8FB07}"/>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05605473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E5D2F3-617D-BE63-848B-3FD9855138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5CB2E0F-804B-0459-FBF4-2BFC5B884505}"/>
              </a:ext>
            </a:extLst>
          </p:cNvPr>
          <p:cNvSpPr>
            <a:spLocks noGrp="1"/>
          </p:cNvSpPr>
          <p:nvPr>
            <p:ph type="title"/>
          </p:nvPr>
        </p:nvSpPr>
        <p:spPr/>
        <p:txBody>
          <a:bodyPr/>
          <a:lstStyle/>
          <a:p>
            <a:r>
              <a:rPr lang="en-US" dirty="0"/>
              <a:t>Submission pipeline</a:t>
            </a:r>
          </a:p>
        </p:txBody>
      </p:sp>
      <p:graphicFrame>
        <p:nvGraphicFramePr>
          <p:cNvPr id="7" name="Content Placeholder 6">
            <a:extLst>
              <a:ext uri="{FF2B5EF4-FFF2-40B4-BE49-F238E27FC236}">
                <a16:creationId xmlns:a16="http://schemas.microsoft.com/office/drawing/2014/main" id="{ABEAC9E2-B9A4-F51F-AE84-AB9533BFF73C}"/>
              </a:ext>
            </a:extLst>
          </p:cNvPr>
          <p:cNvGraphicFramePr>
            <a:graphicFrameLocks noGrp="1"/>
          </p:cNvGraphicFramePr>
          <p:nvPr>
            <p:ph idx="1"/>
          </p:nvPr>
        </p:nvGraphicFramePr>
        <p:xfrm>
          <a:off x="914400" y="1981200"/>
          <a:ext cx="9214049" cy="2529728"/>
        </p:xfrm>
        <a:graphic>
          <a:graphicData uri="http://schemas.openxmlformats.org/drawingml/2006/table">
            <a:tbl>
              <a:tblPr firstRow="1" bandRow="1">
                <a:tableStyleId>{21E4AEA4-8DFA-4A89-87EB-49C32662AFE0}</a:tableStyleId>
              </a:tblPr>
              <a:tblGrid>
                <a:gridCol w="1391004">
                  <a:extLst>
                    <a:ext uri="{9D8B030D-6E8A-4147-A177-3AD203B41FA5}">
                      <a16:colId xmlns:a16="http://schemas.microsoft.com/office/drawing/2014/main" val="2766123136"/>
                    </a:ext>
                  </a:extLst>
                </a:gridCol>
                <a:gridCol w="2323677">
                  <a:extLst>
                    <a:ext uri="{9D8B030D-6E8A-4147-A177-3AD203B41FA5}">
                      <a16:colId xmlns:a16="http://schemas.microsoft.com/office/drawing/2014/main" val="2340418467"/>
                    </a:ext>
                  </a:extLst>
                </a:gridCol>
                <a:gridCol w="3872794">
                  <a:extLst>
                    <a:ext uri="{9D8B030D-6E8A-4147-A177-3AD203B41FA5}">
                      <a16:colId xmlns:a16="http://schemas.microsoft.com/office/drawing/2014/main" val="1398164231"/>
                    </a:ext>
                  </a:extLst>
                </a:gridCol>
                <a:gridCol w="1626574">
                  <a:extLst>
                    <a:ext uri="{9D8B030D-6E8A-4147-A177-3AD203B41FA5}">
                      <a16:colId xmlns:a16="http://schemas.microsoft.com/office/drawing/2014/main" val="3245824637"/>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520002731"/>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4078881445"/>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3896999300"/>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097786396"/>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5765528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39157983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3837512734"/>
                  </a:ext>
                </a:extLst>
              </a:tr>
            </a:tbl>
          </a:graphicData>
        </a:graphic>
      </p:graphicFrame>
      <p:sp>
        <p:nvSpPr>
          <p:cNvPr id="4" name="Slide Number Placeholder 3">
            <a:extLst>
              <a:ext uri="{FF2B5EF4-FFF2-40B4-BE49-F238E27FC236}">
                <a16:creationId xmlns:a16="http://schemas.microsoft.com/office/drawing/2014/main" id="{1DD0C82E-D447-3CC3-2640-713440CDF923}"/>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A63875C4-3AA9-430D-B0E6-54D2F6F4BEC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69317B1-3FE2-0524-00DC-5F66C664B52A}"/>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208676257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A84706-C9F2-9004-3946-FE65D7DDEB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7D5D35-35C5-9670-D74D-99A89E936C43}"/>
              </a:ext>
            </a:extLst>
          </p:cNvPr>
          <p:cNvSpPr>
            <a:spLocks noGrp="1"/>
          </p:cNvSpPr>
          <p:nvPr>
            <p:ph type="title"/>
          </p:nvPr>
        </p:nvSpPr>
        <p:spPr/>
        <p:txBody>
          <a:bodyPr/>
          <a:lstStyle/>
          <a:p>
            <a:endParaRPr lang="en-US" sz="6000" dirty="0"/>
          </a:p>
        </p:txBody>
      </p:sp>
      <p:sp>
        <p:nvSpPr>
          <p:cNvPr id="3" name="Content Placeholder 2">
            <a:extLst>
              <a:ext uri="{FF2B5EF4-FFF2-40B4-BE49-F238E27FC236}">
                <a16:creationId xmlns:a16="http://schemas.microsoft.com/office/drawing/2014/main" id="{7C16D490-3BA4-C0B6-5D31-1C228068B810}"/>
              </a:ext>
            </a:extLst>
          </p:cNvPr>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a:extLst>
              <a:ext uri="{FF2B5EF4-FFF2-40B4-BE49-F238E27FC236}">
                <a16:creationId xmlns:a16="http://schemas.microsoft.com/office/drawing/2014/main" id="{3BC10005-D21D-4867-24C0-52EE70B1E7B4}"/>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85FE3CD-ECDE-EA5F-997D-A42B62D2977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CA96D70-DB6F-5E92-D3C9-1B8EFE0263DE}"/>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370466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2025</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159857</TotalTime>
  <Words>5673</Words>
  <Application>Microsoft Office PowerPoint</Application>
  <PresentationFormat>Widescreen</PresentationFormat>
  <Paragraphs>957</Paragraphs>
  <Slides>68</Slides>
  <Notes>13</Notes>
  <HiddenSlides>0</HiddenSlides>
  <MMClips>0</MMClips>
  <ScaleCrop>false</ScaleCrop>
  <HeadingPairs>
    <vt:vector size="8" baseType="variant">
      <vt:variant>
        <vt:lpstr>Fonts Used</vt:lpstr>
      </vt:variant>
      <vt:variant>
        <vt:i4>9</vt:i4>
      </vt:variant>
      <vt:variant>
        <vt:lpstr>Theme</vt:lpstr>
      </vt:variant>
      <vt:variant>
        <vt:i4>2</vt:i4>
      </vt:variant>
      <vt:variant>
        <vt:lpstr>Embedded OLE Servers</vt:lpstr>
      </vt:variant>
      <vt:variant>
        <vt:i4>1</vt:i4>
      </vt:variant>
      <vt:variant>
        <vt:lpstr>Slide Titles</vt:lpstr>
      </vt:variant>
      <vt:variant>
        <vt:i4>68</vt:i4>
      </vt:variant>
    </vt:vector>
  </HeadingPairs>
  <TitlesOfParts>
    <vt:vector size="80" baseType="lpstr">
      <vt:lpstr>Aptos</vt:lpstr>
      <vt:lpstr>Aptos Display</vt:lpstr>
      <vt:lpstr>Arial</vt:lpstr>
      <vt:lpstr>Arial Unicode MS</vt:lpstr>
      <vt:lpstr>Calibri</vt:lpstr>
      <vt:lpstr>DejaVu Sans</vt:lpstr>
      <vt:lpstr>Monotype Sorts</vt:lpstr>
      <vt:lpstr>Montserrat</vt:lpstr>
      <vt:lpstr>Times New Roman</vt:lpstr>
      <vt:lpstr>Office Theme</vt:lpstr>
      <vt:lpstr>Custom Design</vt:lpstr>
      <vt:lpstr>Document</vt:lpstr>
      <vt:lpstr>TGbk Next Generation Positioning  Agenda for the Nov. Plenary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November IEEE  802.11 Plenary Meeting Week Agenda</vt:lpstr>
      <vt:lpstr>Submission List for the week (1)</vt:lpstr>
      <vt:lpstr>November IEEE Meeting –  Nov. 12th PM1</vt:lpstr>
      <vt:lpstr>Submission List for the Nov. 12th meeting</vt:lpstr>
      <vt:lpstr>Consider Motions</vt:lpstr>
      <vt:lpstr>Review Submissions</vt:lpstr>
      <vt:lpstr>PowerPoint Presentation</vt:lpstr>
      <vt:lpstr>November IEEE Meeting –  Nov. 13th PM2</vt:lpstr>
      <vt:lpstr>Nov. IEEE Meeting –  Nov. 13th PM2</vt:lpstr>
      <vt:lpstr>Review Submissions</vt:lpstr>
      <vt:lpstr>Scheduled TGbk telecons</vt:lpstr>
      <vt:lpstr>Achievements for the week</vt:lpstr>
      <vt:lpstr>Submission pipeline</vt:lpstr>
      <vt:lpstr>PowerPoint Presentation</vt:lpstr>
      <vt:lpstr>December 3rd Telecon</vt:lpstr>
      <vt:lpstr>Dec. 3rd Telecon</vt:lpstr>
      <vt:lpstr>Review Submissions</vt:lpstr>
      <vt:lpstr>Scheduled TGbk telecons</vt:lpstr>
      <vt:lpstr>Submission pipeline</vt:lpstr>
      <vt:lpstr>PowerPoint Presentation</vt:lpstr>
      <vt:lpstr>December 5th Telecon</vt:lpstr>
      <vt:lpstr>Dec. 5th Telecon</vt:lpstr>
      <vt:lpstr>Review Submissions</vt:lpstr>
      <vt:lpstr>Strawpoll</vt:lpstr>
      <vt:lpstr>Strawpoll</vt:lpstr>
      <vt:lpstr>Scheduled TGbk telecons</vt:lpstr>
      <vt:lpstr>Submission pipeline</vt:lpstr>
      <vt:lpstr>PowerPoint Presentation</vt:lpstr>
      <vt:lpstr>December 12th Telecon</vt:lpstr>
      <vt:lpstr>Dec. 12th Telecon</vt:lpstr>
      <vt:lpstr>Review Submissions</vt:lpstr>
      <vt:lpstr>Scheduled TGbk telecons</vt:lpstr>
      <vt:lpstr>Submission pipeline</vt:lpstr>
      <vt:lpstr>PowerPoint Presentation</vt:lpstr>
      <vt:lpstr>December 17th Telecon</vt:lpstr>
      <vt:lpstr>Dec. 17th Telecon</vt:lpstr>
      <vt:lpstr>Review Submissions</vt:lpstr>
      <vt:lpstr>Scheduled TGbk telecons</vt:lpstr>
      <vt:lpstr>Submission pipeline</vt:lpstr>
      <vt:lpstr>PowerPoint Presentation</vt:lpstr>
      <vt:lpstr>January 9th Telecon</vt:lpstr>
      <vt:lpstr>Jan. 9th Telecon</vt:lpstr>
      <vt:lpstr>Review Submissions</vt:lpstr>
      <vt:lpstr>Scheduled TGbk telecons</vt:lpstr>
      <vt:lpstr>Submission pipeline</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785</cp:revision>
  <cp:lastPrinted>1601-01-01T00:00:00Z</cp:lastPrinted>
  <dcterms:created xsi:type="dcterms:W3CDTF">2018-08-06T10:28:59Z</dcterms:created>
  <dcterms:modified xsi:type="dcterms:W3CDTF">2025-01-09T19:53:41Z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