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1"/>
  </p:notesMasterIdLst>
  <p:handoutMasterIdLst>
    <p:handoutMasterId r:id="rId7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7" r:id="rId48"/>
    <p:sldId id="2708" r:id="rId49"/>
    <p:sldId id="2704" r:id="rId50"/>
    <p:sldId id="2705" r:id="rId51"/>
    <p:sldId id="2706" r:id="rId52"/>
    <p:sldId id="2709" r:id="rId53"/>
    <p:sldId id="2710" r:id="rId54"/>
    <p:sldId id="2711" r:id="rId55"/>
    <p:sldId id="2714" r:id="rId56"/>
    <p:sldId id="2715" r:id="rId57"/>
    <p:sldId id="2716" r:id="rId58"/>
    <p:sldId id="2717" r:id="rId59"/>
    <p:sldId id="2718" r:id="rId60"/>
    <p:sldId id="2719" r:id="rId61"/>
    <p:sldId id="2720" r:id="rId62"/>
    <p:sldId id="2721" r:id="rId63"/>
    <p:sldId id="2722" r:id="rId64"/>
    <p:sldId id="2723" r:id="rId65"/>
    <p:sldId id="2724" r:id="rId66"/>
    <p:sldId id="2725" r:id="rId67"/>
    <p:sldId id="2726" r:id="rId68"/>
    <p:sldId id="2727" r:id="rId69"/>
    <p:sldId id="2728"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7"/>
            <p14:sldId id="2708"/>
            <p14:sldId id="2704"/>
            <p14:sldId id="2705"/>
            <p14:sldId id="2706"/>
          </p14:sldIdLst>
        </p14:section>
        <p14:section name="Dec. 12th Telecon" id="{B7AE48D4-475C-48A2-8FF3-142834D0C7B0}">
          <p14:sldIdLst>
            <p14:sldId id="2709"/>
            <p14:sldId id="2710"/>
            <p14:sldId id="2711"/>
            <p14:sldId id="2714"/>
            <p14:sldId id="2715"/>
            <p14:sldId id="2716"/>
          </p14:sldIdLst>
        </p14:section>
        <p14:section name="Dec. 17th Telecon" id="{0BA13AEA-AA90-4EB2-90C5-60B3C4E89984}">
          <p14:sldIdLst>
            <p14:sldId id="2717"/>
            <p14:sldId id="2718"/>
            <p14:sldId id="2719"/>
            <p14:sldId id="2720"/>
            <p14:sldId id="2721"/>
            <p14:sldId id="2722"/>
          </p14:sldIdLst>
        </p14:section>
        <p14:section name="Jan. 9th Telecon" id="{7269B564-F65B-4EE4-A9FF-93CBE2E7F639}">
          <p14:sldIdLst>
            <p14:sldId id="2723"/>
            <p14:sldId id="2724"/>
            <p14:sldId id="2725"/>
            <p14:sldId id="2726"/>
            <p14:sldId id="2727"/>
            <p14:sldId id="2728"/>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42642-4996-4D0F-94C2-1A856129EC7E}" v="1" dt="2025-01-08T22:44:47.97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1F42642-4996-4D0F-94C2-1A856129EC7E}"/>
    <pc:docChg chg="modSld">
      <pc:chgData name="Segev, Jonathan" userId="7c67a1b0-8725-4553-8055-0888dbcaef94" providerId="ADAL" clId="{D1F42642-4996-4D0F-94C2-1A856129EC7E}" dt="2025-01-08T22:45:03.642" v="2" actId="20577"/>
      <pc:docMkLst>
        <pc:docMk/>
      </pc:docMkLst>
      <pc:sldChg chg="modSp mod">
        <pc:chgData name="Segev, Jonathan" userId="7c67a1b0-8725-4553-8055-0888dbcaef94" providerId="ADAL" clId="{D1F42642-4996-4D0F-94C2-1A856129EC7E}" dt="2025-01-08T22:45:03.642" v="2" actId="20577"/>
        <pc:sldMkLst>
          <pc:docMk/>
          <pc:sldMk cId="1056054739" sldId="2726"/>
        </pc:sldMkLst>
        <pc:spChg chg="mod">
          <ac:chgData name="Segev, Jonathan" userId="7c67a1b0-8725-4553-8055-0888dbcaef94" providerId="ADAL" clId="{D1F42642-4996-4D0F-94C2-1A856129EC7E}" dt="2025-01-08T22:45:03.642" v="2" actId="20577"/>
          <ac:spMkLst>
            <pc:docMk/>
            <pc:sldMk cId="1056054739" sldId="2726"/>
            <ac:spMk id="3" creationId="{9AC1AE56-2D15-1779-90FF-03E26989669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19882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07708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0866F-1698-9C04-D6DA-6E40326591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9BD19E-C30D-260A-8C25-9C910768E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4D227B-6DEB-033B-414A-FC40F7D87C5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D267EA7-7A24-A4F0-5AD7-04E7ADCDBE8F}"/>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0B1E4EA5-44F6-A5C0-583E-4FCAB502407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F863BEEB-699D-60A8-5F11-436D6E955FA8}"/>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CCE4CCB-9FD0-4F2B-55A7-5A33FC8C0198}"/>
              </a:ext>
            </a:extLst>
          </p:cNvPr>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1548969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Jan.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Jan.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Jan.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Jan.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Jan.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Jan.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2024-12-17</a:t>
            </a:r>
          </a:p>
        </p:txBody>
      </p:sp>
      <p:sp>
        <p:nvSpPr>
          <p:cNvPr id="6" name="Date Placeholder 3"/>
          <p:cNvSpPr>
            <a:spLocks noGrp="1"/>
          </p:cNvSpPr>
          <p:nvPr>
            <p:ph type="dt" idx="10"/>
          </p:nvPr>
        </p:nvSpPr>
        <p:spPr/>
        <p:txBody>
          <a:bodyPr/>
          <a:lstStyle/>
          <a:p>
            <a:r>
              <a:rPr lang="en-US"/>
              <a:t>Jan.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302170"/>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completion, 20min. </a:t>
                      </a: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I-43,I-44 we prefer:</a:t>
            </a:r>
          </a:p>
          <a:p>
            <a:r>
              <a:rPr lang="en-US" dirty="0"/>
              <a:t>O1) Removing support for TPE in the FTM/IFTM.</a:t>
            </a:r>
          </a:p>
          <a:p>
            <a:r>
              <a:rPr lang="en-US" dirty="0"/>
              <a:t>O2) Add a capability bit in the IFTMR/IFTM for support of TPE in aggregated FTM w/ LMR.</a:t>
            </a:r>
          </a:p>
          <a:p>
            <a:r>
              <a:rPr lang="en-US" dirty="0"/>
              <a:t>O3) limit to 320MHz operation.</a:t>
            </a:r>
          </a:p>
          <a:p>
            <a:r>
              <a:rPr lang="en-US" dirty="0"/>
              <a:t>O4) Include in the IFTM for all STAs, and terminate session if TPE changes.</a:t>
            </a:r>
          </a:p>
          <a:p>
            <a:r>
              <a:rPr lang="en-US" dirty="0"/>
              <a:t>O5) Abstain/no opinion. </a:t>
            </a:r>
          </a:p>
          <a:p>
            <a:endParaRPr lang="en-US" dirty="0"/>
          </a:p>
          <a:p>
            <a:r>
              <a:rPr lang="en-US" dirty="0"/>
              <a:t>O1) 		O2) 11		O3)  		O4) 1		O5) 111</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06685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I-10, we prefer:</a:t>
            </a:r>
          </a:p>
          <a:p>
            <a:r>
              <a:rPr lang="en-US" dirty="0"/>
              <a:t>O1) Support independent FTM sessions from single multi band device to a multi band AP on different channels (MLME modification) in associated and unassociated.</a:t>
            </a:r>
          </a:p>
          <a:p>
            <a:r>
              <a:rPr lang="en-US" dirty="0"/>
              <a:t>O2) Make FTM an MLD operation for associated operation e.g. including MLD channel access, just like the data path. </a:t>
            </a:r>
          </a:p>
          <a:p>
            <a:r>
              <a:rPr lang="en-US" dirty="0"/>
              <a:t>O3) Abstain (for now). </a:t>
            </a:r>
          </a:p>
          <a:p>
            <a:endParaRPr lang="en-US" dirty="0"/>
          </a:p>
          <a:p>
            <a:r>
              <a:rPr lang="en-US" dirty="0"/>
              <a:t>O1</a:t>
            </a:r>
            <a:r>
              <a:rPr lang="en-US"/>
              <a:t>) 1111</a:t>
            </a:r>
            <a:r>
              <a:rPr lang="en-US" dirty="0"/>
              <a:t>		O2) 			O3)  </a:t>
            </a:r>
            <a:r>
              <a:rPr lang="en-US"/>
              <a:t>	1 1</a:t>
            </a:r>
            <a:r>
              <a:rPr lang="en-US" dirty="0"/>
              <a:t>	</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86944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12</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8701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12</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1368570"/>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 </a:t>
                      </a:r>
                    </a:p>
                  </a:txBody>
                  <a:tcPr marT="45712" marB="45712"/>
                </a:tc>
                <a:extLst>
                  <a:ext uri="{0D108BD9-81ED-4DB2-BD59-A6C34878D82A}">
                    <a16:rowId xmlns:a16="http://schemas.microsoft.com/office/drawing/2014/main" val="4066307480"/>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6852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07310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71054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4199962"/>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3896999300"/>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09778639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41214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00822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I-74 CR (5min) </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709589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1482056"/>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989918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3730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17</a:t>
            </a:r>
            <a:r>
              <a:rPr lang="en-US" altLang="en-US" sz="2000" b="0" strike="sngStrike" baseline="30000" dirty="0"/>
              <a:t>th</a:t>
            </a:r>
            <a:r>
              <a:rPr lang="en-US" altLang="en-US" sz="2000" b="0" strike="sngStrike"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78802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1446639647"/>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12083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638927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823A5-2E88-504B-F4BB-CFC5D364F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5101A-F4FF-556A-3902-BB44827925B0}"/>
              </a:ext>
            </a:extLst>
          </p:cNvPr>
          <p:cNvSpPr>
            <a:spLocks noGrp="1"/>
          </p:cNvSpPr>
          <p:nvPr>
            <p:ph type="title"/>
          </p:nvPr>
        </p:nvSpPr>
        <p:spPr>
          <a:xfrm>
            <a:off x="914401" y="685801"/>
            <a:ext cx="10361084" cy="562001"/>
          </a:xfrm>
        </p:spPr>
        <p:txBody>
          <a:bodyPr/>
          <a:lstStyle/>
          <a:p>
            <a:r>
              <a:rPr lang="en-US" altLang="en-US" dirty="0">
                <a:solidFill>
                  <a:schemeClr val="tx2"/>
                </a:solidFill>
              </a:rPr>
              <a:t>January 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CDB8B1B3-DCBB-A07C-A05A-21B014823364}"/>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Consider SA ballot recirculation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A87F2A47-683F-3EBF-9683-438C0F11D29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FA7EE70-E223-31E3-D239-763E7D1037E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0B835D3-9832-F4EF-7FB2-B466E437E72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047413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DEB7E-C762-C127-0E16-11ADF7531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28FBC6-7BD1-0790-06DD-52061CFE53F7}"/>
              </a:ext>
            </a:extLst>
          </p:cNvPr>
          <p:cNvSpPr>
            <a:spLocks noGrp="1"/>
          </p:cNvSpPr>
          <p:nvPr>
            <p:ph type="title"/>
          </p:nvPr>
        </p:nvSpPr>
        <p:spPr>
          <a:xfrm>
            <a:off x="914401" y="685801"/>
            <a:ext cx="10361084" cy="582959"/>
          </a:xfrm>
        </p:spPr>
        <p:txBody>
          <a:bodyPr/>
          <a:lstStyle/>
          <a:p>
            <a:r>
              <a:rPr lang="en-US" altLang="en-US" dirty="0">
                <a:solidFill>
                  <a:schemeClr val="tx2"/>
                </a:solidFill>
              </a:rPr>
              <a:t>Dec. 17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C58A97A2-E06E-D442-A646-B496D56F8F2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3963964-024A-C4EB-F784-02E8AAFE10D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346481-0049-0160-73CC-6458A2505C5D}"/>
              </a:ext>
            </a:extLst>
          </p:cNvPr>
          <p:cNvSpPr>
            <a:spLocks noGrp="1"/>
          </p:cNvSpPr>
          <p:nvPr>
            <p:ph type="dt" idx="15"/>
          </p:nvPr>
        </p:nvSpPr>
        <p:spPr/>
        <p:txBody>
          <a:bodyPr/>
          <a:lstStyle/>
          <a:p>
            <a:r>
              <a:rPr lang="en-US"/>
              <a:t>Jan. 2025</a:t>
            </a:r>
            <a:endParaRPr lang="en-GB" dirty="0"/>
          </a:p>
        </p:txBody>
      </p:sp>
      <p:graphicFrame>
        <p:nvGraphicFramePr>
          <p:cNvPr id="7" name="Content Placeholder 6">
            <a:extLst>
              <a:ext uri="{FF2B5EF4-FFF2-40B4-BE49-F238E27FC236}">
                <a16:creationId xmlns:a16="http://schemas.microsoft.com/office/drawing/2014/main" id="{98AAFFBE-D322-3492-8638-4BDD57AE1DDE}"/>
              </a:ext>
            </a:extLst>
          </p:cNvPr>
          <p:cNvGraphicFramePr>
            <a:graphicFrameLocks noGrp="1"/>
          </p:cNvGraphicFramePr>
          <p:nvPr>
            <p:ph idx="1"/>
            <p:extLst>
              <p:ext uri="{D42A27DB-BD31-4B8C-83A1-F6EECF244321}">
                <p14:modId xmlns:p14="http://schemas.microsoft.com/office/powerpoint/2010/main" val="1252528135"/>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11-24-1986</a:t>
                      </a:r>
                    </a:p>
                  </a:txBody>
                  <a:tcPr marT="45712" marB="45712"/>
                </a:tc>
                <a:tc>
                  <a:txBody>
                    <a:bodyPr/>
                    <a:lstStyle/>
                    <a:p>
                      <a:r>
                        <a:rPr lang="en-US" sz="18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CR</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3797690659"/>
                  </a:ext>
                </a:extLst>
              </a:tr>
              <a:tr h="182872">
                <a:tc>
                  <a:txBody>
                    <a:bodyPr/>
                    <a:lstStyle/>
                    <a:p>
                      <a:r>
                        <a:rPr lang="en-US" dirty="0"/>
                        <a:t>11-25-049</a:t>
                      </a:r>
                    </a:p>
                  </a:txBody>
                  <a:tcPr marT="45712" marB="45712"/>
                </a:tc>
                <a:tc>
                  <a:txBody>
                    <a:bodyPr/>
                    <a:lstStyle/>
                    <a:p>
                      <a:r>
                        <a:rPr lang="en-US" dirty="0"/>
                        <a:t>Roy Want</a:t>
                      </a:r>
                    </a:p>
                  </a:txBody>
                  <a:tcPr marT="45712" marB="45712"/>
                </a:tc>
                <a:tc>
                  <a:txBody>
                    <a:bodyPr/>
                    <a:lstStyle/>
                    <a:p>
                      <a:r>
                        <a:rPr lang="en-US" sz="1800" kern="1200" dirty="0">
                          <a:solidFill>
                            <a:schemeClr val="dk1"/>
                          </a:solidFill>
                          <a:effectLst/>
                          <a:latin typeface="+mn-lt"/>
                          <a:ea typeface="+mn-ea"/>
                          <a:cs typeface="+mn-cs"/>
                        </a:rPr>
                        <a:t>SA I CR I45, I57</a:t>
                      </a:r>
                      <a:endParaRPr lang="en-US" dirty="0"/>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23961136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1648-855D-BFC3-D22E-933379352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9DD8C-873B-BBD9-F001-7A29EBC9269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5708F755-F54E-BB6B-8F7E-D68857A9B0D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AB64E4-7070-9A2D-ECFB-440A7D32BE6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23B383C-5B9C-3741-B895-26C7D409139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19D210-69AE-8EA6-55F7-8E1BED1D5CB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4578085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8C9A0-3375-9E2A-C40C-DA4B7AD6B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032082-65F0-50DB-1DB3-CFB1F3487A6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9AC1AE56-2D15-1779-90FF-03E269896691}"/>
              </a:ext>
            </a:extLst>
          </p:cNvPr>
          <p:cNvSpPr>
            <a:spLocks noGrp="1"/>
          </p:cNvSpPr>
          <p:nvPr>
            <p:ph idx="1"/>
          </p:nvPr>
        </p:nvSpPr>
        <p:spPr/>
        <p:txBody>
          <a:bodyPr/>
          <a:lstStyle/>
          <a:p>
            <a:pPr>
              <a:buFont typeface="Arial" panose="020B0604020202020204" pitchFamily="34" charset="0"/>
              <a:buChar char="•"/>
            </a:pPr>
            <a:r>
              <a:rPr lang="en-US" altLang="en-US" sz="2000" b="0" kern="0" dirty="0"/>
              <a:t>Jan. 	23</a:t>
            </a:r>
            <a:r>
              <a:rPr lang="en-US" altLang="en-US" sz="2000" b="0" kern="0" baseline="30000" dirty="0"/>
              <a:t>rd</a:t>
            </a:r>
            <a:r>
              <a:rPr lang="en-US" altLang="en-US" sz="2000" b="0" kern="0" dirty="0"/>
              <a:t> 	10:00 am PT/13:00 ET (2hrs)</a:t>
            </a:r>
          </a:p>
          <a:p>
            <a:pPr>
              <a:buFont typeface="Arial" panose="020B0604020202020204" pitchFamily="34" charset="0"/>
              <a:buChar char="•"/>
            </a:pPr>
            <a:r>
              <a:rPr lang="en-US" altLang="en-US" sz="2000" b="0" dirty="0"/>
              <a:t>Jan. 	30</a:t>
            </a:r>
            <a:r>
              <a:rPr lang="en-US" altLang="en-US" sz="2000" b="0" baseline="30000" dirty="0"/>
              <a:t>th</a:t>
            </a:r>
            <a:r>
              <a:rPr lang="en-US" altLang="en-US" sz="2000" b="0" dirty="0"/>
              <a:t> 		</a:t>
            </a:r>
            <a:r>
              <a:rPr lang="en-US" altLang="en-US" sz="2000" b="0" kern="0" dirty="0"/>
              <a:t>10:00 am PT/13:00 ET (2hrs)</a:t>
            </a:r>
          </a:p>
          <a:p>
            <a:pPr>
              <a:buFont typeface="Arial" panose="020B0604020202020204" pitchFamily="34" charset="0"/>
              <a:buChar char="•"/>
            </a:pPr>
            <a:r>
              <a:rPr lang="en-US" altLang="en-US" sz="2000" b="0" kern="0" dirty="0"/>
              <a:t>Feb. 	6</a:t>
            </a:r>
            <a:r>
              <a:rPr lang="en-US" altLang="en-US" sz="2000" b="0" kern="0" baseline="30000" dirty="0"/>
              <a:t>th</a:t>
            </a:r>
            <a:r>
              <a:rPr lang="en-US" altLang="en-US" sz="2000" b="0" kern="0" dirty="0"/>
              <a:t> 		10:00 am PT/13:00 ET (2hrs)</a:t>
            </a:r>
          </a:p>
          <a:p>
            <a:pPr>
              <a:buFont typeface="Arial" panose="020B0604020202020204" pitchFamily="34" charset="0"/>
              <a:buChar char="•"/>
            </a:pPr>
            <a:r>
              <a:rPr lang="en-US" altLang="en-US" sz="2000" b="0" kern="0" dirty="0"/>
              <a:t>Feb</a:t>
            </a:r>
            <a:r>
              <a:rPr lang="en-US" altLang="en-US" sz="2000" b="0" kern="0"/>
              <a:t>. 	13</a:t>
            </a:r>
            <a:r>
              <a:rPr lang="en-US" altLang="en-US" sz="2000" b="0" kern="0" baseline="30000"/>
              <a:t>th</a:t>
            </a:r>
            <a:r>
              <a:rPr lang="en-US" altLang="en-US" sz="2000" b="0" kern="0"/>
              <a:t> </a:t>
            </a:r>
            <a:r>
              <a:rPr lang="en-US" altLang="en-US" sz="2000" b="0" kern="0" dirty="0"/>
              <a:t>		10:00 am PT/13:00 ET (2hrs)</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7AB2C178-67A6-9FDA-6E4A-9C622E9ADD7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248467C-2168-CD65-A69F-2E55F2ADF7F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53F2D3-4A54-D2B4-40AD-07A57FC8FB0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56054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5D2F3-617D-BE63-848B-3FD985513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CB2E0F-804B-0459-FBF4-2BFC5B884505}"/>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ABEAC9E2-B9A4-F51F-AE84-AB9533BFF73C}"/>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1DD0C82E-D447-3CC3-2640-713440CDF92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A63875C4-3AA9-430D-B0E6-54D2F6F4BE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69317B1-3FE2-0524-00DC-5F66C664B52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867625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84706-C9F2-9004-3946-FE65D7DDE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7D5D35-35C5-9670-D74D-99A89E936C43}"/>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7C16D490-3BA4-C0B6-5D31-1C228068B810}"/>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BC10005-D21D-4867-24C0-52EE70B1E7B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85FE3CD-ECDE-EA5F-997D-A42B62D2977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A96D70-DB6F-5E92-D3C9-1B8EFE0263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046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159743</TotalTime>
  <Words>5687</Words>
  <Application>Microsoft Office PowerPoint</Application>
  <PresentationFormat>Widescreen</PresentationFormat>
  <Paragraphs>959</Paragraphs>
  <Slides>68</Slides>
  <Notes>13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68</vt:i4>
      </vt:variant>
    </vt:vector>
  </HeadingPairs>
  <TitlesOfParts>
    <vt:vector size="80"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Strawpoll</vt:lpstr>
      <vt:lpstr>Strawpoll</vt:lpstr>
      <vt:lpstr>Scheduled TGbk telecons</vt:lpstr>
      <vt:lpstr>Submission pipeline</vt:lpstr>
      <vt:lpstr>PowerPoint Presentation</vt:lpstr>
      <vt:lpstr>December 12th Telecon</vt:lpstr>
      <vt:lpstr>Dec. 12th Telecon</vt:lpstr>
      <vt:lpstr>Review Submissions</vt:lpstr>
      <vt:lpstr>Scheduled TGbk telecons</vt:lpstr>
      <vt:lpstr>Submission pipeline</vt:lpstr>
      <vt:lpstr>PowerPoint Presentation</vt:lpstr>
      <vt:lpstr>December 17th Telecon</vt:lpstr>
      <vt:lpstr>Dec. 17th Telecon</vt:lpstr>
      <vt:lpstr>Review Submissions</vt:lpstr>
      <vt:lpstr>Scheduled TGbk telecons</vt:lpstr>
      <vt:lpstr>Submission pipeline</vt:lpstr>
      <vt:lpstr>PowerPoint Presentation</vt:lpstr>
      <vt:lpstr>January 9th Telecon</vt:lpstr>
      <vt:lpstr>Dec. 17th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784</cp:revision>
  <cp:lastPrinted>1601-01-01T00:00:00Z</cp:lastPrinted>
  <dcterms:created xsi:type="dcterms:W3CDTF">2018-08-06T10:28:59Z</dcterms:created>
  <dcterms:modified xsi:type="dcterms:W3CDTF">2025-01-08T22:45:07Z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