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5"/>
  </p:notesMasterIdLst>
  <p:handoutMasterIdLst>
    <p:handoutMasterId r:id="rId6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 id="2701" r:id="rId45"/>
    <p:sldId id="2702" r:id="rId46"/>
    <p:sldId id="2703" r:id="rId47"/>
    <p:sldId id="2707" r:id="rId48"/>
    <p:sldId id="2708" r:id="rId49"/>
    <p:sldId id="2704" r:id="rId50"/>
    <p:sldId id="2705" r:id="rId51"/>
    <p:sldId id="2706" r:id="rId52"/>
    <p:sldId id="2709" r:id="rId53"/>
    <p:sldId id="2710" r:id="rId54"/>
    <p:sldId id="2711" r:id="rId55"/>
    <p:sldId id="2714" r:id="rId56"/>
    <p:sldId id="2715" r:id="rId57"/>
    <p:sldId id="2716" r:id="rId58"/>
    <p:sldId id="2717" r:id="rId59"/>
    <p:sldId id="2718" r:id="rId60"/>
    <p:sldId id="2719" r:id="rId61"/>
    <p:sldId id="2720" r:id="rId62"/>
    <p:sldId id="2721" r:id="rId63"/>
    <p:sldId id="2722"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Dec. 5th Telecon" id="{DCF057C2-D53B-45E9-AC72-90B87766865A}">
          <p14:sldIdLst>
            <p14:sldId id="2701"/>
            <p14:sldId id="2702"/>
            <p14:sldId id="2703"/>
            <p14:sldId id="2707"/>
            <p14:sldId id="2708"/>
            <p14:sldId id="2704"/>
            <p14:sldId id="2705"/>
            <p14:sldId id="2706"/>
          </p14:sldIdLst>
        </p14:section>
        <p14:section name="Dec. 12th Telecon" id="{B7AE48D4-475C-48A2-8FF3-142834D0C7B0}">
          <p14:sldIdLst>
            <p14:sldId id="2709"/>
            <p14:sldId id="2710"/>
            <p14:sldId id="2711"/>
            <p14:sldId id="2714"/>
            <p14:sldId id="2715"/>
            <p14:sldId id="2716"/>
          </p14:sldIdLst>
        </p14:section>
        <p14:section name="Dec. 17th Telecon" id="{0BA13AEA-AA90-4EB2-90C5-60B3C4E89984}">
          <p14:sldIdLst>
            <p14:sldId id="2717"/>
            <p14:sldId id="2718"/>
            <p14:sldId id="2719"/>
            <p14:sldId id="2720"/>
            <p14:sldId id="2721"/>
            <p14:sldId id="2722"/>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71"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8683609-9DCC-4B71-8678-C95822AFE005}"/>
    <pc:docChg chg="modSld">
      <pc:chgData name="Segev, Jonathan" userId="7c67a1b0-8725-4553-8055-0888dbcaef94" providerId="ADAL" clId="{E8683609-9DCC-4B71-8678-C95822AFE005}" dt="2024-12-17T19:27:03.797" v="1" actId="20577"/>
      <pc:docMkLst>
        <pc:docMk/>
      </pc:docMkLst>
      <pc:sldChg chg="modSp mod">
        <pc:chgData name="Segev, Jonathan" userId="7c67a1b0-8725-4553-8055-0888dbcaef94" providerId="ADAL" clId="{E8683609-9DCC-4B71-8678-C95822AFE005}" dt="2024-12-17T19:27:03.797" v="1" actId="20577"/>
        <pc:sldMkLst>
          <pc:docMk/>
          <pc:sldMk cId="0" sldId="256"/>
        </pc:sldMkLst>
        <pc:spChg chg="mod">
          <ac:chgData name="Segev, Jonathan" userId="7c67a1b0-8725-4553-8055-0888dbcaef94" providerId="ADAL" clId="{E8683609-9DCC-4B71-8678-C95822AFE005}" dt="2024-12-17T19:27:03.797" v="1" actId="20577"/>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198829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07708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Dec.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Dec.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Dec.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Dec.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2024-12-17</a:t>
            </a:r>
          </a:p>
        </p:txBody>
      </p:sp>
      <p:sp>
        <p:nvSpPr>
          <p:cNvPr id="6" name="Date Placeholder 3"/>
          <p:cNvSpPr>
            <a:spLocks noGrp="1"/>
          </p:cNvSpPr>
          <p:nvPr>
            <p:ph type="dt" idx="10"/>
          </p:nvPr>
        </p:nvSpPr>
        <p:spPr/>
        <p:txBody>
          <a:bodyPr/>
          <a:lstStyle/>
          <a:p>
            <a:r>
              <a:rPr lang="en-US"/>
              <a:t>Dec.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3302170"/>
              </p:ext>
            </p:extLst>
          </p:nvPr>
        </p:nvGraphicFramePr>
        <p:xfrm>
          <a:off x="914400" y="1260086"/>
          <a:ext cx="10942240" cy="280404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completion, 20min. </a:t>
                      </a:r>
                    </a:p>
                  </a:txBody>
                  <a:tcPr marT="45712" marB="45712"/>
                </a:tc>
                <a:extLst>
                  <a:ext uri="{0D108BD9-81ED-4DB2-BD59-A6C34878D82A}">
                    <a16:rowId xmlns:a16="http://schemas.microsoft.com/office/drawing/2014/main" val="47000142"/>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10min</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for motion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 discussion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I-43,I-44 we prefer:</a:t>
            </a:r>
          </a:p>
          <a:p>
            <a:r>
              <a:rPr lang="en-US" dirty="0"/>
              <a:t>O1) Removing support for TPE in the FTM/IFTM.</a:t>
            </a:r>
          </a:p>
          <a:p>
            <a:r>
              <a:rPr lang="en-US" dirty="0"/>
              <a:t>O2) Add a capability bit in the IFTMR/IFTM for support of TPE in aggregated FTM w/ LMR.</a:t>
            </a:r>
          </a:p>
          <a:p>
            <a:r>
              <a:rPr lang="en-US" dirty="0"/>
              <a:t>O3) limit to 320MHz operation.</a:t>
            </a:r>
          </a:p>
          <a:p>
            <a:r>
              <a:rPr lang="en-US" dirty="0"/>
              <a:t>O4) Include in the IFTM for all STAs, and terminate session if TPE changes.</a:t>
            </a:r>
          </a:p>
          <a:p>
            <a:r>
              <a:rPr lang="en-US" dirty="0"/>
              <a:t>O5) Abstain/no opinion. </a:t>
            </a:r>
          </a:p>
          <a:p>
            <a:endParaRPr lang="en-US" dirty="0"/>
          </a:p>
          <a:p>
            <a:r>
              <a:rPr lang="en-US" dirty="0"/>
              <a:t>O1) 		O2) 11		O3)  		O4) 1		O5) 111</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06685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6C673-2EE3-24B3-0E1E-94D267ABE1E8}"/>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D626700-FDF4-D380-3A63-41B7D17237AC}"/>
              </a:ext>
            </a:extLst>
          </p:cNvPr>
          <p:cNvSpPr>
            <a:spLocks noGrp="1"/>
          </p:cNvSpPr>
          <p:nvPr>
            <p:ph idx="1"/>
          </p:nvPr>
        </p:nvSpPr>
        <p:spPr/>
        <p:txBody>
          <a:bodyPr/>
          <a:lstStyle/>
          <a:p>
            <a:r>
              <a:rPr lang="en-US" dirty="0"/>
              <a:t>For resolution of CID I-10, we prefer:</a:t>
            </a:r>
          </a:p>
          <a:p>
            <a:r>
              <a:rPr lang="en-US" dirty="0"/>
              <a:t>O1) Support independent FTM sessions from single multi band device to a multi band AP on different channels (MLME modification) in associated and unassociated.</a:t>
            </a:r>
          </a:p>
          <a:p>
            <a:r>
              <a:rPr lang="en-US" dirty="0"/>
              <a:t>O2) Make FTM an MLD operation for associated operation e.g. including MLD channel access, just like the data path. </a:t>
            </a:r>
          </a:p>
          <a:p>
            <a:r>
              <a:rPr lang="en-US" dirty="0"/>
              <a:t>O3) Abstain (for now). </a:t>
            </a:r>
          </a:p>
          <a:p>
            <a:endParaRPr lang="en-US" dirty="0"/>
          </a:p>
          <a:p>
            <a:r>
              <a:rPr lang="en-US" dirty="0"/>
              <a:t>O1</a:t>
            </a:r>
            <a:r>
              <a:rPr lang="en-US"/>
              <a:t>) 1111</a:t>
            </a:r>
            <a:r>
              <a:rPr lang="en-US" dirty="0"/>
              <a:t>		O2) 			O3)  </a:t>
            </a:r>
            <a:r>
              <a:rPr lang="en-US"/>
              <a:t>	1 1</a:t>
            </a:r>
            <a:r>
              <a:rPr lang="en-US" dirty="0"/>
              <a:t>	</a:t>
            </a:r>
          </a:p>
        </p:txBody>
      </p:sp>
      <p:sp>
        <p:nvSpPr>
          <p:cNvPr id="4" name="Slide Number Placeholder 3">
            <a:extLst>
              <a:ext uri="{FF2B5EF4-FFF2-40B4-BE49-F238E27FC236}">
                <a16:creationId xmlns:a16="http://schemas.microsoft.com/office/drawing/2014/main" id="{0C96454B-4FA4-3D6A-BEF6-7D1D46559B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3FAB807-92CC-2A24-8E15-85F37A831AB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9441AF-20BD-F3BC-F801-011DAE0DE1E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86944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12</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87019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12</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1368570"/>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 min – discussion </a:t>
                      </a:r>
                    </a:p>
                  </a:txBody>
                  <a:tcPr marT="45712" marB="45712"/>
                </a:tc>
                <a:extLst>
                  <a:ext uri="{0D108BD9-81ED-4DB2-BD59-A6C34878D82A}">
                    <a16:rowId xmlns:a16="http://schemas.microsoft.com/office/drawing/2014/main" val="4066307480"/>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68528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073109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71054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4199962"/>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3896999300"/>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09778639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41214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1008220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I-74 CR (5min) </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 min)</a:t>
            </a:r>
          </a:p>
          <a:p>
            <a:pPr algn="just">
              <a:spcBef>
                <a:spcPct val="20000"/>
              </a:spcBef>
              <a:buFontTx/>
              <a:buChar char="•"/>
            </a:pPr>
            <a:r>
              <a:rPr lang="en-US" sz="2000" b="0" dirty="0"/>
              <a:t>Review submission pipeline (2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709589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17</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1482056"/>
              </p:ext>
            </p:extLst>
          </p:nvPr>
        </p:nvGraphicFramePr>
        <p:xfrm>
          <a:off x="914400" y="1260086"/>
          <a:ext cx="10942240" cy="252972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11-24-2083</a:t>
                      </a:r>
                    </a:p>
                  </a:txBody>
                  <a:tcPr marT="45712" marB="45712"/>
                </a:tc>
                <a:tc>
                  <a:txBody>
                    <a:bodyPr/>
                    <a:lstStyle/>
                    <a:p>
                      <a:r>
                        <a:rPr lang="en-US" sz="18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Proposed resolution to I-70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 – 10min </a:t>
                      </a:r>
                    </a:p>
                  </a:txBody>
                  <a:tcPr marT="45712" marB="45712"/>
                </a:tc>
                <a:extLst>
                  <a:ext uri="{0D108BD9-81ED-4DB2-BD59-A6C34878D82A}">
                    <a16:rowId xmlns:a16="http://schemas.microsoft.com/office/drawing/2014/main" val="3797690659"/>
                  </a:ext>
                </a:extLst>
              </a:tr>
              <a:tr h="182872">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 – 15min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 follow up</a:t>
                      </a:r>
                    </a:p>
                  </a:txBody>
                  <a:tcPr marT="45712" marB="45712"/>
                </a:tc>
                <a:extLst>
                  <a:ext uri="{0D108BD9-81ED-4DB2-BD59-A6C34878D82A}">
                    <a16:rowId xmlns:a16="http://schemas.microsoft.com/office/drawing/2014/main" val="406630748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259036"/>
                  </a:ext>
                </a:extLst>
              </a:tr>
            </a:tbl>
          </a:graphicData>
        </a:graphic>
      </p:graphicFrame>
    </p:spTree>
    <p:extLst>
      <p:ext uri="{BB962C8B-B14F-4D97-AF65-F5344CB8AC3E}">
        <p14:creationId xmlns:p14="http://schemas.microsoft.com/office/powerpoint/2010/main" val="1989918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3730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kern="0" dirty="0"/>
              <a:t>Dec.  12</a:t>
            </a:r>
            <a:r>
              <a:rPr lang="en-US" altLang="en-US" sz="2000" b="0" strike="sngStrike" kern="0" baseline="30000" dirty="0"/>
              <a:t>th</a:t>
            </a:r>
            <a:r>
              <a:rPr lang="en-US" altLang="en-US" sz="2000" b="0" strike="sngStrike" kern="0" dirty="0"/>
              <a:t> </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17</a:t>
            </a:r>
            <a:r>
              <a:rPr lang="en-US" altLang="en-US" sz="2000" b="0" strike="sngStrike" baseline="30000" dirty="0"/>
              <a:t>th</a:t>
            </a:r>
            <a:r>
              <a:rPr lang="en-US" altLang="en-US" sz="2000" b="0" strike="sngStrike" dirty="0"/>
              <a:t> 		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788024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1446639647"/>
              </p:ext>
            </p:extLst>
          </p:nvPr>
        </p:nvGraphicFramePr>
        <p:xfrm>
          <a:off x="914400" y="1981200"/>
          <a:ext cx="9214049" cy="2529728"/>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96999300"/>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09778639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5765528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39157983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3837512734"/>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12083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76389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159622</TotalTime>
  <Words>5407</Words>
  <Application>Microsoft Office PowerPoint</Application>
  <PresentationFormat>Widescreen</PresentationFormat>
  <Paragraphs>891</Paragraphs>
  <Slides>62</Slides>
  <Notes>12</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62</vt:i4>
      </vt:variant>
    </vt:vector>
  </HeadingPairs>
  <TitlesOfParts>
    <vt:vector size="74"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lpstr>December 5th Telecon</vt:lpstr>
      <vt:lpstr>Dec. 5th Telecon</vt:lpstr>
      <vt:lpstr>Review Submissions</vt:lpstr>
      <vt:lpstr>Strawpoll</vt:lpstr>
      <vt:lpstr>Strawpoll</vt:lpstr>
      <vt:lpstr>Scheduled TGbk telecons</vt:lpstr>
      <vt:lpstr>Submission pipeline</vt:lpstr>
      <vt:lpstr>PowerPoint Presentation</vt:lpstr>
      <vt:lpstr>December 12th Telecon</vt:lpstr>
      <vt:lpstr>Dec. 12th Telecon</vt:lpstr>
      <vt:lpstr>Review Submissions</vt:lpstr>
      <vt:lpstr>Scheduled TGbk telecons</vt:lpstr>
      <vt:lpstr>Submission pipeline</vt:lpstr>
      <vt:lpstr>PowerPoint Presentation</vt:lpstr>
      <vt:lpstr>December 17th Telecon</vt:lpstr>
      <vt:lpstr>Dec. 17th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783</cp:revision>
  <cp:lastPrinted>1601-01-01T00:00:00Z</cp:lastPrinted>
  <dcterms:created xsi:type="dcterms:W3CDTF">2018-08-06T10:28:59Z</dcterms:created>
  <dcterms:modified xsi:type="dcterms:W3CDTF">2024-12-17T19:27:12Z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