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45"/>
  </p:notesMasterIdLst>
  <p:handoutMasterIdLst>
    <p:handoutMasterId r:id="rId46"/>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680" r:id="rId31"/>
    <p:sldId id="2530" r:id="rId32"/>
    <p:sldId id="2531" r:id="rId33"/>
    <p:sldId id="2673" r:id="rId34"/>
    <p:sldId id="2533" r:id="rId35"/>
    <p:sldId id="2692" r:id="rId36"/>
    <p:sldId id="2693" r:id="rId37"/>
    <p:sldId id="2535" r:id="rId38"/>
    <p:sldId id="2694" r:id="rId39"/>
    <p:sldId id="2695" r:id="rId40"/>
    <p:sldId id="2696" r:id="rId41"/>
    <p:sldId id="2697" r:id="rId42"/>
    <p:sldId id="2699" r:id="rId43"/>
    <p:sldId id="2700"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2th - Nov. IEEE meeting week" id="{DE843586-E506-4D30-A655-52B441F0114A}">
          <p14:sldIdLst>
            <p14:sldId id="690"/>
            <p14:sldId id="694"/>
            <p14:sldId id="2568"/>
            <p14:sldId id="2691"/>
            <p14:sldId id="680"/>
          </p14:sldIdLst>
        </p14:section>
        <p14:section name="Nov. 13 - Nov. IEEE meeting week" id="{D686ED55-D2EA-43E3-A87F-725BDBE41CF2}">
          <p14:sldIdLst>
            <p14:sldId id="2530"/>
            <p14:sldId id="2531"/>
            <p14:sldId id="2673"/>
            <p14:sldId id="2533"/>
            <p14:sldId id="2692"/>
            <p14:sldId id="2693"/>
            <p14:sldId id="2535"/>
          </p14:sldIdLst>
        </p14:section>
        <p14:section name="Dec. 3rd Telecon" id="{F38DC48A-BB98-4C09-9E2F-9B085C6A8C3C}">
          <p14:sldIdLst>
            <p14:sldId id="2694"/>
            <p14:sldId id="2695"/>
            <p14:sldId id="2696"/>
            <p14:sldId id="2697"/>
            <p14:sldId id="2699"/>
            <p14:sldId id="2700"/>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07" d="100"/>
          <a:sy n="107" d="100"/>
        </p:scale>
        <p:origin x="870"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51" Type="http://schemas.microsoft.com/office/2016/11/relationships/changesInfo" Target="changesInfos/changesInfo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33226F0-59EE-4774-B40D-A6135AF34E6A}"/>
    <pc:docChg chg="modMainMaster">
      <pc:chgData name="Segev, Jonathan" userId="7c67a1b0-8725-4553-8055-0888dbcaef94" providerId="ADAL" clId="{633226F0-59EE-4774-B40D-A6135AF34E6A}" dt="2024-12-03T22:40:02.523" v="1" actId="20577"/>
      <pc:docMkLst>
        <pc:docMk/>
      </pc:docMkLst>
      <pc:sldMasterChg chg="modSp mod">
        <pc:chgData name="Segev, Jonathan" userId="7c67a1b0-8725-4553-8055-0888dbcaef94" providerId="ADAL" clId="{633226F0-59EE-4774-B40D-A6135AF34E6A}" dt="2024-12-03T22:40:02.523" v="1" actId="20577"/>
        <pc:sldMasterMkLst>
          <pc:docMk/>
          <pc:sldMasterMk cId="0" sldId="2147483648"/>
        </pc:sldMasterMkLst>
        <pc:spChg chg="mod">
          <ac:chgData name="Segev, Jonathan" userId="7c67a1b0-8725-4553-8055-0888dbcaef94" providerId="ADAL" clId="{633226F0-59EE-4774-B40D-A6135AF34E6A}" dt="2024-12-03T22:40:02.523"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445694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Dec.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Dec.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Dec.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802.11-24/1638r5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Dec.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903000005&amp;t=4720004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2024-12-03</a:t>
            </a:r>
          </a:p>
        </p:txBody>
      </p:sp>
      <p:sp>
        <p:nvSpPr>
          <p:cNvPr id="6" name="Date Placeholder 3"/>
          <p:cNvSpPr>
            <a:spLocks noGrp="1"/>
          </p:cNvSpPr>
          <p:nvPr>
            <p:ph type="dt" idx="10"/>
          </p:nvPr>
        </p:nvSpPr>
        <p:spPr/>
        <p:txBody>
          <a:bodyPr/>
          <a:lstStyle/>
          <a:p>
            <a:r>
              <a:rPr lang="en-US"/>
              <a:t>Dec.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November 2024 and January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Review SA ballot results, process going forward and resulting plans for the week. </a:t>
            </a:r>
          </a:p>
          <a:p>
            <a:pPr algn="just">
              <a:spcBef>
                <a:spcPct val="20000"/>
              </a:spcBef>
              <a:buFontTx/>
              <a:buChar char="•"/>
            </a:pPr>
            <a:r>
              <a:rPr lang="en-US" sz="1800" b="0" dirty="0"/>
              <a:t>Conduct comment assignment. </a:t>
            </a:r>
          </a:p>
          <a:p>
            <a:pPr algn="just">
              <a:spcBef>
                <a:spcPct val="20000"/>
              </a:spcBef>
              <a:buFontTx/>
              <a:buChar char="•"/>
            </a:pPr>
            <a:r>
              <a:rPr lang="en-US" sz="1800" b="0" dirty="0"/>
              <a:t>Conduct comment resolution for available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8851919"/>
              </p:ext>
            </p:extLst>
          </p:nvPr>
        </p:nvGraphicFramePr>
        <p:xfrm>
          <a:off x="911424" y="1265032"/>
          <a:ext cx="10513169" cy="3261216"/>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11-243-049</a:t>
                      </a:r>
                    </a:p>
                  </a:txBody>
                  <a:tcPr marT="45712" marB="45712"/>
                </a:tc>
                <a:tc>
                  <a:txBody>
                    <a:bodyPr/>
                    <a:lstStyle/>
                    <a:p>
                      <a:r>
                        <a:rPr lang="en-US" dirty="0"/>
                        <a:t>Jonathan Segev</a:t>
                      </a:r>
                    </a:p>
                  </a:txBody>
                  <a:tcPr marT="45712" marB="45712"/>
                </a:tc>
                <a:tc>
                  <a:txBody>
                    <a:bodyPr/>
                    <a:lstStyle/>
                    <a:p>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78159513"/>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51324123"/>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2084208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8269311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Review SA ballot results, process going forward and resulting plans for the week (5 min)</a:t>
            </a:r>
          </a:p>
          <a:p>
            <a:pPr algn="just">
              <a:spcBef>
                <a:spcPct val="20000"/>
              </a:spcBef>
              <a:buFontTx/>
              <a:buChar char="•"/>
            </a:pPr>
            <a:r>
              <a:rPr lang="en-US" sz="2000" b="0" dirty="0"/>
              <a:t>Conduct comment assignment (10min)</a:t>
            </a:r>
          </a:p>
          <a:p>
            <a:pPr algn="just">
              <a:spcBef>
                <a:spcPct val="20000"/>
              </a:spcBef>
              <a:buFontTx/>
              <a:buChar char="•"/>
            </a:pPr>
            <a:r>
              <a:rPr lang="en-US" sz="2000" b="0" dirty="0"/>
              <a:t>Conduct comment resolution for available submissions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7735225"/>
              </p:ext>
            </p:extLst>
          </p:nvPr>
        </p:nvGraphicFramePr>
        <p:xfrm>
          <a:off x="695400" y="1260086"/>
          <a:ext cx="10945215" cy="2438304"/>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3281966889"/>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340870905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1283045369"/>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As time permits (40min)</a:t>
                      </a:r>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assignment (7min)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Set Telecon times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31578585"/>
              </p:ext>
            </p:extLst>
          </p:nvPr>
        </p:nvGraphicFramePr>
        <p:xfrm>
          <a:off x="914401" y="1260086"/>
          <a:ext cx="10460566"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For motion</a:t>
                      </a:r>
                    </a:p>
                  </a:txBody>
                  <a:tcPr marT="45712" marB="45712"/>
                </a:tc>
                <a:extLst>
                  <a:ext uri="{0D108BD9-81ED-4DB2-BD59-A6C34878D82A}">
                    <a16:rowId xmlns:a16="http://schemas.microsoft.com/office/drawing/2014/main" val="638581851"/>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continue</a:t>
                      </a:r>
                    </a:p>
                  </a:txBody>
                  <a:tcPr marT="45712" marB="45712"/>
                </a:tc>
                <a:extLst>
                  <a:ext uri="{0D108BD9-81ED-4DB2-BD59-A6C34878D82A}">
                    <a16:rowId xmlns:a16="http://schemas.microsoft.com/office/drawing/2014/main" val="1644569117"/>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256676809"/>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Nov.  21</a:t>
            </a:r>
            <a:r>
              <a:rPr lang="en-US" altLang="en-US" sz="2000" b="0" kern="0" baseline="30000" dirty="0"/>
              <a:t>st</a:t>
            </a:r>
            <a:r>
              <a:rPr lang="en-US" altLang="en-US" sz="2000" b="0" kern="0" dirty="0"/>
              <a:t> 	10:00 am PT/13:00 ET (</a:t>
            </a:r>
            <a:r>
              <a:rPr lang="en-US" altLang="en-US" sz="2000" b="0" dirty="0"/>
              <a:t>2</a:t>
            </a:r>
            <a:r>
              <a:rPr lang="en-US" altLang="en-US" sz="2000" b="0" kern="0" dirty="0"/>
              <a:t>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B15E-3AFD-BE90-B3C2-68ACC6633D0C}"/>
              </a:ext>
            </a:extLst>
          </p:cNvPr>
          <p:cNvSpPr>
            <a:spLocks noGrp="1"/>
          </p:cNvSpPr>
          <p:nvPr>
            <p:ph type="title"/>
          </p:nvPr>
        </p:nvSpPr>
        <p:spPr/>
        <p:txBody>
          <a:bodyPr/>
          <a:lstStyle/>
          <a:p>
            <a:r>
              <a:rPr lang="en-US" dirty="0"/>
              <a:t>Achievements for the week</a:t>
            </a:r>
          </a:p>
        </p:txBody>
      </p:sp>
      <p:sp>
        <p:nvSpPr>
          <p:cNvPr id="3" name="Content Placeholder 2">
            <a:extLst>
              <a:ext uri="{FF2B5EF4-FFF2-40B4-BE49-F238E27FC236}">
                <a16:creationId xmlns:a16="http://schemas.microsoft.com/office/drawing/2014/main" id="{D5BAB463-1455-EB8F-F880-0EF06E4A7BD5}"/>
              </a:ext>
            </a:extLst>
          </p:cNvPr>
          <p:cNvSpPr>
            <a:spLocks noGrp="1"/>
          </p:cNvSpPr>
          <p:nvPr>
            <p:ph idx="1"/>
          </p:nvPr>
        </p:nvSpPr>
        <p:spPr/>
        <p:txBody>
          <a:bodyPr/>
          <a:lstStyle/>
          <a:p>
            <a:pPr>
              <a:buFont typeface="Arial" panose="020B0604020202020204" pitchFamily="34" charset="0"/>
              <a:buChar char="•"/>
            </a:pPr>
            <a:r>
              <a:rPr lang="en-US" dirty="0"/>
              <a:t>Completed assignment of CIDs.</a:t>
            </a:r>
          </a:p>
          <a:p>
            <a:pPr>
              <a:buFont typeface="Arial" panose="020B0604020202020204" pitchFamily="34" charset="0"/>
              <a:buChar char="•"/>
            </a:pPr>
            <a:r>
              <a:rPr lang="en-US" dirty="0"/>
              <a:t>Resolved all editorial CID</a:t>
            </a:r>
          </a:p>
          <a:p>
            <a:pPr>
              <a:buFont typeface="Arial" panose="020B0604020202020204" pitchFamily="34" charset="0"/>
              <a:buChar char="•"/>
            </a:pPr>
            <a:r>
              <a:rPr lang="en-US" dirty="0"/>
              <a:t>Resolved 8 Technical CIDs.</a:t>
            </a:r>
          </a:p>
          <a:p>
            <a:pPr marL="0" indent="0"/>
            <a:endParaRPr lang="en-US" dirty="0"/>
          </a:p>
          <a:p>
            <a:pPr marL="0" indent="0"/>
            <a:r>
              <a:rPr lang="en-US" dirty="0"/>
              <a:t>Target towards the January meeting:</a:t>
            </a:r>
          </a:p>
          <a:p>
            <a:pPr>
              <a:buFont typeface="Arial" panose="020B0604020202020204" pitchFamily="34" charset="0"/>
              <a:buChar char="•"/>
            </a:pPr>
            <a:r>
              <a:rPr lang="en-US" dirty="0"/>
              <a:t>Complete CR and recirculate when possible. </a:t>
            </a:r>
          </a:p>
        </p:txBody>
      </p:sp>
      <p:sp>
        <p:nvSpPr>
          <p:cNvPr id="4" name="Slide Number Placeholder 3">
            <a:extLst>
              <a:ext uri="{FF2B5EF4-FFF2-40B4-BE49-F238E27FC236}">
                <a16:creationId xmlns:a16="http://schemas.microsoft.com/office/drawing/2014/main" id="{395278A2-5E48-9331-7100-9F0ECBCB219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7695B47-FFD6-222D-E82A-3D9B507FCE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701AEB6-6BF7-4EC9-005A-6064B399155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117334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123117164"/>
              </p:ext>
            </p:extLst>
          </p:nvPr>
        </p:nvGraphicFramePr>
        <p:xfrm>
          <a:off x="914400" y="1981200"/>
          <a:ext cx="8565975"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766123136"/>
                    </a:ext>
                  </a:extLst>
                </a:gridCol>
                <a:gridCol w="2160240">
                  <a:extLst>
                    <a:ext uri="{9D8B030D-6E8A-4147-A177-3AD203B41FA5}">
                      <a16:colId xmlns:a16="http://schemas.microsoft.com/office/drawing/2014/main" val="2340418467"/>
                    </a:ext>
                  </a:extLst>
                </a:gridCol>
                <a:gridCol w="3600400">
                  <a:extLst>
                    <a:ext uri="{9D8B030D-6E8A-4147-A177-3AD203B41FA5}">
                      <a16:colId xmlns:a16="http://schemas.microsoft.com/office/drawing/2014/main" val="1398164231"/>
                    </a:ext>
                  </a:extLst>
                </a:gridCol>
                <a:gridCol w="1512168">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280251379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369941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3</a:t>
            </a:r>
            <a:r>
              <a:rPr lang="en-US" altLang="en-US" baseline="30000" dirty="0">
                <a:solidFill>
                  <a:schemeClr val="tx2"/>
                </a:solidFill>
              </a:rPr>
              <a:t>rd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(3min)</a:t>
            </a:r>
          </a:p>
          <a:p>
            <a:pPr algn="just">
              <a:spcBef>
                <a:spcPct val="20000"/>
              </a:spcBef>
              <a:buFontTx/>
              <a:buChar char="•"/>
            </a:pPr>
            <a:r>
              <a:rPr lang="en-US" sz="2000" b="0" dirty="0"/>
              <a:t>Review submission pipeline (2min)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247357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3</a:t>
            </a:r>
            <a:r>
              <a:rPr lang="en-US" altLang="en-US" baseline="30000" dirty="0">
                <a:solidFill>
                  <a:schemeClr val="tx2"/>
                </a:solidFill>
              </a:rPr>
              <a:t>rd</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748231"/>
              </p:ext>
            </p:extLst>
          </p:nvPr>
        </p:nvGraphicFramePr>
        <p:xfrm>
          <a:off x="914401" y="1260086"/>
          <a:ext cx="10460566" cy="243830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296144">
                  <a:extLst>
                    <a:ext uri="{9D8B030D-6E8A-4147-A177-3AD203B41FA5}">
                      <a16:colId xmlns:a16="http://schemas.microsoft.com/office/drawing/2014/main" val="3219614300"/>
                    </a:ext>
                  </a:extLst>
                </a:gridCol>
                <a:gridCol w="211061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2256676809"/>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a:t>
                      </a:r>
                    </a:p>
                  </a:txBody>
                  <a:tcPr marT="45712" marB="45712"/>
                </a:tc>
                <a:extLst>
                  <a:ext uri="{0D108BD9-81ED-4DB2-BD59-A6C34878D82A}">
                    <a16:rowId xmlns:a16="http://schemas.microsoft.com/office/drawing/2014/main" val="3585678509"/>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30 min as time permits</a:t>
                      </a:r>
                    </a:p>
                  </a:txBody>
                  <a:tcPr marT="45712" marB="45712"/>
                </a:tc>
                <a:extLst>
                  <a:ext uri="{0D108BD9-81ED-4DB2-BD59-A6C34878D82A}">
                    <a16:rowId xmlns:a16="http://schemas.microsoft.com/office/drawing/2014/main" val="4255873141"/>
                  </a:ext>
                </a:extLst>
              </a:tr>
            </a:tbl>
          </a:graphicData>
        </a:graphic>
      </p:graphicFrame>
    </p:spTree>
    <p:extLst>
      <p:ext uri="{BB962C8B-B14F-4D97-AF65-F5344CB8AC3E}">
        <p14:creationId xmlns:p14="http://schemas.microsoft.com/office/powerpoint/2010/main" val="4784207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55770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November 2024 IEEE 802.11 meeting week, and teleconferences running between the November 2025 and January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761254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956538492"/>
              </p:ext>
            </p:extLst>
          </p:nvPr>
        </p:nvGraphicFramePr>
        <p:xfrm>
          <a:off x="914400" y="1981200"/>
          <a:ext cx="9214049" cy="2163984"/>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2097401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83662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Nov. IEEE 802 wireless plenary session:</a:t>
            </a:r>
            <a:endParaRPr lang="en-US" sz="2000" b="0" dirty="0"/>
          </a:p>
          <a:p>
            <a:pPr>
              <a:buFont typeface="Arial" panose="020B0604020202020204" pitchFamily="34" charset="0"/>
              <a:buChar char="•"/>
            </a:pPr>
            <a:r>
              <a:rPr lang="en-US" sz="2000" b="0" dirty="0"/>
              <a:t>This meeting is part of the November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a:t>
            </a:r>
            <a:r>
              <a:rPr lang="en-US" altLang="en-US" sz="1800" b="0" dirty="0" err="1"/>
              <a:t>WebEx</a:t>
            </a:r>
            <a:r>
              <a:rPr lang="en-US" altLang="en-US" sz="1800" b="0" dirty="0"/>
              <a:t>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159187</TotalTime>
  <Words>4163</Words>
  <Application>Microsoft Office PowerPoint</Application>
  <PresentationFormat>Widescreen</PresentationFormat>
  <Paragraphs>591</Paragraphs>
  <Slides>42</Slides>
  <Notes>9</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42</vt:i4>
      </vt:variant>
    </vt:vector>
  </HeadingPairs>
  <TitlesOfParts>
    <vt:vector size="54"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Nov.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November IEEE  802.11 Plenary Meeting Week Agenda</vt:lpstr>
      <vt:lpstr>Submission List for the week (1)</vt:lpstr>
      <vt:lpstr>November IEEE Meeting –  Nov. 12th PM1</vt:lpstr>
      <vt:lpstr>Submission List for the Nov. 12th meeting</vt:lpstr>
      <vt:lpstr>Consider Motions</vt:lpstr>
      <vt:lpstr>Review Submissions</vt:lpstr>
      <vt:lpstr>PowerPoint Presentation</vt:lpstr>
      <vt:lpstr>November IEEE Meeting –  Nov. 13th PM2</vt:lpstr>
      <vt:lpstr>Nov. IEEE Meeting –  Nov. 13th PM2</vt:lpstr>
      <vt:lpstr>Review Submissions</vt:lpstr>
      <vt:lpstr>Scheduled TGbk telecons</vt:lpstr>
      <vt:lpstr>Achievements for the week</vt:lpstr>
      <vt:lpstr>Submission pipeline</vt:lpstr>
      <vt:lpstr>PowerPoint Presentation</vt:lpstr>
      <vt:lpstr>December 3rd Telecon</vt:lpstr>
      <vt:lpstr>Dec. 3rd Telecon</vt:lpstr>
      <vt:lpstr>Review Submissions</vt:lpstr>
      <vt:lpstr>Scheduled TGbk telecons</vt:lpstr>
      <vt:lpstr>Submission pipeline</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780</cp:revision>
  <cp:lastPrinted>1601-01-01T00:00:00Z</cp:lastPrinted>
  <dcterms:created xsi:type="dcterms:W3CDTF">2018-08-06T10:28:59Z</dcterms:created>
  <dcterms:modified xsi:type="dcterms:W3CDTF">2024-12-03T22:40:11Z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