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5" r:id="rId2"/>
    <p:sldId id="269" r:id="rId3"/>
    <p:sldId id="1367" r:id="rId4"/>
    <p:sldId id="142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9844" autoAdjust="0"/>
  </p:normalViewPr>
  <p:slideViewPr>
    <p:cSldViewPr>
      <p:cViewPr varScale="1">
        <p:scale>
          <a:sx n="88" d="100"/>
          <a:sy n="88" d="100"/>
        </p:scale>
        <p:origin x="422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50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2763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802.11-24/1632r1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lang="en-US" altLang="zh-CN" sz="2800" kern="0" dirty="0">
                <a:solidFill>
                  <a:srgbClr val="0000FF"/>
                </a:solidFill>
              </a:rPr>
              <a:t>September 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2024 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2024-09-12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1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56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021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2505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0000FF"/>
                </a:solidFill>
              </a:rPr>
              <a:t>September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33401" y="1600200"/>
            <a:ext cx="10742084" cy="47244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Progress during </a:t>
            </a:r>
            <a:r>
              <a:rPr lang="en-US" altLang="zh-CN" sz="2000" dirty="0">
                <a:solidFill>
                  <a:srgbClr val="0000FF"/>
                </a:solidFill>
              </a:rPr>
              <a:t>September </a:t>
            </a:r>
            <a:r>
              <a:rPr lang="en-US" altLang="zh-CN" sz="2000" dirty="0"/>
              <a:t>2024 session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b="1" dirty="0">
                <a:solidFill>
                  <a:srgbClr val="0000FF"/>
                </a:solidFill>
                <a:cs typeface="+mn-cs"/>
              </a:rPr>
              <a:t>1</a:t>
            </a:r>
            <a:r>
              <a:rPr lang="en-US" altLang="zh-CN" sz="1800" b="1" dirty="0" smtClean="0">
                <a:cs typeface="+mn-cs"/>
              </a:rPr>
              <a:t> </a:t>
            </a:r>
            <a:r>
              <a:rPr lang="en-US" altLang="zh-CN" sz="1800" dirty="0">
                <a:cs typeface="+mn-cs"/>
              </a:rPr>
              <a:t>slots</a:t>
            </a:r>
            <a:r>
              <a:rPr lang="en-US" altLang="zh-CN" sz="1800" b="1" dirty="0">
                <a:cs typeface="+mn-cs"/>
              </a:rPr>
              <a:t> </a:t>
            </a:r>
            <a:r>
              <a:rPr lang="en-US" altLang="zh-CN" sz="1800" dirty="0"/>
              <a:t>scheduled for </a:t>
            </a:r>
            <a:r>
              <a:rPr lang="en-US" altLang="zh-CN" sz="1800" dirty="0" err="1"/>
              <a:t>TGbf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dirty="0">
                <a:solidFill>
                  <a:srgbClr val="0000FF"/>
                </a:solidFill>
              </a:rPr>
              <a:t>Comment resolution </a:t>
            </a:r>
            <a:r>
              <a:rPr lang="en-US" altLang="zh-CN" dirty="0"/>
              <a:t>for Initial SA Ballot (D4.0)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dirty="0">
                <a:solidFill>
                  <a:srgbClr val="FF0000"/>
                </a:solidFill>
              </a:rPr>
              <a:t>100 </a:t>
            </a:r>
            <a:r>
              <a:rPr lang="en-US" altLang="zh-CN" dirty="0">
                <a:solidFill>
                  <a:schemeClr val="tx1"/>
                </a:solidFill>
              </a:rPr>
              <a:t>% of all </a:t>
            </a:r>
            <a:r>
              <a:rPr lang="en-US" altLang="zh-CN" dirty="0"/>
              <a:t>Initial SA Ballot (D4.0)</a:t>
            </a:r>
            <a:r>
              <a:rPr lang="en-US" altLang="zh-CN" dirty="0">
                <a:solidFill>
                  <a:schemeClr val="tx1"/>
                </a:solidFill>
              </a:rPr>
              <a:t> comments are now resolved or marked as “ready for motion”</a:t>
            </a:r>
            <a:r>
              <a:rPr lang="en-US" altLang="zh-CN" dirty="0"/>
              <a:t> (</a:t>
            </a:r>
            <a:r>
              <a:rPr lang="en-US" altLang="zh-CN" dirty="0">
                <a:solidFill>
                  <a:srgbClr val="FF0000"/>
                </a:solidFill>
              </a:rPr>
              <a:t>207 /207</a:t>
            </a:r>
            <a:r>
              <a:rPr lang="en-US" altLang="zh-CN" dirty="0"/>
              <a:t>)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dirty="0">
                <a:solidFill>
                  <a:srgbClr val="0000FF"/>
                </a:solidFill>
              </a:rPr>
              <a:t>Complete the comment resolution </a:t>
            </a:r>
            <a:r>
              <a:rPr lang="en-US" altLang="zh-CN" dirty="0"/>
              <a:t>for Initial SA Ballot (D4.0)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endParaRPr lang="en-US" altLang="zh-CN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Release IEEE802.11bf </a:t>
            </a:r>
            <a:r>
              <a:rPr lang="en-US" altLang="zh-CN" sz="1800" dirty="0">
                <a:solidFill>
                  <a:srgbClr val="0000FF"/>
                </a:solidFill>
              </a:rPr>
              <a:t>D5.0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/>
              <a:t>Start and complete </a:t>
            </a:r>
            <a:r>
              <a:rPr lang="en-US" altLang="zh-CN" sz="1800" dirty="0"/>
              <a:t>the </a:t>
            </a:r>
            <a:r>
              <a:rPr lang="en-US" altLang="zh-CN" sz="1800" dirty="0">
                <a:solidFill>
                  <a:srgbClr val="0000FF"/>
                </a:solidFill>
              </a:rPr>
              <a:t>1st SA Ballot Recirculation </a:t>
            </a:r>
            <a:r>
              <a:rPr lang="en-US" altLang="zh-CN" sz="1800" dirty="0"/>
              <a:t>(D5.0)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/>
              <a:t>Start </a:t>
            </a:r>
            <a:r>
              <a:rPr lang="en-US" altLang="zh-CN" sz="1800" dirty="0" smtClean="0">
                <a:solidFill>
                  <a:srgbClr val="0000FF"/>
                </a:solidFill>
              </a:rPr>
              <a:t>comment </a:t>
            </a:r>
            <a:r>
              <a:rPr lang="en-US" altLang="zh-CN" sz="1800" dirty="0">
                <a:solidFill>
                  <a:srgbClr val="0000FF"/>
                </a:solidFill>
              </a:rPr>
              <a:t>resolution </a:t>
            </a:r>
            <a:r>
              <a:rPr lang="en-US" altLang="zh-CN" sz="1800" dirty="0"/>
              <a:t>for D5.0 </a:t>
            </a:r>
            <a:endParaRPr lang="en-US" altLang="zh-CN" sz="1800" dirty="0" smtClean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/>
              <a:t>Requested </a:t>
            </a:r>
            <a:r>
              <a:rPr lang="en-US" altLang="zh-CN" sz="1800" dirty="0">
                <a:solidFill>
                  <a:srgbClr val="0000FF"/>
                </a:solidFill>
              </a:rPr>
              <a:t>2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calls per week</a:t>
            </a:r>
            <a:endParaRPr lang="en-US" altLang="zh-CN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18" y="853201"/>
            <a:ext cx="4645181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</a:t>
            </a:r>
          </a:p>
        </p:txBody>
      </p:sp>
      <p:sp>
        <p:nvSpPr>
          <p:cNvPr id="9" name="矩形: 圆角 8">
            <a:extLst>
              <a:ext uri="{FF2B5EF4-FFF2-40B4-BE49-F238E27FC236}">
                <a16:creationId xmlns="" xmlns:a16="http://schemas.microsoft.com/office/drawing/2014/main" id="{C8914B51-4A41-4B42-80CD-270E722F5DDC}"/>
              </a:ext>
            </a:extLst>
          </p:cNvPr>
          <p:cNvSpPr/>
          <p:nvPr/>
        </p:nvSpPr>
        <p:spPr bwMode="auto">
          <a:xfrm>
            <a:off x="5767445" y="2938633"/>
            <a:ext cx="3605155" cy="64276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EB5B06DE-4871-4B38-9161-647BCEBF6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1" y="1409700"/>
            <a:ext cx="7162799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PAR approved				Sep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First TG meeting			Oct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Comment Collection (D0.1)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April 2022</a:t>
            </a:r>
            <a:endParaRPr lang="en-US" altLang="zh-CN" sz="1400" i="1" kern="0" dirty="0">
              <a:solidFill>
                <a:srgbClr val="00B050"/>
              </a:solidFill>
            </a:endParaRP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Initial Letter Ballot (D1.0)</a:t>
            </a:r>
            <a:r>
              <a:rPr lang="en-US" altLang="zh-CN" sz="1400" kern="0" dirty="0">
                <a:solidFill>
                  <a:srgbClr val="FF0000"/>
                </a:solidFill>
              </a:rPr>
              <a:t>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Nov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400" i="1" kern="0" dirty="0">
                <a:solidFill>
                  <a:srgbClr val="00B050"/>
                </a:solidFill>
              </a:rPr>
              <a:t>2023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(D2.0)	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 Mar 2023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 </a:t>
            </a:r>
            <a:r>
              <a:rPr lang="en-US" altLang="zh-CN" sz="1400" kern="0" dirty="0">
                <a:solidFill>
                  <a:srgbClr val="00B050"/>
                </a:solidFill>
              </a:rPr>
              <a:t> July 2023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(D3.0)	</a:t>
            </a:r>
            <a:r>
              <a:rPr lang="en-US" altLang="zh-CN" sz="1400" kern="0" dirty="0">
                <a:solidFill>
                  <a:srgbClr val="FF0000"/>
                </a:solidFill>
              </a:rPr>
              <a:t>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May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</a:t>
            </a:r>
            <a:r>
              <a:rPr lang="en-US" altLang="zh-CN" sz="1400" kern="0" dirty="0">
                <a:solidFill>
                  <a:srgbClr val="FF0000"/>
                </a:solidFill>
              </a:rPr>
              <a:t> </a:t>
            </a:r>
            <a:r>
              <a:rPr lang="en-US" altLang="zh-CN" sz="1400" kern="0" dirty="0">
                <a:solidFill>
                  <a:srgbClr val="00B050"/>
                </a:solidFill>
              </a:rPr>
              <a:t>Nov 2023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Conditional EC Approval–SA Ballot	Mar 2024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(D4.0)	</a:t>
            </a:r>
            <a:r>
              <a:rPr lang="en-US" altLang="zh-CN" sz="1400" kern="0" dirty="0"/>
              <a:t>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2023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2024</a:t>
            </a:r>
            <a:r>
              <a:rPr lang="en-US" altLang="zh-CN" sz="1400" i="1" dirty="0">
                <a:solidFill>
                  <a:srgbClr val="00B05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50"/>
                </a:solidFill>
                <a:ea typeface="宋体" panose="02010600030101010101" pitchFamily="2" charset="-122"/>
              </a:rPr>
              <a:t> Apr 2024</a:t>
            </a:r>
            <a:endParaRPr lang="en-US" altLang="zh-CN" sz="1400" i="1" kern="0" dirty="0">
              <a:solidFill>
                <a:srgbClr val="00B050"/>
              </a:solidFill>
            </a:endParaRP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SA  Ballot pool formation      		Apr 2024</a:t>
            </a: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Initial SA Ballot (D4.0)	</a:t>
            </a:r>
            <a:r>
              <a:rPr lang="en-US" altLang="zh-CN" sz="1400" kern="0" dirty="0"/>
              <a:t>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Sep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2023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Mar 2024</a:t>
            </a:r>
            <a:r>
              <a:rPr lang="en-US" altLang="zh-CN" sz="1400" i="1" dirty="0">
                <a:solidFill>
                  <a:srgbClr val="00B05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50"/>
                </a:solidFill>
                <a:ea typeface="宋体" panose="02010600030101010101" pitchFamily="2" charset="-122"/>
              </a:rPr>
              <a:t> May 2024</a:t>
            </a:r>
            <a:endParaRPr lang="en-US" altLang="zh-CN" sz="1400" kern="0" dirty="0">
              <a:solidFill>
                <a:srgbClr val="00B050"/>
              </a:solidFill>
            </a:endParaRPr>
          </a:p>
          <a:p>
            <a:pPr marL="165100" lvl="1" indent="-238125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1st SA Ballot Recirculation (D5.0)		Sep 2024</a:t>
            </a: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>
                <a:solidFill>
                  <a:srgbClr val="FF0000"/>
                </a:solidFill>
              </a:rPr>
              <a:t>2nd SA Ballot Recirculation (D6.0)	Jan  2025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3rd SA Ballot Recirculation (D7.0)		Mar 2025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Final 802.11 WG approval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802 EC approval	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err="1"/>
              <a:t>RevCom</a:t>
            </a:r>
            <a:r>
              <a:rPr lang="en-US" altLang="zh-CN" sz="1400" kern="0" dirty="0"/>
              <a:t> and SASB approval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Sep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Mar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Jun 2025</a:t>
            </a:r>
            <a:endParaRPr lang="en-US" altLang="zh-CN" sz="1400" kern="0" dirty="0"/>
          </a:p>
        </p:txBody>
      </p:sp>
      <p:sp>
        <p:nvSpPr>
          <p:cNvPr id="12" name="Content Placeholder 4">
            <a:extLst>
              <a:ext uri="{FF2B5EF4-FFF2-40B4-BE49-F238E27FC236}">
                <a16:creationId xmlns="" xmlns:a16="http://schemas.microsoft.com/office/drawing/2014/main" id="{F6ACDBF8-F7D6-4071-ADB9-5372AA9C4DF7}"/>
              </a:ext>
            </a:extLst>
          </p:cNvPr>
          <p:cNvSpPr txBox="1">
            <a:spLocks/>
          </p:cNvSpPr>
          <p:nvPr/>
        </p:nvSpPr>
        <p:spPr>
          <a:xfrm>
            <a:off x="5767445" y="2938633"/>
            <a:ext cx="3528955" cy="6427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PAR modification approved by the WG	Nov 2023</a:t>
            </a:r>
            <a:endParaRPr lang="en-CA" sz="120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802EC approval 		</a:t>
            </a: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Mar 2024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NesCom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/SASB approval</a:t>
            </a: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		Mar 2024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3" name="左大括号 12">
            <a:extLst>
              <a:ext uri="{FF2B5EF4-FFF2-40B4-BE49-F238E27FC236}">
                <a16:creationId xmlns="" xmlns:a16="http://schemas.microsoft.com/office/drawing/2014/main" id="{18DC0669-DCBE-4118-86C8-86B9447BFC2D}"/>
              </a:ext>
            </a:extLst>
          </p:cNvPr>
          <p:cNvSpPr/>
          <p:nvPr/>
        </p:nvSpPr>
        <p:spPr bwMode="auto">
          <a:xfrm>
            <a:off x="5603013" y="2938635"/>
            <a:ext cx="328864" cy="642766"/>
          </a:xfrm>
          <a:prstGeom prst="leftBrace">
            <a:avLst>
              <a:gd name="adj1" fmla="val 8333"/>
              <a:gd name="adj2" fmla="val 61563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600" dirty="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42827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0" y="533400"/>
            <a:ext cx="1219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 </a:t>
            </a:r>
            <a:r>
              <a:rPr lang="en-US" altLang="zh-CN" b="0" dirty="0"/>
              <a:t>(plan after </a:t>
            </a:r>
            <a:r>
              <a:rPr lang="en-US" altLang="zh-CN" b="0" dirty="0" smtClean="0">
                <a:solidFill>
                  <a:srgbClr val="0000FF"/>
                </a:solidFill>
              </a:rPr>
              <a:t>September Interim</a:t>
            </a:r>
            <a:r>
              <a:rPr lang="en-US" altLang="zh-CN" b="0" dirty="0"/>
              <a:t>)</a:t>
            </a:r>
            <a:endParaRPr lang="en-US" altLang="en-US" b="0" dirty="0">
              <a:solidFill>
                <a:schemeClr val="tx2"/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="" xmlns:a16="http://schemas.microsoft.com/office/drawing/2014/main" id="{C38CD450-E121-4FD6-A2B7-70ADEB369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348" y="1143000"/>
            <a:ext cx="5100452" cy="526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Confirmed</a:t>
            </a:r>
            <a:r>
              <a:rPr lang="en-US" altLang="zh-CN" b="1" dirty="0">
                <a:solidFill>
                  <a:srgbClr val="FF0000"/>
                </a:solidFill>
                <a:cs typeface="Times New Roman" panose="02020603050405020304" pitchFamily="18" charset="0"/>
              </a:rPr>
              <a:t>: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Oct 	  22 (Tuesday)	  9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Oct 	  24 (Thursday)	22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Oct 	  29 (Tuesday)	  9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Oct 	  31 (Thursday)	22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Nov 	    5 (Tuesday)	 9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06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2528</TotalTime>
  <Words>201</Words>
  <Application>Microsoft Office PowerPoint</Application>
  <PresentationFormat>宽屏</PresentationFormat>
  <Paragraphs>74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 Unicode MS</vt:lpstr>
      <vt:lpstr>MS Gothic</vt:lpstr>
      <vt:lpstr>MS PGothic</vt:lpstr>
      <vt:lpstr>等线</vt:lpstr>
      <vt:lpstr>宋体</vt:lpstr>
      <vt:lpstr>Arial</vt:lpstr>
      <vt:lpstr>Calibri</vt:lpstr>
      <vt:lpstr>Times New Roman</vt:lpstr>
      <vt:lpstr>Wingdings</vt:lpstr>
      <vt:lpstr>Office Theme</vt:lpstr>
      <vt:lpstr>PowerPoint 演示文稿</vt:lpstr>
      <vt:lpstr>TGbf (WLAN Sensing)– September 2024</vt:lpstr>
      <vt:lpstr>TGbf Timeline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145</cp:revision>
  <cp:lastPrinted>1601-01-01T00:00:00Z</cp:lastPrinted>
  <dcterms:created xsi:type="dcterms:W3CDTF">2019-09-06T19:28:44Z</dcterms:created>
  <dcterms:modified xsi:type="dcterms:W3CDTF">2024-09-13T03:53:32Z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(3)VBkW5TOEelW/8dDKa92EmYHMyDBNRRV4ksWo2Z9a5ZktokB4cARHhS2sMOOxyxF5M+0XiZYZ
fp3z9nsCbxXm4Om3PEQeKAntQmBdQSiGlVRwcdDDB/auGvQ2PnYxsFh1t7c/n3/P4i8qQZzq
z9mrESk+5PGzlO96VBCfmVMaMf6cVadzs8flC0PppsExDpZtNrKtV+vVsEKGCKZ6l/rr9MJS
7cqNrBnLrbzQQzIhhV</vt:lpwstr>
  </property>
  <property fmtid="{D5CDD505-2E9C-101B-9397-08002B2CF9AE}" pid="3" name="_2015_ms_pID_7253431">
    <vt:lpwstr>j4uaomOILvJfiy14GibGwlaU7B6o5a7Wuun+ixv/NK5VyD3duJ8DDy
ae+KwlKRtmn4kIQNy2r6xR0QgRRe0TT+LErU/CmXPf0Tmiat1Nrc6u6TBKqTUq9pId7m5sdr
Ot7lIL9ozpVFqeDCQ2k+2jMtN0YvUocuK2W5Cyg8BiAg8han5R37TCzCU1rsuapEr9BuLCKw
ok04ZYv4rFwlxv4/99gyc3O6Ju25cMMG3KFD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Ko1NQpwQEL0lS4/YsJZ5etU=</vt:lpwstr>
  </property>
</Properties>
</file>