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6" r:id="rId4"/>
    <p:sldId id="339" r:id="rId5"/>
    <p:sldId id="373" r:id="rId6"/>
    <p:sldId id="371" r:id="rId7"/>
    <p:sldId id="372" r:id="rId8"/>
    <p:sldId id="353" r:id="rId9"/>
    <p:sldId id="364" r:id="rId10"/>
    <p:sldId id="376" r:id="rId11"/>
    <p:sldId id="374" r:id="rId12"/>
    <p:sldId id="378" r:id="rId13"/>
    <p:sldId id="343" r:id="rId14"/>
    <p:sldId id="379" r:id="rId15"/>
    <p:sldId id="348" r:id="rId16"/>
    <p:sldId id="357" r:id="rId17"/>
    <p:sldId id="375" r:id="rId18"/>
    <p:sldId id="3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0" autoAdjust="0"/>
    <p:restoredTop sz="96791" autoAdjust="0"/>
  </p:normalViewPr>
  <p:slideViewPr>
    <p:cSldViewPr>
      <p:cViewPr varScale="1">
        <p:scale>
          <a:sx n="124" d="100"/>
          <a:sy n="124" d="100"/>
        </p:scale>
        <p:origin x="238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008"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September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802.11-24/1629r00</a:t>
            </a:r>
          </a:p>
        </p:txBody>
      </p:sp>
      <p:sp>
        <p:nvSpPr>
          <p:cNvPr id="2051" name="Rectangle 3"/>
          <p:cNvSpPr>
            <a:spLocks noGrp="1" noChangeArrowheads="1"/>
          </p:cNvSpPr>
          <p:nvPr>
            <p:ph type="dt" idx="1"/>
          </p:nvPr>
        </p:nvSpPr>
        <p:spPr bwMode="auto">
          <a:xfrm>
            <a:off x="654050" y="95706"/>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September 2024</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11</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13</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September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September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September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September 2024</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802.11-24/1629r00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datatracker.ietf.org/doc/draft-ietf-madinas-use-case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ietf-emu-rfc7170bis/" TargetMode="External"/><Relationship Id="rId5" Type="http://schemas.openxmlformats.org/officeDocument/2006/relationships/hyperlink" Target="https://datatracker.ietf.org/doc/draft-ietf-emu-bootstrapped-tls/" TargetMode="External"/><Relationship Id="rId4" Type="http://schemas.openxmlformats.org/officeDocument/2006/relationships/hyperlink" Target="https://datatracker.ietf.org/doc/draft-ietf-emu-eap-arpa/"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ietf.org/topics/netmgmt/" TargetMode="External"/><Relationship Id="rId3" Type="http://schemas.openxmlformats.org/officeDocument/2006/relationships/hyperlink" Target="http://datatracker.ietf.org/wg/opsawg/" TargetMode="External"/><Relationship Id="rId7" Type="http://schemas.openxmlformats.org/officeDocument/2006/relationships/hyperlink" Target="https://tools.ietf.org/html/rfc6632"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datatracker.ietf.org/doc/draft-ietf-opsawg-discardmodel/" TargetMode="External"/><Relationship Id="rId5" Type="http://schemas.openxmlformats.org/officeDocument/2006/relationships/hyperlink" Target="https://datatracker.ietf.org/doc/draft-ietf-opsawg-pcapng/" TargetMode="External"/><Relationship Id="rId4" Type="http://schemas.openxmlformats.org/officeDocument/2006/relationships/hyperlink" Target="https://datatracker.ietf.org/doc/draft-ietf-opsawg-pcaplinktyp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www.rfc-editor.org/info/rfc9542"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datatracker.ietf.org/doc/draft-ietf-tls-tls12-frozen/" TargetMode="External"/><Relationship Id="rId4" Type="http://schemas.openxmlformats.org/officeDocument/2006/relationships/hyperlink" Target="https://datatracker.ietf.org/doc/draft-ietf-tls-deprecate-obsolete-ke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datatracker.ietf.org/doc/draft-ietf-raw-technologies/" TargetMode="External"/><Relationship Id="rId4" Type="http://schemas.openxmlformats.org/officeDocument/2006/relationships/hyperlink" Target="https://datatracker.ietf.org/doc/draft-ietf-raw-architectur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atatracker.ietf.org/doc/draft-ietf-anima-brski-discovery/" TargetMode="External"/><Relationship Id="rId5" Type="http://schemas.openxmlformats.org/officeDocument/2006/relationships/hyperlink" Target="https://datatracker.ietf.org/doc/draft-ietf-anima-brski-prm/" TargetMode="External"/><Relationship Id="rId4" Type="http://schemas.openxmlformats.org/officeDocument/2006/relationships/hyperlink" Target="https://datatracker.ietf.org/doc/draft-ietf-anima-brski-cloud/"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7" Type="http://schemas.openxmlformats.org/officeDocument/2006/relationships/hyperlink" Target="https://datatracker.ietf.org/wg/alldispatch/abou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wg/sconepro/about/" TargetMode="External"/><Relationship Id="rId5" Type="http://schemas.openxmlformats.org/officeDocument/2006/relationships/hyperlink" Target="https://datatracker.ietf.org/wg/nasr/about/" TargetMode="External"/><Relationship Id="rId4" Type="http://schemas.openxmlformats.org/officeDocument/2006/relationships/hyperlink" Target="https://datatracker.ietf.org/wg/diem/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green/about/" TargetMode="External"/><Relationship Id="rId13" Type="http://schemas.openxmlformats.org/officeDocument/2006/relationships/hyperlink" Target="https://datatracker.ietf.org/doc/charter-ietf-modpod/" TargetMode="External"/><Relationship Id="rId18" Type="http://schemas.openxmlformats.org/officeDocument/2006/relationships/hyperlink" Target="https://datatracker.ietf.org/wg/sshm/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modpod/about/" TargetMode="External"/><Relationship Id="rId17" Type="http://schemas.openxmlformats.org/officeDocument/2006/relationships/hyperlink" Target="https://datatracker.ietf.org/doc/charter-ietf-rift/" TargetMode="External"/><Relationship Id="rId2" Type="http://schemas.openxmlformats.org/officeDocument/2006/relationships/notesSlide" Target="../notesSlides/notesSlide7.xml"/><Relationship Id="rId16" Type="http://schemas.openxmlformats.org/officeDocument/2006/relationships/hyperlink" Target="https://datatracker.ietf.org/wg/rift/about/" TargetMode="Externa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mls/"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opsawg/" TargetMode="External"/><Relationship Id="rId10" Type="http://schemas.openxmlformats.org/officeDocument/2006/relationships/hyperlink" Target="https://datatracker.ietf.org/wg/mls/about/" TargetMode="External"/><Relationship Id="rId19" Type="http://schemas.openxmlformats.org/officeDocument/2006/relationships/hyperlink" Target="https://datatracker.ietf.org/doc/charter-ietf-sshm/"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green/" TargetMode="External"/><Relationship Id="rId14" Type="http://schemas.openxmlformats.org/officeDocument/2006/relationships/hyperlink" Target="https://datatracker.ietf.org/wg/opsawg/abou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2024-09-11</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191896546"/>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2055"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pPr marL="457200" lvl="1" indent="0">
              <a:buNone/>
            </a:pPr>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213076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In WGLC: Randomized and Changing MAC Address Use Cases and Requirements: </a:t>
            </a:r>
            <a:r>
              <a:rPr lang="en-US" sz="1400" dirty="0">
                <a:hlinkClick r:id="rId4"/>
              </a:rPr>
              <a:t>https://datatracker.ietf.org/doc/draft-ietf-madinas-use-cases/</a:t>
            </a:r>
            <a:r>
              <a:rPr lang="en-US" sz="1400" dirty="0"/>
              <a:t> (June 2024)</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11</a:t>
            </a:fld>
            <a:endParaRPr lang="en-US"/>
          </a:p>
        </p:txBody>
      </p:sp>
    </p:spTree>
    <p:extLst>
      <p:ext uri="{BB962C8B-B14F-4D97-AF65-F5344CB8AC3E}">
        <p14:creationId xmlns:p14="http://schemas.microsoft.com/office/powerpoint/2010/main" val="124079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In WGLC: The </a:t>
            </a:r>
            <a:r>
              <a:rPr lang="en-US" sz="1400" dirty="0" err="1"/>
              <a:t>eap.arpa</a:t>
            </a:r>
            <a:r>
              <a:rPr lang="en-US" sz="1400" dirty="0"/>
              <a:t> domain and EAP provisioning: </a:t>
            </a:r>
            <a:r>
              <a:rPr lang="en-US" sz="1400" dirty="0">
                <a:hlinkClick r:id="rId4"/>
              </a:rPr>
              <a:t>https://datatracker.ietf.org/doc/draft-ietf-emu-eap-arpa/</a:t>
            </a:r>
            <a:r>
              <a:rPr lang="en-US" sz="1400" dirty="0"/>
              <a:t> (September 2024)</a:t>
            </a:r>
          </a:p>
          <a:p>
            <a:pPr lvl="1">
              <a:lnSpc>
                <a:spcPct val="80000"/>
              </a:lnSpc>
              <a:spcAft>
                <a:spcPts val="600"/>
              </a:spcAft>
            </a:pPr>
            <a:r>
              <a:rPr lang="en-US" sz="1400" dirty="0"/>
              <a:t>In WGLC: Bootstrapped TLS Authentication with Proof of Knowledge: </a:t>
            </a:r>
            <a:r>
              <a:rPr lang="en-US" sz="1400" dirty="0">
                <a:hlinkClick r:id="rId5"/>
              </a:rPr>
              <a:t>https://datatracker.ietf.org/doc/draft-ietf-emu-bootstrapped-tls/</a:t>
            </a:r>
            <a:r>
              <a:rPr lang="en-US" sz="1400" dirty="0"/>
              <a:t> (September 2024)</a:t>
            </a:r>
          </a:p>
          <a:p>
            <a:pPr lvl="1">
              <a:lnSpc>
                <a:spcPct val="80000"/>
              </a:lnSpc>
              <a:spcAft>
                <a:spcPts val="600"/>
              </a:spcAft>
            </a:pPr>
            <a:r>
              <a:rPr lang="en-US" sz="1400" dirty="0"/>
              <a:t>In RFC Editor’s queue and waiting on other document: Tunnel Extensible Authentication Protocol (TEAP) Version 1: </a:t>
            </a:r>
            <a:r>
              <a:rPr lang="en-US" sz="1400" dirty="0">
                <a:hlinkClick r:id="rId6"/>
              </a:rPr>
              <a:t>https://datatracker.ietf.org/doc/draft-ietf-emu-rfc7170bis/</a:t>
            </a:r>
            <a:r>
              <a:rPr lang="en-US" sz="1400" dirty="0"/>
              <a:t> (June 2024)</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27060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endParaRPr lang="en-US" sz="1400" dirty="0"/>
          </a:p>
          <a:p>
            <a:pPr lvl="1">
              <a:lnSpc>
                <a:spcPct val="80000"/>
              </a:lnSpc>
              <a:spcAft>
                <a:spcPts val="600"/>
              </a:spcAft>
              <a:defRPr/>
            </a:pPr>
            <a:r>
              <a:rPr lang="en-US" sz="1400" dirty="0"/>
              <a:t>Waiting for WG chair go-ahead: Link-Layer Types for PCAP and PCAPNG Capture File Formats: </a:t>
            </a:r>
            <a:r>
              <a:rPr lang="en-US" sz="1400" dirty="0">
                <a:hlinkClick r:id="rId4"/>
              </a:rPr>
              <a:t>https://datatracker.ietf.org/doc/draft-ietf-opsawg-pcaplinktype/</a:t>
            </a:r>
            <a:r>
              <a:rPr lang="en-US" sz="1400" dirty="0"/>
              <a:t> (August 2024)</a:t>
            </a:r>
          </a:p>
          <a:p>
            <a:pPr lvl="1">
              <a:lnSpc>
                <a:spcPct val="80000"/>
              </a:lnSpc>
              <a:spcAft>
                <a:spcPts val="600"/>
              </a:spcAft>
              <a:defRPr/>
            </a:pPr>
            <a:r>
              <a:rPr lang="en-US" sz="1400" dirty="0"/>
              <a:t>Revised: PCAP Next Generation (</a:t>
            </a:r>
            <a:r>
              <a:rPr lang="en-US" sz="1400" dirty="0" err="1"/>
              <a:t>pcapng</a:t>
            </a:r>
            <a:r>
              <a:rPr lang="en-US" sz="1400" dirty="0"/>
              <a:t>) Capture File Format: </a:t>
            </a:r>
            <a:r>
              <a:rPr lang="en-US" sz="1400" dirty="0">
                <a:hlinkClick r:id="rId5"/>
              </a:rPr>
              <a:t>https://datatracker.ietf.org/doc/draft-ietf-opsawg-pcapng/</a:t>
            </a:r>
            <a:r>
              <a:rPr lang="en-US" sz="1400" dirty="0"/>
              <a:t> (August 2024)</a:t>
            </a:r>
          </a:p>
          <a:p>
            <a:pPr lvl="1">
              <a:lnSpc>
                <a:spcPct val="80000"/>
              </a:lnSpc>
              <a:spcAft>
                <a:spcPts val="600"/>
              </a:spcAft>
              <a:defRPr/>
            </a:pPr>
            <a:r>
              <a:rPr lang="en-US" sz="1400" dirty="0"/>
              <a:t>Revised: An Information Model for Packet Discard Reporting: </a:t>
            </a:r>
            <a:r>
              <a:rPr lang="en-US" sz="1400" dirty="0">
                <a:hlinkClick r:id="rId6"/>
              </a:rPr>
              <a:t>https://datatracker.ietf.org/doc/draft-ietf-opsawg-discardmodel/</a:t>
            </a:r>
            <a:r>
              <a:rPr lang="en-US" sz="1400" dirty="0"/>
              <a:t> (August 2024)</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7"/>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8"/>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13</a:t>
            </a:fld>
            <a:endParaRPr lang="en-US"/>
          </a:p>
        </p:txBody>
      </p:sp>
    </p:spTree>
    <p:extLst>
      <p:ext uri="{BB962C8B-B14F-4D97-AF65-F5344CB8AC3E}">
        <p14:creationId xmlns:p14="http://schemas.microsoft.com/office/powerpoint/2010/main" val="275765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Erratum confirmed; held for document update: RFC 9542: IANA Considerations and IETF Protocol and Documentation Usage for IEEE 802 Parameters: </a:t>
            </a:r>
            <a:r>
              <a:rPr lang="en-US" sz="1400" dirty="0">
                <a:hlinkClick r:id="rId4"/>
              </a:rPr>
              <a:t>https://www.rfc-editor.org/info/rfc9542</a:t>
            </a:r>
            <a:r>
              <a:rPr lang="en-US" sz="1400" dirty="0">
                <a:hlinkClick r:id="rId5"/>
              </a:rPr>
              <a:t>/</a:t>
            </a:r>
            <a:r>
              <a:rPr lang="en-US" sz="1400" dirty="0"/>
              <a:t> (May 2024)</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2">
              <a:lnSpc>
                <a:spcPct val="80000"/>
              </a:lnSpc>
              <a:defRPr/>
            </a:pPr>
            <a:r>
              <a:rPr lang="en-US" sz="1400" dirty="0"/>
              <a:t>Erratum points out place where bits makes more sense than octets when discussing MAC addresses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50453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Publication requested: Deprecating Obsolete Key Exchange Methods in TLS 1.2: </a:t>
            </a:r>
            <a:r>
              <a:rPr lang="en-US" sz="1400" dirty="0">
                <a:hlinkClick r:id="rId4"/>
              </a:rPr>
              <a:t>https://datatracker.ietf.org/doc/draft-ietf-tls-deprecate-obsolete-kex/</a:t>
            </a:r>
            <a:r>
              <a:rPr lang="en-US" sz="1400" dirty="0"/>
              <a:t> (September 2024)</a:t>
            </a:r>
          </a:p>
          <a:p>
            <a:pPr lvl="1">
              <a:lnSpc>
                <a:spcPct val="80000"/>
              </a:lnSpc>
              <a:spcAft>
                <a:spcPts val="600"/>
              </a:spcAft>
              <a:defRPr/>
            </a:pPr>
            <a:r>
              <a:rPr lang="en-US" sz="1400" dirty="0"/>
              <a:t>Revised: TLS 1.2 is in Feature Freeze: </a:t>
            </a:r>
            <a:r>
              <a:rPr lang="en-US" sz="1400" dirty="0">
                <a:hlinkClick r:id="rId5"/>
              </a:rPr>
              <a:t>https://datatracker.ietf.org/doc/draft-ietf-tls-tls12-frozen/</a:t>
            </a:r>
            <a:r>
              <a:rPr lang="en-US" sz="1400" dirty="0"/>
              <a:t> (August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388182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Revised: Reliable and Available Wireless Architecture: </a:t>
            </a:r>
            <a:r>
              <a:rPr lang="en-US" sz="1400" dirty="0">
                <a:hlinkClick r:id="rId4"/>
              </a:rPr>
              <a:t>https://datatracker.ietf.org/doc/draft-ietf-raw-architecture/</a:t>
            </a:r>
            <a:r>
              <a:rPr lang="en-US" sz="1400" dirty="0"/>
              <a:t> (September 2024)</a:t>
            </a:r>
          </a:p>
          <a:p>
            <a:pPr lvl="1"/>
            <a:r>
              <a:rPr lang="en-US" sz="1400" dirty="0"/>
              <a:t>In IETF LC: Reliable and Available Wireless Technologies: </a:t>
            </a:r>
            <a:r>
              <a:rPr lang="en-US" sz="1400" dirty="0">
                <a:hlinkClick r:id="rId5"/>
              </a:rPr>
              <a:t>https://datatracker.ietf.org/doc/draft-ietf-raw-technologies/</a:t>
            </a:r>
            <a:r>
              <a:rPr lang="en-US" sz="1400" dirty="0"/>
              <a:t> (September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166086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a:t>
            </a:r>
            <a:r>
              <a:rPr lang="en-US" sz="1400" b="0" i="1" dirty="0">
                <a:solidFill>
                  <a:srgbClr val="000000"/>
                </a:solidFill>
                <a:ea typeface="Arial Unicode MS" pitchFamily="34" charset="-128"/>
                <a:cs typeface="Arial Unicode MS" pitchFamily="34" charset="-128"/>
              </a:rPr>
              <a:t>e.g.</a:t>
            </a:r>
            <a:r>
              <a:rPr lang="en-US" sz="1400" b="0" dirty="0">
                <a:solidFill>
                  <a:srgbClr val="000000"/>
                </a:solidFill>
                <a:ea typeface="Arial Unicode MS" pitchFamily="34" charset="-128"/>
                <a:cs typeface="Arial Unicode MS" pitchFamily="34" charset="-128"/>
              </a:rPr>
              <a:t>, on-boarding)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Publication requested and in AD review: BRSKI Cloud Registrar: </a:t>
            </a:r>
            <a:r>
              <a:rPr lang="en-US" sz="1400" dirty="0">
                <a:hlinkClick r:id="rId4"/>
              </a:rPr>
              <a:t>https://datatracker.ietf.org/doc/draft-ietf-anima-brski-cloud/</a:t>
            </a:r>
            <a:r>
              <a:rPr lang="en-US" sz="1400" dirty="0"/>
              <a:t> (September 2024)</a:t>
            </a:r>
          </a:p>
          <a:p>
            <a:pPr lvl="1">
              <a:lnSpc>
                <a:spcPct val="80000"/>
              </a:lnSpc>
              <a:spcAft>
                <a:spcPts val="600"/>
              </a:spcAft>
              <a:defRPr/>
            </a:pPr>
            <a:r>
              <a:rPr lang="en-US" sz="1400" dirty="0"/>
              <a:t>Publication requested: BRSKI with Pledge in Responder Mode (BRSKI-PRM): </a:t>
            </a:r>
            <a:r>
              <a:rPr lang="en-US" sz="1400" dirty="0">
                <a:hlinkClick r:id="rId5"/>
              </a:rPr>
              <a:t>https://datatracker.ietf.org/doc/draft-ietf-anima-brski-prm/</a:t>
            </a:r>
            <a:r>
              <a:rPr lang="en-US" sz="1400" dirty="0"/>
              <a:t> (September 2024)</a:t>
            </a:r>
          </a:p>
          <a:p>
            <a:pPr lvl="1">
              <a:lnSpc>
                <a:spcPct val="80000"/>
              </a:lnSpc>
              <a:spcAft>
                <a:spcPts val="600"/>
              </a:spcAft>
              <a:defRPr/>
            </a:pPr>
            <a:r>
              <a:rPr lang="en-US" sz="1400" dirty="0"/>
              <a:t>Revised: Discovery for BRSKI variations: </a:t>
            </a:r>
            <a:r>
              <a:rPr lang="en-US" sz="1400" dirty="0">
                <a:hlinkClick r:id="rId6"/>
              </a:rPr>
              <a:t>https://datatracker.ietf.org/doc/draft-ietf-anima-brski-discovery/</a:t>
            </a:r>
            <a:r>
              <a:rPr lang="en-US" sz="1400" dirty="0"/>
              <a:t> (July 2024)</a:t>
            </a:r>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315085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September 2024.</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November 2-8, 2024 – Dublin, IE</a:t>
            </a:r>
          </a:p>
          <a:p>
            <a:pPr lvl="1"/>
            <a:r>
              <a:rPr lang="en-US" dirty="0"/>
              <a:t>March 15-21, 2025 – Bangkok, TH</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June 13,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rPr>
              <a:t>There were no RFCs issued in the last two months that mention IEEE 802.11.</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121 November 2-8, 2024</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22852785"/>
              </p:ext>
            </p:extLst>
          </p:nvPr>
        </p:nvGraphicFramePr>
        <p:xfrm>
          <a:off x="1083220" y="2574504"/>
          <a:ext cx="6977557" cy="2093664"/>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diem</a:t>
                      </a:r>
                      <a:endParaRPr lang="en-US" dirty="0"/>
                    </a:p>
                  </a:txBody>
                  <a:tcPr anchor="ctr"/>
                </a:tc>
                <a:tc>
                  <a:txBody>
                    <a:bodyPr/>
                    <a:lstStyle/>
                    <a:p>
                      <a:r>
                        <a:rPr lang="en-US" dirty="0"/>
                        <a:t>Digital Emblems</a:t>
                      </a:r>
                    </a:p>
                  </a:txBody>
                  <a:tcPr anchor="ctr"/>
                </a:tc>
                <a:extLst>
                  <a:ext uri="{0D108BD9-81ED-4DB2-BD59-A6C34878D82A}">
                    <a16:rowId xmlns:a16="http://schemas.microsoft.com/office/drawing/2014/main" val="2569548810"/>
                  </a:ext>
                </a:extLst>
              </a:tr>
              <a:tr h="523416">
                <a:tc>
                  <a:txBody>
                    <a:bodyPr/>
                    <a:lstStyle/>
                    <a:p>
                      <a:r>
                        <a:rPr lang="en-US" dirty="0">
                          <a:hlinkClick r:id="rId5"/>
                        </a:rPr>
                        <a:t>nasr</a:t>
                      </a:r>
                      <a:endParaRPr lang="en-US" dirty="0"/>
                    </a:p>
                  </a:txBody>
                  <a:tcPr anchor="ctr"/>
                </a:tc>
                <a:tc>
                  <a:txBody>
                    <a:bodyPr/>
                    <a:lstStyle/>
                    <a:p>
                      <a:r>
                        <a:rPr lang="en-US" dirty="0"/>
                        <a:t>Network Attestation for Secure Routing</a:t>
                      </a:r>
                    </a:p>
                  </a:txBody>
                  <a:tcPr anchor="ctr"/>
                </a:tc>
                <a:extLst>
                  <a:ext uri="{0D108BD9-81ED-4DB2-BD59-A6C34878D82A}">
                    <a16:rowId xmlns:a16="http://schemas.microsoft.com/office/drawing/2014/main" val="343337399"/>
                  </a:ext>
                </a:extLst>
              </a:tr>
              <a:tr h="523416">
                <a:tc>
                  <a:txBody>
                    <a:bodyPr/>
                    <a:lstStyle/>
                    <a:p>
                      <a:r>
                        <a:rPr lang="en-US" dirty="0">
                          <a:hlinkClick r:id="rId6"/>
                        </a:rPr>
                        <a:t>sconepro</a:t>
                      </a:r>
                      <a:endParaRPr lang="en-US" dirty="0"/>
                    </a:p>
                  </a:txBody>
                  <a:tcPr anchor="ctr"/>
                </a:tc>
                <a:tc>
                  <a:txBody>
                    <a:bodyPr/>
                    <a:lstStyle/>
                    <a:p>
                      <a:r>
                        <a:rPr lang="en-US" dirty="0"/>
                        <a:t>Secure Communication of Network Properties</a:t>
                      </a:r>
                    </a:p>
                  </a:txBody>
                  <a:tcPr anchor="ctr"/>
                </a:tc>
                <a:extLst>
                  <a:ext uri="{0D108BD9-81ED-4DB2-BD59-A6C34878D82A}">
                    <a16:rowId xmlns:a16="http://schemas.microsoft.com/office/drawing/2014/main" val="3624949388"/>
                  </a:ext>
                </a:extLst>
              </a:tr>
              <a:tr h="523416">
                <a:tc>
                  <a:txBody>
                    <a:bodyPr/>
                    <a:lstStyle/>
                    <a:p>
                      <a:r>
                        <a:rPr lang="en-US" dirty="0" err="1">
                          <a:hlinkClick r:id="rId7"/>
                        </a:rPr>
                        <a:t>alldispatch</a:t>
                      </a:r>
                      <a:endParaRPr lang="en-US" dirty="0"/>
                    </a:p>
                  </a:txBody>
                  <a:tcPr anchor="ctr"/>
                </a:tc>
                <a:tc>
                  <a:txBody>
                    <a:bodyPr/>
                    <a:lstStyle/>
                    <a:p>
                      <a:r>
                        <a:rPr lang="en-US" dirty="0"/>
                        <a:t>IETF-Wide "Dispatch" Session</a:t>
                      </a:r>
                    </a:p>
                  </a:txBody>
                  <a:tcPr anchor="ctr"/>
                </a:tc>
                <a:extLst>
                  <a:ext uri="{0D108BD9-81ED-4DB2-BD59-A6C34878D82A}">
                    <a16:rowId xmlns:a16="http://schemas.microsoft.com/office/drawing/2014/main" val="2482951840"/>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423288129"/>
              </p:ext>
            </p:extLst>
          </p:nvPr>
        </p:nvGraphicFramePr>
        <p:xfrm>
          <a:off x="990600" y="1983626"/>
          <a:ext cx="6977558" cy="397291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a:hlinkClick r:id="rId8"/>
                        </a:rPr>
                        <a:t>green</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Getting Ready for Energy-Efficient Networking</a:t>
                      </a:r>
                      <a:endParaRPr lang="en-US" sz="1800" b="0" dirty="0"/>
                    </a:p>
                  </a:txBody>
                  <a:tcPr marL="70945" marR="70945" marT="35472" marB="35472" anchor="ctr"/>
                </a:tc>
                <a:extLst>
                  <a:ext uri="{0D108BD9-81ED-4DB2-BD59-A6C34878D82A}">
                    <a16:rowId xmlns:a16="http://schemas.microsoft.com/office/drawing/2014/main" val="4098274869"/>
                  </a:ext>
                </a:extLst>
              </a:tr>
              <a:tr h="496614">
                <a:tc>
                  <a:txBody>
                    <a:bodyPr/>
                    <a:lstStyle/>
                    <a:p>
                      <a:r>
                        <a:rPr lang="en-US" dirty="0">
                          <a:hlinkClick r:id="rId10"/>
                        </a:rPr>
                        <a:t>mls</a:t>
                      </a:r>
                      <a:endParaRPr lang="en-US" dirty="0"/>
                    </a:p>
                  </a:txBody>
                  <a:tcPr anchor="ctr"/>
                </a:tc>
                <a:tc>
                  <a:txBody>
                    <a:bodyPr/>
                    <a:lstStyle/>
                    <a:p>
                      <a:r>
                        <a:rPr lang="en-US" dirty="0">
                          <a:hlinkClick r:id="rId11"/>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2"/>
                        </a:rPr>
                        <a:t>modpod</a:t>
                      </a:r>
                      <a:endParaRPr lang="en-US" dirty="0"/>
                    </a:p>
                  </a:txBody>
                  <a:tcPr anchor="ctr"/>
                </a:tc>
                <a:tc>
                  <a:txBody>
                    <a:bodyPr/>
                    <a:lstStyle/>
                    <a:p>
                      <a:r>
                        <a:rPr lang="en-US" dirty="0">
                          <a:hlinkClick r:id="rId13"/>
                        </a:rPr>
                        <a:t>MODeration PrOceDures</a:t>
                      </a:r>
                      <a:endParaRPr lang="en-US" dirty="0"/>
                    </a:p>
                  </a:txBody>
                  <a:tcPr anchor="ctr"/>
                </a:tc>
                <a:extLst>
                  <a:ext uri="{0D108BD9-81ED-4DB2-BD59-A6C34878D82A}">
                    <a16:rowId xmlns:a16="http://schemas.microsoft.com/office/drawing/2014/main" val="836692395"/>
                  </a:ext>
                </a:extLst>
              </a:tr>
              <a:tr h="496614">
                <a:tc>
                  <a:txBody>
                    <a:bodyPr/>
                    <a:lstStyle/>
                    <a:p>
                      <a:r>
                        <a:rPr lang="en-US" dirty="0" err="1">
                          <a:hlinkClick r:id="rId14"/>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2801851504"/>
                  </a:ext>
                </a:extLst>
              </a:tr>
              <a:tr h="496614">
                <a:tc>
                  <a:txBody>
                    <a:bodyPr/>
                    <a:lstStyle/>
                    <a:p>
                      <a:r>
                        <a:rPr lang="en-US" dirty="0">
                          <a:hlinkClick r:id="rId16"/>
                        </a:rPr>
                        <a:t>rift</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7"/>
                        </a:rPr>
                        <a:t>Routing In Fat Trees</a:t>
                      </a:r>
                      <a:endParaRPr lang="en-US" sz="1800" b="0" dirty="0"/>
                    </a:p>
                  </a:txBody>
                  <a:tcPr marL="70945" marR="70945" marT="35472" marB="35472" anchor="ctr"/>
                </a:tc>
                <a:extLst>
                  <a:ext uri="{0D108BD9-81ED-4DB2-BD59-A6C34878D82A}">
                    <a16:rowId xmlns:a16="http://schemas.microsoft.com/office/drawing/2014/main" val="487080040"/>
                  </a:ext>
                </a:extLst>
              </a:tr>
              <a:tr h="496614">
                <a:tc>
                  <a:txBody>
                    <a:bodyPr/>
                    <a:lstStyle/>
                    <a:p>
                      <a:r>
                        <a:rPr lang="en-US" dirty="0" err="1">
                          <a:hlinkClick r:id="rId18"/>
                        </a:rPr>
                        <a:t>s</a:t>
                      </a:r>
                      <a:r>
                        <a:rPr lang="en-US" dirty="0" err="1">
                          <a:hlinkClick r:id="rId18"/>
                        </a:rPr>
                        <a:t>shm</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9"/>
                        </a:rPr>
                        <a:t>Secure Shell Maintenance</a:t>
                      </a:r>
                      <a:endParaRPr lang="en-US" sz="1800" b="0" dirty="0"/>
                    </a:p>
                  </a:txBody>
                  <a:tcPr marL="70945" marR="70945" marT="35472" marB="35472" anchor="ctr"/>
                </a:tc>
                <a:extLst>
                  <a:ext uri="{0D108BD9-81ED-4DB2-BD59-A6C34878D82A}">
                    <a16:rowId xmlns:a16="http://schemas.microsoft.com/office/drawing/2014/main" val="4120773362"/>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a:t>
            </a:fld>
            <a:endParaRPr lang="en-US"/>
          </a:p>
        </p:txBody>
      </p:sp>
    </p:spTree>
    <p:extLst>
      <p:ext uri="{BB962C8B-B14F-4D97-AF65-F5344CB8AC3E}">
        <p14:creationId xmlns:p14="http://schemas.microsoft.com/office/powerpoint/2010/main" val="5112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Revised: IPv6 Neighbor Discovery Prefix Registration: </a:t>
            </a:r>
            <a:r>
              <a:rPr lang="en-US" sz="1400" dirty="0">
                <a:hlinkClick r:id="rId4"/>
              </a:rPr>
              <a:t>https://datatracker.ietf.org/doc/draft-ietf-6lo-prefix-registration/</a:t>
            </a:r>
            <a:r>
              <a:rPr lang="en-US" sz="1400" dirty="0"/>
              <a:t> (August 2024)</a:t>
            </a:r>
          </a:p>
          <a:p>
            <a:pPr lvl="1">
              <a:lnSpc>
                <a:spcPct val="80000"/>
              </a:lnSpc>
              <a:spcAft>
                <a:spcPts val="600"/>
              </a:spcAft>
            </a:pPr>
            <a:r>
              <a:rPr lang="en-US" sz="1400" dirty="0"/>
              <a:t>Revised: Path-Aware Semantic Addressing (PASA) for Low power and Lossy Networks: </a:t>
            </a:r>
            <a:r>
              <a:rPr lang="en-US" sz="1400" dirty="0">
                <a:hlinkClick r:id="rId5"/>
              </a:rPr>
              <a:t>https://datatracker.ietf.org/doc/draft-ietf-6lo-path-aware-semantic-addressing/</a:t>
            </a:r>
            <a:r>
              <a:rPr lang="en-US" sz="1400" dirty="0"/>
              <a:t> (July 2024)</a:t>
            </a:r>
          </a:p>
          <a:p>
            <a:pPr lvl="1">
              <a:lnSpc>
                <a:spcPct val="80000"/>
              </a:lnSpc>
              <a:spcAft>
                <a:spcPts val="600"/>
              </a:spcAft>
            </a:pPr>
            <a:r>
              <a:rPr lang="en-US" sz="1400" dirty="0"/>
              <a:t>In RFC Editor’s queue: IPv6 Neighbor Discovery Multicast and Anycast Address Listener Subscription: </a:t>
            </a:r>
            <a:r>
              <a:rPr lang="en-US" sz="1400" dirty="0">
                <a:hlinkClick r:id="rId4"/>
              </a:rPr>
              <a:t>https://datatracker.ietf.org/doc/draft-ietf-6lo-multicast-registration/</a:t>
            </a:r>
            <a:r>
              <a:rPr lang="en-US" sz="1400" dirty="0"/>
              <a:t> (May 2024)</a:t>
            </a:r>
          </a:p>
          <a:p>
            <a:pPr lvl="2">
              <a:lnSpc>
                <a:spcPct val="80000"/>
              </a:lnSpc>
              <a:spcAft>
                <a:spcPts val="600"/>
              </a:spcAft>
            </a:pPr>
            <a:r>
              <a:rPr lang="en-US" sz="1400" dirty="0"/>
              <a:t>Mentions IEEE 802.11 as one possible Low-power and Lossy Network to which this specification is applicable</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September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40919238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149917</TotalTime>
  <Words>2030</Words>
  <Application>Microsoft Macintosh PowerPoint</Application>
  <PresentationFormat>On-screen Show (4:3)</PresentationFormat>
  <Paragraphs>302</Paragraphs>
  <Slides>18</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 Unicode MS</vt:lpstr>
      <vt:lpstr>Times New Roman</vt:lpstr>
      <vt:lpstr>802-11-Submission</vt:lpstr>
      <vt:lpstr>Microsoft Word 97 - 2004 Document</vt:lpstr>
      <vt:lpstr>IEEE 802.11-IETF Liaison Report</vt:lpstr>
      <vt:lpstr>Abstract</vt:lpstr>
      <vt:lpstr>IETF Meetings</vt:lpstr>
      <vt:lpstr>IETF- IEEE 802 Liaison Activity  </vt:lpstr>
      <vt:lpstr>IETF protocol use with 802.11 technology</vt:lpstr>
      <vt:lpstr>BOFs at IETF 121 November 2-8, 2024</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1036</cp:revision>
  <cp:lastPrinted>1998-02-10T13:28:06Z</cp:lastPrinted>
  <dcterms:created xsi:type="dcterms:W3CDTF">2005-01-04T21:26:55Z</dcterms:created>
  <dcterms:modified xsi:type="dcterms:W3CDTF">2024-09-11T21:07:08Z</dcterms:modified>
  <cp:category/>
</cp:coreProperties>
</file>