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68" r:id="rId4"/>
    <p:sldId id="269" r:id="rId5"/>
    <p:sldId id="288" r:id="rId6"/>
    <p:sldId id="289" r:id="rId7"/>
    <p:sldId id="271" r:id="rId8"/>
    <p:sldId id="267"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17" autoAdjust="0"/>
    <p:restoredTop sz="94660"/>
  </p:normalViewPr>
  <p:slideViewPr>
    <p:cSldViewPr>
      <p:cViewPr varScale="1">
        <p:scale>
          <a:sx n="63" d="100"/>
          <a:sy n="63" d="100"/>
        </p:scale>
        <p:origin x="820"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688037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4</a:t>
            </a:fld>
            <a:endParaRPr/>
          </a:p>
        </p:txBody>
      </p:sp>
      <p:sp>
        <p:nvSpPr>
          <p:cNvPr id="113" name="Google Shape;113;p3: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305159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5</a:t>
            </a:fld>
            <a:endParaRPr/>
          </a:p>
        </p:txBody>
      </p:sp>
      <p:sp>
        <p:nvSpPr>
          <p:cNvPr id="113" name="Google Shape;113;p3: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511242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3:notes"/>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lvl="0" indent="0" algn="r" rtl="0">
              <a:lnSpc>
                <a:spcPct val="100000"/>
              </a:lnSpc>
              <a:spcBef>
                <a:spcPts val="0"/>
              </a:spcBef>
              <a:spcAft>
                <a:spcPts val="0"/>
              </a:spcAft>
              <a:buSzPts val="1400"/>
              <a:buNone/>
            </a:pPr>
            <a:r>
              <a:rPr lang="en-US"/>
              <a:t>doc.: IEEE 802.11-22/1784r0 </a:t>
            </a:r>
            <a:endParaRPr/>
          </a:p>
        </p:txBody>
      </p:sp>
      <p:sp>
        <p:nvSpPr>
          <p:cNvPr id="110" name="Google Shape;110;p3:notes"/>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SzPts val="1400"/>
              <a:buNone/>
            </a:pPr>
            <a:r>
              <a:rPr lang="en-US"/>
              <a:t>November 2022</a:t>
            </a:r>
            <a:endParaRPr/>
          </a:p>
        </p:txBody>
      </p:sp>
      <p:sp>
        <p:nvSpPr>
          <p:cNvPr id="111" name="Google Shape;111;p3:notes"/>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Boris Bellalta (UPF Barcelona), Szymon Szott (AGH University)</a:t>
            </a:r>
            <a:endParaRPr/>
          </a:p>
        </p:txBody>
      </p:sp>
      <p:sp>
        <p:nvSpPr>
          <p:cNvPr id="112" name="Google Shape;112;p3:notes"/>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lvl="0" indent="0" algn="r" rtl="0">
              <a:lnSpc>
                <a:spcPct val="100000"/>
              </a:lnSpc>
              <a:spcBef>
                <a:spcPts val="0"/>
              </a:spcBef>
              <a:spcAft>
                <a:spcPts val="0"/>
              </a:spcAft>
              <a:buSzPts val="1400"/>
              <a:buNone/>
            </a:pPr>
            <a:r>
              <a:rPr lang="en-US"/>
              <a:t>Page </a:t>
            </a:r>
            <a:fld id="{00000000-1234-1234-1234-123412341234}" type="slidenum">
              <a:rPr lang="en-US"/>
              <a:t>6</a:t>
            </a:fld>
            <a:endParaRPr/>
          </a:p>
        </p:txBody>
      </p:sp>
      <p:sp>
        <p:nvSpPr>
          <p:cNvPr id="113" name="Google Shape;113;p3:notes"/>
          <p:cNvSpPr>
            <a:spLocks noGrp="1" noRot="1" noChangeAspect="1"/>
          </p:cNvSpPr>
          <p:nvPr>
            <p:ph type="sldImg" idx="3"/>
          </p:nvPr>
        </p:nvSpPr>
        <p:spPr>
          <a:xfrm>
            <a:off x="384175" y="701675"/>
            <a:ext cx="6165850" cy="3468688"/>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114" name="Google Shape;114;p3:notes"/>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lvl="0" indent="0" algn="l" rtl="0">
              <a:lnSpc>
                <a:spcPct val="100000"/>
              </a:lnSpc>
              <a:spcBef>
                <a:spcPts val="360"/>
              </a:spcBef>
              <a:spcAft>
                <a:spcPts val="0"/>
              </a:spcAft>
              <a:buSzPts val="1400"/>
              <a:buNone/>
            </a:pPr>
            <a:endParaRPr/>
          </a:p>
        </p:txBody>
      </p:sp>
    </p:spTree>
    <p:extLst>
      <p:ext uri="{BB962C8B-B14F-4D97-AF65-F5344CB8AC3E}">
        <p14:creationId xmlns:p14="http://schemas.microsoft.com/office/powerpoint/2010/main" val="3241834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86596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1459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a:xfrm>
            <a:off x="915589" y="275630"/>
            <a:ext cx="2499764" cy="273050"/>
          </a:xfrm>
          <a:prstGeom prst="rect">
            <a:avLst/>
          </a:prstGeom>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a:xfrm>
            <a:off x="915589" y="220641"/>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Volkewr</a:t>
            </a:r>
            <a:r>
              <a:rPr lang="en-GB" dirty="0"/>
              <a:t> Jungnickel, Fraunhofer HHI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3265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802.11-24/1628r0</a:t>
            </a:r>
          </a:p>
        </p:txBody>
      </p:sp>
      <p:sp>
        <p:nvSpPr>
          <p:cNvPr id="13" name="Date Placeholder 3"/>
          <p:cNvSpPr>
            <a:spLocks noGrp="1"/>
          </p:cNvSpPr>
          <p:nvPr>
            <p:ph type="dt" idx="2"/>
          </p:nvPr>
        </p:nvSpPr>
        <p:spPr>
          <a:xfrm>
            <a:off x="915589" y="275630"/>
            <a:ext cx="2499764" cy="273050"/>
          </a:xfrm>
          <a:prstGeom prst="rect">
            <a:avLst/>
          </a:prstGeom>
        </p:spPr>
        <p:txBody>
          <a:bodyPr/>
          <a:lstStyle>
            <a:lvl1pPr>
              <a:defRPr sz="1800" b="1" i="0">
                <a:solidFill>
                  <a:schemeClr val="tx1"/>
                </a:solidFill>
              </a:defRPr>
            </a:lvl1pPr>
          </a:lstStyle>
          <a:p>
            <a:r>
              <a:rPr lang="en-US"/>
              <a:t>September 2024</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26233"/>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Cases and Requirements for </a:t>
            </a:r>
            <a:br>
              <a:rPr lang="en-GB" dirty="0"/>
            </a:br>
            <a:r>
              <a:rPr lang="en-GB" dirty="0"/>
              <a:t>Enhanced Light Communication (ELC)</a:t>
            </a:r>
          </a:p>
        </p:txBody>
      </p:sp>
      <p:sp>
        <p:nvSpPr>
          <p:cNvPr id="3074" name="Rectangle 2"/>
          <p:cNvSpPr>
            <a:spLocks noGrp="1" noChangeArrowheads="1"/>
          </p:cNvSpPr>
          <p:nvPr>
            <p:ph type="subTitle" idx="1"/>
          </p:nvPr>
        </p:nvSpPr>
        <p:spPr>
          <a:xfrm>
            <a:off x="1828800" y="1944638"/>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sp>
        <p:nvSpPr>
          <p:cNvPr id="7" name="Footer Placeholder 4"/>
          <p:cNvSpPr>
            <a:spLocks noGrp="1"/>
          </p:cNvSpPr>
          <p:nvPr>
            <p:ph type="ftr" idx="11"/>
          </p:nvPr>
        </p:nvSpPr>
        <p:spPr/>
        <p:txBody>
          <a:bodyPr/>
          <a:lstStyle/>
          <a:p>
            <a:r>
              <a:rPr lang="en-GB" dirty="0"/>
              <a:t>Stefan Videv, Kyocera SLD Laser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17896754"/>
              </p:ext>
            </p:extLst>
          </p:nvPr>
        </p:nvGraphicFramePr>
        <p:xfrm>
          <a:off x="990600" y="3086100"/>
          <a:ext cx="9747250" cy="2368550"/>
        </p:xfrm>
        <a:graphic>
          <a:graphicData uri="http://schemas.openxmlformats.org/presentationml/2006/ole">
            <mc:AlternateContent xmlns:mc="http://schemas.openxmlformats.org/markup-compatibility/2006">
              <mc:Choice xmlns:v="urn:schemas-microsoft-com:vml" Requires="v">
                <p:oleObj name="Document" r:id="rId3" imgW="10466184" imgH="2542414" progId="Word.Document.8">
                  <p:embed/>
                </p:oleObj>
              </mc:Choice>
              <mc:Fallback>
                <p:oleObj name="Document" r:id="rId3" imgW="10466184" imgH="2542414" progId="Word.Document.8">
                  <p:embed/>
                  <p:pic>
                    <p:nvPicPr>
                      <p:cNvPr id="0" name="Picture 3"/>
                      <p:cNvPicPr>
                        <a:picLocks noChangeAspect="1" noChangeArrowheads="1"/>
                      </p:cNvPicPr>
                      <p:nvPr/>
                    </p:nvPicPr>
                    <p:blipFill>
                      <a:blip r:embed="rId4"/>
                      <a:srcRect/>
                      <a:stretch>
                        <a:fillRect/>
                      </a:stretch>
                    </p:blipFill>
                    <p:spPr bwMode="auto">
                      <a:xfrm>
                        <a:off x="990600" y="3086100"/>
                        <a:ext cx="9747250" cy="2368550"/>
                      </a:xfrm>
                      <a:prstGeom prst="rect">
                        <a:avLst/>
                      </a:prstGeom>
                      <a:noFill/>
                    </p:spPr>
                  </p:pic>
                </p:oleObj>
              </mc:Fallback>
            </mc:AlternateContent>
          </a:graphicData>
        </a:graphic>
      </p:graphicFrame>
      <p:sp>
        <p:nvSpPr>
          <p:cNvPr id="3076" name="Rectangle 4"/>
          <p:cNvSpPr>
            <a:spLocks noChangeArrowheads="1"/>
          </p:cNvSpPr>
          <p:nvPr/>
        </p:nvSpPr>
        <p:spPr bwMode="auto">
          <a:xfrm>
            <a:off x="993775" y="2564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This contribution considers a use case that can be uniquely enabled by enhanced light communication (ELC). The idea is to exploit the favourable qualities of light propagation under water – namely the wide bandwidth and relatively small attenuation. The current push for further understanding and exploration of our oceans and seas coupled with the recent advent of autonomous underwater vehicles have laid bare the need for a high-speed reliable means of wireless communication underwater. ELC can provide a vastly superior data rate compared to incumbent technologies, as well as provide positioning services in currently challenging environments. Moreover, ELC can provide a fully featured standardized modern networking solution which is currently missing. The contribution proposes some features to be considered in the scope of the ELC project.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13" name="Footer Placeholder 4"/>
          <p:cNvSpPr>
            <a:spLocks noGrp="1"/>
          </p:cNvSpPr>
          <p:nvPr>
            <p:ph type="ftr" idx="14"/>
          </p:nvPr>
        </p:nvSpPr>
        <p:spPr>
          <a:xfrm>
            <a:off x="7143757" y="6475414"/>
            <a:ext cx="4246027" cy="180975"/>
          </a:xfrm>
        </p:spPr>
        <p:txBody>
          <a:bodyPr/>
          <a:lstStyle/>
          <a:p>
            <a:r>
              <a:rPr lang="en-GB" dirty="0"/>
              <a:t>Stefan Videv, Kyocera SLD Laser</a:t>
            </a:r>
          </a:p>
        </p:txBody>
      </p:sp>
      <p:sp>
        <p:nvSpPr>
          <p:cNvPr id="10"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Outline</a:t>
            </a:r>
          </a:p>
        </p:txBody>
      </p:sp>
      <p:sp>
        <p:nvSpPr>
          <p:cNvPr id="4098" name="Rectangle 2"/>
          <p:cNvSpPr>
            <a:spLocks noGrp="1" noChangeArrowheads="1"/>
          </p:cNvSpPr>
          <p:nvPr>
            <p:ph idx="1"/>
          </p:nvPr>
        </p:nvSpPr>
        <p:spPr>
          <a:xfrm>
            <a:off x="914401" y="1700808"/>
            <a:ext cx="10361084" cy="4113213"/>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Underwater Wireless Communication Technologies – Overview</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Underwater Wireless Communication ELC Use Case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Proposed Addition of Spectrum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Motivation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Issues of Backwards Compatibility</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dirty="0"/>
              <a:t>Stefan Videv, Kyocera SLD Laser</a:t>
            </a:r>
          </a:p>
        </p:txBody>
      </p:sp>
      <p:sp>
        <p:nvSpPr>
          <p:cNvPr id="8"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spTree>
    <p:extLst>
      <p:ext uri="{BB962C8B-B14F-4D97-AF65-F5344CB8AC3E}">
        <p14:creationId xmlns:p14="http://schemas.microsoft.com/office/powerpoint/2010/main" val="14991062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Underwater Wireless Communication Technologies – Overview</a:t>
            </a:r>
          </a:p>
        </p:txBody>
      </p:sp>
      <p:sp>
        <p:nvSpPr>
          <p:cNvPr id="118" name="Google Shape;118;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4</a:t>
            </a:fld>
            <a:endParaRPr/>
          </a:p>
        </p:txBody>
      </p:sp>
      <p:sp>
        <p:nvSpPr>
          <p:cNvPr id="16" name="Inhaltsplatzhalter 3"/>
          <p:cNvSpPr txBox="1">
            <a:spLocks/>
          </p:cNvSpPr>
          <p:nvPr/>
        </p:nvSpPr>
        <p:spPr>
          <a:xfrm>
            <a:off x="950977" y="1959741"/>
            <a:ext cx="10361084" cy="4340300"/>
          </a:xfrm>
          <a:prstGeom prst="rect">
            <a:avLst/>
          </a:prstGeom>
          <a:noFill/>
          <a:ln>
            <a:noFill/>
          </a:ln>
        </p:spPr>
        <p:txBody>
          <a:bodyPr spcFirstLastPara="1" wrap="square" lIns="92150" tIns="46075" rIns="92150" bIns="46075" numCol="2"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0" indent="0"/>
            <a:r>
              <a:rPr lang="en-US" dirty="0"/>
              <a:t>Acoustic Communications</a:t>
            </a:r>
          </a:p>
          <a:p>
            <a:pPr marL="538163" indent="-342900">
              <a:buFont typeface="Arial" panose="020B0604020202020204" pitchFamily="34" charset="0"/>
              <a:buChar char="•"/>
            </a:pPr>
            <a:r>
              <a:rPr lang="en-US" sz="1800" dirty="0"/>
              <a:t>Long range</a:t>
            </a:r>
          </a:p>
          <a:p>
            <a:pPr marL="538163" indent="-342900">
              <a:buFont typeface="Arial" panose="020B0604020202020204" pitchFamily="34" charset="0"/>
              <a:buChar char="•"/>
            </a:pPr>
            <a:r>
              <a:rPr lang="en-US" sz="1800" dirty="0"/>
              <a:t>Low data rate (low kbps range)</a:t>
            </a:r>
          </a:p>
          <a:p>
            <a:pPr marL="538163" indent="-342900">
              <a:buFont typeface="Arial" panose="020B0604020202020204" pitchFamily="34" charset="0"/>
              <a:buChar char="•"/>
            </a:pPr>
            <a:r>
              <a:rPr lang="en-US" sz="1800" dirty="0"/>
              <a:t>Susceptible to environmental interference</a:t>
            </a:r>
          </a:p>
          <a:p>
            <a:pPr marL="538163" indent="-342900">
              <a:buFont typeface="Arial" panose="020B0604020202020204" pitchFamily="34" charset="0"/>
              <a:buChar char="•"/>
            </a:pPr>
            <a:r>
              <a:rPr lang="en-US" sz="1800" dirty="0"/>
              <a:t>Cannot go through air-water boundary</a:t>
            </a:r>
          </a:p>
          <a:p>
            <a:pPr marL="0" indent="0"/>
            <a:r>
              <a:rPr lang="en-US" dirty="0"/>
              <a:t>Magnetic Field Communications</a:t>
            </a:r>
          </a:p>
          <a:p>
            <a:pPr marL="538163" indent="-342900">
              <a:buFont typeface="Arial" panose="020B0604020202020204" pitchFamily="34" charset="0"/>
              <a:buChar char="•"/>
            </a:pPr>
            <a:r>
              <a:rPr lang="en-US" sz="1800" dirty="0"/>
              <a:t>Short range</a:t>
            </a:r>
          </a:p>
          <a:p>
            <a:pPr marL="538163" indent="-342900">
              <a:buFont typeface="Arial" panose="020B0604020202020204" pitchFamily="34" charset="0"/>
              <a:buChar char="•"/>
            </a:pPr>
            <a:r>
              <a:rPr lang="en-US" sz="1800" dirty="0"/>
              <a:t>Low data rate (lower than acoustic)</a:t>
            </a:r>
          </a:p>
          <a:p>
            <a:pPr marL="538163" indent="-342900">
              <a:buFont typeface="Arial" panose="020B0604020202020204" pitchFamily="34" charset="0"/>
              <a:buChar char="•"/>
            </a:pPr>
            <a:r>
              <a:rPr lang="en-US" sz="1800" dirty="0"/>
              <a:t>Less susceptible to noise</a:t>
            </a:r>
          </a:p>
          <a:p>
            <a:pPr marL="538163" indent="-342900">
              <a:buFont typeface="Arial" panose="020B0604020202020204" pitchFamily="34" charset="0"/>
              <a:buChar char="•"/>
            </a:pPr>
            <a:r>
              <a:rPr lang="en-US" sz="1800" dirty="0"/>
              <a:t>Can go through air-water boundary</a:t>
            </a:r>
          </a:p>
          <a:p>
            <a:pPr marL="538163" indent="-342900">
              <a:buFont typeface="Arial" panose="020B0604020202020204" pitchFamily="34" charset="0"/>
              <a:buChar char="•"/>
            </a:pPr>
            <a:endParaRPr lang="en-US" sz="1800" dirty="0"/>
          </a:p>
          <a:p>
            <a:pPr marL="0" indent="0"/>
            <a:r>
              <a:rPr lang="en-US" dirty="0"/>
              <a:t>Underwater Wireless Communications</a:t>
            </a:r>
          </a:p>
          <a:p>
            <a:pPr marL="538163" indent="-342900">
              <a:buFont typeface="Arial" panose="020B0604020202020204" pitchFamily="34" charset="0"/>
              <a:buChar char="•"/>
            </a:pPr>
            <a:r>
              <a:rPr lang="en-US" sz="1800" dirty="0"/>
              <a:t>Standardization body exists, but unified standard does not</a:t>
            </a:r>
          </a:p>
          <a:p>
            <a:pPr marL="538163" indent="-342900">
              <a:buFont typeface="Arial" panose="020B0604020202020204" pitchFamily="34" charset="0"/>
              <a:buChar char="•"/>
            </a:pPr>
            <a:r>
              <a:rPr lang="en-US" sz="1800" dirty="0"/>
              <a:t>No true modern fully featured standardized networking solutions exist</a:t>
            </a:r>
          </a:p>
          <a:p>
            <a:pPr marL="538163" indent="-342900">
              <a:buFont typeface="Arial" panose="020B0604020202020204" pitchFamily="34" charset="0"/>
              <a:buChar char="•"/>
            </a:pPr>
            <a:r>
              <a:rPr lang="en-US" sz="1800" dirty="0"/>
              <a:t>Inter-product operation not guaranteed</a:t>
            </a:r>
          </a:p>
          <a:p>
            <a:pPr marL="195263" indent="0"/>
            <a:endParaRPr lang="en-US" sz="1800" dirty="0"/>
          </a:p>
          <a:p>
            <a:pPr marL="538163" indent="-342900">
              <a:buFont typeface="Arial" panose="020B0604020202020204" pitchFamily="34" charset="0"/>
              <a:buChar char="•"/>
            </a:pPr>
            <a:endParaRPr lang="en-US" sz="1800" dirty="0"/>
          </a:p>
        </p:txBody>
      </p:sp>
      <p:sp>
        <p:nvSpPr>
          <p:cNvPr id="17" name="Footer Placeholder 4"/>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18"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spTree>
    <p:extLst>
      <p:ext uri="{BB962C8B-B14F-4D97-AF65-F5344CB8AC3E}">
        <p14:creationId xmlns:p14="http://schemas.microsoft.com/office/powerpoint/2010/main" val="348811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Underwater Wireless Communication ELC Use Case</a:t>
            </a:r>
          </a:p>
        </p:txBody>
      </p:sp>
      <p:sp>
        <p:nvSpPr>
          <p:cNvPr id="118" name="Google Shape;118;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5</a:t>
            </a:fld>
            <a:endParaRPr/>
          </a:p>
        </p:txBody>
      </p:sp>
      <p:sp>
        <p:nvSpPr>
          <p:cNvPr id="16" name="Inhaltsplatzhalter 3"/>
          <p:cNvSpPr txBox="1">
            <a:spLocks/>
          </p:cNvSpPr>
          <p:nvPr/>
        </p:nvSpPr>
        <p:spPr>
          <a:xfrm>
            <a:off x="912681" y="1618610"/>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195263" indent="0"/>
            <a:r>
              <a:rPr lang="en-US" sz="1800" dirty="0"/>
              <a:t>With deployment of sensors underwater (either standalone or on AUVs there is a growing requirement to exfiltrate data from underwater into the terrestrial data networks.</a:t>
            </a:r>
          </a:p>
          <a:p>
            <a:pPr marL="195263" indent="0"/>
            <a:r>
              <a:rPr lang="en-US" sz="1800" dirty="0"/>
              <a:t>Wireless connectivity is one of the best options as it potentially has a lower operational cost (vs physical retrieval) and the lowest risk of damaging equipment during data retrieval. </a:t>
            </a:r>
          </a:p>
          <a:p>
            <a:pPr marL="195263" indent="0"/>
            <a:r>
              <a:rPr lang="en-US" sz="1800" dirty="0"/>
              <a:t>Potentially large amounts of data are generated by sensors (imaging or other) and exfiltrating said data requires a high-speed means of doing so.</a:t>
            </a:r>
          </a:p>
          <a:p>
            <a:pPr marL="538163" indent="-342900">
              <a:buFont typeface="Arial" panose="020B0604020202020204" pitchFamily="34" charset="0"/>
              <a:buChar char="•"/>
            </a:pPr>
            <a:endParaRPr lang="en-US" sz="1800" dirty="0"/>
          </a:p>
        </p:txBody>
      </p:sp>
      <p:sp>
        <p:nvSpPr>
          <p:cNvPr id="17" name="Footer Placeholder 4"/>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18"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pic>
        <p:nvPicPr>
          <p:cNvPr id="5" name="Picture 4" descr="A bomb floating in the water&#10;&#10;Description automatically generated">
            <a:extLst>
              <a:ext uri="{FF2B5EF4-FFF2-40B4-BE49-F238E27FC236}">
                <a16:creationId xmlns:a16="http://schemas.microsoft.com/office/drawing/2014/main" id="{047532B4-EF06-A6DB-1903-4D625D0124E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0902" y="4066102"/>
            <a:ext cx="3168352" cy="2243218"/>
          </a:xfrm>
          <a:prstGeom prst="rect">
            <a:avLst/>
          </a:prstGeom>
        </p:spPr>
      </p:pic>
      <p:sp>
        <p:nvSpPr>
          <p:cNvPr id="7" name="TextBox 6">
            <a:extLst>
              <a:ext uri="{FF2B5EF4-FFF2-40B4-BE49-F238E27FC236}">
                <a16:creationId xmlns:a16="http://schemas.microsoft.com/office/drawing/2014/main" id="{4D136F0A-04CE-E402-3B5D-18461F4A8DE3}"/>
              </a:ext>
            </a:extLst>
          </p:cNvPr>
          <p:cNvSpPr txBox="1"/>
          <p:nvPr/>
        </p:nvSpPr>
        <p:spPr>
          <a:xfrm>
            <a:off x="10577206" y="4129891"/>
            <a:ext cx="432048" cy="307777"/>
          </a:xfrm>
          <a:prstGeom prst="rect">
            <a:avLst/>
          </a:prstGeom>
          <a:noFill/>
        </p:spPr>
        <p:txBody>
          <a:bodyPr wrap="square">
            <a:spAutoFit/>
          </a:bodyPr>
          <a:lstStyle/>
          <a:p>
            <a:r>
              <a:rPr lang="en-GB" sz="1400" b="0" dirty="0">
                <a:solidFill>
                  <a:schemeClr val="tx1"/>
                </a:solidFill>
              </a:rPr>
              <a:t>[1] </a:t>
            </a:r>
            <a:endParaRPr lang="en-US" sz="1400" dirty="0">
              <a:solidFill>
                <a:schemeClr val="tx1"/>
              </a:solidFill>
            </a:endParaRPr>
          </a:p>
        </p:txBody>
      </p:sp>
      <p:pic>
        <p:nvPicPr>
          <p:cNvPr id="9" name="Picture 8" descr="A yellow submarine under water&#10;&#10;Description automatically generated">
            <a:extLst>
              <a:ext uri="{FF2B5EF4-FFF2-40B4-BE49-F238E27FC236}">
                <a16:creationId xmlns:a16="http://schemas.microsoft.com/office/drawing/2014/main" id="{A3800482-FAB7-4353-BF29-282E34D334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18954" y="4066473"/>
            <a:ext cx="2990463" cy="2242847"/>
          </a:xfrm>
          <a:prstGeom prst="rect">
            <a:avLst/>
          </a:prstGeom>
        </p:spPr>
      </p:pic>
      <p:sp>
        <p:nvSpPr>
          <p:cNvPr id="10" name="TextBox 9">
            <a:extLst>
              <a:ext uri="{FF2B5EF4-FFF2-40B4-BE49-F238E27FC236}">
                <a16:creationId xmlns:a16="http://schemas.microsoft.com/office/drawing/2014/main" id="{2A7D517C-1077-26C7-BAF0-46021A260CD5}"/>
              </a:ext>
            </a:extLst>
          </p:cNvPr>
          <p:cNvSpPr txBox="1"/>
          <p:nvPr/>
        </p:nvSpPr>
        <p:spPr>
          <a:xfrm>
            <a:off x="7408338" y="4129890"/>
            <a:ext cx="432048" cy="307777"/>
          </a:xfrm>
          <a:prstGeom prst="rect">
            <a:avLst/>
          </a:prstGeom>
          <a:noFill/>
        </p:spPr>
        <p:txBody>
          <a:bodyPr wrap="square">
            <a:spAutoFit/>
          </a:bodyPr>
          <a:lstStyle/>
          <a:p>
            <a:r>
              <a:rPr lang="en-GB" sz="1400" b="0" dirty="0">
                <a:solidFill>
                  <a:schemeClr val="tx1"/>
                </a:solidFill>
              </a:rPr>
              <a:t>[2] </a:t>
            </a:r>
            <a:endParaRPr lang="en-US" sz="1400" dirty="0">
              <a:solidFill>
                <a:schemeClr val="tx1"/>
              </a:solidFill>
            </a:endParaRPr>
          </a:p>
        </p:txBody>
      </p:sp>
      <p:pic>
        <p:nvPicPr>
          <p:cNvPr id="12" name="Picture 11" descr="A boat with a yellow object in the water&#10;&#10;Description automatically generated">
            <a:extLst>
              <a:ext uri="{FF2B5EF4-FFF2-40B4-BE49-F238E27FC236}">
                <a16:creationId xmlns:a16="http://schemas.microsoft.com/office/drawing/2014/main" id="{E61C1F21-5388-274E-E624-9191E98822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5480" y="4066101"/>
            <a:ext cx="3372505" cy="2242847"/>
          </a:xfrm>
          <a:prstGeom prst="rect">
            <a:avLst/>
          </a:prstGeom>
        </p:spPr>
      </p:pic>
      <p:sp>
        <p:nvSpPr>
          <p:cNvPr id="13" name="TextBox 12">
            <a:extLst>
              <a:ext uri="{FF2B5EF4-FFF2-40B4-BE49-F238E27FC236}">
                <a16:creationId xmlns:a16="http://schemas.microsoft.com/office/drawing/2014/main" id="{15A2A1FC-2936-7C0D-2E74-C0C05ABB3C17}"/>
              </a:ext>
            </a:extLst>
          </p:cNvPr>
          <p:cNvSpPr txBox="1"/>
          <p:nvPr/>
        </p:nvSpPr>
        <p:spPr>
          <a:xfrm>
            <a:off x="4386648" y="4129890"/>
            <a:ext cx="432048" cy="307777"/>
          </a:xfrm>
          <a:prstGeom prst="rect">
            <a:avLst/>
          </a:prstGeom>
          <a:noFill/>
        </p:spPr>
        <p:txBody>
          <a:bodyPr wrap="square">
            <a:spAutoFit/>
          </a:bodyPr>
          <a:lstStyle/>
          <a:p>
            <a:r>
              <a:rPr lang="en-GB" sz="1400" b="0" dirty="0">
                <a:solidFill>
                  <a:schemeClr val="tx1"/>
                </a:solidFill>
              </a:rPr>
              <a:t>[3] </a:t>
            </a:r>
            <a:endParaRPr lang="en-US" sz="1400" dirty="0">
              <a:solidFill>
                <a:schemeClr val="tx1"/>
              </a:solidFill>
            </a:endParaRPr>
          </a:p>
        </p:txBody>
      </p:sp>
    </p:spTree>
    <p:extLst>
      <p:ext uri="{BB962C8B-B14F-4D97-AF65-F5344CB8AC3E}">
        <p14:creationId xmlns:p14="http://schemas.microsoft.com/office/powerpoint/2010/main" val="290121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3"/>
          <p:cNvSpPr txBox="1">
            <a:spLocks noGrp="1"/>
          </p:cNvSpPr>
          <p:nvPr>
            <p:ph type="title"/>
          </p:nvPr>
        </p:nvSpPr>
        <p:spPr>
          <a:xfrm>
            <a:off x="914401" y="685801"/>
            <a:ext cx="10361084" cy="1065213"/>
          </a:xfrm>
          <a:prstGeom prst="rect">
            <a:avLst/>
          </a:prstGeom>
          <a:noFill/>
          <a:ln>
            <a:noFill/>
          </a:ln>
        </p:spPr>
        <p:txBody>
          <a:bodyPr spcFirstLastPara="1" wrap="square" lIns="92150" tIns="46075" rIns="92150" bIns="46075" anchor="ctr" anchorCtr="0">
            <a:noAutofit/>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Underwater Wireless Communication ELC Use Case</a:t>
            </a:r>
          </a:p>
        </p:txBody>
      </p:sp>
      <p:sp>
        <p:nvSpPr>
          <p:cNvPr id="118" name="Google Shape;118;p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US"/>
              <a:t>Slide </a:t>
            </a:r>
            <a:fld id="{00000000-1234-1234-1234-123412341234}" type="slidenum">
              <a:rPr lang="en-US"/>
              <a:t>6</a:t>
            </a:fld>
            <a:endParaRPr/>
          </a:p>
        </p:txBody>
      </p:sp>
      <p:sp>
        <p:nvSpPr>
          <p:cNvPr id="16" name="Inhaltsplatzhalter 3"/>
          <p:cNvSpPr txBox="1">
            <a:spLocks/>
          </p:cNvSpPr>
          <p:nvPr/>
        </p:nvSpPr>
        <p:spPr>
          <a:xfrm>
            <a:off x="5738358" y="4224449"/>
            <a:ext cx="5495186" cy="1604804"/>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195263" indent="0"/>
            <a:endParaRPr lang="en-US" sz="1800" dirty="0"/>
          </a:p>
          <a:p>
            <a:pPr marL="195263" indent="0"/>
            <a:r>
              <a:rPr lang="en-US" sz="1800" dirty="0"/>
              <a:t>Furthermore, the ELC systems could provide ranging and positioning services which can be invaluable in complex environments. </a:t>
            </a:r>
          </a:p>
        </p:txBody>
      </p:sp>
      <p:sp>
        <p:nvSpPr>
          <p:cNvPr id="17" name="Footer Placeholder 4"/>
          <p:cNvSpPr>
            <a:spLocks noGrp="1"/>
          </p:cNvSpPr>
          <p:nvPr>
            <p:ph type="ftr" idx="14"/>
          </p:nvPr>
        </p:nvSpPr>
        <p:spPr>
          <a:xfrm>
            <a:off x="7143757" y="6475414"/>
            <a:ext cx="4246027" cy="180975"/>
          </a:xfrm>
        </p:spPr>
        <p:txBody>
          <a:bodyPr/>
          <a:lstStyle/>
          <a:p>
            <a:r>
              <a:rPr lang="en-GB" dirty="0"/>
              <a:t>Stefan Videv, Kyocera SLD Laser</a:t>
            </a:r>
          </a:p>
          <a:p>
            <a:endParaRPr lang="en-GB" dirty="0"/>
          </a:p>
        </p:txBody>
      </p:sp>
      <p:sp>
        <p:nvSpPr>
          <p:cNvPr id="18"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pic>
        <p:nvPicPr>
          <p:cNvPr id="2050" name="Picture 2">
            <a:extLst>
              <a:ext uri="{FF2B5EF4-FFF2-40B4-BE49-F238E27FC236}">
                <a16:creationId xmlns:a16="http://schemas.microsoft.com/office/drawing/2014/main" id="{4E8F8753-6F65-F749-8DAD-EA3B6BC2C677}"/>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9328" r="24013"/>
          <a:stretch/>
        </p:blipFill>
        <p:spPr bwMode="auto">
          <a:xfrm>
            <a:off x="1017988" y="3226385"/>
            <a:ext cx="3830898" cy="271330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F7FFA472-AB02-E036-CC5F-A75047EC7C1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86338" y="3226385"/>
            <a:ext cx="6466246" cy="2722895"/>
          </a:xfrm>
          <a:prstGeom prst="rect">
            <a:avLst/>
          </a:prstGeom>
          <a:noFill/>
          <a:extLst>
            <a:ext uri="{909E8E84-426E-40DD-AFC4-6F175D3DCCD1}">
              <a14:hiddenFill xmlns:a14="http://schemas.microsoft.com/office/drawing/2010/main">
                <a:solidFill>
                  <a:srgbClr val="FFFFFF"/>
                </a:solidFill>
              </a14:hiddenFill>
            </a:ext>
          </a:extLst>
        </p:spPr>
      </p:pic>
      <p:sp>
        <p:nvSpPr>
          <p:cNvPr id="2" name="Inhaltsplatzhalter 3">
            <a:extLst>
              <a:ext uri="{FF2B5EF4-FFF2-40B4-BE49-F238E27FC236}">
                <a16:creationId xmlns:a16="http://schemas.microsoft.com/office/drawing/2014/main" id="{39B8CA6B-C091-FC2E-37C4-901C0001224B}"/>
              </a:ext>
            </a:extLst>
          </p:cNvPr>
          <p:cNvSpPr txBox="1">
            <a:spLocks/>
          </p:cNvSpPr>
          <p:nvPr/>
        </p:nvSpPr>
        <p:spPr>
          <a:xfrm>
            <a:off x="912681" y="1618610"/>
            <a:ext cx="10361084" cy="4340300"/>
          </a:xfrm>
          <a:prstGeom prst="rect">
            <a:avLst/>
          </a:prstGeom>
          <a:noFill/>
          <a:ln>
            <a:noFill/>
          </a:ln>
        </p:spPr>
        <p:txBody>
          <a:bodyPr spcFirstLastPara="1" wrap="square" lIns="92150" tIns="46075" rIns="92150" bIns="46075" numCol="1"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195263" indent="0"/>
            <a:r>
              <a:rPr lang="en-US" sz="1800" dirty="0"/>
              <a:t>Further to data connectivity, the ELC system can provide ranging and positioning services which can prove invaluable in complex environments.</a:t>
            </a:r>
          </a:p>
          <a:p>
            <a:pPr marL="195263" indent="0"/>
            <a:r>
              <a:rPr lang="en-US" sz="1800" dirty="0"/>
              <a:t>The modern standardized networking capability would also enable complex deployments that will reduce complexity of deployment versus current solutions.</a:t>
            </a:r>
          </a:p>
        </p:txBody>
      </p:sp>
    </p:spTree>
    <p:extLst>
      <p:ext uri="{BB962C8B-B14F-4D97-AF65-F5344CB8AC3E}">
        <p14:creationId xmlns:p14="http://schemas.microsoft.com/office/powerpoint/2010/main" val="3613752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92DFDE2-05FD-3F71-03CC-54838338C1B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143757" y="3369585"/>
            <a:ext cx="3859449" cy="3105829"/>
          </a:xfrm>
          <a:prstGeom prst="rect">
            <a:avLst/>
          </a:prstGeom>
        </p:spPr>
      </p:pic>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Summary: Proposed features in scope of ELC</a:t>
            </a:r>
          </a:p>
        </p:txBody>
      </p:sp>
      <p:sp>
        <p:nvSpPr>
          <p:cNvPr id="4098" name="Rectangle 2"/>
          <p:cNvSpPr>
            <a:spLocks noGrp="1" noChangeArrowheads="1"/>
          </p:cNvSpPr>
          <p:nvPr>
            <p:ph idx="1"/>
          </p:nvPr>
        </p:nvSpPr>
        <p:spPr>
          <a:xfrm>
            <a:off x="914401" y="1980083"/>
            <a:ext cx="10361084" cy="4113213"/>
          </a:xfrm>
          <a:ln/>
        </p:spPr>
        <p:txBody>
          <a:bodyPr/>
          <a:lstStyle/>
          <a:p>
            <a:pPr marL="0" indent="0" algn="just">
              <a:lnSpc>
                <a:spcPct val="150000"/>
              </a:lnSpc>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The scope for Enhanced Light Communication (ELC) should include the following additions:</a:t>
            </a:r>
          </a:p>
          <a:p>
            <a:pPr marL="800100" lvl="1" indent="-400050" algn="just">
              <a:lnSpc>
                <a:spcPct val="150000"/>
              </a:lnSpc>
              <a:buFont typeface="Times New Roman" pitchFamily="16" charset="0"/>
              <a:buAutoNum type="roman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Additional spectrum in the 450 nm region</a:t>
            </a:r>
          </a:p>
          <a:p>
            <a:pPr marL="800100" lvl="1" indent="-400050" algn="just">
              <a:lnSpc>
                <a:spcPct val="150000"/>
              </a:lnSpc>
              <a:buFont typeface="Times New Roman" pitchFamily="16" charset="0"/>
              <a:buAutoNum type="romanLcParen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Functionality on the PHY &amp; MAC layers that would allow for ranging and positioning services to be delivered</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GB" dirty="0"/>
              <a:t>Stefan Videv, Kyocera SLD Laser</a:t>
            </a:r>
          </a:p>
        </p:txBody>
      </p:sp>
      <p:sp>
        <p:nvSpPr>
          <p:cNvPr id="8"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sp>
        <p:nvSpPr>
          <p:cNvPr id="4" name="TextBox 3">
            <a:extLst>
              <a:ext uri="{FF2B5EF4-FFF2-40B4-BE49-F238E27FC236}">
                <a16:creationId xmlns:a16="http://schemas.microsoft.com/office/drawing/2014/main" id="{B23C40D3-6A96-6517-00BF-53C3E8BBE521}"/>
              </a:ext>
            </a:extLst>
          </p:cNvPr>
          <p:cNvSpPr txBox="1"/>
          <p:nvPr/>
        </p:nvSpPr>
        <p:spPr>
          <a:xfrm>
            <a:off x="10787182" y="3429000"/>
            <a:ext cx="432048" cy="307777"/>
          </a:xfrm>
          <a:prstGeom prst="rect">
            <a:avLst/>
          </a:prstGeom>
          <a:noFill/>
        </p:spPr>
        <p:txBody>
          <a:bodyPr wrap="square">
            <a:spAutoFit/>
          </a:bodyPr>
          <a:lstStyle/>
          <a:p>
            <a:r>
              <a:rPr lang="en-GB" sz="1400" b="0" dirty="0">
                <a:solidFill>
                  <a:schemeClr val="tx1"/>
                </a:solidFill>
              </a:rPr>
              <a:t>[</a:t>
            </a:r>
            <a:r>
              <a:rPr lang="en-GB" sz="1400" dirty="0">
                <a:solidFill>
                  <a:schemeClr val="tx1"/>
                </a:solidFill>
              </a:rPr>
              <a:t>4</a:t>
            </a:r>
            <a:r>
              <a:rPr lang="en-GB" sz="1400" b="0" dirty="0">
                <a:solidFill>
                  <a:schemeClr val="tx1"/>
                </a:solidFill>
              </a:rPr>
              <a:t>] </a:t>
            </a:r>
            <a:endParaRPr lang="en-US" sz="1400" dirty="0">
              <a:solidFill>
                <a:schemeClr val="tx1"/>
              </a:solidFill>
            </a:endParaRPr>
          </a:p>
        </p:txBody>
      </p:sp>
    </p:spTree>
    <p:extLst>
      <p:ext uri="{BB962C8B-B14F-4D97-AF65-F5344CB8AC3E}">
        <p14:creationId xmlns:p14="http://schemas.microsoft.com/office/powerpoint/2010/main" val="2767885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4098" name="Rectangle 2"/>
          <p:cNvSpPr>
            <a:spLocks noGrp="1" noChangeArrowheads="1"/>
          </p:cNvSpPr>
          <p:nvPr>
            <p:ph idx="1"/>
          </p:nvPr>
        </p:nvSpPr>
        <p:spPr>
          <a:xfrm>
            <a:off x="914401" y="1556792"/>
            <a:ext cx="10361084" cy="4113213"/>
          </a:xfrm>
          <a:ln/>
        </p:spPr>
        <p:txBody>
          <a:bodyPr/>
          <a:lstStyle/>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[1] </a:t>
            </a:r>
            <a:r>
              <a:rPr lang="en-US" sz="1200" b="0" dirty="0">
                <a:solidFill>
                  <a:schemeClr val="tx1"/>
                </a:solidFill>
              </a:rPr>
              <a:t>Paul </a:t>
            </a:r>
            <a:r>
              <a:rPr lang="en-US" sz="1200" b="0" dirty="0" err="1">
                <a:solidFill>
                  <a:schemeClr val="tx1"/>
                </a:solidFill>
              </a:rPr>
              <a:t>Esparon</a:t>
            </a:r>
            <a:r>
              <a:rPr lang="en-US" sz="1200" b="0" dirty="0">
                <a:solidFill>
                  <a:schemeClr val="tx1"/>
                </a:solidFill>
              </a:rPr>
              <a:t>, Sunil Shah, Dr Timothy Nickels and the 2008 CAUV team., CC BY-SA 3.0 &lt;https://creativecommons.org/licenses/by-sa/3.0&gt;, via Wikimedia Commons</a:t>
            </a: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solidFill>
                  <a:schemeClr val="tx1"/>
                </a:solidFill>
              </a:rPr>
              <a:t>[2] </a:t>
            </a:r>
            <a:r>
              <a:rPr lang="en-US" sz="1200" b="0" dirty="0">
                <a:solidFill>
                  <a:schemeClr val="tx1"/>
                </a:solidFill>
              </a:rPr>
              <a:t>CSIRO, CC BY 3.0 &lt;https://creativecommons.org/licenses/by/3.0&gt;, via Wikimedia Commons</a:t>
            </a: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chemeClr val="tx1"/>
              </a:solidFill>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[3] Picture taken by unknown photographer. Photo taken for MBARI Research Institute., CC BY-SA 4.0 &lt;https://creativecommons.org/licenses/by-sa/4.0&gt;, via Wikimedia Commons</a:t>
            </a: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200" b="0" dirty="0">
              <a:solidFill>
                <a:schemeClr val="tx1"/>
              </a:solidFill>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[4] Own work - Data from 380-728 nm: Pope R. M., Fry E. S. 1997. Absorption spectrum (380-700 nm) of pure water. II. Integrating cavity measurements. Appl. Opt. 36, 8710-8723 728-800 nm: Kou L., </a:t>
            </a:r>
            <a:r>
              <a:rPr lang="en-US" sz="1200" b="0" dirty="0" err="1">
                <a:solidFill>
                  <a:schemeClr val="tx1"/>
                </a:solidFill>
              </a:rPr>
              <a:t>Labrie</a:t>
            </a:r>
            <a:r>
              <a:rPr lang="en-US" sz="1200" b="0" dirty="0">
                <a:solidFill>
                  <a:schemeClr val="tx1"/>
                </a:solidFill>
              </a:rPr>
              <a:t> D., </a:t>
            </a:r>
            <a:r>
              <a:rPr lang="en-US" sz="1200" b="0" dirty="0" err="1">
                <a:solidFill>
                  <a:schemeClr val="tx1"/>
                </a:solidFill>
              </a:rPr>
              <a:t>Chýlek</a:t>
            </a:r>
            <a:r>
              <a:rPr lang="en-US" sz="1200" b="0" dirty="0">
                <a:solidFill>
                  <a:schemeClr val="tx1"/>
                </a:solidFill>
              </a:rPr>
              <a:t> P. 1993. Refractive indices of water and ice the 0.65- to 2.5-µm spectral range. Appl. Opt. 32, 3531-3540 Combined data: </a:t>
            </a:r>
            <a:r>
              <a:rPr lang="en-US" sz="1200" b="0" dirty="0" err="1">
                <a:solidFill>
                  <a:schemeClr val="tx1"/>
                </a:solidFill>
              </a:rPr>
              <a:t>Jonasz</a:t>
            </a:r>
            <a:r>
              <a:rPr lang="en-US" sz="1200" b="0" dirty="0">
                <a:solidFill>
                  <a:schemeClr val="tx1"/>
                </a:solidFill>
              </a:rPr>
              <a:t> M. 2007. Absorption coefficient of water: Data sources (Data of Pope RM and Fry 1997 and of Kou L et al 1993). In: Top. Part. Disp. Sci. ( ISBN 0-9780628-0-9, Archive) </a:t>
            </a:r>
            <a:r>
              <a:rPr lang="en-US" sz="1200" b="0" dirty="0" err="1">
                <a:solidFill>
                  <a:schemeClr val="tx1"/>
                </a:solidFill>
              </a:rPr>
              <a:t>Colour</a:t>
            </a:r>
            <a:r>
              <a:rPr lang="en-US" sz="1200" b="0" dirty="0">
                <a:solidFill>
                  <a:schemeClr val="tx1"/>
                </a:solidFill>
              </a:rPr>
              <a:t> gradient: File:Spectrum4websiteEval.svg by Deborah S </a:t>
            </a:r>
            <a:r>
              <a:rPr lang="en-US" sz="1200" b="0" dirty="0" err="1">
                <a:solidFill>
                  <a:schemeClr val="tx1"/>
                </a:solidFill>
              </a:rPr>
              <a:t>Krolls</a:t>
            </a:r>
            <a:r>
              <a:rPr lang="en-US" sz="1200" b="0" dirty="0">
                <a:solidFill>
                  <a:schemeClr val="tx1"/>
                </a:solidFill>
              </a:rPr>
              <a:t> and </a:t>
            </a:r>
            <a:r>
              <a:rPr lang="en-US" sz="1200" b="0" dirty="0" err="1">
                <a:solidFill>
                  <a:schemeClr val="tx1"/>
                </a:solidFill>
              </a:rPr>
              <a:t>Sakurambo</a:t>
            </a:r>
            <a:endParaRPr lang="en-US" sz="1200" b="0" dirty="0">
              <a:solidFill>
                <a:schemeClr val="tx1"/>
              </a:solidFill>
            </a:endParaRPr>
          </a:p>
          <a:p>
            <a:pPr marL="355600" indent="-355600">
              <a:spcBef>
                <a:spcPts val="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solidFill>
                  <a:schemeClr val="tx1"/>
                </a:solidFill>
              </a:rPr>
              <a:t>	Absorption coefficient of pure water from 380 nm to 800 nm at 22 °C.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8" name="Footer Placeholder 4"/>
          <p:cNvSpPr>
            <a:spLocks noGrp="1"/>
          </p:cNvSpPr>
          <p:nvPr>
            <p:ph type="ftr" idx="14"/>
          </p:nvPr>
        </p:nvSpPr>
        <p:spPr>
          <a:xfrm>
            <a:off x="7143757" y="6475414"/>
            <a:ext cx="4246027" cy="180975"/>
          </a:xfrm>
        </p:spPr>
        <p:txBody>
          <a:bodyPr/>
          <a:lstStyle/>
          <a:p>
            <a:r>
              <a:rPr lang="en-GB" dirty="0"/>
              <a:t>Stefan Videv, Kyocera SLD Laser</a:t>
            </a:r>
          </a:p>
        </p:txBody>
      </p:sp>
      <p:sp>
        <p:nvSpPr>
          <p:cNvPr id="9" name="Date Placeholder 3"/>
          <p:cNvSpPr>
            <a:spLocks noGrp="1"/>
          </p:cNvSpPr>
          <p:nvPr>
            <p:ph type="dt" idx="4294967295"/>
          </p:nvPr>
        </p:nvSpPr>
        <p:spPr>
          <a:xfrm>
            <a:off x="915589" y="275630"/>
            <a:ext cx="2499764" cy="273050"/>
          </a:xfrm>
          <a:prstGeom prst="rect">
            <a:avLst/>
          </a:prstGeom>
        </p:spPr>
        <p:txBody>
          <a:bodyPr/>
          <a:lstStyle>
            <a:lvl1pPr>
              <a:defRPr/>
            </a:lvl1pPr>
          </a:lstStyle>
          <a:p>
            <a:r>
              <a:rPr lang="en-US" sz="2000" b="1" dirty="0">
                <a:solidFill>
                  <a:schemeClr val="tx1"/>
                </a:solidFill>
              </a:rPr>
              <a:t>September 2024</a:t>
            </a:r>
            <a:endParaRPr lang="en-GB" sz="2000" b="1" dirty="0">
              <a:solidFill>
                <a:schemeClr val="tx1"/>
              </a:solidFill>
            </a:endParaRPr>
          </a:p>
        </p:txBody>
      </p:sp>
    </p:spTree>
    <p:extLst>
      <p:ext uri="{BB962C8B-B14F-4D97-AF65-F5344CB8AC3E}">
        <p14:creationId xmlns:p14="http://schemas.microsoft.com/office/powerpoint/2010/main" val="1146223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517</TotalTime>
  <Words>937</Words>
  <Application>Microsoft Office PowerPoint</Application>
  <PresentationFormat>Widescreen</PresentationFormat>
  <Paragraphs>108</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Arial Unicode MS</vt:lpstr>
      <vt:lpstr>Times New Roman</vt:lpstr>
      <vt:lpstr>Office</vt:lpstr>
      <vt:lpstr>Document</vt:lpstr>
      <vt:lpstr>Use Cases and Requirements for  Enhanced Light Communication (ELC)</vt:lpstr>
      <vt:lpstr>Abstract</vt:lpstr>
      <vt:lpstr>Outline</vt:lpstr>
      <vt:lpstr>Underwater Wireless Communication Technologies – Overview</vt:lpstr>
      <vt:lpstr>Underwater Wireless Communication ELC Use Case</vt:lpstr>
      <vt:lpstr>Underwater Wireless Communication ELC Use Case</vt:lpstr>
      <vt:lpstr>Summary: Proposed features in scope of ELC</vt:lpstr>
      <vt:lpstr>References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Stefan Videv</dc:creator>
  <cp:keywords/>
  <cp:lastModifiedBy>Nikola Serafimovski</cp:lastModifiedBy>
  <cp:revision>353</cp:revision>
  <cp:lastPrinted>1601-01-01T00:00:00Z</cp:lastPrinted>
  <dcterms:created xsi:type="dcterms:W3CDTF">2023-11-10T08:30:45Z</dcterms:created>
  <dcterms:modified xsi:type="dcterms:W3CDTF">2024-09-11T17:34:46Z</dcterms:modified>
  <cp:category>Name, Affiliation</cp:category>
</cp:coreProperties>
</file>