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323" r:id="rId4"/>
    <p:sldId id="307" r:id="rId5"/>
    <p:sldId id="267" r:id="rId6"/>
    <p:sldId id="317" r:id="rId7"/>
    <p:sldId id="308" r:id="rId8"/>
    <p:sldId id="324" r:id="rId9"/>
    <p:sldId id="306" r:id="rId10"/>
    <p:sldId id="325" r:id="rId11"/>
    <p:sldId id="327" r:id="rId12"/>
    <p:sldId id="328" r:id="rId13"/>
    <p:sldId id="305" r:id="rId14"/>
    <p:sldId id="269" r:id="rId15"/>
    <p:sldId id="264" r:id="rId16"/>
    <p:sldId id="322" r:id="rId17"/>
    <p:sldId id="291" r:id="rId18"/>
    <p:sldId id="314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6425" autoAdjust="0"/>
  </p:normalViewPr>
  <p:slideViewPr>
    <p:cSldViewPr>
      <p:cViewPr varScale="1">
        <p:scale>
          <a:sx n="69" d="100"/>
          <a:sy n="69" d="100"/>
        </p:scale>
        <p:origin x="428" y="4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7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20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0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1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3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1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4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0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1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802.11-24/1624r0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SN assignment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inter-AP</a:t>
            </a:r>
            <a:r>
              <a:rPr lang="ja-JP" altLang="en-US" dirty="0"/>
              <a:t> </a:t>
            </a:r>
            <a:r>
              <a:rPr lang="en-US" altLang="ja-JP" dirty="0"/>
              <a:t>MLD interaction</a:t>
            </a:r>
            <a:r>
              <a:rPr lang="en-GB" dirty="0"/>
              <a:t> for Seamless </a:t>
            </a:r>
            <a:r>
              <a:rPr lang="en-GB" altLang="ja-JP" dirty="0"/>
              <a:t>Roaming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890121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90784"/>
              </p:ext>
            </p:extLst>
          </p:nvPr>
        </p:nvGraphicFramePr>
        <p:xfrm>
          <a:off x="993775" y="2994524"/>
          <a:ext cx="9988550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8556" imgH="2998413" progId="Word.Document.8">
                  <p:embed/>
                </p:oleObj>
              </mc:Choice>
              <mc:Fallback>
                <p:oleObj name="Document" r:id="rId3" imgW="10458556" imgH="299841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994524"/>
                        <a:ext cx="9988550" cy="2852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55292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A4DC88-B6B1-DA65-11C6-A5BDD96E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Ref) Two Procedures of 3GPP handover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2BC559-FF64-5CE8-0CFD-DA7117A0B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3GPP specs [8][9] have defined two different types of handover procedures, </a:t>
            </a:r>
            <a:r>
              <a:rPr kumimoji="1" lang="en-US" altLang="ja-JP" b="0" dirty="0"/>
              <a:t>and both of them follow the consecutive SN assignment rule.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b="1" dirty="0"/>
              <a:t>3GPP Normal handover </a:t>
            </a:r>
            <a:r>
              <a:rPr lang="en-US" altLang="ja-JP" dirty="0"/>
              <a:t>[8]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3GPP DAPS handover </a:t>
            </a:r>
            <a:r>
              <a:rPr kumimoji="1" lang="en-US" altLang="ja-JP" dirty="0"/>
              <a:t>[9]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456A3A-5CA8-8EC3-9877-86FF151F22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0D1BE1-05F3-A6FA-872B-0905F4BB9BB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5330E3D-0BA2-EC2B-D06B-E662C673462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36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4F3F29-8C91-C800-8EDE-49E5A8DF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Ref) 3GPP Normal handover [8]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47F859-6ABE-185E-E5BB-B603B9468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9" y="1588417"/>
            <a:ext cx="552978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In 3GPP Normal handover: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At the handover initiation, </a:t>
            </a:r>
            <a:r>
              <a:rPr lang="en-US" altLang="ja-JP" dirty="0"/>
              <a:t>the Source </a:t>
            </a:r>
            <a:r>
              <a:rPr lang="en-US" altLang="ja-JP" dirty="0" err="1"/>
              <a:t>gNB</a:t>
            </a:r>
            <a:r>
              <a:rPr lang="en-US" altLang="ja-JP" dirty="0"/>
              <a:t> stops DL Data transmission to the UE and </a:t>
            </a:r>
            <a:r>
              <a:rPr kumimoji="1" lang="en-US" altLang="ja-JP" dirty="0"/>
              <a:t>starts DL Data Forwarding.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Context (SN) transfer from the Source </a:t>
            </a:r>
            <a:r>
              <a:rPr kumimoji="1" lang="en-US" altLang="ja-JP" dirty="0" err="1"/>
              <a:t>gNB</a:t>
            </a:r>
            <a:r>
              <a:rPr lang="en-US" altLang="ja-JP" dirty="0"/>
              <a:t> to </a:t>
            </a:r>
            <a:r>
              <a:rPr kumimoji="1" lang="en-US" altLang="ja-JP" dirty="0"/>
              <a:t>the Target </a:t>
            </a:r>
            <a:r>
              <a:rPr kumimoji="1" lang="en-US" altLang="ja-JP" dirty="0" err="1"/>
              <a:t>gNB</a:t>
            </a:r>
            <a:r>
              <a:rPr kumimoji="1" lang="en-US" altLang="ja-JP" dirty="0"/>
              <a:t> is performed when DL Data Forwarding starts.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The Target </a:t>
            </a:r>
            <a:r>
              <a:rPr lang="en-US" altLang="ja-JP" dirty="0" err="1"/>
              <a:t>gNB</a:t>
            </a:r>
            <a:r>
              <a:rPr lang="en-US" altLang="ja-JP" dirty="0"/>
              <a:t> keeps buffering the forwarded DL Data until the handover completion, and then starts transmission of the forwarded DL Data after hand over completion.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CAA478-41C4-03BF-1903-AD488B7E45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13517-7E84-6F91-F8DA-A6AEF54339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681F389-AC24-FDDF-8737-0CD2D10164F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5E8C7ED-A861-1A7C-7621-35A6AD2667DE}"/>
              </a:ext>
            </a:extLst>
          </p:cNvPr>
          <p:cNvSpPr/>
          <p:nvPr/>
        </p:nvSpPr>
        <p:spPr bwMode="auto">
          <a:xfrm>
            <a:off x="5879976" y="1700808"/>
            <a:ext cx="1008112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UE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6A9EEF9-CBD8-D2D7-EB8D-481017674699}"/>
              </a:ext>
            </a:extLst>
          </p:cNvPr>
          <p:cNvSpPr/>
          <p:nvPr/>
        </p:nvSpPr>
        <p:spPr bwMode="auto">
          <a:xfrm>
            <a:off x="7104111" y="1700808"/>
            <a:ext cx="1275717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Source </a:t>
            </a:r>
            <a:r>
              <a:rPr kumimoji="0" lang="en-US" altLang="ja-JP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gNB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6B47373-595D-AAF3-C3DD-DC3BE19B679A}"/>
              </a:ext>
            </a:extLst>
          </p:cNvPr>
          <p:cNvSpPr/>
          <p:nvPr/>
        </p:nvSpPr>
        <p:spPr bwMode="auto">
          <a:xfrm>
            <a:off x="8544271" y="1700808"/>
            <a:ext cx="1275717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>
                <a:solidFill>
                  <a:schemeClr val="tx1"/>
                </a:solidFill>
              </a:rPr>
              <a:t>Target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</a:t>
            </a:r>
            <a:r>
              <a:rPr kumimoji="0" lang="en-US" altLang="ja-JP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gNB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A0E7DCC-CF84-E339-8F78-94D7957C435A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6384032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DA92FBE-704E-1B9F-20AD-BB6F42B2C985}"/>
              </a:ext>
            </a:extLst>
          </p:cNvPr>
          <p:cNvSpPr/>
          <p:nvPr/>
        </p:nvSpPr>
        <p:spPr bwMode="auto">
          <a:xfrm>
            <a:off x="10168573" y="1700808"/>
            <a:ext cx="848825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>
                <a:solidFill>
                  <a:schemeClr val="tx1"/>
                </a:solidFill>
              </a:rPr>
              <a:t>AMF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E0CAC04-1327-6349-EB3F-0EA26DBE3C84}"/>
              </a:ext>
            </a:extLst>
          </p:cNvPr>
          <p:cNvSpPr/>
          <p:nvPr/>
        </p:nvSpPr>
        <p:spPr bwMode="auto">
          <a:xfrm>
            <a:off x="11193965" y="1700808"/>
            <a:ext cx="848825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>
                <a:solidFill>
                  <a:schemeClr val="tx1"/>
                </a:solidFill>
              </a:rPr>
              <a:t>UPF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C72FE0-61D3-FC0F-1CCD-41DC1AFF9390}"/>
              </a:ext>
            </a:extLst>
          </p:cNvPr>
          <p:cNvCxnSpPr>
            <a:cxnSpLocks/>
          </p:cNvCxnSpPr>
          <p:nvPr/>
        </p:nvCxnSpPr>
        <p:spPr bwMode="auto">
          <a:xfrm>
            <a:off x="7752184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9EDF40A-DEA1-0313-DA01-737762985C36}"/>
              </a:ext>
            </a:extLst>
          </p:cNvPr>
          <p:cNvCxnSpPr>
            <a:cxnSpLocks/>
          </p:cNvCxnSpPr>
          <p:nvPr/>
        </p:nvCxnSpPr>
        <p:spPr bwMode="auto">
          <a:xfrm>
            <a:off x="9192344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F624AEF-BEC6-52FF-2AC3-B660799D55A3}"/>
              </a:ext>
            </a:extLst>
          </p:cNvPr>
          <p:cNvCxnSpPr>
            <a:cxnSpLocks/>
          </p:cNvCxnSpPr>
          <p:nvPr/>
        </p:nvCxnSpPr>
        <p:spPr bwMode="auto">
          <a:xfrm>
            <a:off x="10632504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ED2F15A-39A1-46E6-36B3-B6E5A6DD8941}"/>
              </a:ext>
            </a:extLst>
          </p:cNvPr>
          <p:cNvCxnSpPr>
            <a:cxnSpLocks/>
          </p:cNvCxnSpPr>
          <p:nvPr/>
        </p:nvCxnSpPr>
        <p:spPr bwMode="auto">
          <a:xfrm>
            <a:off x="11640616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085B200-DFDE-203A-C7D9-76E926AEB2BC}"/>
              </a:ext>
            </a:extLst>
          </p:cNvPr>
          <p:cNvSpPr/>
          <p:nvPr/>
        </p:nvSpPr>
        <p:spPr bwMode="auto">
          <a:xfrm>
            <a:off x="5879976" y="2655229"/>
            <a:ext cx="2304257" cy="3995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400" dirty="0">
                <a:solidFill>
                  <a:schemeClr val="tx1"/>
                </a:solidFill>
              </a:rPr>
              <a:t>Normal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handover initiation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90C0A28-9147-1C82-8828-B9FBB338809F}"/>
              </a:ext>
            </a:extLst>
          </p:cNvPr>
          <p:cNvSpPr/>
          <p:nvPr/>
        </p:nvSpPr>
        <p:spPr bwMode="auto">
          <a:xfrm>
            <a:off x="6095773" y="3991989"/>
            <a:ext cx="3384603" cy="3458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Normal handover completion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AFE3411-6426-96F8-1FB9-A21055799BE4}"/>
              </a:ext>
            </a:extLst>
          </p:cNvPr>
          <p:cNvSpPr/>
          <p:nvPr/>
        </p:nvSpPr>
        <p:spPr bwMode="auto">
          <a:xfrm>
            <a:off x="10329869" y="5283098"/>
            <a:ext cx="1728192" cy="3153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Path Switch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A359F3-EC94-E627-A08C-FD07C00A5D8C}"/>
              </a:ext>
            </a:extLst>
          </p:cNvPr>
          <p:cNvSpPr txBox="1"/>
          <p:nvPr/>
        </p:nvSpPr>
        <p:spPr>
          <a:xfrm>
            <a:off x="7527320" y="2322888"/>
            <a:ext cx="33096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DL data transmission via Source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gNB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C497DAD-1D81-2DC8-913B-2C141191AA1C}"/>
              </a:ext>
            </a:extLst>
          </p:cNvPr>
          <p:cNvCxnSpPr/>
          <p:nvPr/>
        </p:nvCxnSpPr>
        <p:spPr bwMode="auto">
          <a:xfrm flipH="1">
            <a:off x="7752184" y="4864333"/>
            <a:ext cx="3866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E599C342-9797-81C5-A597-1FBDDC44BE18}"/>
              </a:ext>
            </a:extLst>
          </p:cNvPr>
          <p:cNvCxnSpPr>
            <a:cxnSpLocks/>
          </p:cNvCxnSpPr>
          <p:nvPr/>
        </p:nvCxnSpPr>
        <p:spPr bwMode="auto">
          <a:xfrm>
            <a:off x="7752184" y="4936341"/>
            <a:ext cx="14401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0847D9-381C-11E6-3629-8AE46057F1AC}"/>
              </a:ext>
            </a:extLst>
          </p:cNvPr>
          <p:cNvSpPr txBox="1"/>
          <p:nvPr/>
        </p:nvSpPr>
        <p:spPr>
          <a:xfrm>
            <a:off x="8216115" y="4888605"/>
            <a:ext cx="2051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DL Data Forwarding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6CC2710-973D-5A24-0165-3547105F7933}"/>
              </a:ext>
            </a:extLst>
          </p:cNvPr>
          <p:cNvCxnSpPr>
            <a:cxnSpLocks/>
          </p:cNvCxnSpPr>
          <p:nvPr/>
        </p:nvCxnSpPr>
        <p:spPr bwMode="auto">
          <a:xfrm flipH="1">
            <a:off x="9182129" y="5869831"/>
            <a:ext cx="245848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7626241-4928-6871-8356-0C7C7330B4E5}"/>
              </a:ext>
            </a:extLst>
          </p:cNvPr>
          <p:cNvSpPr txBox="1"/>
          <p:nvPr/>
        </p:nvSpPr>
        <p:spPr>
          <a:xfrm>
            <a:off x="7611961" y="5853388"/>
            <a:ext cx="33096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DL data transmission via Target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gNB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B50ABA6-CF29-DF79-6569-94BCEC549C8A}"/>
              </a:ext>
            </a:extLst>
          </p:cNvPr>
          <p:cNvCxnSpPr/>
          <p:nvPr/>
        </p:nvCxnSpPr>
        <p:spPr bwMode="auto">
          <a:xfrm flipH="1" flipV="1">
            <a:off x="6384032" y="5869831"/>
            <a:ext cx="27980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DB1ACE17-FCC9-5E4F-9468-6EF835BB26BF}"/>
              </a:ext>
            </a:extLst>
          </p:cNvPr>
          <p:cNvCxnSpPr/>
          <p:nvPr/>
        </p:nvCxnSpPr>
        <p:spPr bwMode="auto">
          <a:xfrm flipH="1">
            <a:off x="7752184" y="2322888"/>
            <a:ext cx="3866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C8EDF287-86F1-49C2-7BE4-11731D464924}"/>
              </a:ext>
            </a:extLst>
          </p:cNvPr>
          <p:cNvCxnSpPr/>
          <p:nvPr/>
        </p:nvCxnSpPr>
        <p:spPr bwMode="auto">
          <a:xfrm flipH="1">
            <a:off x="6384032" y="2322888"/>
            <a:ext cx="13579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F794229-2513-D800-DC69-767F69FB9FB2}"/>
              </a:ext>
            </a:extLst>
          </p:cNvPr>
          <p:cNvCxnSpPr/>
          <p:nvPr/>
        </p:nvCxnSpPr>
        <p:spPr bwMode="auto">
          <a:xfrm flipH="1" flipV="1">
            <a:off x="6384032" y="5196382"/>
            <a:ext cx="27980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984EC84-C9E5-05E1-19BD-28873806BF36}"/>
              </a:ext>
            </a:extLst>
          </p:cNvPr>
          <p:cNvCxnSpPr/>
          <p:nvPr/>
        </p:nvCxnSpPr>
        <p:spPr bwMode="auto">
          <a:xfrm flipH="1">
            <a:off x="7752184" y="3645024"/>
            <a:ext cx="3866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FB92866-B400-66FD-92AD-2E1651300E53}"/>
              </a:ext>
            </a:extLst>
          </p:cNvPr>
          <p:cNvCxnSpPr>
            <a:cxnSpLocks/>
          </p:cNvCxnSpPr>
          <p:nvPr/>
        </p:nvCxnSpPr>
        <p:spPr bwMode="auto">
          <a:xfrm>
            <a:off x="7752184" y="3717032"/>
            <a:ext cx="14401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7727B1A-31E3-9E2C-9E8D-1DEDFC6E6A80}"/>
              </a:ext>
            </a:extLst>
          </p:cNvPr>
          <p:cNvSpPr txBox="1"/>
          <p:nvPr/>
        </p:nvSpPr>
        <p:spPr>
          <a:xfrm>
            <a:off x="8216115" y="3663782"/>
            <a:ext cx="221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DL Data Forwarding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3FE619CD-A632-AA62-2EFE-69E959B52E71}"/>
              </a:ext>
            </a:extLst>
          </p:cNvPr>
          <p:cNvCxnSpPr>
            <a:cxnSpLocks/>
          </p:cNvCxnSpPr>
          <p:nvPr/>
        </p:nvCxnSpPr>
        <p:spPr bwMode="auto">
          <a:xfrm>
            <a:off x="7752184" y="3304729"/>
            <a:ext cx="14401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B44E6A-549C-7D3F-9D0D-A61987BCDBC9}"/>
              </a:ext>
            </a:extLst>
          </p:cNvPr>
          <p:cNvSpPr txBox="1"/>
          <p:nvPr/>
        </p:nvSpPr>
        <p:spPr>
          <a:xfrm>
            <a:off x="7587911" y="2996952"/>
            <a:ext cx="203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Context (SN) transfer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5AF480A4-3DBD-3D86-A78F-51E8302FBF2E}"/>
              </a:ext>
            </a:extLst>
          </p:cNvPr>
          <p:cNvCxnSpPr/>
          <p:nvPr/>
        </p:nvCxnSpPr>
        <p:spPr bwMode="auto">
          <a:xfrm flipH="1" flipV="1">
            <a:off x="6384032" y="4509120"/>
            <a:ext cx="27980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A1CB85E-E286-16D4-4317-F7F6D6F53D16}"/>
              </a:ext>
            </a:extLst>
          </p:cNvPr>
          <p:cNvSpPr txBox="1"/>
          <p:nvPr/>
        </p:nvSpPr>
        <p:spPr>
          <a:xfrm>
            <a:off x="184759" y="5930116"/>
            <a:ext cx="431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AMF: Access and Mobility Management Function</a:t>
            </a:r>
          </a:p>
          <a:p>
            <a:r>
              <a:rPr kumimoji="1" lang="en-US" altLang="ja-JP" sz="1400" dirty="0">
                <a:solidFill>
                  <a:schemeClr val="tx1"/>
                </a:solidFill>
              </a:rPr>
              <a:t>UPF: User Plane Function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Ref) 3GPP DAPS handover [9]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9224" name="テキスト ボックス 9223">
            <a:extLst>
              <a:ext uri="{FF2B5EF4-FFF2-40B4-BE49-F238E27FC236}">
                <a16:creationId xmlns:a16="http://schemas.microsoft.com/office/drawing/2014/main" id="{F0325ABE-FEAB-75C1-CD0B-F53B1205098C}"/>
              </a:ext>
            </a:extLst>
          </p:cNvPr>
          <p:cNvSpPr txBox="1"/>
          <p:nvPr/>
        </p:nvSpPr>
        <p:spPr>
          <a:xfrm>
            <a:off x="184759" y="5786651"/>
            <a:ext cx="4311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DAPS: Dual Active Protocol Stack</a:t>
            </a:r>
          </a:p>
          <a:p>
            <a:r>
              <a:rPr kumimoji="1" lang="en-US" altLang="ja-JP" sz="1400" dirty="0">
                <a:solidFill>
                  <a:schemeClr val="tx1"/>
                </a:solidFill>
              </a:rPr>
              <a:t>AMF: Access and Mobility Management Function</a:t>
            </a:r>
          </a:p>
          <a:p>
            <a:r>
              <a:rPr kumimoji="1" lang="en-US" altLang="ja-JP" sz="1400" dirty="0">
                <a:solidFill>
                  <a:schemeClr val="tx1"/>
                </a:solidFill>
              </a:rPr>
              <a:t>UPF: User Plane Function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F10E7A2-69C9-C9EB-FA0D-2939061EC2A8}"/>
              </a:ext>
            </a:extLst>
          </p:cNvPr>
          <p:cNvSpPr/>
          <p:nvPr/>
        </p:nvSpPr>
        <p:spPr bwMode="auto">
          <a:xfrm>
            <a:off x="5879976" y="1700808"/>
            <a:ext cx="1008112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UE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B2837C2-F6C1-973E-311F-9F8F5286C1CD}"/>
              </a:ext>
            </a:extLst>
          </p:cNvPr>
          <p:cNvSpPr/>
          <p:nvPr/>
        </p:nvSpPr>
        <p:spPr bwMode="auto">
          <a:xfrm>
            <a:off x="7104111" y="1700808"/>
            <a:ext cx="1275717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Source </a:t>
            </a:r>
            <a:r>
              <a:rPr kumimoji="0" lang="en-US" altLang="ja-JP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gNB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38F9CCF-6D38-A09F-436F-04B897960D24}"/>
              </a:ext>
            </a:extLst>
          </p:cNvPr>
          <p:cNvSpPr/>
          <p:nvPr/>
        </p:nvSpPr>
        <p:spPr bwMode="auto">
          <a:xfrm>
            <a:off x="8544271" y="1700808"/>
            <a:ext cx="1275717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>
                <a:solidFill>
                  <a:schemeClr val="tx1"/>
                </a:solidFill>
              </a:rPr>
              <a:t>Target</a:t>
            </a: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</a:t>
            </a:r>
            <a:r>
              <a:rPr kumimoji="0" lang="en-US" altLang="ja-JP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gNB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2F86925-FA3D-01ED-7818-A786C84B8B4C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6384032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5A82C60-7906-0D8F-618C-3E2F4AD2D52E}"/>
              </a:ext>
            </a:extLst>
          </p:cNvPr>
          <p:cNvSpPr/>
          <p:nvPr/>
        </p:nvSpPr>
        <p:spPr bwMode="auto">
          <a:xfrm>
            <a:off x="10168573" y="1700808"/>
            <a:ext cx="848825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>
                <a:solidFill>
                  <a:schemeClr val="tx1"/>
                </a:solidFill>
              </a:rPr>
              <a:t>AMF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17" name="四角形: 角を丸くする 9216">
            <a:extLst>
              <a:ext uri="{FF2B5EF4-FFF2-40B4-BE49-F238E27FC236}">
                <a16:creationId xmlns:a16="http://schemas.microsoft.com/office/drawing/2014/main" id="{5489704D-F446-D614-FF65-3AC5F68E56DD}"/>
              </a:ext>
            </a:extLst>
          </p:cNvPr>
          <p:cNvSpPr/>
          <p:nvPr/>
        </p:nvSpPr>
        <p:spPr bwMode="auto">
          <a:xfrm>
            <a:off x="11193965" y="1700808"/>
            <a:ext cx="848825" cy="3744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dirty="0">
                <a:solidFill>
                  <a:schemeClr val="tx1"/>
                </a:solidFill>
              </a:rPr>
              <a:t>UPF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9238" name="直線コネクタ 9237">
            <a:extLst>
              <a:ext uri="{FF2B5EF4-FFF2-40B4-BE49-F238E27FC236}">
                <a16:creationId xmlns:a16="http://schemas.microsoft.com/office/drawing/2014/main" id="{5D12FC91-983A-909B-C907-40E9A1C930F2}"/>
              </a:ext>
            </a:extLst>
          </p:cNvPr>
          <p:cNvCxnSpPr>
            <a:cxnSpLocks/>
          </p:cNvCxnSpPr>
          <p:nvPr/>
        </p:nvCxnSpPr>
        <p:spPr bwMode="auto">
          <a:xfrm>
            <a:off x="7752184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39" name="直線コネクタ 9238">
            <a:extLst>
              <a:ext uri="{FF2B5EF4-FFF2-40B4-BE49-F238E27FC236}">
                <a16:creationId xmlns:a16="http://schemas.microsoft.com/office/drawing/2014/main" id="{64D7B184-6EB0-59B0-FE3C-649593C5BA04}"/>
              </a:ext>
            </a:extLst>
          </p:cNvPr>
          <p:cNvCxnSpPr>
            <a:cxnSpLocks/>
          </p:cNvCxnSpPr>
          <p:nvPr/>
        </p:nvCxnSpPr>
        <p:spPr bwMode="auto">
          <a:xfrm>
            <a:off x="9192344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40" name="直線コネクタ 9239">
            <a:extLst>
              <a:ext uri="{FF2B5EF4-FFF2-40B4-BE49-F238E27FC236}">
                <a16:creationId xmlns:a16="http://schemas.microsoft.com/office/drawing/2014/main" id="{B3C15713-B6DF-05E7-DC3F-7547B5E68458}"/>
              </a:ext>
            </a:extLst>
          </p:cNvPr>
          <p:cNvCxnSpPr>
            <a:cxnSpLocks/>
          </p:cNvCxnSpPr>
          <p:nvPr/>
        </p:nvCxnSpPr>
        <p:spPr bwMode="auto">
          <a:xfrm>
            <a:off x="10632504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41" name="直線コネクタ 9240">
            <a:extLst>
              <a:ext uri="{FF2B5EF4-FFF2-40B4-BE49-F238E27FC236}">
                <a16:creationId xmlns:a16="http://schemas.microsoft.com/office/drawing/2014/main" id="{8CDADE64-8BC8-14D2-04AF-A425D6E8F55B}"/>
              </a:ext>
            </a:extLst>
          </p:cNvPr>
          <p:cNvCxnSpPr>
            <a:cxnSpLocks/>
          </p:cNvCxnSpPr>
          <p:nvPr/>
        </p:nvCxnSpPr>
        <p:spPr bwMode="auto">
          <a:xfrm>
            <a:off x="11640616" y="2075282"/>
            <a:ext cx="0" cy="412160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42" name="四角形: 角を丸くする 9241">
            <a:extLst>
              <a:ext uri="{FF2B5EF4-FFF2-40B4-BE49-F238E27FC236}">
                <a16:creationId xmlns:a16="http://schemas.microsoft.com/office/drawing/2014/main" id="{518159FF-8F6E-6C41-13BF-E13AF47F92D6}"/>
              </a:ext>
            </a:extLst>
          </p:cNvPr>
          <p:cNvSpPr/>
          <p:nvPr/>
        </p:nvSpPr>
        <p:spPr bwMode="auto">
          <a:xfrm>
            <a:off x="6063890" y="2655229"/>
            <a:ext cx="2120343" cy="34172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DAPS handover initiation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43" name="四角形: 角を丸くする 9242">
            <a:extLst>
              <a:ext uri="{FF2B5EF4-FFF2-40B4-BE49-F238E27FC236}">
                <a16:creationId xmlns:a16="http://schemas.microsoft.com/office/drawing/2014/main" id="{8D0ED903-39C4-F761-4638-B093D1F14F3D}"/>
              </a:ext>
            </a:extLst>
          </p:cNvPr>
          <p:cNvSpPr/>
          <p:nvPr/>
        </p:nvSpPr>
        <p:spPr bwMode="auto">
          <a:xfrm>
            <a:off x="6095773" y="3933056"/>
            <a:ext cx="3384603" cy="3458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DAPS handover completion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44" name="四角形: 角を丸くする 9243">
            <a:extLst>
              <a:ext uri="{FF2B5EF4-FFF2-40B4-BE49-F238E27FC236}">
                <a16:creationId xmlns:a16="http://schemas.microsoft.com/office/drawing/2014/main" id="{799A2A11-E255-5250-05C2-4A80018D5684}"/>
              </a:ext>
            </a:extLst>
          </p:cNvPr>
          <p:cNvSpPr/>
          <p:nvPr/>
        </p:nvSpPr>
        <p:spPr bwMode="auto">
          <a:xfrm>
            <a:off x="10329869" y="5283098"/>
            <a:ext cx="1728192" cy="3153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Path Switch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49" name="テキスト ボックス 9248">
            <a:extLst>
              <a:ext uri="{FF2B5EF4-FFF2-40B4-BE49-F238E27FC236}">
                <a16:creationId xmlns:a16="http://schemas.microsoft.com/office/drawing/2014/main" id="{1EF39A67-E475-9B71-A6A5-7D89F72A71C8}"/>
              </a:ext>
            </a:extLst>
          </p:cNvPr>
          <p:cNvSpPr txBox="1"/>
          <p:nvPr/>
        </p:nvSpPr>
        <p:spPr>
          <a:xfrm>
            <a:off x="7527320" y="2322888"/>
            <a:ext cx="33096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DL data transmission via Source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gNB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9254" name="直線矢印コネクタ 9253">
            <a:extLst>
              <a:ext uri="{FF2B5EF4-FFF2-40B4-BE49-F238E27FC236}">
                <a16:creationId xmlns:a16="http://schemas.microsoft.com/office/drawing/2014/main" id="{92C75E7D-7577-946B-785E-78DF79470ED2}"/>
              </a:ext>
            </a:extLst>
          </p:cNvPr>
          <p:cNvCxnSpPr/>
          <p:nvPr/>
        </p:nvCxnSpPr>
        <p:spPr bwMode="auto">
          <a:xfrm flipH="1">
            <a:off x="7752184" y="3645024"/>
            <a:ext cx="3866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56" name="直線矢印コネクタ 9255">
            <a:extLst>
              <a:ext uri="{FF2B5EF4-FFF2-40B4-BE49-F238E27FC236}">
                <a16:creationId xmlns:a16="http://schemas.microsoft.com/office/drawing/2014/main" id="{692E416A-625F-3C42-83F4-20744B6C3811}"/>
              </a:ext>
            </a:extLst>
          </p:cNvPr>
          <p:cNvCxnSpPr>
            <a:cxnSpLocks/>
          </p:cNvCxnSpPr>
          <p:nvPr/>
        </p:nvCxnSpPr>
        <p:spPr bwMode="auto">
          <a:xfrm>
            <a:off x="7752184" y="3861048"/>
            <a:ext cx="14401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58" name="テキスト ボックス 9257">
            <a:extLst>
              <a:ext uri="{FF2B5EF4-FFF2-40B4-BE49-F238E27FC236}">
                <a16:creationId xmlns:a16="http://schemas.microsoft.com/office/drawing/2014/main" id="{4156C839-2A19-9F95-67D9-1143C39065BF}"/>
              </a:ext>
            </a:extLst>
          </p:cNvPr>
          <p:cNvSpPr txBox="1"/>
          <p:nvPr/>
        </p:nvSpPr>
        <p:spPr>
          <a:xfrm>
            <a:off x="8266005" y="3625279"/>
            <a:ext cx="210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DL Data Forwarding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9259" name="直線矢印コネクタ 9258">
            <a:extLst>
              <a:ext uri="{FF2B5EF4-FFF2-40B4-BE49-F238E27FC236}">
                <a16:creationId xmlns:a16="http://schemas.microsoft.com/office/drawing/2014/main" id="{0811B7F7-8996-B941-5759-771ACFEDBD02}"/>
              </a:ext>
            </a:extLst>
          </p:cNvPr>
          <p:cNvCxnSpPr>
            <a:cxnSpLocks/>
          </p:cNvCxnSpPr>
          <p:nvPr/>
        </p:nvCxnSpPr>
        <p:spPr bwMode="auto">
          <a:xfrm>
            <a:off x="7752184" y="3284984"/>
            <a:ext cx="14401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60" name="テキスト ボックス 9259">
            <a:extLst>
              <a:ext uri="{FF2B5EF4-FFF2-40B4-BE49-F238E27FC236}">
                <a16:creationId xmlns:a16="http://schemas.microsoft.com/office/drawing/2014/main" id="{83CB72AE-7B99-D160-5E78-FA9B187D8B5D}"/>
              </a:ext>
            </a:extLst>
          </p:cNvPr>
          <p:cNvSpPr txBox="1"/>
          <p:nvPr/>
        </p:nvSpPr>
        <p:spPr>
          <a:xfrm>
            <a:off x="7392144" y="3021225"/>
            <a:ext cx="2458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Early Context (SN) transfer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9261" name="直線矢印コネクタ 9260">
            <a:extLst>
              <a:ext uri="{FF2B5EF4-FFF2-40B4-BE49-F238E27FC236}">
                <a16:creationId xmlns:a16="http://schemas.microsoft.com/office/drawing/2014/main" id="{2EE03A0D-F9C4-49CF-8131-C468AD5D62E5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2184" y="4894650"/>
            <a:ext cx="3866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62" name="直線矢印コネクタ 9261">
            <a:extLst>
              <a:ext uri="{FF2B5EF4-FFF2-40B4-BE49-F238E27FC236}">
                <a16:creationId xmlns:a16="http://schemas.microsoft.com/office/drawing/2014/main" id="{8C41AAD3-0A73-A4E7-6CAC-69E4F9986BAD}"/>
              </a:ext>
            </a:extLst>
          </p:cNvPr>
          <p:cNvCxnSpPr>
            <a:cxnSpLocks/>
          </p:cNvCxnSpPr>
          <p:nvPr/>
        </p:nvCxnSpPr>
        <p:spPr bwMode="auto">
          <a:xfrm>
            <a:off x="7752184" y="4966658"/>
            <a:ext cx="14401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63" name="テキスト ボックス 9262">
            <a:extLst>
              <a:ext uri="{FF2B5EF4-FFF2-40B4-BE49-F238E27FC236}">
                <a16:creationId xmlns:a16="http://schemas.microsoft.com/office/drawing/2014/main" id="{3C28B6D6-E9C0-AC16-06AE-76EA003A234B}"/>
              </a:ext>
            </a:extLst>
          </p:cNvPr>
          <p:cNvSpPr txBox="1"/>
          <p:nvPr/>
        </p:nvSpPr>
        <p:spPr>
          <a:xfrm>
            <a:off x="8216115" y="4904290"/>
            <a:ext cx="203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DL Data Forwarding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9264" name="直線矢印コネクタ 9263">
            <a:extLst>
              <a:ext uri="{FF2B5EF4-FFF2-40B4-BE49-F238E27FC236}">
                <a16:creationId xmlns:a16="http://schemas.microsoft.com/office/drawing/2014/main" id="{3F686F16-A196-91B4-DA9F-6E76588F28FE}"/>
              </a:ext>
            </a:extLst>
          </p:cNvPr>
          <p:cNvCxnSpPr>
            <a:cxnSpLocks/>
          </p:cNvCxnSpPr>
          <p:nvPr/>
        </p:nvCxnSpPr>
        <p:spPr bwMode="auto">
          <a:xfrm>
            <a:off x="7752184" y="4581128"/>
            <a:ext cx="144016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67" name="直線矢印コネクタ 9266">
            <a:extLst>
              <a:ext uri="{FF2B5EF4-FFF2-40B4-BE49-F238E27FC236}">
                <a16:creationId xmlns:a16="http://schemas.microsoft.com/office/drawing/2014/main" id="{E5AA07F8-9337-8B33-27E2-5F13012D92C5}"/>
              </a:ext>
            </a:extLst>
          </p:cNvPr>
          <p:cNvCxnSpPr>
            <a:cxnSpLocks/>
          </p:cNvCxnSpPr>
          <p:nvPr/>
        </p:nvCxnSpPr>
        <p:spPr bwMode="auto">
          <a:xfrm flipH="1">
            <a:off x="9182129" y="5869831"/>
            <a:ext cx="245848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9269" name="テキスト ボックス 9268">
            <a:extLst>
              <a:ext uri="{FF2B5EF4-FFF2-40B4-BE49-F238E27FC236}">
                <a16:creationId xmlns:a16="http://schemas.microsoft.com/office/drawing/2014/main" id="{1FA48E5E-D4B0-B39A-3645-EC2D5CFF2775}"/>
              </a:ext>
            </a:extLst>
          </p:cNvPr>
          <p:cNvSpPr txBox="1"/>
          <p:nvPr/>
        </p:nvSpPr>
        <p:spPr>
          <a:xfrm>
            <a:off x="7611961" y="5853388"/>
            <a:ext cx="33096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DL data transmission via Target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gNB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9274" name="直線矢印コネクタ 9273">
            <a:extLst>
              <a:ext uri="{FF2B5EF4-FFF2-40B4-BE49-F238E27FC236}">
                <a16:creationId xmlns:a16="http://schemas.microsoft.com/office/drawing/2014/main" id="{D6E8AF38-7398-5547-DA2D-B76BEF5401FF}"/>
              </a:ext>
            </a:extLst>
          </p:cNvPr>
          <p:cNvCxnSpPr/>
          <p:nvPr/>
        </p:nvCxnSpPr>
        <p:spPr bwMode="auto">
          <a:xfrm flipH="1" flipV="1">
            <a:off x="6384032" y="5869831"/>
            <a:ext cx="27980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20269AE-FD66-954E-CEE6-F492A84D4B2A}"/>
              </a:ext>
            </a:extLst>
          </p:cNvPr>
          <p:cNvCxnSpPr/>
          <p:nvPr/>
        </p:nvCxnSpPr>
        <p:spPr bwMode="auto">
          <a:xfrm flipH="1">
            <a:off x="7752184" y="2322888"/>
            <a:ext cx="386619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C6FA16-4266-3AF0-9D8C-C19D3B5FB3EE}"/>
              </a:ext>
            </a:extLst>
          </p:cNvPr>
          <p:cNvCxnSpPr/>
          <p:nvPr/>
        </p:nvCxnSpPr>
        <p:spPr bwMode="auto">
          <a:xfrm flipH="1">
            <a:off x="6384032" y="2322888"/>
            <a:ext cx="13579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AEB417E-899A-37F7-04FD-64D0D34BCDFF}"/>
              </a:ext>
            </a:extLst>
          </p:cNvPr>
          <p:cNvCxnSpPr/>
          <p:nvPr/>
        </p:nvCxnSpPr>
        <p:spPr bwMode="auto">
          <a:xfrm flipH="1">
            <a:off x="6384032" y="3645024"/>
            <a:ext cx="13579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41D53C-BD39-5FB1-9E5A-81D9B8B89881}"/>
              </a:ext>
            </a:extLst>
          </p:cNvPr>
          <p:cNvSpPr txBox="1"/>
          <p:nvPr/>
        </p:nvSpPr>
        <p:spPr>
          <a:xfrm>
            <a:off x="7527320" y="3348974"/>
            <a:ext cx="330961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DL data transmission via Source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gNB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D005249-BB16-273A-F7A0-4A180303B729}"/>
              </a:ext>
            </a:extLst>
          </p:cNvPr>
          <p:cNvSpPr txBox="1"/>
          <p:nvPr/>
        </p:nvSpPr>
        <p:spPr>
          <a:xfrm>
            <a:off x="7587911" y="4273351"/>
            <a:ext cx="203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Context (SN) transfer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9216" name="直線矢印コネクタ 9215">
            <a:extLst>
              <a:ext uri="{FF2B5EF4-FFF2-40B4-BE49-F238E27FC236}">
                <a16:creationId xmlns:a16="http://schemas.microsoft.com/office/drawing/2014/main" id="{2B6E5BDE-8AFB-FF1D-26C0-2BF92858F380}"/>
              </a:ext>
            </a:extLst>
          </p:cNvPr>
          <p:cNvCxnSpPr/>
          <p:nvPr/>
        </p:nvCxnSpPr>
        <p:spPr bwMode="auto">
          <a:xfrm flipH="1" flipV="1">
            <a:off x="6384032" y="5157192"/>
            <a:ext cx="27980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9219" name="直線矢印コネクタ 9218">
            <a:extLst>
              <a:ext uri="{FF2B5EF4-FFF2-40B4-BE49-F238E27FC236}">
                <a16:creationId xmlns:a16="http://schemas.microsoft.com/office/drawing/2014/main" id="{1C23D862-78F6-24BC-5A5B-516ED035C418}"/>
              </a:ext>
            </a:extLst>
          </p:cNvPr>
          <p:cNvCxnSpPr/>
          <p:nvPr/>
        </p:nvCxnSpPr>
        <p:spPr bwMode="auto">
          <a:xfrm flipH="1" flipV="1">
            <a:off x="6384032" y="4653136"/>
            <a:ext cx="27980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C46AF65E-64EE-50AE-7B7E-8321B4C45305}"/>
              </a:ext>
            </a:extLst>
          </p:cNvPr>
          <p:cNvSpPr txBox="1">
            <a:spLocks/>
          </p:cNvSpPr>
          <p:nvPr/>
        </p:nvSpPr>
        <p:spPr bwMode="auto">
          <a:xfrm>
            <a:off x="210520" y="1476027"/>
            <a:ext cx="5741240" cy="4393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ja-JP" kern="0" dirty="0"/>
              <a:t>In 3GPP DAPS handover: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At the handover initiation, </a:t>
            </a:r>
            <a:r>
              <a:rPr lang="en-US" altLang="ja-JP" dirty="0"/>
              <a:t>the Source </a:t>
            </a:r>
            <a:r>
              <a:rPr lang="en-US" altLang="ja-JP" dirty="0" err="1"/>
              <a:t>gNB</a:t>
            </a:r>
            <a:r>
              <a:rPr lang="en-US" altLang="ja-JP" dirty="0"/>
              <a:t> </a:t>
            </a:r>
            <a:r>
              <a:rPr kumimoji="1" lang="en-US" altLang="ja-JP" dirty="0"/>
              <a:t>starts DL Data Forwarding but keeps DL Data transmission to the UE.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Early Context (SN) transfer from the Source </a:t>
            </a:r>
            <a:r>
              <a:rPr kumimoji="1" lang="en-US" altLang="ja-JP" dirty="0" err="1"/>
              <a:t>gNB</a:t>
            </a:r>
            <a:r>
              <a:rPr lang="en-US" altLang="ja-JP" dirty="0"/>
              <a:t> to </a:t>
            </a:r>
            <a:r>
              <a:rPr kumimoji="1" lang="en-US" altLang="ja-JP" dirty="0"/>
              <a:t>the Target </a:t>
            </a:r>
            <a:r>
              <a:rPr kumimoji="1" lang="en-US" altLang="ja-JP" dirty="0" err="1"/>
              <a:t>gNB</a:t>
            </a:r>
            <a:r>
              <a:rPr kumimoji="1" lang="en-US" altLang="ja-JP" dirty="0"/>
              <a:t> is performed when DL Data Forwarding starts.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At the handover completion, </a:t>
            </a:r>
            <a:r>
              <a:rPr lang="en-US" altLang="ja-JP" dirty="0"/>
              <a:t>the Source </a:t>
            </a:r>
            <a:r>
              <a:rPr lang="en-US" altLang="ja-JP" dirty="0" err="1"/>
              <a:t>gNB</a:t>
            </a:r>
            <a:r>
              <a:rPr lang="en-US" altLang="ja-JP" dirty="0"/>
              <a:t> </a:t>
            </a:r>
            <a:r>
              <a:rPr kumimoji="1" lang="en-US" altLang="ja-JP" dirty="0"/>
              <a:t>stops DL Data transmission to the UE and Context (SN) transfer is performed again.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The Target </a:t>
            </a:r>
            <a:r>
              <a:rPr lang="en-US" altLang="ja-JP" dirty="0" err="1"/>
              <a:t>gNB</a:t>
            </a:r>
            <a:r>
              <a:rPr lang="en-US" altLang="ja-JP" dirty="0"/>
              <a:t> starts transmission of the forwarded DL Data based upon the 2</a:t>
            </a:r>
            <a:r>
              <a:rPr lang="en-US" altLang="ja-JP" baseline="30000" dirty="0"/>
              <a:t>nd</a:t>
            </a:r>
            <a:r>
              <a:rPr lang="en-US" altLang="ja-JP" dirty="0"/>
              <a:t> Context transfer.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020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Proposal </a:t>
            </a:r>
            <a:r>
              <a:rPr lang="en-US" altLang="ja-JP" dirty="0"/>
              <a:t>for Interaction between AP MLDs during Seamless Roaming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We prefer </a:t>
            </a:r>
            <a:r>
              <a:rPr lang="en-US" dirty="0"/>
              <a:t>not to define the interaction between AP MLDs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altLang="ja-JP" dirty="0"/>
              <a:t>11bn should allow any kinds of inter-AP MLD interactions including the one similar to </a:t>
            </a:r>
            <a:r>
              <a:rPr lang="en-GB" dirty="0"/>
              <a:t>3GPP Normal handover, the one similar to 3GPP DAPS handover, etc. </a:t>
            </a:r>
          </a:p>
          <a:p>
            <a:pPr lvl="2">
              <a:buFont typeface="Times New Roman" pitchFamily="16" charset="0"/>
              <a:buChar char="•"/>
            </a:pPr>
            <a:r>
              <a:rPr lang="en-GB" dirty="0"/>
              <a:t>Defining a particular interaction in 11bn specification would prevent another type of seamless roaming.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What kind of inter-AP MLD interaction is implemented should be left to AP vendors.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dirty="0"/>
              <a:t>The main use case of </a:t>
            </a:r>
            <a:r>
              <a:rPr lang="en-GB" altLang="ja-JP" dirty="0"/>
              <a:t>11bn Seamless </a:t>
            </a:r>
            <a:r>
              <a:rPr lang="en-GB" dirty="0"/>
              <a:t>Roaming is enterprise use, and AP vendors can deal with how to satisfy the requirements for </a:t>
            </a:r>
            <a:r>
              <a:rPr lang="en-GB" altLang="ja-JP" dirty="0"/>
              <a:t>11bn Seamless Roaming (e.g. consecutive </a:t>
            </a:r>
            <a:r>
              <a:rPr lang="en-US" altLang="ja-JP" dirty="0"/>
              <a:t>SN assignment before and after roaming, </a:t>
            </a:r>
            <a:r>
              <a:rPr lang="en-US" altLang="ja-JP" dirty="0" err="1"/>
              <a:t>etc</a:t>
            </a:r>
            <a:r>
              <a:rPr lang="en-US" altLang="ja-JP" dirty="0"/>
              <a:t>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88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/>
              <a:t>During seamless roaming procedure, SN is assigned to DL data consecutively across the current AP MLD and the target AP MLD.</a:t>
            </a:r>
          </a:p>
          <a:p>
            <a:pPr>
              <a:buFont typeface="Times New Roman" pitchFamily="16" charset="0"/>
              <a:buChar char="•"/>
            </a:pPr>
            <a:r>
              <a:rPr lang="en-US" dirty="0"/>
              <a:t>Specification does not define the interaction between AP MLDs for Seamless Roaming.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72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F052D96-295D-EA7F-1425-A363F701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56792"/>
            <a:ext cx="10361084" cy="4113213"/>
          </a:xfrm>
        </p:spPr>
        <p:txBody>
          <a:bodyPr/>
          <a:lstStyle/>
          <a:p>
            <a:r>
              <a:rPr lang="en-GB" altLang="ja-JP" sz="2000" dirty="0"/>
              <a:t>[1] 23/1416, </a:t>
            </a:r>
            <a:r>
              <a:rPr lang="en-US" altLang="ja-JP" sz="2000" dirty="0"/>
              <a:t>Seamless Roaming for UHR Follow-Up, Duncan Ho</a:t>
            </a:r>
          </a:p>
          <a:p>
            <a:r>
              <a:rPr lang="en-US" altLang="ja-JP" sz="2000" dirty="0"/>
              <a:t>[2] 23/1971, Further thoughts on seamless roaming, Ryuichi Hirata</a:t>
            </a:r>
            <a:endParaRPr lang="en-GB" altLang="ja-JP" sz="2000" dirty="0"/>
          </a:p>
          <a:p>
            <a:r>
              <a:rPr lang="en-GB" altLang="ja-JP" sz="2000" dirty="0"/>
              <a:t>[3] 24/0083, Smooth Roaming Follow Up, </a:t>
            </a:r>
            <a:r>
              <a:rPr lang="en-GB" altLang="ja-JP" sz="2000" dirty="0" err="1"/>
              <a:t>Liwen</a:t>
            </a:r>
            <a:r>
              <a:rPr lang="en-GB" altLang="ja-JP" sz="2000" dirty="0"/>
              <a:t> Chu</a:t>
            </a:r>
          </a:p>
          <a:p>
            <a:r>
              <a:rPr lang="en-GB" altLang="ja-JP" sz="2000" dirty="0"/>
              <a:t>[4] 24/0101, MLD Roaming scenarios, Gabor </a:t>
            </a:r>
            <a:r>
              <a:rPr lang="en-GB" altLang="ja-JP" sz="2000" dirty="0" err="1"/>
              <a:t>Bajko</a:t>
            </a:r>
            <a:endParaRPr lang="en-GB" altLang="ja-JP" sz="2000" dirty="0"/>
          </a:p>
          <a:p>
            <a:r>
              <a:rPr lang="en-GB" altLang="ja-JP" sz="2000" dirty="0"/>
              <a:t>[5] 24/0655, </a:t>
            </a:r>
            <a:r>
              <a:rPr lang="en-US" altLang="ja-JP" sz="2000" dirty="0"/>
              <a:t>Thoughts on SMD Roaming and FT Roaming, Binita Gupta</a:t>
            </a:r>
            <a:endParaRPr lang="en-GB" altLang="ja-JP" sz="2000" dirty="0"/>
          </a:p>
          <a:p>
            <a:r>
              <a:rPr lang="en-GB" altLang="ja-JP" sz="2000" dirty="0"/>
              <a:t>[6] 24/0830, </a:t>
            </a:r>
            <a:r>
              <a:rPr lang="en-US" altLang="ja-JP" sz="2000" dirty="0"/>
              <a:t>Improve Roaming Between MLDs follow up, Po-Kai Huang</a:t>
            </a:r>
            <a:endParaRPr lang="en-GB" altLang="ja-JP" sz="2000" dirty="0"/>
          </a:p>
          <a:p>
            <a:r>
              <a:rPr lang="en-GB" altLang="ja-JP" sz="2000" dirty="0"/>
              <a:t>[7] 24/0171, </a:t>
            </a:r>
            <a:r>
              <a:rPr lang="fr-FR" altLang="ja-JP" sz="2000" dirty="0"/>
              <a:t>TGbn Motions List - Part 1</a:t>
            </a:r>
          </a:p>
          <a:p>
            <a:r>
              <a:rPr lang="fr-FR" altLang="ja-JP" sz="2000" dirty="0"/>
              <a:t>[8] </a:t>
            </a:r>
            <a:r>
              <a:rPr lang="en-GB" altLang="ja-JP" sz="2000" dirty="0"/>
              <a:t>3GPP TS 38.300 V15.5.0 (2019-03)</a:t>
            </a:r>
          </a:p>
          <a:p>
            <a:r>
              <a:rPr lang="en-GB" altLang="ja-JP" sz="2000" dirty="0"/>
              <a:t>[9] 3GPP TS 38.300 V16.5.0 (2021-03)</a:t>
            </a:r>
          </a:p>
          <a:p>
            <a:r>
              <a:rPr lang="en-GB" altLang="ja-JP" sz="2000" dirty="0"/>
              <a:t>[10] 24/0480, </a:t>
            </a:r>
            <a:r>
              <a:rPr lang="en-US" altLang="ja-JP" sz="2000" dirty="0"/>
              <a:t>Details of Context Transfer and Data Forwarding under Enhanced FT Protocol, </a:t>
            </a:r>
            <a:r>
              <a:rPr lang="en-US" altLang="ja-JP" sz="2000" dirty="0" err="1"/>
              <a:t>Guogang</a:t>
            </a:r>
            <a:r>
              <a:rPr lang="en-US" altLang="ja-JP" sz="2000" dirty="0"/>
              <a:t> Huang</a:t>
            </a:r>
          </a:p>
          <a:p>
            <a:r>
              <a:rPr lang="en-US" altLang="ja-JP" sz="2000" dirty="0"/>
              <a:t>[11] 24/0679, Thoughts on functionality and security architecture for UHR seamless roaming, Thomas </a:t>
            </a:r>
            <a:r>
              <a:rPr lang="en-US" altLang="ja-JP" sz="2000" dirty="0" err="1"/>
              <a:t>Derham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438482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8F37FA-4D37-4B35-189C-61AAC6E8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Appendix: </a:t>
            </a:r>
            <a:r>
              <a:rPr lang="en-US" altLang="ja-JP" dirty="0"/>
              <a:t>Normal </a:t>
            </a:r>
            <a:r>
              <a:rPr lang="en-GB" altLang="ja-JP" dirty="0"/>
              <a:t>handover in 3GPP [8]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07C600-F04C-4AA4-E08E-08592835E7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419540-AB3D-EF88-E1AB-399DEF56CA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E7E51FF-523B-B527-1624-FFF62A5E774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81990397-D0B5-C415-E37D-9AC9E224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563" y="5994658"/>
            <a:ext cx="6840760" cy="504056"/>
          </a:xfrm>
        </p:spPr>
        <p:txBody>
          <a:bodyPr/>
          <a:lstStyle/>
          <a:p>
            <a:r>
              <a:rPr lang="it-IT" altLang="ja-JP" dirty="0"/>
              <a:t>Figure 9.2.3.2.1-1: Intra-AMF/UPF Handover [8]</a:t>
            </a:r>
            <a:endParaRPr lang="ja-JP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52B2C-E427-A925-6451-CAC84438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878" y="1625605"/>
            <a:ext cx="87563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5E1D6A1E-DD1C-80CA-9EB4-4CDB76111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914411"/>
              </p:ext>
            </p:extLst>
          </p:nvPr>
        </p:nvGraphicFramePr>
        <p:xfrm>
          <a:off x="3719736" y="1625606"/>
          <a:ext cx="4341688" cy="436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065008" imgH="8138160" progId="Mscgen.Chart">
                  <p:embed/>
                </p:oleObj>
              </mc:Choice>
              <mc:Fallback>
                <p:oleObj r:id="rId2" imgW="8065008" imgH="8138160" progId="Mscgen.Char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1625606"/>
                        <a:ext cx="4341688" cy="4369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46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DFC124-E185-DBC5-9499-11E3874AC2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4D1731-E71E-936D-EED9-DC29C8B168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fr-FR"/>
              <a:t>Kyosuke Inoue (SHARP CORPORATION)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CB67592-A2EE-889F-205D-AFA27805CB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altLang="ja-JP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196653-28F2-C00D-6C14-71408419E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ja-JP" dirty="0"/>
              <a:t>Appendix: DAPS (Dual Active Protocol Stack) handover in 3GPP</a:t>
            </a:r>
            <a:r>
              <a:rPr lang="en-GB" dirty="0"/>
              <a:t> [9]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0149979-0046-1C8C-D58A-BFF5ED21F4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ja-JP" dirty="0"/>
              <a:t>DAPS handover, which has a similar flamework with Roaming for 11bn, has introduced in 3GPP.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DAPS handover: a handover procedure that</a:t>
            </a:r>
            <a:br>
              <a:rPr lang="en-US" dirty="0"/>
            </a:br>
            <a:r>
              <a:rPr lang="en-US" dirty="0"/>
              <a:t>maintains the source </a:t>
            </a:r>
            <a:r>
              <a:rPr lang="en-US" dirty="0" err="1"/>
              <a:t>gNB</a:t>
            </a:r>
            <a:r>
              <a:rPr lang="en-US" dirty="0"/>
              <a:t> (base station)</a:t>
            </a:r>
            <a:br>
              <a:rPr lang="en-US" dirty="0"/>
            </a:br>
            <a:r>
              <a:rPr lang="en-US" dirty="0"/>
              <a:t>connection (including downlink user data</a:t>
            </a:r>
            <a:br>
              <a:rPr lang="en-US" dirty="0"/>
            </a:br>
            <a:r>
              <a:rPr lang="en-US" dirty="0"/>
              <a:t>reception and uplink user data transmission)</a:t>
            </a:r>
            <a:br>
              <a:rPr lang="en-US" dirty="0"/>
            </a:br>
            <a:r>
              <a:rPr lang="en-US" dirty="0"/>
              <a:t>after reception of handover command and</a:t>
            </a:r>
            <a:br>
              <a:rPr lang="en-US" dirty="0"/>
            </a:br>
            <a:r>
              <a:rPr lang="en-US" dirty="0"/>
              <a:t>until releasing the source cell after successful</a:t>
            </a:r>
            <a:br>
              <a:rPr lang="en-US" dirty="0"/>
            </a:br>
            <a:r>
              <a:rPr lang="en-US" dirty="0"/>
              <a:t>connection to the target </a:t>
            </a:r>
            <a:r>
              <a:rPr lang="en-US" dirty="0" err="1"/>
              <a:t>gNB</a:t>
            </a:r>
            <a:endParaRPr lang="en-US" dirty="0"/>
          </a:p>
        </p:txBody>
      </p:sp>
      <p:sp>
        <p:nvSpPr>
          <p:cNvPr id="3" name="楕円 117">
            <a:extLst>
              <a:ext uri="{FF2B5EF4-FFF2-40B4-BE49-F238E27FC236}">
                <a16:creationId xmlns:a16="http://schemas.microsoft.com/office/drawing/2014/main" id="{B5C4B965-6F55-6E07-8527-9A6ACBE5FD8C}"/>
              </a:ext>
            </a:extLst>
          </p:cNvPr>
          <p:cNvSpPr/>
          <p:nvPr/>
        </p:nvSpPr>
        <p:spPr>
          <a:xfrm>
            <a:off x="6600056" y="4577032"/>
            <a:ext cx="3276000" cy="1275840"/>
          </a:xfrm>
          <a:prstGeom prst="ellipse">
            <a:avLst/>
          </a:prstGeom>
          <a:gradFill rotWithShape="0">
            <a:gsLst>
              <a:gs pos="0">
                <a:srgbClr val="D5CA6B"/>
              </a:gs>
              <a:gs pos="100000">
                <a:srgbClr val="F6F3DE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グループ化 118">
            <a:extLst>
              <a:ext uri="{FF2B5EF4-FFF2-40B4-BE49-F238E27FC236}">
                <a16:creationId xmlns:a16="http://schemas.microsoft.com/office/drawing/2014/main" id="{08E74FD8-59B2-CD68-EDFF-68F4D32A4ABA}"/>
              </a:ext>
            </a:extLst>
          </p:cNvPr>
          <p:cNvGrpSpPr/>
          <p:nvPr/>
        </p:nvGrpSpPr>
        <p:grpSpPr>
          <a:xfrm>
            <a:off x="7009114" y="3356992"/>
            <a:ext cx="517680" cy="1659600"/>
            <a:chOff x="7325640" y="1186560"/>
            <a:chExt cx="517680" cy="1659600"/>
          </a:xfrm>
        </p:grpSpPr>
        <p:sp>
          <p:nvSpPr>
            <p:cNvPr id="10" name="円柱 119">
              <a:extLst>
                <a:ext uri="{FF2B5EF4-FFF2-40B4-BE49-F238E27FC236}">
                  <a16:creationId xmlns:a16="http://schemas.microsoft.com/office/drawing/2014/main" id="{975EF212-7E8E-E2B8-F423-E86BEBD952CD}"/>
                </a:ext>
              </a:extLst>
            </p:cNvPr>
            <p:cNvSpPr/>
            <p:nvPr/>
          </p:nvSpPr>
          <p:spPr>
            <a:xfrm>
              <a:off x="7642080" y="1186560"/>
              <a:ext cx="57600" cy="4125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7A7A7A"/>
                </a:gs>
                <a:gs pos="100000">
                  <a:srgbClr val="E8E7E7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円柱 120">
              <a:extLst>
                <a:ext uri="{FF2B5EF4-FFF2-40B4-BE49-F238E27FC236}">
                  <a16:creationId xmlns:a16="http://schemas.microsoft.com/office/drawing/2014/main" id="{9394F99F-B97A-C2CC-4638-B3D8CF1A6C69}"/>
                </a:ext>
              </a:extLst>
            </p:cNvPr>
            <p:cNvSpPr/>
            <p:nvPr/>
          </p:nvSpPr>
          <p:spPr>
            <a:xfrm>
              <a:off x="7325640" y="1259280"/>
              <a:ext cx="57600" cy="4125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7A7A7A"/>
                </a:gs>
                <a:gs pos="100000">
                  <a:srgbClr val="E8E7E7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円柱 121">
              <a:extLst>
                <a:ext uri="{FF2B5EF4-FFF2-40B4-BE49-F238E27FC236}">
                  <a16:creationId xmlns:a16="http://schemas.microsoft.com/office/drawing/2014/main" id="{E94237B9-1C2F-1A11-3B86-4D623D7612BF}"/>
                </a:ext>
              </a:extLst>
            </p:cNvPr>
            <p:cNvSpPr/>
            <p:nvPr/>
          </p:nvSpPr>
          <p:spPr>
            <a:xfrm>
              <a:off x="7785720" y="1324440"/>
              <a:ext cx="57600" cy="4125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7A7A7A"/>
                </a:gs>
                <a:gs pos="100000">
                  <a:srgbClr val="E8E7E7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直線コネクタ 122">
              <a:extLst>
                <a:ext uri="{FF2B5EF4-FFF2-40B4-BE49-F238E27FC236}">
                  <a16:creationId xmlns:a16="http://schemas.microsoft.com/office/drawing/2014/main" id="{1A50539B-7896-6C0D-0565-D7E50C4B1F0C}"/>
                </a:ext>
              </a:extLst>
            </p:cNvPr>
            <p:cNvSpPr/>
            <p:nvPr/>
          </p:nvSpPr>
          <p:spPr>
            <a:xfrm>
              <a:off x="7383240" y="1465560"/>
              <a:ext cx="402120" cy="65160"/>
            </a:xfrm>
            <a:prstGeom prst="line">
              <a:avLst/>
            </a:prstGeom>
            <a:ln w="9525">
              <a:solidFill>
                <a:srgbClr val="E7E6E6">
                  <a:lumMod val="50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直線コネクタ 123">
              <a:extLst>
                <a:ext uri="{FF2B5EF4-FFF2-40B4-BE49-F238E27FC236}">
                  <a16:creationId xmlns:a16="http://schemas.microsoft.com/office/drawing/2014/main" id="{BA4B4F3E-4EEC-8EC2-4F23-00CBECD68BFF}"/>
                </a:ext>
              </a:extLst>
            </p:cNvPr>
            <p:cNvSpPr/>
            <p:nvPr/>
          </p:nvSpPr>
          <p:spPr>
            <a:xfrm flipV="1">
              <a:off x="7525800" y="1392840"/>
              <a:ext cx="116280" cy="221400"/>
            </a:xfrm>
            <a:prstGeom prst="line">
              <a:avLst/>
            </a:prstGeom>
            <a:ln w="9525">
              <a:solidFill>
                <a:srgbClr val="E7E6E6">
                  <a:lumMod val="50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円柱 124">
              <a:extLst>
                <a:ext uri="{FF2B5EF4-FFF2-40B4-BE49-F238E27FC236}">
                  <a16:creationId xmlns:a16="http://schemas.microsoft.com/office/drawing/2014/main" id="{765C31E0-E4F8-B860-BDDC-0B398462AAAE}"/>
                </a:ext>
              </a:extLst>
            </p:cNvPr>
            <p:cNvSpPr/>
            <p:nvPr/>
          </p:nvSpPr>
          <p:spPr>
            <a:xfrm>
              <a:off x="7498080" y="1199160"/>
              <a:ext cx="172800" cy="164700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B6B4AC"/>
                </a:gs>
                <a:gs pos="100000">
                  <a:srgbClr val="91918A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円柱 125">
              <a:extLst>
                <a:ext uri="{FF2B5EF4-FFF2-40B4-BE49-F238E27FC236}">
                  <a16:creationId xmlns:a16="http://schemas.microsoft.com/office/drawing/2014/main" id="{1B53B881-C126-FF41-6C53-D7E3EAE26A02}"/>
                </a:ext>
              </a:extLst>
            </p:cNvPr>
            <p:cNvSpPr/>
            <p:nvPr/>
          </p:nvSpPr>
          <p:spPr>
            <a:xfrm>
              <a:off x="7468200" y="1407960"/>
              <a:ext cx="57600" cy="4125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7A7A7A"/>
                </a:gs>
                <a:gs pos="100000">
                  <a:srgbClr val="E8E7E7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" name="楕円 117">
            <a:extLst>
              <a:ext uri="{FF2B5EF4-FFF2-40B4-BE49-F238E27FC236}">
                <a16:creationId xmlns:a16="http://schemas.microsoft.com/office/drawing/2014/main" id="{6BCD2C8D-F771-EAEF-9EFC-3E70A4FFEE19}"/>
              </a:ext>
            </a:extLst>
          </p:cNvPr>
          <p:cNvSpPr/>
          <p:nvPr/>
        </p:nvSpPr>
        <p:spPr>
          <a:xfrm>
            <a:off x="8699200" y="4577032"/>
            <a:ext cx="3276000" cy="1275840"/>
          </a:xfrm>
          <a:prstGeom prst="ellipse">
            <a:avLst/>
          </a:prstGeom>
          <a:gradFill rotWithShape="0">
            <a:gsLst>
              <a:gs pos="0">
                <a:srgbClr val="D5CA6B"/>
              </a:gs>
              <a:gs pos="100000">
                <a:srgbClr val="F6F3DE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" name="グループ化 118">
            <a:extLst>
              <a:ext uri="{FF2B5EF4-FFF2-40B4-BE49-F238E27FC236}">
                <a16:creationId xmlns:a16="http://schemas.microsoft.com/office/drawing/2014/main" id="{4A2C06F8-3D36-6003-84CA-4510112BCE37}"/>
              </a:ext>
            </a:extLst>
          </p:cNvPr>
          <p:cNvGrpSpPr/>
          <p:nvPr/>
        </p:nvGrpSpPr>
        <p:grpSpPr>
          <a:xfrm>
            <a:off x="10883269" y="3356992"/>
            <a:ext cx="517680" cy="1659600"/>
            <a:chOff x="7325640" y="1186560"/>
            <a:chExt cx="517680" cy="1659600"/>
          </a:xfrm>
        </p:grpSpPr>
        <p:sp>
          <p:nvSpPr>
            <p:cNvPr id="20" name="円柱 119">
              <a:extLst>
                <a:ext uri="{FF2B5EF4-FFF2-40B4-BE49-F238E27FC236}">
                  <a16:creationId xmlns:a16="http://schemas.microsoft.com/office/drawing/2014/main" id="{0850DA47-7DD3-1C64-2CCC-A20996F490B7}"/>
                </a:ext>
              </a:extLst>
            </p:cNvPr>
            <p:cNvSpPr/>
            <p:nvPr/>
          </p:nvSpPr>
          <p:spPr>
            <a:xfrm>
              <a:off x="7642080" y="1186560"/>
              <a:ext cx="57600" cy="4125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7A7A7A"/>
                </a:gs>
                <a:gs pos="100000">
                  <a:srgbClr val="E8E7E7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円柱 120">
              <a:extLst>
                <a:ext uri="{FF2B5EF4-FFF2-40B4-BE49-F238E27FC236}">
                  <a16:creationId xmlns:a16="http://schemas.microsoft.com/office/drawing/2014/main" id="{7814830B-DA7C-1052-6712-11D64BC8EED8}"/>
                </a:ext>
              </a:extLst>
            </p:cNvPr>
            <p:cNvSpPr/>
            <p:nvPr/>
          </p:nvSpPr>
          <p:spPr>
            <a:xfrm>
              <a:off x="7325640" y="1259280"/>
              <a:ext cx="57600" cy="4125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7A7A7A"/>
                </a:gs>
                <a:gs pos="100000">
                  <a:srgbClr val="E8E7E7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円柱 121">
              <a:extLst>
                <a:ext uri="{FF2B5EF4-FFF2-40B4-BE49-F238E27FC236}">
                  <a16:creationId xmlns:a16="http://schemas.microsoft.com/office/drawing/2014/main" id="{C98BF508-14D5-16B3-CF91-A783D6552D69}"/>
                </a:ext>
              </a:extLst>
            </p:cNvPr>
            <p:cNvSpPr/>
            <p:nvPr/>
          </p:nvSpPr>
          <p:spPr>
            <a:xfrm>
              <a:off x="7785720" y="1324440"/>
              <a:ext cx="57600" cy="4125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7A7A7A"/>
                </a:gs>
                <a:gs pos="100000">
                  <a:srgbClr val="E8E7E7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直線コネクタ 122">
              <a:extLst>
                <a:ext uri="{FF2B5EF4-FFF2-40B4-BE49-F238E27FC236}">
                  <a16:creationId xmlns:a16="http://schemas.microsoft.com/office/drawing/2014/main" id="{267AAFBB-221A-6F36-769E-E284CBAC398B}"/>
                </a:ext>
              </a:extLst>
            </p:cNvPr>
            <p:cNvSpPr/>
            <p:nvPr/>
          </p:nvSpPr>
          <p:spPr>
            <a:xfrm>
              <a:off x="7383240" y="1465560"/>
              <a:ext cx="402120" cy="65160"/>
            </a:xfrm>
            <a:prstGeom prst="line">
              <a:avLst/>
            </a:prstGeom>
            <a:ln w="9525">
              <a:solidFill>
                <a:srgbClr val="E7E6E6">
                  <a:lumMod val="50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直線コネクタ 123">
              <a:extLst>
                <a:ext uri="{FF2B5EF4-FFF2-40B4-BE49-F238E27FC236}">
                  <a16:creationId xmlns:a16="http://schemas.microsoft.com/office/drawing/2014/main" id="{F8D4E708-79DF-0078-EDDA-94574E4A481B}"/>
                </a:ext>
              </a:extLst>
            </p:cNvPr>
            <p:cNvSpPr/>
            <p:nvPr/>
          </p:nvSpPr>
          <p:spPr>
            <a:xfrm flipV="1">
              <a:off x="7525800" y="1392840"/>
              <a:ext cx="116280" cy="221400"/>
            </a:xfrm>
            <a:prstGeom prst="line">
              <a:avLst/>
            </a:prstGeom>
            <a:ln w="9525">
              <a:solidFill>
                <a:srgbClr val="E7E6E6">
                  <a:lumMod val="50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円柱 124">
              <a:extLst>
                <a:ext uri="{FF2B5EF4-FFF2-40B4-BE49-F238E27FC236}">
                  <a16:creationId xmlns:a16="http://schemas.microsoft.com/office/drawing/2014/main" id="{AFD450FB-D266-DEBD-862E-74989CC08079}"/>
                </a:ext>
              </a:extLst>
            </p:cNvPr>
            <p:cNvSpPr/>
            <p:nvPr/>
          </p:nvSpPr>
          <p:spPr>
            <a:xfrm>
              <a:off x="7498080" y="1199160"/>
              <a:ext cx="172800" cy="164700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B6B4AC"/>
                </a:gs>
                <a:gs pos="100000">
                  <a:srgbClr val="91918A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円柱 125">
              <a:extLst>
                <a:ext uri="{FF2B5EF4-FFF2-40B4-BE49-F238E27FC236}">
                  <a16:creationId xmlns:a16="http://schemas.microsoft.com/office/drawing/2014/main" id="{55C2B864-B046-A3C8-D8A6-027FA88DDD4B}"/>
                </a:ext>
              </a:extLst>
            </p:cNvPr>
            <p:cNvSpPr/>
            <p:nvPr/>
          </p:nvSpPr>
          <p:spPr>
            <a:xfrm>
              <a:off x="7468200" y="1407960"/>
              <a:ext cx="57600" cy="4125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7A7A7A"/>
                </a:gs>
                <a:gs pos="100000">
                  <a:srgbClr val="E8E7E7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" name="矢印: 右 26">
            <a:extLst>
              <a:ext uri="{FF2B5EF4-FFF2-40B4-BE49-F238E27FC236}">
                <a16:creationId xmlns:a16="http://schemas.microsoft.com/office/drawing/2014/main" id="{2660318D-A01C-4EB4-A138-D7ED53C3C79F}"/>
              </a:ext>
            </a:extLst>
          </p:cNvPr>
          <p:cNvSpPr/>
          <p:nvPr/>
        </p:nvSpPr>
        <p:spPr bwMode="auto">
          <a:xfrm>
            <a:off x="8954300" y="5033446"/>
            <a:ext cx="1037800" cy="47772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F845FB-18F3-DDCF-9E53-BE320B859DAE}"/>
              </a:ext>
            </a:extLst>
          </p:cNvPr>
          <p:cNvSpPr txBox="1"/>
          <p:nvPr/>
        </p:nvSpPr>
        <p:spPr>
          <a:xfrm>
            <a:off x="6498167" y="2837444"/>
            <a:ext cx="174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Source </a:t>
            </a:r>
            <a:r>
              <a:rPr kumimoji="1" lang="en-US" altLang="ja-JP" dirty="0" err="1">
                <a:solidFill>
                  <a:schemeClr val="tx1"/>
                </a:solidFill>
              </a:rPr>
              <a:t>gNB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B7EB363-187E-A6E9-E385-EB230F35D228}"/>
              </a:ext>
            </a:extLst>
          </p:cNvPr>
          <p:cNvSpPr txBox="1"/>
          <p:nvPr/>
        </p:nvSpPr>
        <p:spPr>
          <a:xfrm>
            <a:off x="10259065" y="2895327"/>
            <a:ext cx="174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Target </a:t>
            </a:r>
            <a:r>
              <a:rPr kumimoji="1" lang="en-US" altLang="ja-JP" dirty="0" err="1">
                <a:solidFill>
                  <a:schemeClr val="tx1"/>
                </a:solidFill>
              </a:rPr>
              <a:t>gNB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CBE2754A-1DDE-C76F-D62E-BC91406BD7A4}"/>
              </a:ext>
            </a:extLst>
          </p:cNvPr>
          <p:cNvSpPr/>
          <p:nvPr/>
        </p:nvSpPr>
        <p:spPr bwMode="auto">
          <a:xfrm rot="2558510">
            <a:off x="7256052" y="4407983"/>
            <a:ext cx="1573840" cy="367165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4925F9EA-A1F6-B0BD-74B0-8C37D110825D}"/>
              </a:ext>
            </a:extLst>
          </p:cNvPr>
          <p:cNvSpPr/>
          <p:nvPr/>
        </p:nvSpPr>
        <p:spPr bwMode="auto">
          <a:xfrm rot="8615388">
            <a:off x="8782271" y="4123188"/>
            <a:ext cx="2291998" cy="36191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8634F2B-E0CE-8A6E-02E1-77CBB6439810}"/>
              </a:ext>
            </a:extLst>
          </p:cNvPr>
          <p:cNvSpPr txBox="1"/>
          <p:nvPr/>
        </p:nvSpPr>
        <p:spPr>
          <a:xfrm>
            <a:off x="8482706" y="5350380"/>
            <a:ext cx="63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UE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7" name="Picture 25" descr="A picture containing text, cellphone, phone&#10;&#10;Description automatically generated">
            <a:extLst>
              <a:ext uri="{FF2B5EF4-FFF2-40B4-BE49-F238E27FC236}">
                <a16:creationId xmlns:a16="http://schemas.microsoft.com/office/drawing/2014/main" id="{F70A9C60-5D95-C2E7-BC70-6B0D6517185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404641" y="4980623"/>
            <a:ext cx="774000" cy="4777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717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8F37FA-4D37-4B35-189C-61AAC6E8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Appendix: DAPS (Dual Active Protocol Stack) handover in 3GPP [9]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07C600-F04C-4AA4-E08E-08592835E7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419540-AB3D-EF88-E1AB-399DEF56CA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E7E51FF-523B-B527-1624-FFF62A5E774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76C2C0-C04C-9145-0B6F-FF5A0899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830390"/>
            <a:ext cx="3536774" cy="42364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81990397-D0B5-C415-E37D-9AC9E224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563" y="5994658"/>
            <a:ext cx="6840760" cy="504056"/>
          </a:xfrm>
        </p:spPr>
        <p:txBody>
          <a:bodyPr/>
          <a:lstStyle/>
          <a:p>
            <a:r>
              <a:rPr lang="it-IT" altLang="ja-JP" dirty="0"/>
              <a:t>Figure 9.2.3.2.1-1: Intra-AMF/UPF Handover [9]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095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Some contributions [1-6] discuss SN (Sequence Number) handling during </a:t>
            </a:r>
            <a:r>
              <a:rPr lang="en-GB" altLang="ja-JP" dirty="0"/>
              <a:t>Seamless Roaming.</a:t>
            </a: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In this contribution, we discuss the following topics: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1" dirty="0"/>
              <a:t>SN handling between AP MLDs for Seamless Roaming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1" dirty="0"/>
              <a:t>Whether to define the interaction between AP MLDs during</a:t>
            </a:r>
            <a:r>
              <a:rPr lang="en-GB" altLang="ja-JP" b="1" dirty="0"/>
              <a:t> Seamless Roaming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65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Some contributions [1-6] discuss SN (Sequence Number) handling during </a:t>
            </a:r>
            <a:r>
              <a:rPr lang="en-GB" altLang="ja-JP" dirty="0">
                <a:solidFill>
                  <a:schemeClr val="bg1">
                    <a:lumMod val="75000"/>
                  </a:schemeClr>
                </a:solidFill>
              </a:rPr>
              <a:t>Seamless Roaming.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In this contribution, we discuss the following topics: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1" dirty="0"/>
              <a:t>SN handling between AP MLDs for Seamless Roaming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Whether to define the interaction between AP MLDs during</a:t>
            </a:r>
            <a:r>
              <a:rPr lang="en-GB" altLang="ja-JP" b="1" dirty="0">
                <a:solidFill>
                  <a:schemeClr val="bg1">
                    <a:lumMod val="75000"/>
                  </a:schemeClr>
                </a:solidFill>
              </a:rPr>
              <a:t> Seamless Roaming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04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Background (1/2)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b="0" dirty="0"/>
              <a:t>According to 10.3.2.14.2, </a:t>
            </a:r>
            <a:r>
              <a:rPr lang="en-GB" dirty="0"/>
              <a:t>SN (sequence number) is assigned to each MSDU</a:t>
            </a:r>
          </a:p>
          <a:p>
            <a:pPr>
              <a:buFont typeface="Times New Roman" pitchFamily="16" charset="0"/>
              <a:buChar char="•"/>
            </a:pPr>
            <a:r>
              <a:rPr lang="en-GB" b="0" dirty="0"/>
              <a:t>According to Section 11.3.5.4 and 11.3.5.5, </a:t>
            </a:r>
            <a:r>
              <a:rPr lang="en-GB" dirty="0"/>
              <a:t>SN</a:t>
            </a:r>
            <a:r>
              <a:rPr lang="en-GB" b="0" dirty="0"/>
              <a:t> </a:t>
            </a:r>
            <a:r>
              <a:rPr lang="en-GB" dirty="0"/>
              <a:t>is reset</a:t>
            </a:r>
            <a:r>
              <a:rPr lang="en-GB" b="0" dirty="0"/>
              <a:t> to initial value during reassociation procedure.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64C52D0-1C8E-6644-8C16-F2BDFCDCA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94" t="56300" r="19878" b="29001"/>
          <a:stretch/>
        </p:blipFill>
        <p:spPr>
          <a:xfrm>
            <a:off x="5793318" y="4767088"/>
            <a:ext cx="5821174" cy="14051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A9434B8-3A5F-FD54-5B49-BF54836643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97" t="25879" r="19288" b="49999"/>
          <a:stretch/>
        </p:blipFill>
        <p:spPr>
          <a:xfrm>
            <a:off x="191344" y="4527599"/>
            <a:ext cx="5397426" cy="15121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D1453-E900-4DF2-9DC1-87275CB54978}"/>
              </a:ext>
            </a:extLst>
          </p:cNvPr>
          <p:cNvSpPr txBox="1"/>
          <p:nvPr/>
        </p:nvSpPr>
        <p:spPr>
          <a:xfrm>
            <a:off x="5847148" y="4459311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11.3.5.4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909396-11BB-94F7-C040-B5A39D7E70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78" t="33201" r="18697" b="54200"/>
          <a:stretch/>
        </p:blipFill>
        <p:spPr>
          <a:xfrm>
            <a:off x="5716188" y="3625993"/>
            <a:ext cx="5555454" cy="83331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EED82A-E836-3DEC-5F7D-E1B99ECE628A}"/>
              </a:ext>
            </a:extLst>
          </p:cNvPr>
          <p:cNvSpPr txBox="1"/>
          <p:nvPr/>
        </p:nvSpPr>
        <p:spPr>
          <a:xfrm>
            <a:off x="5847148" y="3240431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11.3.5.5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73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(2/2)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altLang="ja-JP" b="0" dirty="0"/>
              <a:t>It has been already </a:t>
            </a:r>
            <a:r>
              <a:rPr lang="en-GB" altLang="ja-JP" dirty="0"/>
              <a:t>agreed to forward DL data</a:t>
            </a:r>
            <a:r>
              <a:rPr lang="en-GB" altLang="ja-JP" b="0" dirty="0"/>
              <a:t> from the current AP MLD to the target AP MLD in the process of Seamless Roaming [7].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dirty="0"/>
              <a:t>Move to add the following text to the TGbn SFD:</a:t>
            </a:r>
          </a:p>
          <a:p>
            <a:pPr lvl="2">
              <a:buFont typeface="Times New Roman" pitchFamily="16" charset="0"/>
              <a:buChar char="•"/>
            </a:pPr>
            <a:r>
              <a:rPr lang="en-US" altLang="ja-JP" dirty="0"/>
              <a:t>As part of the seamless roaming procedure, during roaming,</a:t>
            </a:r>
          </a:p>
          <a:p>
            <a:pPr lvl="3">
              <a:buFont typeface="Times New Roman" pitchFamily="16" charset="0"/>
              <a:buChar char="•"/>
            </a:pPr>
            <a:r>
              <a:rPr lang="en-US" altLang="ja-JP" dirty="0"/>
              <a:t>after the request/response exchange that initiates notification of the DS mapping change from the current AP MLD to the target AP MLD,</a:t>
            </a:r>
          </a:p>
          <a:p>
            <a:pPr lvl="4">
              <a:buFont typeface="Times New Roman" pitchFamily="16" charset="0"/>
              <a:buChar char="•"/>
            </a:pPr>
            <a:r>
              <a:rPr lang="en-US" altLang="ja-JP" dirty="0"/>
              <a:t>The current AP MLD may deliver buffered DL data frames for a TBD period of time.</a:t>
            </a:r>
          </a:p>
          <a:p>
            <a:pPr lvl="4">
              <a:buFont typeface="Times New Roman" pitchFamily="16" charset="0"/>
              <a:buChar char="•"/>
            </a:pPr>
            <a:r>
              <a:rPr lang="en-US" altLang="ja-JP" dirty="0"/>
              <a:t>The non-AP MLD may retrieve buffered DL data frames from the current AP MLD</a:t>
            </a:r>
          </a:p>
          <a:p>
            <a:pPr lvl="4">
              <a:buFont typeface="Times New Roman" pitchFamily="16" charset="0"/>
              <a:buChar char="•"/>
            </a:pPr>
            <a:r>
              <a:rPr lang="en-US" altLang="ja-JP" dirty="0"/>
              <a:t>The non-AP MLD may send UL data to target AP MLD.</a:t>
            </a:r>
          </a:p>
          <a:p>
            <a:pPr lvl="4">
              <a:buFont typeface="Times New Roman" pitchFamily="16" charset="0"/>
              <a:buChar char="•"/>
            </a:pPr>
            <a:r>
              <a:rPr lang="en-US" altLang="ja-JP" dirty="0"/>
              <a:t>It is assumed that the target AP MLD is able to deliver data frames to non-AP MLD after the DS mapping change</a:t>
            </a:r>
          </a:p>
          <a:p>
            <a:pPr lvl="3">
              <a:buFont typeface="Times New Roman" pitchFamily="16" charset="0"/>
              <a:buChar char="•"/>
            </a:pPr>
            <a:r>
              <a:rPr lang="en-US" altLang="ja-JP" dirty="0">
                <a:highlight>
                  <a:srgbClr val="00FF00"/>
                </a:highlight>
              </a:rPr>
              <a:t>The current AP MLD may forward DL data to the target AP MLD.</a:t>
            </a:r>
          </a:p>
          <a:p>
            <a:pPr lvl="4">
              <a:buFont typeface="Times New Roman" pitchFamily="16" charset="0"/>
              <a:buChar char="•"/>
            </a:pPr>
            <a:r>
              <a:rPr lang="en-US" altLang="ja-JP" dirty="0"/>
              <a:t>When and how to initiate the forwarding of DL data is TBD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083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6C84A5-BEBE-2AF0-7701-508EBF78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3GPP handover [8][9]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5F1F1B-23C7-A065-63F8-723DC2512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In 3GPP, handover procedures with DL data forwarding has been specified already [8][9], where </a:t>
            </a:r>
            <a:r>
              <a:rPr lang="en-US" altLang="ja-JP" dirty="0"/>
              <a:t>consecutive S</a:t>
            </a:r>
            <a:r>
              <a:rPr kumimoji="1" lang="en-US" altLang="ja-JP" dirty="0"/>
              <a:t>equence numbers (SNs) are assigned before and after the handover.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799DDF-D67E-3D1D-6234-4D294A40A6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814557-8F89-0AF0-D8BD-9F8DDC59C3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89DD841-C04B-46D8-6886-ADCE35699E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51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Proposal: Consecutive SN assignment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b="0" dirty="0"/>
              <a:t>During seamless roaming procedure, </a:t>
            </a:r>
            <a:r>
              <a:rPr lang="en-GB" dirty="0"/>
              <a:t>SN is assigned to DL data consecutively across the current AP MLD and the target AP MLD.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SN is not reset to initial value during the seamless roaming procedure, when current AP MLD forwards DL data to target AP MLD.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66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Some contributions [1-6] discuss SN (Sequence Number) handling during </a:t>
            </a:r>
            <a:r>
              <a:rPr lang="en-GB" altLang="ja-JP" dirty="0">
                <a:solidFill>
                  <a:schemeClr val="bg1">
                    <a:lumMod val="75000"/>
                  </a:schemeClr>
                </a:solidFill>
              </a:rPr>
              <a:t>Seamless Roaming.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In this contribution, we discuss the following topics: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SN handling between AP MLDs for Seamless Roaming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1" dirty="0"/>
              <a:t>Whether to define the interaction between AP MLDs during</a:t>
            </a:r>
            <a:r>
              <a:rPr lang="en-GB" altLang="ja-JP" b="1" dirty="0"/>
              <a:t> Seamless Roaming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48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between AP MLDs during Seamless Roaming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/>
              <a:t>Some contributions discuss whether to define the interaction between AP MLDs during Seamless Roaming and are categorized into the following two options: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Option 1: </a:t>
            </a:r>
            <a:r>
              <a:rPr lang="en-US" altLang="ja-JP" dirty="0"/>
              <a:t>Specification does not define the interaction between AP MLDs (e.g. i</a:t>
            </a:r>
            <a:r>
              <a:rPr lang="en-US" dirty="0"/>
              <a:t>t can be left to implementation) [1][5][6]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Option 2: Specification defines the interaction between AP MLDs [10][11]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41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9293</TotalTime>
  <Words>1685</Words>
  <Application>Microsoft Office PowerPoint</Application>
  <PresentationFormat>ワイド画面</PresentationFormat>
  <Paragraphs>228</Paragraphs>
  <Slides>18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テーマ</vt:lpstr>
      <vt:lpstr>Document</vt:lpstr>
      <vt:lpstr>Mscgen.Chart</vt:lpstr>
      <vt:lpstr>SN assignment and inter-AP MLD interaction for Seamless Roaming</vt:lpstr>
      <vt:lpstr>Introduction</vt:lpstr>
      <vt:lpstr>Introduction</vt:lpstr>
      <vt:lpstr>Background (1/2)</vt:lpstr>
      <vt:lpstr>Background (2/2)</vt:lpstr>
      <vt:lpstr>3GPP handover [8][9]</vt:lpstr>
      <vt:lpstr>Proposal: Consecutive SN assignment</vt:lpstr>
      <vt:lpstr>Introduction</vt:lpstr>
      <vt:lpstr>Interaction between AP MLDs during Seamless Roaming</vt:lpstr>
      <vt:lpstr>Ref) Two Procedures of 3GPP handover</vt:lpstr>
      <vt:lpstr>Ref) 3GPP Normal handover [8]</vt:lpstr>
      <vt:lpstr>Ref) 3GPP DAPS handover [9]</vt:lpstr>
      <vt:lpstr>Proposal for Interaction between AP MLDs during Seamless Roaming</vt:lpstr>
      <vt:lpstr>Conclusion</vt:lpstr>
      <vt:lpstr>References</vt:lpstr>
      <vt:lpstr>Appendix: Normal handover in 3GPP [8]</vt:lpstr>
      <vt:lpstr>Appendix: DAPS (Dual Active Protocol Stack) handover in 3GPP [9]</vt:lpstr>
      <vt:lpstr>Appendix: DAPS (Dual Active Protocol Stack) handover in 3GPP [9]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井上恭輔/研究員</dc:creator>
  <cp:keywords/>
  <cp:lastModifiedBy>井上恭輔/研究員</cp:lastModifiedBy>
  <cp:revision>281</cp:revision>
  <cp:lastPrinted>1601-01-01T00:00:00Z</cp:lastPrinted>
  <dcterms:created xsi:type="dcterms:W3CDTF">2024-05-22T00:18:00Z</dcterms:created>
  <dcterms:modified xsi:type="dcterms:W3CDTF">2024-09-11T01:00:37Z</dcterms:modified>
  <cp:category>Name, Affiliation</cp:category>
</cp:coreProperties>
</file>