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65" r:id="rId4"/>
    <p:sldId id="275" r:id="rId5"/>
    <p:sldId id="286" r:id="rId6"/>
    <p:sldId id="287" r:id="rId7"/>
    <p:sldId id="288" r:id="rId8"/>
    <p:sldId id="278" r:id="rId9"/>
    <p:sldId id="285" r:id="rId10"/>
    <p:sldId id="276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DDBE16E-D2A2-5AF7-BBD4-69E2BB8FAD92}" name="Ugo Campiglio (ucampigl)" initials="UC(" userId="S::ucampigl@cisco.com::95a6968b-48a6-45fa-b946-49655c5ea166" providerId="AD"/>
  <p188:author id="{EDB83DA2-F70D-8D74-8E2B-597DDDC49D7B}" name="Jerome Henry (jerhenry)" initials="JH(" userId="S::jerhenry@cisco.com::976d99fe-8e8f-4075-ac47-d601c3bf01d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24" autoAdjust="0"/>
    <p:restoredTop sz="95470" autoAdjust="0"/>
  </p:normalViewPr>
  <p:slideViewPr>
    <p:cSldViewPr>
      <p:cViewPr>
        <p:scale>
          <a:sx n="110" d="100"/>
          <a:sy n="110" d="100"/>
        </p:scale>
        <p:origin x="304" y="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326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91B65BE-1736-D01E-4F84-D80B899FBC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ED31DEB-1D6A-2878-4586-06417B85766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4219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9023F65-7444-131A-A198-5398DD1AD6F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204163" y="8982075"/>
            <a:ext cx="11140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FA26FC6-A1A6-3A22-0380-33F7D1AFB45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A4BCABCA-AD31-4ED2-AD1C-B95E30C3DA1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4873DDDA-10A7-B68C-4F57-B1833A9BEE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F0CE3D2-B500-3B07-68DD-4465ADFC0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99E83B17-95A8-ACD2-3C24-F9EB32DDC2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C7054C-1ACD-11EB-EB0B-5A47957F77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FC34167-CECB-C294-EF76-C0F5B1DB31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4219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5B07DFB-7E61-2CFB-EA3C-3BB102E3FA9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5FC5B7D-0398-D666-40DC-AA00F74A32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890D7CE-80B1-D55B-253F-AF743C570B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05986" y="8985250"/>
            <a:ext cx="157575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820598BE-C503-764A-37D8-5AA7A12EB5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D5418611-CD5B-4CF3-827C-88AFDC03CD5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B00AD6A7-CF94-48B9-0320-B8C1383E6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D785B4DE-BF62-A953-A3C6-E0459EC93B1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2A3919C-C647-0167-AFC9-56C176D1A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0C8E991-870E-3F60-B20D-E322810456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BA05218-5D40-B804-D166-71AAEC7497A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42191" cy="215444"/>
          </a:xfrm>
          <a:ln/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3612F0B-F34D-6F22-5FE6-A747B5A045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705986" y="8985250"/>
            <a:ext cx="1575752" cy="184666"/>
          </a:xfrm>
          <a:ln/>
        </p:spPr>
        <p:txBody>
          <a:bodyPr/>
          <a:lstStyle/>
          <a:p>
            <a:pPr lvl="4"/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487DBF7-B735-81D5-C460-8A81653BD0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8E55FF68-E32D-4D89-B2E8-285A3231B5B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AF17DDED-6866-8436-83BB-56C58DA9C8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EA6380E-11BA-0D62-1694-87BDC4C3EA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B358411-C381-C56D-AFAC-EDBDA7CE42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CC17456-1D90-73B2-1967-414A87F8C38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42191" cy="215444"/>
          </a:xfrm>
          <a:ln/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053CB74-5963-9AFC-7F97-0E58F810872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705986" y="8985250"/>
            <a:ext cx="1575752" cy="184666"/>
          </a:xfrm>
          <a:ln/>
        </p:spPr>
        <p:txBody>
          <a:bodyPr/>
          <a:lstStyle/>
          <a:p>
            <a:pPr lvl="4"/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BA96C77-D28D-C521-C685-E3C8543DFA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26971B0E-3857-492D-8E05-77CE140EE38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599E5B9D-2FE8-FF72-440B-D952E8FCF2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3B72271-04F3-4870-0E40-C08CE814A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477D9-B47A-521A-B69E-3B6A7249B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BD63BF-0F5D-5B0E-1F12-740A3E952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563EB-5190-B27A-97D9-46EA38FFA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77A0F-8337-42A1-B7CF-056451A2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6C014-6276-2076-A940-AF3F00804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22BC04F2-6181-4375-A7A1-802323F1C6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98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E5CCC-5F63-2A75-4968-AC470FE5E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7EAA73-A06A-8767-CC5D-F4B44AE7E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9F4EC-4ED8-FB8C-32DE-230C031F6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04CEF-460B-83CB-B0FD-FF6BE94C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6EEAA-8B07-DCC9-D327-2603C497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7D989A5-BA1C-4535-B686-CC7A71557E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780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8119F8-6288-EB9E-5770-CF5923182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468F29-5ED1-A33E-C059-F85F9D9C5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D1136-BBF2-6F4D-12B2-352D7CA58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8D37E-22BB-9FD6-54BA-5DA5C84FB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87A8C-12B0-C5FB-9D6B-F32362E8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E0AA42F-0D16-4C99-BE90-C6DAFA2D2F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735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85001-8716-4850-0C7B-6178AED86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45919-ED29-5186-82CA-4ED541E5C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6BDCE-A5BA-5338-5322-F36630654A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B12C5-9B68-8A1B-4791-8F18B9012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Henry et al, Cisco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DAE8A-0442-FBE7-1A6D-3E907C998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E54AA74-A3F7-46E4-9EFC-933E78ECC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57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28CB-DA5E-51DA-04D7-691DBB048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BD3A1-1999-AAEC-3B9C-AE097760B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2556D-2217-D66A-B5C5-20D0EB11F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45698-93C9-1D98-EA30-056B99A67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FF874-3D42-1F89-F79D-4B8851AB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FF98042-A9A8-4D9C-9976-C2F0A8D4AC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98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E7A57-151F-6A55-E5E1-474D90D1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448AE-DFB1-996E-1AE6-1C97C13B56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C4E95-DF95-F61F-E2F4-C7E7B73C0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77246-52D7-05D9-14D4-6F844D0E2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41273-0052-C9BD-B44E-A9ACED549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4AECA-2E21-B8CD-C996-D9B2DD996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287A155-8F67-4D7B-ABBB-0967887E9F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43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1A79B-CCD8-87CF-35EE-E1B8DD7FC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85BEB-E647-5102-5B95-4F26E86CC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47FDC-6B7E-EA20-0935-0FB905D20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3716CB-41DF-C354-F62F-C3A7CABE3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92F34E-6148-74DB-7B6B-63D3B9BC65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750F0F-5365-38B3-EAA7-18728B12D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5DA70A-5001-71FF-87C2-B4C3053F5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4CA58-B05C-D209-6553-F64DCFDF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8CA2BD2-F5DD-49F8-A29C-C06D5E21D4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92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C31B4-9617-F351-034F-BF970978B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DDECD-69C3-ED98-77FE-7504CEF3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46E393-C353-7ECC-DEE5-D95982FEE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57EA-5C43-62BC-E11F-B0E98F1F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3C94B0D-E077-46C8-995C-F54DD9DC16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52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7CB49-47C6-C995-3F34-E8FB7289B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76BB03-D3C6-2BEC-10BC-59030CEA0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7383E-8F3D-E082-8B18-D718BA7F9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E862076-7A13-4AD1-B686-0410170C82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76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ED176-3A7E-7417-E8C7-DE58A2B28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9289D-D764-F0E8-6BDB-A50B99908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635E1B-3F91-E5F4-E483-DCD00BB39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5166F-B508-31CD-0F60-2BCC4A4C2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14D04-6F87-2E20-9E33-0DD511238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D9637-A5F6-15EE-8AA0-C86551ACE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CADB22F-5EFF-4420-AFEE-97605CB497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47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50D9-A3A6-A027-8016-367047465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C5218E-F4B7-28BA-6FD1-059B197FB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4AB9AE-C574-5E4D-E499-F7DAC6940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A6A9E-3E6D-9AAC-6E94-850252ED5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F3F51-1AEB-2FF8-4872-202151487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E19A7-299E-DECB-E937-539038012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65DBAC8-BA74-4D47-93FE-7C148B3A6E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13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1A7F75A-F9E0-DCB6-22D2-41EA21B15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468F62B-023F-F8DB-E222-70CBB2D264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38117F4-0CE8-354B-647D-C8A7B27A3D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dirty="0"/>
              <a:t>Sept 2024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A596501-F48F-46EA-C9B0-00000C172C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29837" y="6475413"/>
            <a:ext cx="11140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Henry et al, Cisco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61F9CED-C24D-18A5-BF86-B84E73416D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5BCAD9B6-31F9-4289-B6D4-72C63516B4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17D62FFC-DFDA-7A49-F93B-80EE4E823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5542" y="332601"/>
            <a:ext cx="33599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doc.: IEEE 802.11-24/1620-r0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ECBC0064-AE72-1424-392A-0245FD92E9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AF49FE91-6330-2CE7-DA80-4D344EB8A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4F2EEC81-55EC-99FB-9FA5-8E8D7147CE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76CA35-E914-A1D6-E933-84AC7BECF689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79260"/>
            <a:ext cx="6350" cy="152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920BC4F-BD43-7316-FE6A-90FF44BB00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ED3D807-B1D6-3304-0C75-C4584A6E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BF2265-0AAA-5832-5448-AED2C7A6F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676AD1EC-E104-48D8-AF05-17CA8447DB3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EB08C419-5B06-D183-742C-B4F17CC8A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DS MAC Collision Warning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71C1FA7B-37AC-DB4E-561F-5C0E7E63B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2024-09-09</a:t>
            </a:r>
          </a:p>
        </p:txBody>
      </p:sp>
      <p:graphicFrame>
        <p:nvGraphicFramePr>
          <p:cNvPr id="30731" name="Object 11">
            <a:extLst>
              <a:ext uri="{FF2B5EF4-FFF2-40B4-BE49-F238E27FC236}">
                <a16:creationId xmlns:a16="http://schemas.microsoft.com/office/drawing/2014/main" id="{756FBB1C-6B8E-4220-8016-F0A73F80B5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000012"/>
              </p:ext>
            </p:extLst>
          </p:nvPr>
        </p:nvGraphicFramePr>
        <p:xfrm>
          <a:off x="34925" y="2260600"/>
          <a:ext cx="9204325" cy="305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743200" progId="Word.Document.8">
                  <p:embed/>
                </p:oleObj>
              </mc:Choice>
              <mc:Fallback>
                <p:oleObj name="Document" r:id="rId3" imgW="8255000" imgH="2743200" progId="Word.Document.8">
                  <p:embed/>
                  <p:pic>
                    <p:nvPicPr>
                      <p:cNvPr id="30731" name="Object 11">
                        <a:extLst>
                          <a:ext uri="{FF2B5EF4-FFF2-40B4-BE49-F238E27FC236}">
                            <a16:creationId xmlns:a16="http://schemas.microsoft.com/office/drawing/2014/main" id="{756FBB1C-6B8E-4220-8016-F0A73F80B5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" y="2260600"/>
                        <a:ext cx="9204325" cy="305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>
            <a:extLst>
              <a:ext uri="{FF2B5EF4-FFF2-40B4-BE49-F238E27FC236}">
                <a16:creationId xmlns:a16="http://schemas.microsoft.com/office/drawing/2014/main" id="{CCC37F26-254A-F69E-5832-251989491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FC832C-9FFD-F9E8-63C4-D98A8769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438C6C-3D4E-24C2-021B-CDD23CE6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6547C1-9FCF-9BC3-1A41-1E00DB74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36130D0-F086-4CEF-9000-39C4C8D3A5A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18A3BE0-B42B-41F9-7BCF-EF5A26FC4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Straw Poll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E924D81-2867-4520-77A6-F91203C90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Do you agree to insert a DS MAC collision warning in 802.11bi?</a:t>
            </a:r>
          </a:p>
          <a:p>
            <a:pPr lvl="1"/>
            <a:r>
              <a:rPr lang="en-US" altLang="en-US" dirty="0"/>
              <a:t>Yes</a:t>
            </a:r>
          </a:p>
          <a:p>
            <a:pPr lvl="1"/>
            <a:r>
              <a:rPr lang="en-US" altLang="en-US" dirty="0"/>
              <a:t>No</a:t>
            </a:r>
          </a:p>
          <a:p>
            <a:pPr lvl="1"/>
            <a:r>
              <a:rPr lang="en-US" alt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865683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225896-576F-5897-A906-15816554B8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3C17BC-5EDC-3275-EF8A-5F81572A8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E4D865B-CFBD-F1F5-B431-7EF37112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19438369-519A-4933-844F-51C1F547C39F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8F450B45-0FCA-3A8D-CD37-28245A6E4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Abstract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AABE56B-5410-AA7C-6BAB-35ACA4B94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Proposal for a collision warning mechanism for the non-AP MLD DS MAC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Background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207578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DS MAC is advertised by the non-AP MLD at association time</a:t>
            </a:r>
          </a:p>
          <a:p>
            <a:pPr marL="400050" lvl="1" indent="0">
              <a:buNone/>
            </a:pPr>
            <a:r>
              <a:rPr lang="en-US" altLang="en-US" dirty="0"/>
              <a:t>Its goal is to inform the AP on what MAC address the non-AP MLD would like to be known as, over the DS</a:t>
            </a:r>
          </a:p>
          <a:p>
            <a:pPr marL="400050" lvl="1" indent="0">
              <a:buNone/>
            </a:pPr>
            <a:r>
              <a:rPr lang="en-US" altLang="en-US" dirty="0"/>
              <a:t>Draft 0.5 cl. 9.4.2.336:</a:t>
            </a:r>
            <a:endParaRPr lang="en-GB" alt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93D1A1E-6E98-6C14-ED98-E0239E083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633494"/>
              </p:ext>
            </p:extLst>
          </p:nvPr>
        </p:nvGraphicFramePr>
        <p:xfrm>
          <a:off x="458788" y="4636135"/>
          <a:ext cx="7772400" cy="1392555"/>
        </p:xfrm>
        <a:graphic>
          <a:graphicData uri="http://schemas.openxmlformats.org/drawingml/2006/table">
            <a:tbl>
              <a:tblPr/>
              <a:tblGrid>
                <a:gridCol w="1554480">
                  <a:extLst>
                    <a:ext uri="{9D8B030D-6E8A-4147-A177-3AD203B41FA5}">
                      <a16:colId xmlns:a16="http://schemas.microsoft.com/office/drawing/2014/main" val="320520581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43455883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26871695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27667278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0235510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br>
                        <a:rPr lang="en-US">
                          <a:effectLst/>
                          <a:latin typeface="Helvetica" pitchFamily="2" charset="0"/>
                        </a:rPr>
                      </a:br>
                      <a:endParaRPr lang="en-US">
                        <a:effectLst/>
                        <a:latin typeface="Helvetica" pitchFamily="2" charset="0"/>
                      </a:endParaRPr>
                    </a:p>
                  </a:txBody>
                  <a:tcPr marL="76200" marR="57150" marT="57150" marB="47625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Helvetica" pitchFamily="2" charset="0"/>
                        </a:rPr>
                        <a:t>Element ID</a:t>
                      </a:r>
                    </a:p>
                  </a:txBody>
                  <a:tcPr marL="76200" marR="57150" marT="57150" marB="47625" anchor="ctr">
                    <a:lnL w="114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Helvetica" pitchFamily="2" charset="0"/>
                        </a:rPr>
                        <a:t>Length</a:t>
                      </a:r>
                    </a:p>
                  </a:txBody>
                  <a:tcPr marL="76200" marR="57150" marT="57150" marB="47625" anchor="ctr">
                    <a:lnL w="114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Helvetica" pitchFamily="2" charset="0"/>
                        </a:rPr>
                        <a:t>Element ID Extension</a:t>
                      </a:r>
                    </a:p>
                  </a:txBody>
                  <a:tcPr marL="76200" marR="57150" marT="57150" marB="47625" anchor="ctr">
                    <a:lnL w="114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Helvetica" pitchFamily="2" charset="0"/>
                        </a:rPr>
                        <a:t>DS MAC Address</a:t>
                      </a:r>
                    </a:p>
                  </a:txBody>
                  <a:tcPr marL="76200" marR="57150" marT="57150" marB="47625" anchor="ctr">
                    <a:lnL w="114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4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4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65790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Helvetica" pitchFamily="2" charset="0"/>
                        </a:rPr>
                        <a:t>Octets:</a:t>
                      </a:r>
                    </a:p>
                  </a:txBody>
                  <a:tcPr marL="76200" marR="57150" marT="57150" marB="47625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Helvetica" pitchFamily="2" charset="0"/>
                        </a:rPr>
                        <a:t>1</a:t>
                      </a:r>
                    </a:p>
                  </a:txBody>
                  <a:tcPr marL="76200" marR="57150" marT="57150" marB="47625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Helvetica" pitchFamily="2" charset="0"/>
                        </a:rPr>
                        <a:t>1</a:t>
                      </a:r>
                    </a:p>
                  </a:txBody>
                  <a:tcPr marL="76200" marR="57150" marT="57150" marB="47625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Helvetica" pitchFamily="2" charset="0"/>
                        </a:rPr>
                        <a:t>1</a:t>
                      </a:r>
                    </a:p>
                  </a:txBody>
                  <a:tcPr marL="76200" marR="57150" marT="57150" marB="47625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  <a:latin typeface="Helvetica" pitchFamily="2" charset="0"/>
                        </a:rPr>
                        <a:t>6</a:t>
                      </a:r>
                    </a:p>
                  </a:txBody>
                  <a:tcPr marL="76200" marR="57150" marT="57150" marB="47625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136649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  <a:latin typeface="Helvetica" pitchFamily="2" charset="0"/>
                        </a:rPr>
                        <a:t>DS MAC Address element format</a:t>
                      </a:r>
                      <a:endParaRPr lang="en-US" dirty="0">
                        <a:effectLst/>
                        <a:latin typeface="Helvetica" pitchFamily="2" charset="0"/>
                      </a:endParaRPr>
                    </a:p>
                  </a:txBody>
                  <a:tcPr marL="57150" marR="57150" marT="57150" marB="28575" anchor="ctr">
                    <a:lnL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977573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7A8A3016-27FD-A192-7AB2-C03C9DD14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9" y="3974323"/>
            <a:ext cx="7796839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2" charset="0"/>
              </a:rPr>
              <a:t>The DS MAC Address element is used by a non-AP STA that is not affiliated with a non-AP MLD or a non-AP MLD to provide the DS MAC address to the AP or an AP MLD, respectively, to be used for the DS mapping. 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2" charset="0"/>
              </a:rPr>
              <a:t>The format of the DS MAC Address element is shown in Figure 9-1001de (DS MAC Address element format).</a:t>
            </a:r>
            <a:b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2" charset="0"/>
              </a:rPr>
            </a:b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2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06016"/>
            <a:ext cx="7772400" cy="1066800"/>
          </a:xfrm>
        </p:spPr>
        <p:txBody>
          <a:bodyPr/>
          <a:lstStyle/>
          <a:p>
            <a:r>
              <a:rPr lang="en-US" altLang="en-US" dirty="0"/>
              <a:t>DS MAC Challenge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GB" altLang="en-US" sz="1800" dirty="0"/>
              <a:t>The AP acts as a bridge between the 802.11 and the DS (e.g. Ethernet) mediums </a:t>
            </a:r>
          </a:p>
          <a:p>
            <a:pPr>
              <a:buFontTx/>
              <a:buChar char="-"/>
            </a:pPr>
            <a:r>
              <a:rPr lang="en-GB" altLang="en-US" sz="1800" dirty="0">
                <a:cs typeface="Times New Roman"/>
              </a:rPr>
              <a:t>When the AP receives a frame on the DS, it needs to know if it should forward the frame to the 802.11 medium or not</a:t>
            </a:r>
          </a:p>
          <a:p>
            <a:pPr>
              <a:buFontTx/>
              <a:buChar char="-"/>
            </a:pPr>
            <a:r>
              <a:rPr lang="en-GB" altLang="en-US" sz="1800" dirty="0">
                <a:cs typeface="Times New Roman"/>
              </a:rPr>
              <a:t>What happens if the non-AP MLD ‘signals’ a DS MAC that is an already existing entity on the DS?</a:t>
            </a:r>
            <a:endParaRPr lang="en-GB" altLang="en-US" sz="1600" dirty="0">
              <a:cs typeface="Times New Roman"/>
            </a:endParaRPr>
          </a:p>
          <a:p>
            <a:pPr marL="0" indent="0">
              <a:buNone/>
            </a:pPr>
            <a:endParaRPr lang="en-GB" altLang="en-US" dirty="0"/>
          </a:p>
        </p:txBody>
      </p:sp>
      <p:pic>
        <p:nvPicPr>
          <p:cNvPr id="5" name="Picture 11" descr="C:\Users\ecoffey\AppData\Local\Temp\Rar$DRa0.403\30001_Device_access_point_default_64.png">
            <a:extLst>
              <a:ext uri="{FF2B5EF4-FFF2-40B4-BE49-F238E27FC236}">
                <a16:creationId xmlns:a16="http://schemas.microsoft.com/office/drawing/2014/main" id="{76C5011A-7531-1973-6108-8CAC5078E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523" y="4437112"/>
            <a:ext cx="487680" cy="48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C:\Users\ecoffey\AppData\Local\Temp\Rar$DRa0.376\30028_Device_file_server_default_64.png">
            <a:extLst>
              <a:ext uri="{FF2B5EF4-FFF2-40B4-BE49-F238E27FC236}">
                <a16:creationId xmlns:a16="http://schemas.microsoft.com/office/drawing/2014/main" id="{5EB99986-26E5-FA6D-1A13-4B6A7B7CC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426915"/>
            <a:ext cx="487680" cy="48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5E12E3-7D09-ED06-FF94-1DDB6226153A}"/>
              </a:ext>
            </a:extLst>
          </p:cNvPr>
          <p:cNvCxnSpPr/>
          <p:nvPr/>
        </p:nvCxnSpPr>
        <p:spPr bwMode="auto">
          <a:xfrm>
            <a:off x="4344988" y="4725144"/>
            <a:ext cx="21712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E7BCAC4-0139-DEA0-5902-4B05FCD1B738}"/>
              </a:ext>
            </a:extLst>
          </p:cNvPr>
          <p:cNvSpPr txBox="1"/>
          <p:nvPr/>
        </p:nvSpPr>
        <p:spPr>
          <a:xfrm>
            <a:off x="5050370" y="414816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74EB70-9D76-B0C9-EA93-B8C823105F68}"/>
              </a:ext>
            </a:extLst>
          </p:cNvPr>
          <p:cNvSpPr txBox="1"/>
          <p:nvPr/>
        </p:nvSpPr>
        <p:spPr>
          <a:xfrm>
            <a:off x="4968512" y="4832524"/>
            <a:ext cx="9476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I am </a:t>
            </a:r>
            <a:r>
              <a:rPr lang="en-US" dirty="0" err="1"/>
              <a:t>a.b.c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17A85E8-162B-D931-349D-D4527D6F2170}"/>
              </a:ext>
            </a:extLst>
          </p:cNvPr>
          <p:cNvCxnSpPr/>
          <p:nvPr/>
        </p:nvCxnSpPr>
        <p:spPr bwMode="auto">
          <a:xfrm flipH="1">
            <a:off x="4572000" y="5099743"/>
            <a:ext cx="165618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2771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E5A659-03BF-58D1-11AC-569FD9CA4B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B064538-1EC7-09E3-5BBD-738F494FF7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012791F-DD78-0C6A-0243-5AAC0AC46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3791501-A70C-B59C-1B9A-2D1601AE6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4FEC5C4-76C5-C5F7-43F6-4848CD0926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06016"/>
            <a:ext cx="7772400" cy="1066800"/>
          </a:xfrm>
        </p:spPr>
        <p:txBody>
          <a:bodyPr/>
          <a:lstStyle/>
          <a:p>
            <a:r>
              <a:rPr lang="en-US" altLang="en-US" dirty="0"/>
              <a:t>DS MAC Challenge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94AB00D-ED06-A077-12EA-C54660BE8C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GB" altLang="en-US" sz="1800" dirty="0"/>
              <a:t>The AP acts as a bridge between the 802.11 and the DS (e.g. Ethernet) mediums </a:t>
            </a:r>
          </a:p>
          <a:p>
            <a:pPr>
              <a:buFontTx/>
              <a:buChar char="-"/>
            </a:pPr>
            <a:r>
              <a:rPr lang="en-GB" altLang="en-US" sz="1800" dirty="0">
                <a:cs typeface="Times New Roman"/>
              </a:rPr>
              <a:t>When the AP receives a frame on the DS, it needs to know if it should forward the frame to the 802.11 medium or not</a:t>
            </a:r>
          </a:p>
          <a:p>
            <a:pPr>
              <a:buFontTx/>
              <a:buChar char="-"/>
            </a:pPr>
            <a:r>
              <a:rPr lang="en-GB" altLang="en-US" sz="1800" dirty="0">
                <a:cs typeface="Times New Roman"/>
              </a:rPr>
              <a:t>What happens if the non-AP MLD ‘signals’ a DS MAC that is an already existing entity on the DS?</a:t>
            </a:r>
            <a:endParaRPr lang="en-GB" altLang="en-US" sz="1600" dirty="0">
              <a:cs typeface="Times New Roman"/>
            </a:endParaRPr>
          </a:p>
          <a:p>
            <a:pPr marL="0" indent="0">
              <a:buNone/>
            </a:pPr>
            <a:endParaRPr lang="en-GB" altLang="en-US" dirty="0"/>
          </a:p>
        </p:txBody>
      </p:sp>
      <p:pic>
        <p:nvPicPr>
          <p:cNvPr id="5" name="Picture 11" descr="C:\Users\ecoffey\AppData\Local\Temp\Rar$DRa0.403\30001_Device_access_point_default_64.png">
            <a:extLst>
              <a:ext uri="{FF2B5EF4-FFF2-40B4-BE49-F238E27FC236}">
                <a16:creationId xmlns:a16="http://schemas.microsoft.com/office/drawing/2014/main" id="{E330880A-A01E-DA35-5985-3DB3030D6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523" y="4437112"/>
            <a:ext cx="487680" cy="48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C:\Users\ecoffey\AppData\Local\Temp\Rar$DRa0.376\30028_Device_file_server_default_64.png">
            <a:extLst>
              <a:ext uri="{FF2B5EF4-FFF2-40B4-BE49-F238E27FC236}">
                <a16:creationId xmlns:a16="http://schemas.microsoft.com/office/drawing/2014/main" id="{A866D1A0-B351-0CBF-55FA-925DDD846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426915"/>
            <a:ext cx="487680" cy="48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C:\Users\ecoffey\AppData\Local\Temp\Rar$DRa1.653\30059_Device_laptop_3145_default_64.png">
            <a:extLst>
              <a:ext uri="{FF2B5EF4-FFF2-40B4-BE49-F238E27FC236}">
                <a16:creationId xmlns:a16="http://schemas.microsoft.com/office/drawing/2014/main" id="{8CE66A45-10AE-0B29-062E-782049A10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229200"/>
            <a:ext cx="487680" cy="48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ABF984-B2A6-9CA7-CA33-6111E1E56D23}"/>
              </a:ext>
            </a:extLst>
          </p:cNvPr>
          <p:cNvCxnSpPr/>
          <p:nvPr/>
        </p:nvCxnSpPr>
        <p:spPr bwMode="auto">
          <a:xfrm>
            <a:off x="4344988" y="4725144"/>
            <a:ext cx="21712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447860E-C907-44C8-6DC6-5BE030B1DB39}"/>
              </a:ext>
            </a:extLst>
          </p:cNvPr>
          <p:cNvSpPr txBox="1"/>
          <p:nvPr/>
        </p:nvSpPr>
        <p:spPr>
          <a:xfrm>
            <a:off x="5007974" y="4147097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CFBF8B-9472-782C-BBE6-8880527E8A51}"/>
              </a:ext>
            </a:extLst>
          </p:cNvPr>
          <p:cNvSpPr txBox="1"/>
          <p:nvPr/>
        </p:nvSpPr>
        <p:spPr>
          <a:xfrm>
            <a:off x="2989473" y="5247248"/>
            <a:ext cx="20185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My DS MAC shall be </a:t>
            </a:r>
            <a:r>
              <a:rPr lang="en-US" dirty="0" err="1"/>
              <a:t>a.b.c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2A83A86-0513-26D0-1B2B-BF6BF805714E}"/>
              </a:ext>
            </a:extLst>
          </p:cNvPr>
          <p:cNvCxnSpPr>
            <a:stCxn id="7" idx="3"/>
          </p:cNvCxnSpPr>
          <p:nvPr/>
        </p:nvCxnSpPr>
        <p:spPr bwMode="auto">
          <a:xfrm flipV="1">
            <a:off x="2683416" y="4924792"/>
            <a:ext cx="1240512" cy="5482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2CB0A6B-C401-3F51-E0C8-F474266B5090}"/>
              </a:ext>
            </a:extLst>
          </p:cNvPr>
          <p:cNvSpPr txBox="1"/>
          <p:nvPr/>
        </p:nvSpPr>
        <p:spPr>
          <a:xfrm>
            <a:off x="4292266" y="4362597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a.b.c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62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CC907C-423A-2E2E-7F55-E645B19737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7DC2E28-5A04-F2DA-05CC-CE9F9BC843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653688-EC88-10F0-83C7-F61FD2306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9C31CA3-5E10-D457-9156-11CF356A5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7A7DAF9E-0CED-52CE-CA00-BEC7B18A4D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06016"/>
            <a:ext cx="7772400" cy="1066800"/>
          </a:xfrm>
        </p:spPr>
        <p:txBody>
          <a:bodyPr/>
          <a:lstStyle/>
          <a:p>
            <a:r>
              <a:rPr lang="en-US" altLang="en-US" dirty="0"/>
              <a:t>DS MAC Challenge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49D2256-B334-7C24-D40A-15A58F953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GB" altLang="en-US" sz="1800" dirty="0"/>
              <a:t>The AP acts as a bridge between the 802.11 and the DS (e.g. Ethernet) mediums </a:t>
            </a:r>
          </a:p>
          <a:p>
            <a:pPr>
              <a:buFontTx/>
              <a:buChar char="-"/>
            </a:pPr>
            <a:r>
              <a:rPr lang="en-GB" altLang="en-US" sz="1800" dirty="0">
                <a:cs typeface="Times New Roman"/>
              </a:rPr>
              <a:t>When the AP receives a frame on the DS, it needs to know if it should forward the frame to the 802.11 medium or not</a:t>
            </a:r>
          </a:p>
          <a:p>
            <a:pPr>
              <a:buFontTx/>
              <a:buChar char="-"/>
            </a:pPr>
            <a:r>
              <a:rPr lang="en-GB" altLang="en-US" sz="1800" dirty="0">
                <a:cs typeface="Times New Roman"/>
              </a:rPr>
              <a:t>What happens if the non-AP MLD ‘signals’ a DS MAC that is an already existing entity on the DS?</a:t>
            </a:r>
            <a:endParaRPr lang="en-GB" altLang="en-US" sz="1600" dirty="0">
              <a:cs typeface="Times New Roman"/>
            </a:endParaRPr>
          </a:p>
          <a:p>
            <a:pPr marL="0" indent="0">
              <a:buNone/>
            </a:pPr>
            <a:endParaRPr lang="en-GB" altLang="en-US" dirty="0"/>
          </a:p>
        </p:txBody>
      </p:sp>
      <p:pic>
        <p:nvPicPr>
          <p:cNvPr id="5" name="Picture 11" descr="C:\Users\ecoffey\AppData\Local\Temp\Rar$DRa0.403\30001_Device_access_point_default_64.png">
            <a:extLst>
              <a:ext uri="{FF2B5EF4-FFF2-40B4-BE49-F238E27FC236}">
                <a16:creationId xmlns:a16="http://schemas.microsoft.com/office/drawing/2014/main" id="{CC04094E-6B23-0F7E-8466-21FD01C69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523" y="4437112"/>
            <a:ext cx="487680" cy="48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C:\Users\ecoffey\AppData\Local\Temp\Rar$DRa0.376\30028_Device_file_server_default_64.png">
            <a:extLst>
              <a:ext uri="{FF2B5EF4-FFF2-40B4-BE49-F238E27FC236}">
                <a16:creationId xmlns:a16="http://schemas.microsoft.com/office/drawing/2014/main" id="{4636908E-BE0B-4574-0601-C1C07169EC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426915"/>
            <a:ext cx="487680" cy="48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C:\Users\ecoffey\AppData\Local\Temp\Rar$DRa1.653\30059_Device_laptop_3145_default_64.png">
            <a:extLst>
              <a:ext uri="{FF2B5EF4-FFF2-40B4-BE49-F238E27FC236}">
                <a16:creationId xmlns:a16="http://schemas.microsoft.com/office/drawing/2014/main" id="{AEB3CEAC-6910-DF78-FC83-0B94F84F9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229200"/>
            <a:ext cx="487680" cy="48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8F841EF-8F64-9F43-79CE-CF78631DCD2F}"/>
              </a:ext>
            </a:extLst>
          </p:cNvPr>
          <p:cNvCxnSpPr/>
          <p:nvPr/>
        </p:nvCxnSpPr>
        <p:spPr bwMode="auto">
          <a:xfrm>
            <a:off x="4344988" y="4725144"/>
            <a:ext cx="21712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A8E3F45-4679-786E-C3BD-2C8AE65D73EE}"/>
              </a:ext>
            </a:extLst>
          </p:cNvPr>
          <p:cNvSpPr txBox="1"/>
          <p:nvPr/>
        </p:nvSpPr>
        <p:spPr>
          <a:xfrm>
            <a:off x="5007974" y="4147097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EF0BE8-C233-5C2A-01D6-5F49D7E3A0A7}"/>
              </a:ext>
            </a:extLst>
          </p:cNvPr>
          <p:cNvSpPr txBox="1"/>
          <p:nvPr/>
        </p:nvSpPr>
        <p:spPr>
          <a:xfrm>
            <a:off x="4269337" y="4399902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a.b.c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C2FCE0F-027E-5B9A-80D3-04D916D3C310}"/>
              </a:ext>
            </a:extLst>
          </p:cNvPr>
          <p:cNvCxnSpPr>
            <a:stCxn id="7" idx="3"/>
          </p:cNvCxnSpPr>
          <p:nvPr/>
        </p:nvCxnSpPr>
        <p:spPr bwMode="auto">
          <a:xfrm flipV="1">
            <a:off x="2683416" y="4924792"/>
            <a:ext cx="1240512" cy="5482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1A5055F-755C-A81A-61C2-673DB482D42D}"/>
              </a:ext>
            </a:extLst>
          </p:cNvPr>
          <p:cNvSpPr txBox="1"/>
          <p:nvPr/>
        </p:nvSpPr>
        <p:spPr>
          <a:xfrm>
            <a:off x="4292266" y="4362597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a.b.c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87F8404-D820-F058-7CD6-644F424FAA09}"/>
              </a:ext>
            </a:extLst>
          </p:cNvPr>
          <p:cNvCxnSpPr/>
          <p:nvPr/>
        </p:nvCxnSpPr>
        <p:spPr bwMode="auto">
          <a:xfrm flipH="1">
            <a:off x="4336528" y="4001840"/>
            <a:ext cx="163440" cy="4661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6CCC35D-1758-5C87-E33C-AFC9A0F7FD64}"/>
              </a:ext>
            </a:extLst>
          </p:cNvPr>
          <p:cNvSpPr txBox="1"/>
          <p:nvPr/>
        </p:nvSpPr>
        <p:spPr>
          <a:xfrm>
            <a:off x="3707904" y="3869305"/>
            <a:ext cx="8243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 = </a:t>
            </a:r>
            <a:r>
              <a:rPr lang="en-US" dirty="0" err="1"/>
              <a:t>a.b.c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AEC159A-9C0C-9112-1C57-30DF62DDED3F}"/>
              </a:ext>
            </a:extLst>
          </p:cNvPr>
          <p:cNvSpPr/>
          <p:nvPr/>
        </p:nvSpPr>
        <p:spPr bwMode="auto">
          <a:xfrm>
            <a:off x="3800148" y="4102064"/>
            <a:ext cx="596366" cy="7200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62C46E3-EDAB-E8F2-1D36-B2FC3AC62130}"/>
              </a:ext>
            </a:extLst>
          </p:cNvPr>
          <p:cNvSpPr txBox="1"/>
          <p:nvPr/>
        </p:nvSpPr>
        <p:spPr>
          <a:xfrm>
            <a:off x="4088363" y="4878691"/>
            <a:ext cx="2324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?? Er.. Is this the STA (forward) </a:t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or the DS box (ignore)?</a:t>
            </a:r>
          </a:p>
        </p:txBody>
      </p:sp>
    </p:spTree>
    <p:extLst>
      <p:ext uri="{BB962C8B-B14F-4D97-AF65-F5344CB8AC3E}">
        <p14:creationId xmlns:p14="http://schemas.microsoft.com/office/powerpoint/2010/main" val="253124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768343-B087-D16E-15C1-17666912E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EC009B0-2C26-DDD1-946D-0E1B57A042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EFDCB50-4EA4-45D8-AF25-F3B51B875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3F16D6E-7788-D03A-DB42-421814F08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0024160C-5785-19E4-5572-45B34C3401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06016"/>
            <a:ext cx="7772400" cy="1066800"/>
          </a:xfrm>
        </p:spPr>
        <p:txBody>
          <a:bodyPr/>
          <a:lstStyle/>
          <a:p>
            <a:r>
              <a:rPr lang="en-US" altLang="en-US" dirty="0"/>
              <a:t>DS MAC Challenge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31051F4-EBCB-40ED-DB3B-5A8A1579B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GB" altLang="en-US" sz="1800" dirty="0"/>
              <a:t>The AP acts as a bridge between the 802.11 and the DS (e.g. Ethernet) mediums </a:t>
            </a:r>
          </a:p>
          <a:p>
            <a:pPr>
              <a:buFontTx/>
              <a:buChar char="-"/>
            </a:pPr>
            <a:r>
              <a:rPr lang="en-GB" altLang="en-US" sz="1800" dirty="0">
                <a:cs typeface="Times New Roman"/>
              </a:rPr>
              <a:t>When the AP receives a frame on the DS, it needs to know if it should forward the frame to the 802.11 medium or not</a:t>
            </a:r>
          </a:p>
          <a:p>
            <a:pPr>
              <a:buFontTx/>
              <a:buChar char="-"/>
            </a:pPr>
            <a:r>
              <a:rPr lang="en-GB" altLang="en-US" sz="1800" dirty="0">
                <a:cs typeface="Times New Roman"/>
              </a:rPr>
              <a:t>What happens if the non-AP MLD ‘signals’ a DS MAC that is an already existing entity on the DS?</a:t>
            </a:r>
            <a:endParaRPr lang="en-GB" altLang="en-US" sz="1600" dirty="0">
              <a:cs typeface="Times New Roman"/>
            </a:endParaRPr>
          </a:p>
          <a:p>
            <a:pPr marL="0" indent="0">
              <a:buNone/>
            </a:pPr>
            <a:endParaRPr lang="en-GB" altLang="en-US" dirty="0"/>
          </a:p>
        </p:txBody>
      </p:sp>
      <p:pic>
        <p:nvPicPr>
          <p:cNvPr id="5" name="Picture 11" descr="C:\Users\ecoffey\AppData\Local\Temp\Rar$DRa0.403\30001_Device_access_point_default_64.png">
            <a:extLst>
              <a:ext uri="{FF2B5EF4-FFF2-40B4-BE49-F238E27FC236}">
                <a16:creationId xmlns:a16="http://schemas.microsoft.com/office/drawing/2014/main" id="{D88B7DDD-C057-A6BE-7B3D-348580B9B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523" y="4437112"/>
            <a:ext cx="487680" cy="48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C:\Users\ecoffey\AppData\Local\Temp\Rar$DRa0.376\30028_Device_file_server_default_64.png">
            <a:extLst>
              <a:ext uri="{FF2B5EF4-FFF2-40B4-BE49-F238E27FC236}">
                <a16:creationId xmlns:a16="http://schemas.microsoft.com/office/drawing/2014/main" id="{CA8FBA16-BF16-8EFD-5165-AF370705E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426915"/>
            <a:ext cx="487680" cy="48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C:\Users\ecoffey\AppData\Local\Temp\Rar$DRa1.653\30059_Device_laptop_3145_default_64.png">
            <a:extLst>
              <a:ext uri="{FF2B5EF4-FFF2-40B4-BE49-F238E27FC236}">
                <a16:creationId xmlns:a16="http://schemas.microsoft.com/office/drawing/2014/main" id="{CDCAD045-0F0B-FAE7-A710-6166954001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229200"/>
            <a:ext cx="487680" cy="48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D33F548-DADC-A470-83B1-13774BB510D3}"/>
              </a:ext>
            </a:extLst>
          </p:cNvPr>
          <p:cNvCxnSpPr/>
          <p:nvPr/>
        </p:nvCxnSpPr>
        <p:spPr bwMode="auto">
          <a:xfrm>
            <a:off x="4344988" y="4725144"/>
            <a:ext cx="21712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01E463C-4F3E-A397-4782-03D34ED4A2AA}"/>
              </a:ext>
            </a:extLst>
          </p:cNvPr>
          <p:cNvSpPr txBox="1"/>
          <p:nvPr/>
        </p:nvSpPr>
        <p:spPr>
          <a:xfrm>
            <a:off x="4501752" y="4400584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a.b.c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A33A8A7-8754-CA6C-E947-890895678AF1}"/>
              </a:ext>
            </a:extLst>
          </p:cNvPr>
          <p:cNvCxnSpPr>
            <a:stCxn id="7" idx="3"/>
          </p:cNvCxnSpPr>
          <p:nvPr/>
        </p:nvCxnSpPr>
        <p:spPr bwMode="auto">
          <a:xfrm flipV="1">
            <a:off x="2683416" y="4924792"/>
            <a:ext cx="1240512" cy="5482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270F67D-6788-AFDF-4E53-4A56D709CAF1}"/>
              </a:ext>
            </a:extLst>
          </p:cNvPr>
          <p:cNvSpPr txBox="1"/>
          <p:nvPr/>
        </p:nvSpPr>
        <p:spPr>
          <a:xfrm>
            <a:off x="5431514" y="4393756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a.b.c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03CE0A0-2819-D321-8B42-B17A24AEECD4}"/>
              </a:ext>
            </a:extLst>
          </p:cNvPr>
          <p:cNvCxnSpPr/>
          <p:nvPr/>
        </p:nvCxnSpPr>
        <p:spPr bwMode="auto">
          <a:xfrm flipV="1">
            <a:off x="5224946" y="4965511"/>
            <a:ext cx="0" cy="5273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B6F6077-EBEA-9F62-D040-7F13528BB4C2}"/>
              </a:ext>
            </a:extLst>
          </p:cNvPr>
          <p:cNvSpPr txBox="1"/>
          <p:nvPr/>
        </p:nvSpPr>
        <p:spPr>
          <a:xfrm>
            <a:off x="5232934" y="5017801"/>
            <a:ext cx="8243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 = </a:t>
            </a:r>
            <a:r>
              <a:rPr lang="en-US" dirty="0" err="1"/>
              <a:t>a.b.c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579CC3C-B051-1996-F76E-3FC31CA8E514}"/>
              </a:ext>
            </a:extLst>
          </p:cNvPr>
          <p:cNvSpPr/>
          <p:nvPr/>
        </p:nvSpPr>
        <p:spPr bwMode="auto">
          <a:xfrm>
            <a:off x="5325178" y="5250560"/>
            <a:ext cx="596366" cy="7200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B86F20A-E191-DCC8-4AB1-E258D598E18C}"/>
              </a:ext>
            </a:extLst>
          </p:cNvPr>
          <p:cNvSpPr txBox="1"/>
          <p:nvPr/>
        </p:nvSpPr>
        <p:spPr>
          <a:xfrm>
            <a:off x="4351505" y="4161311"/>
            <a:ext cx="1546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?? Er.. Left or right?</a:t>
            </a:r>
          </a:p>
        </p:txBody>
      </p:sp>
      <p:pic>
        <p:nvPicPr>
          <p:cNvPr id="12" name="Picture 11" descr="C:\Users\ecoffey\AppData\Local\Temp\Rar$DRa0.160\30042_Device_layer3_switch_default_64.png">
            <a:extLst>
              <a:ext uri="{FF2B5EF4-FFF2-40B4-BE49-F238E27FC236}">
                <a16:creationId xmlns:a16="http://schemas.microsoft.com/office/drawing/2014/main" id="{3E46337D-BD69-B35B-E699-36EAA6E87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106" y="4476738"/>
            <a:ext cx="487680" cy="48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223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DS MAC Collision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735832"/>
          </a:xfrm>
        </p:spPr>
        <p:txBody>
          <a:bodyPr/>
          <a:lstStyle/>
          <a:p>
            <a:pPr>
              <a:buFontTx/>
              <a:buChar char="-"/>
            </a:pPr>
            <a:r>
              <a:rPr lang="en-US" altLang="en-US" sz="2000" dirty="0"/>
              <a:t>If the DS MAC signaled by the non-AP MLD is already known on the DS, then the AP should tell the non-AP MLD</a:t>
            </a:r>
          </a:p>
          <a:p>
            <a:pPr lvl="1">
              <a:buFontTx/>
              <a:buChar char="-"/>
            </a:pPr>
            <a:r>
              <a:rPr lang="en-US" altLang="en-US" dirty="0"/>
              <a:t>We need a DS MAC collision warning frame. Could work like this: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dirty="0"/>
              <a:t>The non-AP MLD sends the DS MAC in the (re)</a:t>
            </a:r>
            <a:r>
              <a:rPr lang="en-US" altLang="en-US" dirty="0" err="1"/>
              <a:t>assoc</a:t>
            </a:r>
            <a:r>
              <a:rPr lang="en-US" altLang="en-US" dirty="0"/>
              <a:t> Request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dirty="0"/>
              <a:t>If the MAC is already known on the DS, the AP replies (in the (re)</a:t>
            </a:r>
            <a:r>
              <a:rPr lang="en-US" altLang="en-US" dirty="0" err="1"/>
              <a:t>assoc</a:t>
            </a:r>
            <a:r>
              <a:rPr lang="en-US" altLang="en-US" dirty="0"/>
              <a:t> Response </a:t>
            </a:r>
          </a:p>
          <a:p>
            <a:pPr lvl="2">
              <a:buFontTx/>
              <a:buChar char="-"/>
            </a:pPr>
            <a:r>
              <a:rPr lang="en-US" altLang="en-US" dirty="0"/>
              <a:t>Path 1: the AP uses a temporal DS MAC, the non-AP MLD sends post-</a:t>
            </a:r>
            <a:r>
              <a:rPr lang="en-US" altLang="en-US" dirty="0" err="1"/>
              <a:t>assoc</a:t>
            </a:r>
            <a:r>
              <a:rPr lang="en-US" altLang="en-US" dirty="0"/>
              <a:t> an action frame with the next DS MAC</a:t>
            </a:r>
          </a:p>
          <a:p>
            <a:pPr lvl="2">
              <a:buFontTx/>
              <a:buChar char="-"/>
            </a:pPr>
            <a:r>
              <a:rPr lang="en-US" altLang="en-US" dirty="0"/>
              <a:t>Path 2: the non-AP MLD sends a (re)</a:t>
            </a:r>
            <a:r>
              <a:rPr lang="en-US" altLang="en-US" dirty="0" err="1"/>
              <a:t>assoc</a:t>
            </a:r>
            <a:r>
              <a:rPr lang="en-US" altLang="en-US" dirty="0"/>
              <a:t> request with a new DS MAC</a:t>
            </a:r>
          </a:p>
          <a:p>
            <a:pPr lvl="2">
              <a:buFontTx/>
              <a:buChar char="-"/>
            </a:pPr>
            <a:r>
              <a:rPr lang="en-US" altLang="en-US" dirty="0"/>
              <a:t>Path 3: the non-AP MLD uses the MAC suggested by the AP (does the non-AP MLD care which MAC is seen over the DS?)</a:t>
            </a:r>
          </a:p>
          <a:p>
            <a:pPr lvl="2">
              <a:buFontTx/>
              <a:buChar char="-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56832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7E4303-4224-A0DA-1284-498CE94CA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6DEF1EB-8EC6-E9C4-7739-096EE00E7A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r>
              <a:rPr lang="en-US" altLang="en-US" dirty="0"/>
              <a:t>Sept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4EEFFB5-6B4A-34ED-5BAB-0B1AA7AD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29838" y="6475413"/>
            <a:ext cx="1114087" cy="184666"/>
          </a:xfrm>
        </p:spPr>
        <p:txBody>
          <a:bodyPr/>
          <a:lstStyle/>
          <a:p>
            <a:r>
              <a:rPr lang="it-IT" altLang="en-US" dirty="0"/>
              <a:t>Henry et al, Cisco</a:t>
            </a: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17D8D06-3F94-EE92-6983-0ED983B21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94980275-FC3B-12AC-E688-324E139265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Conclusion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84C8EC7-DF77-1048-D580-9D68190DE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GB" altLang="en-US" sz="2000" dirty="0"/>
              <a:t>DS MAC </a:t>
            </a:r>
            <a:r>
              <a:rPr lang="en-GB" altLang="en-US" sz="2000" dirty="0" err="1"/>
              <a:t>signaled</a:t>
            </a:r>
            <a:r>
              <a:rPr lang="en-GB" altLang="en-US" sz="2000" dirty="0"/>
              <a:t> by the non-AP MLD can collide with over-the-DS entities</a:t>
            </a:r>
          </a:p>
          <a:p>
            <a:r>
              <a:rPr lang="en-GB" altLang="en-US" sz="2000" dirty="0"/>
              <a:t>When such collision happens, the AP should tell the non-AP MLD</a:t>
            </a:r>
          </a:p>
          <a:p>
            <a:r>
              <a:rPr lang="en-GB" altLang="en-US" sz="2000" dirty="0"/>
              <a:t>Remediation mechanisms should allow the non-AP MLD to use another, non-colliding DS MAC</a:t>
            </a:r>
          </a:p>
          <a:p>
            <a:pPr marL="457200" lvl="1" indent="0">
              <a:buNone/>
            </a:pPr>
            <a:endParaRPr lang="en-GB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661791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18045</TotalTime>
  <Words>848</Words>
  <Application>Microsoft Macintosh PowerPoint</Application>
  <PresentationFormat>On-screen Show (4:3)</PresentationFormat>
  <Paragraphs>108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Helvetica</vt:lpstr>
      <vt:lpstr>Times New Roman</vt:lpstr>
      <vt:lpstr>802-11-Submission</vt:lpstr>
      <vt:lpstr>Document</vt:lpstr>
      <vt:lpstr>DS MAC Collision Warning</vt:lpstr>
      <vt:lpstr>Abstract</vt:lpstr>
      <vt:lpstr>Background</vt:lpstr>
      <vt:lpstr>DS MAC Challenge</vt:lpstr>
      <vt:lpstr>DS MAC Challenge</vt:lpstr>
      <vt:lpstr>DS MAC Challenge</vt:lpstr>
      <vt:lpstr>DS MAC Challenge</vt:lpstr>
      <vt:lpstr>DS MAC Collision </vt:lpstr>
      <vt:lpstr>Conclusion</vt:lpstr>
      <vt:lpstr>Straw Poll</vt:lpstr>
    </vt:vector>
  </TitlesOfParts>
  <Company>Cisco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 Power Randomization</dc:title>
  <dc:creator>ucampigl@cisco.com</dc:creator>
  <cp:lastModifiedBy>Jerome Henry (jerhenry)</cp:lastModifiedBy>
  <cp:revision>10</cp:revision>
  <cp:lastPrinted>1998-02-10T13:28:06Z</cp:lastPrinted>
  <dcterms:created xsi:type="dcterms:W3CDTF">2024-02-27T14:39:28Z</dcterms:created>
  <dcterms:modified xsi:type="dcterms:W3CDTF">2024-09-10T01:12:38Z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89e4fd-a2fa-47bf-9b21-17f706ee2968_Enabled">
    <vt:lpwstr>true</vt:lpwstr>
  </property>
  <property fmtid="{D5CDD505-2E9C-101B-9397-08002B2CF9AE}" pid="3" name="MSIP_Label_a189e4fd-a2fa-47bf-9b21-17f706ee2968_SetDate">
    <vt:lpwstr>2024-09-09T18:28:30Z</vt:lpwstr>
  </property>
  <property fmtid="{D5CDD505-2E9C-101B-9397-08002B2CF9AE}" pid="4" name="MSIP_Label_a189e4fd-a2fa-47bf-9b21-17f706ee2968_Method">
    <vt:lpwstr>Privileged</vt:lpwstr>
  </property>
  <property fmtid="{D5CDD505-2E9C-101B-9397-08002B2CF9AE}" pid="5" name="MSIP_Label_a189e4fd-a2fa-47bf-9b21-17f706ee2968_Name">
    <vt:lpwstr>Cisco Public Label</vt:lpwstr>
  </property>
  <property fmtid="{D5CDD505-2E9C-101B-9397-08002B2CF9AE}" pid="6" name="MSIP_Label_a189e4fd-a2fa-47bf-9b21-17f706ee2968_SiteId">
    <vt:lpwstr>5ae1af62-9505-4097-a69a-c1553ef7840e</vt:lpwstr>
  </property>
  <property fmtid="{D5CDD505-2E9C-101B-9397-08002B2CF9AE}" pid="7" name="MSIP_Label_a189e4fd-a2fa-47bf-9b21-17f706ee2968_ActionId">
    <vt:lpwstr>8da0b7d2-7ae8-4193-b3fd-6a2ba254b33a</vt:lpwstr>
  </property>
  <property fmtid="{D5CDD505-2E9C-101B-9397-08002B2CF9AE}" pid="8" name="MSIP_Label_a189e4fd-a2fa-47bf-9b21-17f706ee2968_ContentBits">
    <vt:lpwstr>2</vt:lpwstr>
  </property>
  <property fmtid="{D5CDD505-2E9C-101B-9397-08002B2CF9AE}" pid="9" name="ClassificationContentMarkingFooterLocations">
    <vt:lpwstr>802-11-Submission:3</vt:lpwstr>
  </property>
  <property fmtid="{D5CDD505-2E9C-101B-9397-08002B2CF9AE}" pid="10" name="ClassificationContentMarkingFooterText">
    <vt:lpwstr>-</vt:lpwstr>
  </property>
</Properties>
</file>