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475" r:id="rId3"/>
    <p:sldId id="2476" r:id="rId4"/>
    <p:sldId id="2477" r:id="rId5"/>
    <p:sldId id="2478" r:id="rId6"/>
    <p:sldId id="2480" r:id="rId7"/>
    <p:sldId id="2479" r:id="rId8"/>
    <p:sldId id="2481" r:id="rId9"/>
    <p:sldId id="247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2DDBE16E-D2A2-5AF7-BBD4-69E2BB8FAD92}" name="Ugo Campiglio (ucampigl)" initials="U(" userId="S::ucampigl@cisco.com::95a6968b-48a6-45fa-b946-49655c5ea166" providerId="AD"/>
  <p188:author id="{EDB83DA2-F70D-8D74-8E2B-597DDDC49D7B}" name="Jerome Henry (jerhenry)" initials="J(" userId="S::jerhenry@cisco.com::976d99fe-8e8f-4075-ac47-d601c3bf01de" providerId="AD"/>
  <p188:author id="{77D06CC5-0E82-E8CE-999F-3BAB96A15141}" name="Domenico Ficara (dficara)" initials="D(" userId="S::dficara@cisco.com::d598fe88-b88c-443a-91e5-1e91599d5eed" providerId="AD"/>
  <p188:author id="{558580E1-9F43-268A-EF8B-4CC5C47A8444}" name="Joseph Levy" initials="JL" userId="S::Joseph.Levy@InterDigital.com::3766db8f-7892-44ce-ae9b-8fce39950acf" providerId="AD"/>
  <p188:author id="{BBEC27F0-9982-60B2-389A-A95F3AFBBC17}" name="Federico Lovison (flovison)" initials="F(" userId="S::flovison@cisco.com::8b0c45a4-6541-45ce-84dc-a0e3cf286e1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936FAD-986D-7AC5-C327-AC1E0A52EEF1}" v="72" dt="2024-09-10T00:01:08.918"/>
    <p1510:client id="{DDB639DE-72CB-A10D-F358-2BA8C9DE1BF1}" v="3" dt="2024-09-09T22:21:47.8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FAPU extensions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/>
              <a:t>September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</a:t>
            </a:r>
            <a:r>
              <a:rPr lang="en-GB" err="1"/>
              <a:t>Ficara</a:t>
            </a:r>
            <a:r>
              <a:rPr lang="en-GB"/>
              <a:t> et al, Cisco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802.11-24/1619-00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418E8F-D176-9CAC-B4A3-BAD27D9C11A9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1385550" y="6672580"/>
            <a:ext cx="765175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Cisco 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err="1"/>
              <a:t>TGbi</a:t>
            </a:r>
            <a:r>
              <a:rPr lang="en-US"/>
              <a:t> – TID anonymization</a:t>
            </a:r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79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CH"/>
              <a:t>September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062665"/>
              </p:ext>
            </p:extLst>
          </p:nvPr>
        </p:nvGraphicFramePr>
        <p:xfrm>
          <a:off x="1191154" y="2433637"/>
          <a:ext cx="9629245" cy="2372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D. Ficara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Cisco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dficara@cisco.com</a:t>
                      </a:r>
                      <a:endParaRPr lang="en-E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Contreras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acontre</a:t>
                      </a:r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U. Campiglio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ucampigl@cisco.com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192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Henry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jhenry@cisco.com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415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F. </a:t>
                      </a:r>
                      <a:r>
                        <a:rPr lang="en-US" sz="1400" err="1"/>
                        <a:t>Lovison</a:t>
                      </a:r>
                      <a:endParaRPr lang="en-ES" sz="1400"/>
                    </a:p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Cisco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flovison@cisco.com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9B7B7-E5E8-B4F6-F66F-141F3290A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Why TID?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8C843-966A-D56D-60F1-A56B9EB6B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dirty="0"/>
              <a:t>Part of the 11bi requirements</a:t>
            </a:r>
          </a:p>
          <a:p>
            <a:r>
              <a:rPr lang="en-CH" dirty="0"/>
              <a:t>11-23/1216 – discussion on TID requirements</a:t>
            </a:r>
            <a:endParaRPr lang="en-CH" dirty="0">
              <a:cs typeface="Times New Roman"/>
            </a:endParaRPr>
          </a:p>
          <a:p>
            <a:endParaRPr lang="en-CH"/>
          </a:p>
          <a:p>
            <a:r>
              <a:rPr lang="en-CH" dirty="0"/>
              <a:t>Recent analysis by </a:t>
            </a:r>
            <a:r>
              <a:rPr lang="en-CH" dirty="0" err="1"/>
              <a:t>UniPisa</a:t>
            </a:r>
            <a:r>
              <a:rPr lang="en-CH" dirty="0"/>
              <a:t> (11-24/1234) showed TID as one of the main elements that can leak enough information to help track a STA</a:t>
            </a:r>
            <a:endParaRPr lang="en-CH" dirty="0">
              <a:cs typeface="Times New Roman"/>
            </a:endParaRPr>
          </a:p>
          <a:p>
            <a:endParaRPr lang="en-CH"/>
          </a:p>
          <a:p>
            <a:endParaRPr lang="en-CH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AC386-7086-6846-FCDD-0CD80EEFFF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61D22-DCD4-262E-797C-0172BC1993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996CF7-9BAC-B5B3-C6E5-3C2CE57402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47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EA32A-A68A-0B02-D822-06B39BD54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B46CE-0A82-D83E-1280-3D08EC882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dirty="0"/>
              <a:t>Space:</a:t>
            </a:r>
          </a:p>
          <a:p>
            <a:r>
              <a:rPr lang="en-CH" dirty="0"/>
              <a:t>	MAC = 48 bits, AID = 12 bits … </a:t>
            </a:r>
            <a:r>
              <a:rPr lang="en-CH" u="sng" dirty="0"/>
              <a:t>TID = 4bits</a:t>
            </a:r>
            <a:endParaRPr lang="en-CH" u="sng" dirty="0">
              <a:cs typeface="Times New Roman"/>
            </a:endParaRPr>
          </a:p>
          <a:p>
            <a:pPr lvl="1">
              <a:buFont typeface="Symbol" pitchFamily="2" charset="2"/>
              <a:buChar char="Þ"/>
            </a:pPr>
            <a:r>
              <a:rPr lang="en-CH" b="0" dirty="0"/>
              <a:t>Not much space to rotate its values</a:t>
            </a:r>
            <a:endParaRPr lang="en-CH" b="0" dirty="0">
              <a:cs typeface="Times New Roman"/>
            </a:endParaRPr>
          </a:p>
          <a:p>
            <a:pPr marL="0" indent="0"/>
            <a:endParaRPr lang="en-CH" b="0"/>
          </a:p>
          <a:p>
            <a:pPr marL="0" indent="0"/>
            <a:r>
              <a:rPr lang="en-CH" dirty="0"/>
              <a:t>Time:</a:t>
            </a:r>
            <a:endParaRPr lang="en-CH" dirty="0">
              <a:cs typeface="Times New Roman"/>
            </a:endParaRPr>
          </a:p>
          <a:p>
            <a:pPr marL="0" indent="0"/>
            <a:r>
              <a:rPr lang="en-CH" dirty="0"/>
              <a:t>	TID indicates traffic. Traffic patterns might be visible (and hence spot 	   traffic-type and TID mapping) with only a few frames (e.g.: voice).</a:t>
            </a:r>
            <a:endParaRPr lang="en-CH" dirty="0">
              <a:cs typeface="Times New Roman"/>
            </a:endParaRPr>
          </a:p>
          <a:p>
            <a:pPr marL="0" indent="0"/>
            <a:r>
              <a:rPr lang="en-CH" dirty="0">
                <a:cs typeface="Times New Roman"/>
              </a:rPr>
              <a:t>    [See </a:t>
            </a:r>
            <a:r>
              <a:rPr lang="en-US">
                <a:ea typeface="MS Gothic"/>
                <a:cs typeface="+mn-lt"/>
              </a:rPr>
              <a:t>11-24/1618 about breaking patterns]</a:t>
            </a:r>
            <a:endParaRPr lang="en-CH" dirty="0">
              <a:ea typeface="MS Gothic"/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334059-387E-090C-ED65-E79787FAEE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6BB6A-3C6A-76B5-B280-EC2A92AC56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BBBE7C-3EE8-16F6-4485-D425F9B43E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534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A9186-8CD7-CBED-CFDB-C2D6F127D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Coming up with a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CC8E6-3F80-D7F6-CD20-496D78B37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5517"/>
            <a:ext cx="10361084" cy="4488898"/>
          </a:xfrm>
        </p:spPr>
        <p:txBody>
          <a:bodyPr/>
          <a:lstStyle/>
          <a:p>
            <a:r>
              <a:rPr lang="en-CH"/>
              <a:t>Small domain, like AID… what about some solution like the AID one in 11-24/1105r1?</a:t>
            </a:r>
          </a:p>
          <a:p>
            <a:r>
              <a:rPr lang="en-GB" b="0"/>
              <a:t>Won’t work as-is: A</a:t>
            </a:r>
            <a:r>
              <a:rPr lang="en-CH" b="0"/>
              <a:t> STA can have multiple traffic flows, hence multiple TIDs and protecting each one is critical for STA’s ability of not being tracked. </a:t>
            </a:r>
          </a:p>
          <a:p>
            <a:endParaRPr lang="en-CH" b="0"/>
          </a:p>
          <a:p>
            <a:r>
              <a:rPr lang="en-CH"/>
              <a:t>So, we can have a matrix for each STA:</a:t>
            </a:r>
          </a:p>
          <a:p>
            <a:pPr>
              <a:buFontTx/>
              <a:buChar char="-"/>
            </a:pPr>
            <a:r>
              <a:rPr lang="en-CH"/>
              <a:t>AP shares a 16xM matrix (for the next M epochs) to each STA. </a:t>
            </a:r>
          </a:p>
          <a:p>
            <a:pPr marL="0" indent="0"/>
            <a:r>
              <a:rPr lang="en-GB" b="0"/>
              <a:t>B</a:t>
            </a:r>
            <a:r>
              <a:rPr lang="en-CH" b="0"/>
              <a:t>etter, but:</a:t>
            </a:r>
          </a:p>
          <a:p>
            <a:pPr>
              <a:buFontTx/>
              <a:buChar char="-"/>
            </a:pPr>
            <a:r>
              <a:rPr lang="en-GB" b="0"/>
              <a:t>M</a:t>
            </a:r>
            <a:r>
              <a:rPr lang="en-CH" b="0"/>
              <a:t>essaging cost</a:t>
            </a:r>
          </a:p>
          <a:p>
            <a:pPr>
              <a:buFontTx/>
              <a:buChar char="-"/>
            </a:pPr>
            <a:r>
              <a:rPr lang="en-CH" b="0"/>
              <a:t> won’t solve ”Time” problem: few-frames to detect a TID</a:t>
            </a:r>
          </a:p>
          <a:p>
            <a:pPr marL="0" indent="0"/>
            <a:r>
              <a:rPr lang="en-CH" b="0"/>
              <a:t>=&gt; </a:t>
            </a:r>
            <a:r>
              <a:rPr lang="en-GB" b="0"/>
              <a:t>W</a:t>
            </a:r>
            <a:r>
              <a:rPr lang="en-CH" b="0"/>
              <a:t>e might need to avoid keeping same TID mapping within same epoch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4C1C5-779D-C90C-87D0-BA13DF508B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D4AB2-C7F3-DF15-CFA7-8BE5BF7622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357B18-C82D-42A6-C555-69DEAD352A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775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CD921-E4DA-7075-18DE-6EF480382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</a:t>
            </a:r>
            <a:r>
              <a:rPr lang="en-CH"/>
              <a:t>roposal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4F05E-344D-933F-3DB0-0C4AD41F2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42753"/>
            <a:ext cx="10361084" cy="4351661"/>
          </a:xfrm>
        </p:spPr>
        <p:txBody>
          <a:bodyPr/>
          <a:lstStyle/>
          <a:p>
            <a:r>
              <a:rPr lang="en-GB" sz="2000" dirty="0"/>
              <a:t>In order to solve space and time problems: XOR the TID with a pseudo-random stream (aka stream-cypher)</a:t>
            </a:r>
          </a:p>
          <a:p>
            <a:r>
              <a:rPr lang="en-GB" sz="2000" dirty="0"/>
              <a:t>TID for packet </a:t>
            </a:r>
            <a:r>
              <a:rPr lang="en-GB" sz="2000" dirty="0" err="1"/>
              <a:t>i</a:t>
            </a:r>
            <a:r>
              <a:rPr lang="en-GB" sz="2000" dirty="0"/>
              <a:t> (</a:t>
            </a:r>
            <a:r>
              <a:rPr lang="en-GB" sz="2000" dirty="0" err="1"/>
              <a:t>i</a:t>
            </a:r>
            <a:r>
              <a:rPr lang="en-GB" sz="2000" dirty="0"/>
              <a:t> == PN):</a:t>
            </a:r>
            <a:endParaRPr lang="en-GB" sz="2000" dirty="0">
              <a:cs typeface="Times New Roman"/>
            </a:endParaRPr>
          </a:p>
          <a:p>
            <a:r>
              <a:rPr lang="en-GB" sz="2000" dirty="0"/>
              <a:t>	O</a:t>
            </a:r>
            <a:r>
              <a:rPr lang="en-CH" sz="2000" dirty="0"/>
              <a:t>TID</a:t>
            </a:r>
            <a:r>
              <a:rPr lang="en-CH" sz="2000" baseline="-25000" dirty="0"/>
              <a:t>i</a:t>
            </a:r>
            <a:r>
              <a:rPr lang="en-CH" sz="2000" dirty="0"/>
              <a:t> = TID</a:t>
            </a:r>
            <a:r>
              <a:rPr lang="en-CH" sz="2000" baseline="-25000" dirty="0"/>
              <a:t>i</a:t>
            </a:r>
            <a:r>
              <a:rPr lang="en-CH" sz="2000" dirty="0"/>
              <a:t> </a:t>
            </a:r>
            <a:r>
              <a:rPr lang="en-CH" sz="2000" dirty="0">
                <a:latin typeface="Symbol"/>
                <a:sym typeface="Symbol"/>
              </a:rPr>
              <a:t>⊕</a:t>
            </a:r>
            <a:r>
              <a:rPr lang="en-CH" sz="2000" dirty="0"/>
              <a:t> C</a:t>
            </a:r>
            <a:r>
              <a:rPr lang="en-CH" sz="2000" baseline="-25000" dirty="0"/>
              <a:t>i</a:t>
            </a:r>
            <a:endParaRPr lang="en-CH" sz="2000" dirty="0"/>
          </a:p>
          <a:p>
            <a:r>
              <a:rPr lang="en-CH" sz="2000" dirty="0"/>
              <a:t>    C</a:t>
            </a:r>
            <a:r>
              <a:rPr lang="en-CH" sz="2000" baseline="-25000" dirty="0"/>
              <a:t>i</a:t>
            </a:r>
            <a:r>
              <a:rPr lang="en-CH" sz="2000" dirty="0"/>
              <a:t> = i-th 4-bit chunk of PRF-M’s output [computed every M/K packets]</a:t>
            </a:r>
            <a:endParaRPr lang="en-CH" sz="2000" dirty="0">
              <a:cs typeface="Times New Roman"/>
            </a:endParaRPr>
          </a:p>
          <a:p>
            <a:r>
              <a:rPr lang="en-CH" sz="2000" dirty="0"/>
              <a:t>e.g:</a:t>
            </a:r>
          </a:p>
          <a:p>
            <a:r>
              <a:rPr lang="en-CH" sz="2000" dirty="0"/>
              <a:t>    PRF-256: split in 64 x 4bit </a:t>
            </a:r>
            <a:endParaRPr lang="en-CH" sz="2000" dirty="0">
              <a:cs typeface="Times New Roman"/>
            </a:endParaRPr>
          </a:p>
          <a:p>
            <a:r>
              <a:rPr lang="en-CH" sz="2000" dirty="0"/>
              <a:t>    OTID</a:t>
            </a:r>
            <a:r>
              <a:rPr lang="en-CH" sz="2000" baseline="-25000" dirty="0"/>
              <a:t>1</a:t>
            </a:r>
            <a:r>
              <a:rPr lang="en-CH" sz="2000" dirty="0"/>
              <a:t> = TID</a:t>
            </a:r>
            <a:r>
              <a:rPr lang="en-CH" sz="2000" baseline="-25000" dirty="0"/>
              <a:t>1</a:t>
            </a:r>
            <a:r>
              <a:rPr lang="en-CH" sz="2000" dirty="0"/>
              <a:t> </a:t>
            </a:r>
            <a:r>
              <a:rPr lang="en-CH" sz="2000" dirty="0">
                <a:latin typeface="Symbol"/>
                <a:sym typeface="Symbol"/>
              </a:rPr>
              <a:t>⊕ </a:t>
            </a:r>
            <a:r>
              <a:rPr lang="en-CH" sz="2000" dirty="0">
                <a:latin typeface="+mj-lt"/>
              </a:rPr>
              <a:t>1st-chunk</a:t>
            </a:r>
            <a:endParaRPr lang="en-CH" sz="2000" dirty="0">
              <a:latin typeface="+mj-lt"/>
              <a:cs typeface="Times New Roman"/>
            </a:endParaRPr>
          </a:p>
          <a:p>
            <a:r>
              <a:rPr lang="en-CH" sz="2000" dirty="0">
                <a:latin typeface="+mj-lt"/>
              </a:rPr>
              <a:t>    OTID</a:t>
            </a:r>
            <a:r>
              <a:rPr lang="en-CH" sz="2000" baseline="-25000" dirty="0">
                <a:latin typeface="+mj-lt"/>
              </a:rPr>
              <a:t>63</a:t>
            </a:r>
            <a:r>
              <a:rPr lang="en-CH" sz="2000" dirty="0">
                <a:latin typeface="+mj-lt"/>
              </a:rPr>
              <a:t> = TID</a:t>
            </a:r>
            <a:r>
              <a:rPr lang="en-CH" sz="2000" baseline="-25000" dirty="0">
                <a:latin typeface="+mj-lt"/>
              </a:rPr>
              <a:t>63</a:t>
            </a:r>
            <a:r>
              <a:rPr lang="en-CH" sz="2000" dirty="0">
                <a:latin typeface="+mj-lt"/>
              </a:rPr>
              <a:t> </a:t>
            </a:r>
            <a:r>
              <a:rPr lang="en-CH" sz="2000" dirty="0">
                <a:latin typeface="Symbol"/>
                <a:sym typeface="Symbol"/>
              </a:rPr>
              <a:t>⊕ </a:t>
            </a:r>
            <a:r>
              <a:rPr lang="en-CH" sz="2000" dirty="0">
                <a:latin typeface="+mj-lt"/>
              </a:rPr>
              <a:t>63th-chunk</a:t>
            </a:r>
            <a:endParaRPr lang="en-CH" sz="2000" dirty="0">
              <a:latin typeface="+mj-lt"/>
              <a:cs typeface="Times New Roman"/>
            </a:endParaRPr>
          </a:p>
          <a:p>
            <a:r>
              <a:rPr lang="en-CH" sz="2000" dirty="0">
                <a:latin typeface="+mj-lt"/>
              </a:rPr>
              <a:t>     …</a:t>
            </a:r>
          </a:p>
          <a:p>
            <a:r>
              <a:rPr lang="en-CH" sz="2000" dirty="0">
                <a:latin typeface="+mj-lt"/>
              </a:rPr>
              <a:t>    OTID</a:t>
            </a:r>
            <a:r>
              <a:rPr lang="en-CH" sz="2000" baseline="-25000" dirty="0">
                <a:latin typeface="+mj-lt"/>
              </a:rPr>
              <a:t>65</a:t>
            </a:r>
            <a:r>
              <a:rPr lang="en-CH" sz="2000" dirty="0">
                <a:latin typeface="+mj-lt"/>
              </a:rPr>
              <a:t> = TID</a:t>
            </a:r>
            <a:r>
              <a:rPr lang="en-CH" sz="2000" baseline="-25000" dirty="0">
                <a:latin typeface="+mj-lt"/>
              </a:rPr>
              <a:t>65</a:t>
            </a:r>
            <a:r>
              <a:rPr lang="en-CH" sz="2000" dirty="0">
                <a:latin typeface="+mj-lt"/>
              </a:rPr>
              <a:t> </a:t>
            </a:r>
            <a:r>
              <a:rPr lang="en-CH" sz="2000" dirty="0">
                <a:latin typeface="Symbol"/>
                <a:sym typeface="Symbol"/>
              </a:rPr>
              <a:t>⊕ </a:t>
            </a:r>
            <a:r>
              <a:rPr lang="en-CH" sz="2000" dirty="0">
                <a:latin typeface="+mj-lt"/>
              </a:rPr>
              <a:t>1st-chunk from another run of PRF-256</a:t>
            </a:r>
            <a:endParaRPr lang="en-CH" sz="2000" dirty="0">
              <a:latin typeface="+mj-lt"/>
              <a:cs typeface="Times New Roman"/>
            </a:endParaRPr>
          </a:p>
          <a:p>
            <a:endParaRPr lang="en-CH" sz="2000" dirty="0"/>
          </a:p>
          <a:p>
            <a:endParaRPr lang="en-CH" sz="2000" dirty="0"/>
          </a:p>
          <a:p>
            <a:endParaRPr lang="en-CH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7F9969-C2A8-F9D9-F25A-F27E9DBF92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6FED9-CB53-7496-17A1-F80FD4B843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09543F-21B0-B666-4A3D-AE8F61D687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529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D709-6526-E19A-28A4-78E628584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Proposal - tuning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E51C3-AE51-0B8E-6D2A-427377C13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dirty="0"/>
              <a:t>Such scheme can be applied:</a:t>
            </a:r>
          </a:p>
          <a:p>
            <a:r>
              <a:rPr lang="en-CH" dirty="0"/>
              <a:t> - per-frame</a:t>
            </a:r>
          </a:p>
          <a:p>
            <a:r>
              <a:rPr lang="en-CH" dirty="0"/>
              <a:t> - each N frames (e.g.: N=3 =&gt; 3 consecutive frames have same chunk XOR-ed):</a:t>
            </a:r>
            <a:endParaRPr lang="en-CH" dirty="0">
              <a:cs typeface="Times New Roman"/>
            </a:endParaRPr>
          </a:p>
          <a:p>
            <a:r>
              <a:rPr lang="en-CH" dirty="0">
                <a:cs typeface="Times New Roman"/>
              </a:rPr>
              <a:t>  TID</a:t>
            </a:r>
            <a:r>
              <a:rPr lang="en-CH" baseline="-25000" dirty="0">
                <a:cs typeface="Times New Roman"/>
              </a:rPr>
              <a:t>i</a:t>
            </a:r>
            <a:r>
              <a:rPr lang="en-CH" dirty="0">
                <a:cs typeface="Times New Roman"/>
              </a:rPr>
              <a:t> XOR-ed with C</a:t>
            </a:r>
            <a:r>
              <a:rPr lang="en-CH" baseline="-25000" dirty="0">
                <a:cs typeface="Times New Roman"/>
              </a:rPr>
              <a:t>j</a:t>
            </a:r>
            <a:r>
              <a:rPr lang="en-CH" dirty="0">
                <a:cs typeface="Times New Roman"/>
              </a:rPr>
              <a:t>, j = i/N</a:t>
            </a:r>
            <a:endParaRPr lang="en-CH" dirty="0"/>
          </a:p>
          <a:p>
            <a:r>
              <a:rPr lang="en-CH" dirty="0"/>
              <a:t> - each epoch (all frames in the epoch have same XOR-ed value)</a:t>
            </a:r>
          </a:p>
          <a:p>
            <a:endParaRPr lang="en-CH" dirty="0"/>
          </a:p>
          <a:p>
            <a:r>
              <a:rPr lang="en-CH" dirty="0"/>
              <a:t>Of course:</a:t>
            </a:r>
          </a:p>
          <a:p>
            <a:pPr>
              <a:buFontTx/>
              <a:buChar char="-"/>
            </a:pPr>
            <a:r>
              <a:rPr lang="en-CH" dirty="0"/>
              <a:t>first option gives better privacy but it’s more computational expensive</a:t>
            </a:r>
          </a:p>
          <a:p>
            <a:pPr>
              <a:buFontTx/>
              <a:buChar char="-"/>
            </a:pPr>
            <a:r>
              <a:rPr lang="en-CH" dirty="0"/>
              <a:t>last option costs less but less secure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FDDCA8-BB47-67ED-B00C-9D9E4E0CB6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2DD3F-03B2-8D3E-75CF-42405A5E9A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CC59BE-5BD0-F2B5-8D64-DD73C0D937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053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26F59-BFD6-D21A-5A0C-FAA46BC61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25175-CB24-A02B-FD89-B64E670FE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H" dirty="0"/>
              <a:t>TID recap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H" dirty="0"/>
              <a:t>Problem Statement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H" dirty="0"/>
              <a:t>Proposal</a:t>
            </a:r>
          </a:p>
          <a:p>
            <a:pPr>
              <a:buFont typeface="Arial" panose="020B0604020202020204" pitchFamily="34" charset="0"/>
              <a:buChar char="•"/>
            </a:pPr>
            <a:endParaRPr lang="en-CH" dirty="0"/>
          </a:p>
          <a:p>
            <a:pPr>
              <a:buFont typeface="Arial" panose="020B0604020202020204" pitchFamily="34" charset="0"/>
              <a:buChar char="•"/>
            </a:pP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607575-CFB0-B6C4-241B-DE9E0CACDE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6B186-912E-5DD9-E751-8695B359E9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809E75-894D-4501-E77A-513733504E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169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A62F-B654-91CB-0A5C-385CB1BAF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Straw Poll #1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BB994-0867-1CA8-F481-7FB97FCB2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Do you support a mechanism where TIDs are obfuscated with different mappings within the same EDP epoch (i.e.: within the same epoch, different frames of the same traffic flow can result in different </a:t>
            </a:r>
            <a:r>
              <a:rPr lang="en-US" err="1">
                <a:cs typeface="Times New Roman"/>
              </a:rPr>
              <a:t>ota</a:t>
            </a:r>
            <a:r>
              <a:rPr lang="en-US">
                <a:cs typeface="Times New Roman"/>
              </a:rPr>
              <a:t>-TID values) ?</a:t>
            </a:r>
          </a:p>
          <a:p>
            <a:endParaRPr lang="en-US">
              <a:cs typeface="Times New Roman"/>
            </a:endParaRPr>
          </a:p>
          <a:p>
            <a:endParaRPr lang="en-US">
              <a:cs typeface="Times New Roman"/>
            </a:endParaRPr>
          </a:p>
          <a:p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8B631-2529-1912-E143-264B77F83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85DD6-5AF5-0BC1-BFFE-3AF8E7F7C9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2DFA38-2322-5015-6688-FF655B6118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35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A62F-B654-91CB-0A5C-385CB1BAF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Straw Poll #2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BB994-0867-1CA8-F481-7FB97FCB2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Do you support a mechanism where TID is protected via stream-cypher?</a:t>
            </a:r>
          </a:p>
          <a:p>
            <a:endParaRPr lang="en-US">
              <a:cs typeface="Times New Roman"/>
            </a:endParaRPr>
          </a:p>
          <a:p>
            <a:endParaRPr lang="en-US">
              <a:cs typeface="Times New Roman"/>
            </a:endParaRPr>
          </a:p>
          <a:p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8B631-2529-1912-E143-264B77F83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85DD6-5AF5-0BC1-BFFE-3AF8E7F7C9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2DFA38-2322-5015-6688-FF655B6118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945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631</Words>
  <Application>Microsoft Macintosh PowerPoint</Application>
  <PresentationFormat>Widescreen</PresentationFormat>
  <Paragraphs>109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Calibri</vt:lpstr>
      <vt:lpstr>Symbol</vt:lpstr>
      <vt:lpstr>Times New Roman</vt:lpstr>
      <vt:lpstr>Office Theme</vt:lpstr>
      <vt:lpstr>TGbi – TID anonymization</vt:lpstr>
      <vt:lpstr>Why TID?</vt:lpstr>
      <vt:lpstr>Problem statement</vt:lpstr>
      <vt:lpstr>Coming up with a proposal</vt:lpstr>
      <vt:lpstr>Proposal </vt:lpstr>
      <vt:lpstr>Proposal - tuning</vt:lpstr>
      <vt:lpstr>Summary</vt:lpstr>
      <vt:lpstr>Straw Poll #1</vt:lpstr>
      <vt:lpstr>Straw Poll #2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Domenico Ficara (dficara)</cp:lastModifiedBy>
  <cp:revision>24</cp:revision>
  <cp:lastPrinted>1601-01-01T00:00:00Z</cp:lastPrinted>
  <dcterms:created xsi:type="dcterms:W3CDTF">2018-05-10T16:45:22Z</dcterms:created>
  <dcterms:modified xsi:type="dcterms:W3CDTF">2024-09-10T00:18:31Z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MSIP_Label_c8f49a32-fde3-48a5-9266-b5b0972a22dc_Enabled">
    <vt:lpwstr>true</vt:lpwstr>
  </property>
  <property fmtid="{D5CDD505-2E9C-101B-9397-08002B2CF9AE}" pid="9" name="MSIP_Label_c8f49a32-fde3-48a5-9266-b5b0972a22dc_SetDate">
    <vt:lpwstr>2024-06-14T15:40:01Z</vt:lpwstr>
  </property>
  <property fmtid="{D5CDD505-2E9C-101B-9397-08002B2CF9AE}" pid="10" name="MSIP_Label_c8f49a32-fde3-48a5-9266-b5b0972a22dc_Method">
    <vt:lpwstr>Standard</vt:lpwstr>
  </property>
  <property fmtid="{D5CDD505-2E9C-101B-9397-08002B2CF9AE}" pid="11" name="MSIP_Label_c8f49a32-fde3-48a5-9266-b5b0972a22dc_Name">
    <vt:lpwstr>Cisco Confidential</vt:lpwstr>
  </property>
  <property fmtid="{D5CDD505-2E9C-101B-9397-08002B2CF9AE}" pid="12" name="MSIP_Label_c8f49a32-fde3-48a5-9266-b5b0972a22dc_SiteId">
    <vt:lpwstr>5ae1af62-9505-4097-a69a-c1553ef7840e</vt:lpwstr>
  </property>
  <property fmtid="{D5CDD505-2E9C-101B-9397-08002B2CF9AE}" pid="13" name="MSIP_Label_c8f49a32-fde3-48a5-9266-b5b0972a22dc_ActionId">
    <vt:lpwstr>0463add7-0cf0-40d9-9fc5-7b8153af89e0</vt:lpwstr>
  </property>
  <property fmtid="{D5CDD505-2E9C-101B-9397-08002B2CF9AE}" pid="14" name="MSIP_Label_c8f49a32-fde3-48a5-9266-b5b0972a22dc_ContentBits">
    <vt:lpwstr>2</vt:lpwstr>
  </property>
  <property fmtid="{D5CDD505-2E9C-101B-9397-08002B2CF9AE}" pid="15" name="ClassificationContentMarkingFooterLocations">
    <vt:lpwstr>Office Theme:3</vt:lpwstr>
  </property>
  <property fmtid="{D5CDD505-2E9C-101B-9397-08002B2CF9AE}" pid="16" name="ClassificationContentMarkingFooterText">
    <vt:lpwstr>Cisco Confidential</vt:lpwstr>
  </property>
</Properties>
</file>