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8" r:id="rId3"/>
    <p:sldId id="265" r:id="rId4"/>
    <p:sldId id="266" r:id="rId5"/>
    <p:sldId id="267" r:id="rId6"/>
    <p:sldId id="268" r:id="rId7"/>
    <p:sldId id="269" r:id="rId8"/>
    <p:sldId id="270" r:id="rId9"/>
    <p:sldId id="274" r:id="rId10"/>
    <p:sldId id="272" r:id="rId11"/>
    <p:sldId id="273"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300" autoAdjust="0"/>
    <p:restoredTop sz="88561" autoAdjust="0"/>
  </p:normalViewPr>
  <p:slideViewPr>
    <p:cSldViewPr>
      <p:cViewPr varScale="1">
        <p:scale>
          <a:sx n="103" d="100"/>
          <a:sy n="103" d="100"/>
        </p:scale>
        <p:origin x="1224" y="91"/>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802.11-24/1611r0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802.11-24/1611r0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p:cNvSpPr>
            <a:spLocks noGrp="1"/>
          </p:cNvSpPr>
          <p:nvPr>
            <p:ph type="hdr" idx="10"/>
          </p:nvPr>
        </p:nvSpPr>
        <p:spPr/>
        <p:txBody>
          <a:bodyPr/>
          <a:lstStyle/>
          <a:p>
            <a:r>
              <a:rPr lang="en-US" smtClean="0"/>
              <a:t>doc.: IEEE 802.11-24/1611r0</a:t>
            </a:r>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p:cNvSpPr>
            <a:spLocks noGrp="1"/>
          </p:cNvSpPr>
          <p:nvPr>
            <p:ph type="hdr" idx="10"/>
          </p:nvPr>
        </p:nvSpPr>
        <p:spPr/>
        <p:txBody>
          <a:bodyPr/>
          <a:lstStyle/>
          <a:p>
            <a:r>
              <a:rPr lang="en-US" smtClean="0"/>
              <a:t>doc.: IEEE 802.11-24/1611r0</a:t>
            </a:r>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
        <p:nvSpPr>
          <p:cNvPr id="8" name="Header Placeholder 7"/>
          <p:cNvSpPr>
            <a:spLocks noGrp="1"/>
          </p:cNvSpPr>
          <p:nvPr>
            <p:ph type="hdr" idx="14"/>
          </p:nvPr>
        </p:nvSpPr>
        <p:spPr/>
        <p:txBody>
          <a:bodyPr/>
          <a:lstStyle/>
          <a:p>
            <a:r>
              <a:rPr lang="en-US" smtClean="0"/>
              <a:t>doc.: IEEE 802.11-24/1611r0</a:t>
            </a:r>
            <a:endParaRPr lang="en-US"/>
          </a:p>
        </p:txBody>
      </p:sp>
    </p:spTree>
    <p:extLst>
      <p:ext uri="{BB962C8B-B14F-4D97-AF65-F5344CB8AC3E}">
        <p14:creationId xmlns:p14="http://schemas.microsoft.com/office/powerpoint/2010/main" val="1372444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
        <p:nvSpPr>
          <p:cNvPr id="8" name="Header Placeholder 7"/>
          <p:cNvSpPr>
            <a:spLocks noGrp="1"/>
          </p:cNvSpPr>
          <p:nvPr>
            <p:ph type="hdr" idx="14"/>
          </p:nvPr>
        </p:nvSpPr>
        <p:spPr/>
        <p:txBody>
          <a:bodyPr/>
          <a:lstStyle/>
          <a:p>
            <a:r>
              <a:rPr lang="en-US" smtClean="0"/>
              <a:t>doc.: IEEE 802.11-24/1611r0</a:t>
            </a:r>
            <a:endParaRPr lang="en-US"/>
          </a:p>
        </p:txBody>
      </p:sp>
    </p:spTree>
    <p:extLst>
      <p:ext uri="{BB962C8B-B14F-4D97-AF65-F5344CB8AC3E}">
        <p14:creationId xmlns:p14="http://schemas.microsoft.com/office/powerpoint/2010/main" val="1785783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p:cNvSpPr>
            <a:spLocks noGrp="1"/>
          </p:cNvSpPr>
          <p:nvPr>
            <p:ph type="hdr" idx="10"/>
          </p:nvPr>
        </p:nvSpPr>
        <p:spPr/>
        <p:txBody>
          <a:bodyPr/>
          <a:lstStyle/>
          <a:p>
            <a:r>
              <a:rPr lang="en-US" smtClean="0"/>
              <a:t>doc.: IEEE 802.11-24/1611r0</a:t>
            </a:r>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err="1" smtClean="0"/>
              <a:t>Septemeber</a:t>
            </a:r>
            <a:r>
              <a:rPr lang="en-US" dirty="0" smtClean="0"/>
              <a:t> 2024</a:t>
            </a:r>
            <a:endParaRPr lang="en-GB" dirty="0"/>
          </a:p>
        </p:txBody>
      </p:sp>
      <p:sp>
        <p:nvSpPr>
          <p:cNvPr id="5" name="Footer Placeholder 4"/>
          <p:cNvSpPr>
            <a:spLocks noGrp="1"/>
          </p:cNvSpPr>
          <p:nvPr>
            <p:ph type="ftr" idx="11"/>
          </p:nvPr>
        </p:nvSpPr>
        <p:spPr/>
        <p:txBody>
          <a:bodyPr/>
          <a:lstStyle>
            <a:lvl1pPr>
              <a:defRPr/>
            </a:lvl1pPr>
          </a:lstStyle>
          <a:p>
            <a:r>
              <a:rPr lang="en-GB" smtClean="0"/>
              <a:t>Manasi Ekkundi,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Title 6"/>
          <p:cNvSpPr>
            <a:spLocks noGrp="1"/>
          </p:cNvSpPr>
          <p:nvPr>
            <p:ph type="title"/>
          </p:nvPr>
        </p:nvSpPr>
        <p:spPr/>
        <p:txBody>
          <a:bodyPr/>
          <a:lstStyle/>
          <a:p>
            <a:r>
              <a:rPr lang="en-US" smtClean="0"/>
              <a:t>Click to edit Master title style</a:t>
            </a:r>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Manasi</a:t>
            </a:r>
            <a:r>
              <a:rPr lang="en-GB" dirty="0" smtClean="0"/>
              <a:t> </a:t>
            </a:r>
            <a:r>
              <a:rPr lang="en-GB" dirty="0" err="1" smtClean="0"/>
              <a:t>Ekkundi</a:t>
            </a:r>
            <a:r>
              <a:rPr lang="en-GB" dirty="0" smtClean="0"/>
              <a:t>, Samsung Electronics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Septemeber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smtClean="0"/>
              <a:t>Septemeber 2024</a:t>
            </a:r>
            <a:endParaRPr lang="en-GB"/>
          </a:p>
        </p:txBody>
      </p:sp>
      <p:sp>
        <p:nvSpPr>
          <p:cNvPr id="5" name="Footer Placeholder 4"/>
          <p:cNvSpPr>
            <a:spLocks noGrp="1"/>
          </p:cNvSpPr>
          <p:nvPr>
            <p:ph type="ftr" idx="11"/>
          </p:nvPr>
        </p:nvSpPr>
        <p:spPr/>
        <p:txBody>
          <a:bodyPr/>
          <a:lstStyle>
            <a:lvl1pPr>
              <a:defRPr/>
            </a:lvl1pPr>
          </a:lstStyle>
          <a:p>
            <a:r>
              <a:rPr lang="en-GB" smtClean="0"/>
              <a:t>Manasi Ekkundi,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Septemeber 2024</a:t>
            </a:r>
            <a:endParaRPr lang="en-GB"/>
          </a:p>
        </p:txBody>
      </p:sp>
      <p:sp>
        <p:nvSpPr>
          <p:cNvPr id="6" name="Footer Placeholder 5"/>
          <p:cNvSpPr>
            <a:spLocks noGrp="1"/>
          </p:cNvSpPr>
          <p:nvPr>
            <p:ph type="ftr" idx="11"/>
          </p:nvPr>
        </p:nvSpPr>
        <p:spPr/>
        <p:txBody>
          <a:bodyPr/>
          <a:lstStyle>
            <a:lvl1pPr>
              <a:defRPr/>
            </a:lvl1pPr>
          </a:lstStyle>
          <a:p>
            <a:r>
              <a:rPr lang="en-GB" smtClean="0"/>
              <a:t>Manasi Ekkundi, Samsung Electronics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Septemeber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Manasi Ekkundi,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Septemeber 2024</a:t>
            </a:r>
            <a:endParaRPr lang="en-GB"/>
          </a:p>
        </p:txBody>
      </p:sp>
      <p:sp>
        <p:nvSpPr>
          <p:cNvPr id="4" name="Footer Placeholder 3"/>
          <p:cNvSpPr>
            <a:spLocks noGrp="1"/>
          </p:cNvSpPr>
          <p:nvPr>
            <p:ph type="ftr" idx="11"/>
          </p:nvPr>
        </p:nvSpPr>
        <p:spPr/>
        <p:txBody>
          <a:bodyPr/>
          <a:lstStyle>
            <a:lvl1pPr>
              <a:defRPr/>
            </a:lvl1pPr>
          </a:lstStyle>
          <a:p>
            <a:r>
              <a:rPr lang="en-GB" smtClean="0"/>
              <a:t>Manasi Ekkundi, Samsung Electronics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Septemeber 2024</a:t>
            </a:r>
            <a:endParaRPr lang="en-GB"/>
          </a:p>
        </p:txBody>
      </p:sp>
      <p:sp>
        <p:nvSpPr>
          <p:cNvPr id="3" name="Footer Placeholder 2"/>
          <p:cNvSpPr>
            <a:spLocks noGrp="1"/>
          </p:cNvSpPr>
          <p:nvPr>
            <p:ph type="ftr" idx="11"/>
          </p:nvPr>
        </p:nvSpPr>
        <p:spPr/>
        <p:txBody>
          <a:bodyPr/>
          <a:lstStyle>
            <a:lvl1pPr>
              <a:defRPr/>
            </a:lvl1pPr>
          </a:lstStyle>
          <a:p>
            <a:r>
              <a:rPr lang="en-GB" smtClean="0"/>
              <a:t>Manasi Ekkundi, Samsung Electronics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Septemeber 2024</a:t>
            </a:r>
            <a:endParaRPr lang="en-GB"/>
          </a:p>
        </p:txBody>
      </p:sp>
      <p:sp>
        <p:nvSpPr>
          <p:cNvPr id="5" name="Footer Placeholder 4"/>
          <p:cNvSpPr>
            <a:spLocks noGrp="1"/>
          </p:cNvSpPr>
          <p:nvPr>
            <p:ph type="ftr" idx="11"/>
          </p:nvPr>
        </p:nvSpPr>
        <p:spPr/>
        <p:txBody>
          <a:bodyPr/>
          <a:lstStyle>
            <a:lvl1pPr>
              <a:defRPr/>
            </a:lvl1pPr>
          </a:lstStyle>
          <a:p>
            <a:r>
              <a:rPr lang="en-GB" smtClean="0"/>
              <a:t>Manasi Ekkundi,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Septemeber 2024</a:t>
            </a:r>
            <a:endParaRPr lang="en-GB"/>
          </a:p>
        </p:txBody>
      </p:sp>
      <p:sp>
        <p:nvSpPr>
          <p:cNvPr id="5" name="Footer Placeholder 4"/>
          <p:cNvSpPr>
            <a:spLocks noGrp="1"/>
          </p:cNvSpPr>
          <p:nvPr>
            <p:ph type="ftr" idx="11"/>
          </p:nvPr>
        </p:nvSpPr>
        <p:spPr/>
        <p:txBody>
          <a:bodyPr/>
          <a:lstStyle>
            <a:lvl1pPr>
              <a:defRPr/>
            </a:lvl1pPr>
          </a:lstStyle>
          <a:p>
            <a:r>
              <a:rPr lang="en-GB" smtClean="0"/>
              <a:t>Manasi Ekkundi,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Septemeber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Manasi</a:t>
            </a:r>
            <a:r>
              <a:rPr lang="en-GB" dirty="0" smtClean="0"/>
              <a:t> </a:t>
            </a:r>
            <a:r>
              <a:rPr lang="en-GB" dirty="0" err="1" smtClean="0"/>
              <a:t>Ekkundi</a:t>
            </a:r>
            <a:r>
              <a:rPr lang="en-GB" dirty="0" smtClean="0"/>
              <a:t>, Samsung Electronics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802.11-24/1611r0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64142" y="63341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Power Save Capabilities</a:t>
            </a:r>
            <a:endParaRPr lang="en-GB" dirty="0"/>
          </a:p>
        </p:txBody>
      </p:sp>
      <p:sp>
        <p:nvSpPr>
          <p:cNvPr id="3074" name="Rectangle 2"/>
          <p:cNvSpPr>
            <a:spLocks noGrp="1" noChangeArrowheads="1"/>
          </p:cNvSpPr>
          <p:nvPr>
            <p:ph type="subTitle" idx="1"/>
          </p:nvPr>
        </p:nvSpPr>
        <p:spPr>
          <a:xfrm>
            <a:off x="1828800" y="1879328"/>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2024-09-11</a:t>
            </a:r>
            <a:endParaRPr lang="en-GB" sz="2000" b="0" dirty="0"/>
          </a:p>
        </p:txBody>
      </p:sp>
      <p:sp>
        <p:nvSpPr>
          <p:cNvPr id="6" name="Date Placeholder 3"/>
          <p:cNvSpPr>
            <a:spLocks noGrp="1"/>
          </p:cNvSpPr>
          <p:nvPr>
            <p:ph type="dt" idx="10"/>
          </p:nvPr>
        </p:nvSpPr>
        <p:spPr/>
        <p:txBody>
          <a:bodyPr/>
          <a:lstStyle/>
          <a:p>
            <a:r>
              <a:rPr lang="en-US" smtClean="0"/>
              <a:t>Septemeber 2024</a:t>
            </a:r>
            <a:endParaRPr lang="en-GB" dirty="0"/>
          </a:p>
        </p:txBody>
      </p:sp>
      <p:sp>
        <p:nvSpPr>
          <p:cNvPr id="7" name="Footer Placeholder 4"/>
          <p:cNvSpPr>
            <a:spLocks noGrp="1"/>
          </p:cNvSpPr>
          <p:nvPr>
            <p:ph type="ftr" idx="11"/>
          </p:nvPr>
        </p:nvSpPr>
        <p:spPr/>
        <p:txBody>
          <a:bodyPr/>
          <a:lstStyle/>
          <a:p>
            <a:r>
              <a:rPr lang="en-GB" dirty="0" err="1" smtClean="0"/>
              <a:t>Manasi</a:t>
            </a:r>
            <a:r>
              <a:rPr lang="en-GB" dirty="0" smtClean="0"/>
              <a:t> </a:t>
            </a:r>
            <a:r>
              <a:rPr lang="en-GB" dirty="0" err="1" smtClean="0"/>
              <a:t>Ekkundi</a:t>
            </a:r>
            <a:r>
              <a:rPr lang="en-GB" dirty="0" smtClean="0"/>
              <a:t>, Samsung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39121865"/>
              </p:ext>
            </p:extLst>
          </p:nvPr>
        </p:nvGraphicFramePr>
        <p:xfrm>
          <a:off x="1023938" y="2797175"/>
          <a:ext cx="10050462" cy="2852738"/>
        </p:xfrm>
        <a:graphic>
          <a:graphicData uri="http://schemas.openxmlformats.org/presentationml/2006/ole">
            <mc:AlternateContent xmlns:mc="http://schemas.openxmlformats.org/markup-compatibility/2006">
              <mc:Choice xmlns:v="urn:schemas-microsoft-com:vml" Requires="v">
                <p:oleObj spid="_x0000_s1064" name="Document" r:id="rId4" imgW="10563588" imgH="2991224" progId="Word.Document.8">
                  <p:embed/>
                </p:oleObj>
              </mc:Choice>
              <mc:Fallback>
                <p:oleObj name="Document" r:id="rId4" imgW="10563588" imgH="2991224" progId="Word.Document.8">
                  <p:embed/>
                  <p:pic>
                    <p:nvPicPr>
                      <p:cNvPr id="0" name="Picture 3"/>
                      <p:cNvPicPr>
                        <a:picLocks noChangeAspect="1" noChangeArrowheads="1"/>
                      </p:cNvPicPr>
                      <p:nvPr/>
                    </p:nvPicPr>
                    <p:blipFill>
                      <a:blip r:embed="rId5"/>
                      <a:srcRect/>
                      <a:stretch>
                        <a:fillRect/>
                      </a:stretch>
                    </p:blipFill>
                    <p:spPr bwMode="auto">
                      <a:xfrm>
                        <a:off x="1023938" y="2797175"/>
                        <a:ext cx="10050462" cy="2852738"/>
                      </a:xfrm>
                      <a:prstGeom prst="rect">
                        <a:avLst/>
                      </a:prstGeom>
                      <a:noFill/>
                    </p:spPr>
                  </p:pic>
                </p:oleObj>
              </mc:Fallback>
            </mc:AlternateContent>
          </a:graphicData>
        </a:graphic>
      </p:graphicFrame>
      <p:sp>
        <p:nvSpPr>
          <p:cNvPr id="3076" name="Rectangle 4"/>
          <p:cNvSpPr>
            <a:spLocks noChangeArrowheads="1"/>
          </p:cNvSpPr>
          <p:nvPr/>
        </p:nvSpPr>
        <p:spPr bwMode="auto">
          <a:xfrm>
            <a:off x="1021556" y="235557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Conclusion</a:t>
            </a:r>
            <a:endParaRPr lang="en-IN" dirty="0"/>
          </a:p>
        </p:txBody>
      </p:sp>
      <p:sp>
        <p:nvSpPr>
          <p:cNvPr id="3" name="Content Placeholder 2"/>
          <p:cNvSpPr>
            <a:spLocks noGrp="1"/>
          </p:cNvSpPr>
          <p:nvPr>
            <p:ph idx="1"/>
          </p:nvPr>
        </p:nvSpPr>
        <p:spPr>
          <a:xfrm>
            <a:off x="767408" y="1916832"/>
            <a:ext cx="10361084" cy="4113213"/>
          </a:xfrm>
        </p:spPr>
        <p:txBody>
          <a:bodyPr/>
          <a:lstStyle/>
          <a:p>
            <a:pPr>
              <a:buFont typeface="Arial" panose="020B0604020202020204" pitchFamily="34" charset="0"/>
              <a:buChar char="•"/>
            </a:pPr>
            <a:r>
              <a:rPr lang="en-IN" sz="2000" b="0" dirty="0" smtClean="0"/>
              <a:t>New and improved power save features have been continuously introduced in various IEEE 802.11 version of the specifications.</a:t>
            </a:r>
          </a:p>
          <a:p>
            <a:pPr>
              <a:buFont typeface="Arial" panose="020B0604020202020204" pitchFamily="34" charset="0"/>
              <a:buChar char="•"/>
            </a:pPr>
            <a:r>
              <a:rPr lang="en-IN" sz="2000" b="0" dirty="0" smtClean="0"/>
              <a:t>Each new feature is associated with a capability for which a new field/sub field is introduced within the information element of the capabilities associated with that version of the specification.</a:t>
            </a:r>
          </a:p>
          <a:p>
            <a:pPr>
              <a:buFont typeface="Arial" panose="020B0604020202020204" pitchFamily="34" charset="0"/>
              <a:buChar char="•"/>
            </a:pPr>
            <a:r>
              <a:rPr lang="en-IN" sz="2000" b="0" dirty="0" smtClean="0"/>
              <a:t>This legacy design has created a non extensible non modular framework for capability exchange (in this case for power save capabilities)</a:t>
            </a:r>
          </a:p>
          <a:p>
            <a:pPr>
              <a:buFont typeface="Arial" panose="020B0604020202020204" pitchFamily="34" charset="0"/>
              <a:buChar char="•"/>
            </a:pPr>
            <a:r>
              <a:rPr lang="en-IN" sz="2000" b="0" dirty="0" smtClean="0"/>
              <a:t>The proposal here discusses a more modular, extensible framework for exchanging power save features and capabilities for 802.11bn and future versions of the specifications.</a:t>
            </a:r>
          </a:p>
          <a:p>
            <a:pPr>
              <a:buFont typeface="Arial" panose="020B0604020202020204" pitchFamily="34" charset="0"/>
              <a:buChar char="•"/>
            </a:pPr>
            <a:r>
              <a:rPr lang="en-IN" sz="2000" b="0" dirty="0" smtClean="0"/>
              <a:t>With such framework, it is possible to provide a capabilities exchange framework or tool which can be applied based on the requirements.</a:t>
            </a:r>
          </a:p>
          <a:p>
            <a:pPr>
              <a:buFont typeface="Arial" panose="020B0604020202020204" pitchFamily="34" charset="0"/>
              <a:buChar char="•"/>
            </a:pPr>
            <a:endParaRPr lang="en-IN"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Manasi Ekkundi, Samsung Electronics</a:t>
            </a:r>
            <a:endParaRPr lang="en-GB" dirty="0"/>
          </a:p>
        </p:txBody>
      </p:sp>
      <p:sp>
        <p:nvSpPr>
          <p:cNvPr id="6" name="Date Placeholder 5"/>
          <p:cNvSpPr>
            <a:spLocks noGrp="1"/>
          </p:cNvSpPr>
          <p:nvPr>
            <p:ph type="dt" idx="15"/>
          </p:nvPr>
        </p:nvSpPr>
        <p:spPr/>
        <p:txBody>
          <a:bodyPr/>
          <a:lstStyle/>
          <a:p>
            <a:r>
              <a:rPr lang="en-US" smtClean="0"/>
              <a:t>Septemeber 2024</a:t>
            </a:r>
            <a:endParaRPr lang="en-GB" dirty="0"/>
          </a:p>
        </p:txBody>
      </p:sp>
    </p:spTree>
    <p:extLst>
      <p:ext uri="{BB962C8B-B14F-4D97-AF65-F5344CB8AC3E}">
        <p14:creationId xmlns:p14="http://schemas.microsoft.com/office/powerpoint/2010/main" val="31407270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endParaRPr lang="en-IN" dirty="0"/>
          </a:p>
        </p:txBody>
      </p:sp>
      <p:sp>
        <p:nvSpPr>
          <p:cNvPr id="3" name="Content Placeholder 2"/>
          <p:cNvSpPr>
            <a:spLocks noGrp="1"/>
          </p:cNvSpPr>
          <p:nvPr>
            <p:ph idx="1"/>
          </p:nvPr>
        </p:nvSpPr>
        <p:spPr/>
        <p:txBody>
          <a:bodyPr/>
          <a:lstStyle/>
          <a:p>
            <a:r>
              <a:rPr lang="en-IN" dirty="0" smtClean="0"/>
              <a:t>Do you agree to define </a:t>
            </a:r>
            <a:r>
              <a:rPr lang="en-IN" dirty="0"/>
              <a:t>in IEEE 802.11bn /</a:t>
            </a:r>
            <a:r>
              <a:rPr lang="en-IN" dirty="0" err="1"/>
              <a:t>TGbn</a:t>
            </a:r>
            <a:r>
              <a:rPr lang="en-IN" dirty="0"/>
              <a:t> a </a:t>
            </a:r>
            <a:r>
              <a:rPr lang="en-IN" dirty="0" smtClean="0"/>
              <a:t>framework for including power save capabilities such that its associated power save features with their capabilities are exchanged between the AP and </a:t>
            </a:r>
            <a:r>
              <a:rPr lang="en-IN" dirty="0" smtClean="0"/>
              <a:t>STA/AP?</a:t>
            </a:r>
            <a:r>
              <a:rPr lang="en-IN" dirty="0" smtClean="0"/>
              <a:t>	</a:t>
            </a:r>
            <a:endParaRPr lang="en-I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Manasi Ekkundi, Samsung Electronics</a:t>
            </a:r>
            <a:endParaRPr lang="en-GB" dirty="0"/>
          </a:p>
        </p:txBody>
      </p:sp>
      <p:sp>
        <p:nvSpPr>
          <p:cNvPr id="6" name="Date Placeholder 5"/>
          <p:cNvSpPr>
            <a:spLocks noGrp="1"/>
          </p:cNvSpPr>
          <p:nvPr>
            <p:ph type="dt" idx="15"/>
          </p:nvPr>
        </p:nvSpPr>
        <p:spPr/>
        <p:txBody>
          <a:bodyPr/>
          <a:lstStyle/>
          <a:p>
            <a:r>
              <a:rPr lang="en-US" smtClean="0"/>
              <a:t>Septemeber 2024</a:t>
            </a:r>
            <a:endParaRPr lang="en-GB" dirty="0"/>
          </a:p>
        </p:txBody>
      </p:sp>
    </p:spTree>
    <p:extLst>
      <p:ext uri="{BB962C8B-B14F-4D97-AF65-F5344CB8AC3E}">
        <p14:creationId xmlns:p14="http://schemas.microsoft.com/office/powerpoint/2010/main" val="3839216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767408" y="1556792"/>
            <a:ext cx="10361084" cy="4113213"/>
          </a:xfrm>
        </p:spPr>
        <p:txBody>
          <a:bodyPr/>
          <a:lstStyle/>
          <a:p>
            <a:r>
              <a:rPr lang="en-US" sz="2000" dirty="0"/>
              <a:t>[1] </a:t>
            </a:r>
            <a:r>
              <a:rPr lang="en-US" sz="2000" dirty="0" smtClean="0"/>
              <a:t>11/23-1965r2 </a:t>
            </a:r>
            <a:r>
              <a:rPr lang="en-US" sz="2000" i="1" dirty="0" smtClean="0"/>
              <a:t>“</a:t>
            </a:r>
            <a:r>
              <a:rPr lang="en-GB" altLang="en-US" sz="2000" dirty="0"/>
              <a:t>Dynamic Power Save– follow up</a:t>
            </a:r>
            <a:r>
              <a:rPr lang="en-US" sz="2000" i="1" dirty="0" smtClean="0"/>
              <a:t>”</a:t>
            </a:r>
            <a:r>
              <a:rPr lang="en-US" sz="2000" dirty="0" smtClean="0"/>
              <a:t>, George Cherian et</a:t>
            </a:r>
            <a:r>
              <a:rPr lang="en-US" sz="2000" dirty="0"/>
              <a:t>. al</a:t>
            </a:r>
            <a:r>
              <a:rPr lang="en-US" sz="2000" dirty="0" smtClean="0"/>
              <a:t>.</a:t>
            </a:r>
          </a:p>
          <a:p>
            <a:r>
              <a:rPr lang="en-US" sz="2000" dirty="0" smtClean="0"/>
              <a:t>[2] 11/23- 1835r0  “</a:t>
            </a:r>
            <a:r>
              <a:rPr lang="en-GB" sz="2000" dirty="0"/>
              <a:t>AP Power </a:t>
            </a:r>
            <a:r>
              <a:rPr lang="en-GB" sz="2000" dirty="0" smtClean="0"/>
              <a:t>Management”, </a:t>
            </a:r>
            <a:r>
              <a:rPr lang="en-GB" sz="2000" dirty="0" err="1" smtClean="0"/>
              <a:t>Yongsen</a:t>
            </a:r>
            <a:r>
              <a:rPr lang="en-GB" sz="2000" dirty="0" smtClean="0"/>
              <a:t> Ma et.al.</a:t>
            </a:r>
          </a:p>
          <a:p>
            <a:r>
              <a:rPr lang="en-GB" sz="2000" dirty="0" smtClean="0"/>
              <a:t>[3] 11/24- 0097r0 “</a:t>
            </a:r>
            <a:r>
              <a:rPr lang="en-IN" sz="2000" dirty="0"/>
              <a:t>AP Power Management – </a:t>
            </a:r>
            <a:r>
              <a:rPr lang="en-IN" sz="2000" dirty="0" smtClean="0"/>
              <a:t>Follow-up</a:t>
            </a:r>
            <a:r>
              <a:rPr lang="en-IN" sz="2000" b="0" dirty="0" smtClean="0"/>
              <a:t>”, </a:t>
            </a:r>
            <a:r>
              <a:rPr lang="en-GB" sz="2000" dirty="0" err="1"/>
              <a:t>Yongsen</a:t>
            </a:r>
            <a:r>
              <a:rPr lang="en-GB" sz="2000" dirty="0"/>
              <a:t> Ma et.al</a:t>
            </a:r>
            <a:r>
              <a:rPr lang="en-GB" sz="2000" dirty="0" smtClean="0"/>
              <a:t>.</a:t>
            </a:r>
          </a:p>
          <a:p>
            <a:r>
              <a:rPr lang="en-GB" sz="2000" dirty="0" smtClean="0"/>
              <a:t>[4] 11/23-2003r1 “</a:t>
            </a:r>
            <a:r>
              <a:rPr lang="en-IN" sz="2000" dirty="0"/>
              <a:t>Client Power </a:t>
            </a:r>
            <a:r>
              <a:rPr lang="en-IN" sz="2000" dirty="0" smtClean="0"/>
              <a:t>Save</a:t>
            </a:r>
            <a:r>
              <a:rPr lang="en-IN" sz="2000" dirty="0"/>
              <a:t>”, Laurent </a:t>
            </a:r>
            <a:r>
              <a:rPr lang="en-IN" sz="2000" dirty="0" err="1" smtClean="0"/>
              <a:t>Cariou</a:t>
            </a:r>
            <a:r>
              <a:rPr lang="en-IN" sz="2000" dirty="0" smtClean="0"/>
              <a:t> et.al.</a:t>
            </a:r>
          </a:p>
          <a:p>
            <a:r>
              <a:rPr lang="en-IN" sz="2000" dirty="0"/>
              <a:t>[5] 11/24-352r “Enabling Unscheduled AP PS </a:t>
            </a:r>
            <a:r>
              <a:rPr lang="en-IN" sz="2000" dirty="0" smtClean="0"/>
              <a:t>Follow-up</a:t>
            </a:r>
            <a:r>
              <a:rPr lang="en-IN" sz="2000" dirty="0"/>
              <a:t>”, </a:t>
            </a:r>
            <a:r>
              <a:rPr lang="en-IN" sz="2000" dirty="0" err="1"/>
              <a:t>Guogang</a:t>
            </a:r>
            <a:r>
              <a:rPr lang="en-IN" sz="2000" dirty="0"/>
              <a:t> </a:t>
            </a:r>
            <a:r>
              <a:rPr lang="en-IN" sz="2000" dirty="0" smtClean="0"/>
              <a:t>Huang et.al.</a:t>
            </a:r>
            <a:endParaRPr lang="en-GB" sz="2000" dirty="0"/>
          </a:p>
          <a:p>
            <a:endParaRPr lang="en-GB" dirty="0" smtClean="0"/>
          </a:p>
          <a:p>
            <a:endParaRPr lang="en-US"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smtClean="0"/>
              <a:t>Manasi Ekkundi, Samsung Electronics</a:t>
            </a:r>
            <a:endParaRPr lang="en-GB" dirty="0"/>
          </a:p>
        </p:txBody>
      </p:sp>
      <p:sp>
        <p:nvSpPr>
          <p:cNvPr id="4" name="Date Placeholder 3"/>
          <p:cNvSpPr>
            <a:spLocks noGrp="1"/>
          </p:cNvSpPr>
          <p:nvPr>
            <p:ph type="dt" idx="15"/>
          </p:nvPr>
        </p:nvSpPr>
        <p:spPr/>
        <p:txBody>
          <a:bodyPr/>
          <a:lstStyle/>
          <a:p>
            <a:r>
              <a:rPr lang="en-US" smtClean="0"/>
              <a:t>Septemeber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2906" y="586377"/>
            <a:ext cx="10361084" cy="7269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Introduction</a:t>
            </a:r>
            <a:endParaRPr lang="en-GB" dirty="0"/>
          </a:p>
        </p:txBody>
      </p:sp>
      <p:sp>
        <p:nvSpPr>
          <p:cNvPr id="5122" name="Rectangle 2"/>
          <p:cNvSpPr>
            <a:spLocks noGrp="1" noChangeArrowheads="1"/>
          </p:cNvSpPr>
          <p:nvPr>
            <p:ph idx="1"/>
          </p:nvPr>
        </p:nvSpPr>
        <p:spPr>
          <a:xfrm>
            <a:off x="448234" y="1268760"/>
            <a:ext cx="10855415" cy="4680520"/>
          </a:xfrm>
          <a:ln/>
        </p:spPr>
        <p:txBody>
          <a:bodyPr/>
          <a:lstStyle/>
          <a:p>
            <a:pPr marL="857250" lvl="1"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IEEE 802.11 has discussed and standardized multiple power save features across various versions of the specifications like below:</a:t>
            </a:r>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smtClean="0"/>
              <a:t>Automatic Power Save Delivery (APSD)</a:t>
            </a:r>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smtClean="0"/>
              <a:t>Power Save Multi-Poll (PSMP)</a:t>
            </a:r>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smtClean="0"/>
              <a:t>Wireless Network Management (WNM) sleep mode </a:t>
            </a:r>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smtClean="0"/>
              <a:t>Spatial Multiplexing Power Save (SMPS)</a:t>
            </a:r>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smtClean="0"/>
              <a:t>HE-Dynamic power save</a:t>
            </a:r>
            <a:r>
              <a:rPr lang="en-US" sz="1600" dirty="0"/>
              <a:t> </a:t>
            </a:r>
            <a:endParaRPr lang="en-US" sz="1600" dirty="0" smtClean="0"/>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smtClean="0"/>
              <a:t>Restricted Target Wakeup Time (R-TWT) and so on</a:t>
            </a:r>
            <a:endParaRPr lang="en-US" sz="1600" dirty="0"/>
          </a:p>
          <a:p>
            <a:pPr marL="857250" lvl="1"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Proposals in 802.11bn discuss more power save features for AP and STA:</a:t>
            </a:r>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Dynamic Power Save : </a:t>
            </a:r>
            <a:r>
              <a:rPr lang="en-US" sz="1200" dirty="0" smtClean="0"/>
              <a:t>Defines that a </a:t>
            </a:r>
            <a:r>
              <a:rPr lang="en-IN" sz="1200" dirty="0" smtClean="0"/>
              <a:t>STA </a:t>
            </a:r>
            <a:r>
              <a:rPr lang="en-IN" sz="1200" dirty="0"/>
              <a:t>that is a UHR Mobile AP or a UHR non-AP STA wherein the STA may transition from a lower capability mode to a higher capability mode upon reception of an initial control </a:t>
            </a:r>
            <a:r>
              <a:rPr lang="en-IN" sz="1200" dirty="0" smtClean="0"/>
              <a:t>frame. [1]</a:t>
            </a:r>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Scheduled AP </a:t>
            </a:r>
            <a:r>
              <a:rPr lang="en-US" dirty="0"/>
              <a:t>Power </a:t>
            </a:r>
            <a:r>
              <a:rPr lang="en-US" dirty="0" smtClean="0"/>
              <a:t>Save: </a:t>
            </a:r>
            <a:r>
              <a:rPr lang="en-IN" sz="1200" dirty="0" smtClean="0"/>
              <a:t>Defines </a:t>
            </a:r>
            <a:r>
              <a:rPr lang="en-IN" sz="1200" dirty="0"/>
              <a:t>AP Power Save mechanism through adjustment of the AP’s schedule &amp; </a:t>
            </a:r>
            <a:r>
              <a:rPr lang="en-IN" sz="1200" dirty="0" smtClean="0"/>
              <a:t>capability in periodic intervals [2][3]</a:t>
            </a:r>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Cross Link Power Save: </a:t>
            </a:r>
            <a:r>
              <a:rPr lang="en-IN" sz="1200" dirty="0" smtClean="0">
                <a:cs typeface="+mn-cs"/>
              </a:rPr>
              <a:t>Defines allowing a signalling mechanism to indicate the power management mode of  other affiliated links on one enabled link [4]. Alternatively, for an AP an active state can be defined with one active link and the proposal allows the other links to transition from doze state to awake state or vice versa based on need or requests from non-AP STA. [5]</a:t>
            </a:r>
          </a:p>
          <a:p>
            <a:pPr marL="857250" lvl="1"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IN" sz="1800" dirty="0" smtClean="0">
                <a:cs typeface="+mn-cs"/>
              </a:rPr>
              <a:t>There is an associated capability for each of these features (legacy or new power save feature) which needs to be exchanged between the AP and the non-AP STA.</a:t>
            </a:r>
            <a:endParaRPr lang="en-US" sz="18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2</a:t>
            </a:fld>
            <a:endParaRPr lang="en-GB"/>
          </a:p>
        </p:txBody>
      </p:sp>
      <p:sp>
        <p:nvSpPr>
          <p:cNvPr id="5" name="Footer Placeholder 4"/>
          <p:cNvSpPr>
            <a:spLocks noGrp="1"/>
          </p:cNvSpPr>
          <p:nvPr>
            <p:ph type="ftr" idx="14"/>
          </p:nvPr>
        </p:nvSpPr>
        <p:spPr/>
        <p:txBody>
          <a:bodyPr/>
          <a:lstStyle/>
          <a:p>
            <a:r>
              <a:rPr lang="en-GB" smtClean="0"/>
              <a:t>Manasi Ekkundi, Samsung Electronics</a:t>
            </a:r>
            <a:endParaRPr lang="en-GB"/>
          </a:p>
        </p:txBody>
      </p:sp>
      <p:sp>
        <p:nvSpPr>
          <p:cNvPr id="4" name="Date Placeholder 3"/>
          <p:cNvSpPr>
            <a:spLocks noGrp="1"/>
          </p:cNvSpPr>
          <p:nvPr>
            <p:ph type="dt" idx="15"/>
          </p:nvPr>
        </p:nvSpPr>
        <p:spPr/>
        <p:txBody>
          <a:bodyPr/>
          <a:lstStyle/>
          <a:p>
            <a:r>
              <a:rPr lang="en-US" smtClean="0"/>
              <a:t>Septemeber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Problem Statement</a:t>
            </a:r>
            <a:endParaRPr lang="en-IN" dirty="0"/>
          </a:p>
        </p:txBody>
      </p:sp>
      <p:sp>
        <p:nvSpPr>
          <p:cNvPr id="3" name="Content Placeholder 2"/>
          <p:cNvSpPr>
            <a:spLocks noGrp="1"/>
          </p:cNvSpPr>
          <p:nvPr>
            <p:ph idx="1"/>
          </p:nvPr>
        </p:nvSpPr>
        <p:spPr/>
        <p:txBody>
          <a:bodyPr/>
          <a:lstStyle/>
          <a:p>
            <a:pPr>
              <a:buFont typeface="Arial" panose="020B0604020202020204" pitchFamily="34" charset="0"/>
              <a:buChar char="•"/>
            </a:pPr>
            <a:r>
              <a:rPr lang="en-IN" dirty="0"/>
              <a:t>Non-Extensible Framework for Power save capability </a:t>
            </a:r>
            <a:r>
              <a:rPr lang="en-IN" dirty="0" smtClean="0"/>
              <a:t>Exchange</a:t>
            </a:r>
          </a:p>
          <a:p>
            <a:pPr lvl="1">
              <a:buFont typeface="Arial" panose="020B0604020202020204" pitchFamily="34" charset="0"/>
              <a:buChar char="•"/>
            </a:pPr>
            <a:r>
              <a:rPr lang="en-IN" dirty="0" smtClean="0"/>
              <a:t>In current 802.11 specification, there is no common framework for exchanging capability information for power save features.</a:t>
            </a:r>
          </a:p>
          <a:p>
            <a:pPr lvl="1">
              <a:buFont typeface="Arial" panose="020B0604020202020204" pitchFamily="34" charset="0"/>
              <a:buChar char="•"/>
            </a:pPr>
            <a:r>
              <a:rPr lang="en-IN" dirty="0" smtClean="0"/>
              <a:t>Each new version of specification, introduced new power save feature(s) and their associated capability information element is distributed across various subfields.</a:t>
            </a:r>
          </a:p>
          <a:p>
            <a:pPr lvl="1">
              <a:buFont typeface="Arial" panose="020B0604020202020204" pitchFamily="34" charset="0"/>
              <a:buChar char="•"/>
            </a:pPr>
            <a:r>
              <a:rPr lang="en-IN" dirty="0" smtClean="0"/>
              <a:t>This design, hampers the extensibility of the framework. </a:t>
            </a:r>
          </a:p>
          <a:p>
            <a:pPr lvl="2">
              <a:buFont typeface="Arial" panose="020B0604020202020204" pitchFamily="34" charset="0"/>
              <a:buChar char="•"/>
            </a:pPr>
            <a:r>
              <a:rPr lang="en-IN" dirty="0" smtClean="0"/>
              <a:t>A typical AP usually needs to implement multiple power save features to support legacy devices. Extending this thought, even future specifications (802.11 </a:t>
            </a:r>
            <a:r>
              <a:rPr lang="en-IN" dirty="0" err="1" smtClean="0"/>
              <a:t>bn</a:t>
            </a:r>
            <a:r>
              <a:rPr lang="en-IN" dirty="0" smtClean="0"/>
              <a:t> and beyond) may introduce new power save features to handle the requirements of the day. But in the absence of an extensible framework, the design in the specification and associated implementation can become complex from scalability perspective.</a:t>
            </a:r>
          </a:p>
          <a:p>
            <a:pPr lvl="1">
              <a:buFont typeface="Arial" panose="020B0604020202020204" pitchFamily="34" charset="0"/>
              <a:buChar char="•"/>
            </a:pPr>
            <a:r>
              <a:rPr lang="en-IN" dirty="0" smtClean="0"/>
              <a:t>Hence there is a need to examine and introduce a common framework for such features.</a:t>
            </a:r>
            <a:endParaRPr lang="en-I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Manasi Ekkundi, Samsung Electronics</a:t>
            </a:r>
            <a:endParaRPr lang="en-GB" dirty="0"/>
          </a:p>
        </p:txBody>
      </p:sp>
      <p:sp>
        <p:nvSpPr>
          <p:cNvPr id="6" name="Date Placeholder 5"/>
          <p:cNvSpPr>
            <a:spLocks noGrp="1"/>
          </p:cNvSpPr>
          <p:nvPr>
            <p:ph type="dt" idx="15"/>
          </p:nvPr>
        </p:nvSpPr>
        <p:spPr/>
        <p:txBody>
          <a:bodyPr/>
          <a:lstStyle/>
          <a:p>
            <a:r>
              <a:rPr lang="en-US" smtClean="0"/>
              <a:t>Septemeber 2024</a:t>
            </a:r>
            <a:endParaRPr lang="en-GB" dirty="0"/>
          </a:p>
        </p:txBody>
      </p:sp>
    </p:spTree>
    <p:extLst>
      <p:ext uri="{BB962C8B-B14F-4D97-AF65-F5344CB8AC3E}">
        <p14:creationId xmlns:p14="http://schemas.microsoft.com/office/powerpoint/2010/main" val="34326032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Problem Statement</a:t>
            </a:r>
            <a:endParaRPr lang="en-I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Manasi Ekkundi, Samsung Electronics</a:t>
            </a:r>
            <a:endParaRPr lang="en-GB" dirty="0"/>
          </a:p>
        </p:txBody>
      </p:sp>
      <p:sp>
        <p:nvSpPr>
          <p:cNvPr id="6" name="Date Placeholder 5"/>
          <p:cNvSpPr>
            <a:spLocks noGrp="1"/>
          </p:cNvSpPr>
          <p:nvPr>
            <p:ph type="dt" idx="15"/>
          </p:nvPr>
        </p:nvSpPr>
        <p:spPr/>
        <p:txBody>
          <a:bodyPr/>
          <a:lstStyle/>
          <a:p>
            <a:r>
              <a:rPr lang="en-US" smtClean="0"/>
              <a:t>Septemeber 2024</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499014661"/>
              </p:ext>
            </p:extLst>
          </p:nvPr>
        </p:nvGraphicFramePr>
        <p:xfrm>
          <a:off x="807053" y="1628800"/>
          <a:ext cx="6336704" cy="4729104"/>
        </p:xfrm>
        <a:graphic>
          <a:graphicData uri="http://schemas.openxmlformats.org/drawingml/2006/table">
            <a:tbl>
              <a:tblPr/>
              <a:tblGrid>
                <a:gridCol w="3508754">
                  <a:extLst>
                    <a:ext uri="{9D8B030D-6E8A-4147-A177-3AD203B41FA5}">
                      <a16:colId xmlns:a16="http://schemas.microsoft.com/office/drawing/2014/main" val="1343659250"/>
                    </a:ext>
                  </a:extLst>
                </a:gridCol>
                <a:gridCol w="2827950">
                  <a:extLst>
                    <a:ext uri="{9D8B030D-6E8A-4147-A177-3AD203B41FA5}">
                      <a16:colId xmlns:a16="http://schemas.microsoft.com/office/drawing/2014/main" val="1389397085"/>
                    </a:ext>
                  </a:extLst>
                </a:gridCol>
              </a:tblGrid>
              <a:tr h="300178">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1" i="0" u="none" strike="noStrike" dirty="0" smtClean="0">
                          <a:solidFill>
                            <a:schemeClr val="tx1"/>
                          </a:solidFill>
                          <a:effectLst/>
                          <a:latin typeface="Calibri" panose="020F0502020204030204" pitchFamily="34" charset="0"/>
                        </a:rPr>
                        <a:t>Power</a:t>
                      </a:r>
                      <a:r>
                        <a:rPr lang="en-IN" sz="1400" b="1" i="0" u="none" strike="noStrike" baseline="0" dirty="0" smtClean="0">
                          <a:solidFill>
                            <a:schemeClr val="tx1"/>
                          </a:solidFill>
                          <a:effectLst/>
                          <a:latin typeface="Calibri" panose="020F0502020204030204" pitchFamily="34" charset="0"/>
                        </a:rPr>
                        <a:t> Save </a:t>
                      </a:r>
                      <a:r>
                        <a:rPr lang="en-IN" sz="1400" b="1" i="0" u="none" strike="noStrike" dirty="0" smtClean="0">
                          <a:solidFill>
                            <a:schemeClr val="tx1"/>
                          </a:solidFill>
                          <a:effectLst/>
                          <a:latin typeface="Calibri" panose="020F0502020204030204" pitchFamily="34" charset="0"/>
                        </a:rPr>
                        <a:t>Feature</a:t>
                      </a:r>
                      <a:endParaRPr lang="en-IN" sz="1400" b="1" i="0" u="none" strike="noStrike" dirty="0">
                        <a:solidFill>
                          <a:schemeClr val="tx1"/>
                        </a:solidFill>
                        <a:effectLst/>
                        <a:latin typeface="Calibri" panose="020F0502020204030204" pitchFamily="34" charset="0"/>
                      </a:endParaRP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1" i="0" u="none" strike="noStrike" dirty="0">
                          <a:solidFill>
                            <a:schemeClr val="tx1"/>
                          </a:solidFill>
                          <a:effectLst/>
                          <a:latin typeface="Calibri" panose="020F0502020204030204" pitchFamily="34" charset="0"/>
                        </a:rPr>
                        <a:t>Capabilities Mapping</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3525260661"/>
                  </a:ext>
                </a:extLst>
              </a:tr>
              <a:tr h="600355">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Automatic Power Save Delivery (APSD)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Capability Information field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0761765"/>
                  </a:ext>
                </a:extLst>
              </a:tr>
              <a:tr h="300178">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Power Save Multi-Poll (PSMP)</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a:solidFill>
                            <a:srgbClr val="000000"/>
                          </a:solidFill>
                          <a:effectLst/>
                          <a:latin typeface="Calibri" panose="020F0502020204030204" pitchFamily="34" charset="0"/>
                        </a:rPr>
                        <a:t>Extended Capabiltities field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06321932"/>
                  </a:ext>
                </a:extLst>
              </a:tr>
              <a:tr h="526613">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Wireless Network Management (WNM )Sleep Mode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a:solidFill>
                            <a:srgbClr val="000000"/>
                          </a:solidFill>
                          <a:effectLst/>
                          <a:latin typeface="Calibri" panose="020F0502020204030204" pitchFamily="34" charset="0"/>
                        </a:rPr>
                        <a:t>Extended Capabiltities field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7140899"/>
                  </a:ext>
                </a:extLst>
              </a:tr>
              <a:tr h="300178">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Flexible Multicast Service (FMS)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Extended </a:t>
                      </a:r>
                      <a:r>
                        <a:rPr lang="en-IN" sz="1400" b="0" i="0" u="none" strike="noStrike" dirty="0" smtClean="0">
                          <a:solidFill>
                            <a:srgbClr val="000000"/>
                          </a:solidFill>
                          <a:effectLst/>
                          <a:latin typeface="Calibri" panose="020F0502020204030204" pitchFamily="34" charset="0"/>
                        </a:rPr>
                        <a:t>Capabilities </a:t>
                      </a:r>
                      <a:r>
                        <a:rPr lang="en-IN" sz="1400" b="0" i="0" u="none" strike="noStrike" dirty="0">
                          <a:solidFill>
                            <a:srgbClr val="000000"/>
                          </a:solidFill>
                          <a:effectLst/>
                          <a:latin typeface="Calibri" panose="020F0502020204030204" pitchFamily="34" charset="0"/>
                        </a:rPr>
                        <a:t>field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569300"/>
                  </a:ext>
                </a:extLst>
              </a:tr>
              <a:tr h="300178">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a:solidFill>
                            <a:srgbClr val="000000"/>
                          </a:solidFill>
                          <a:effectLst/>
                          <a:latin typeface="Calibri" panose="020F0502020204030204" pitchFamily="34" charset="0"/>
                        </a:rPr>
                        <a:t>Traffic Indication Map (TIM) Broadcast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Extended </a:t>
                      </a:r>
                      <a:r>
                        <a:rPr lang="en-IN" sz="1400" b="0" i="0" u="none" strike="noStrike" dirty="0" smtClean="0">
                          <a:solidFill>
                            <a:srgbClr val="000000"/>
                          </a:solidFill>
                          <a:effectLst/>
                          <a:latin typeface="Calibri" panose="020F0502020204030204" pitchFamily="34" charset="0"/>
                        </a:rPr>
                        <a:t>Capabilities </a:t>
                      </a:r>
                      <a:r>
                        <a:rPr lang="en-IN" sz="1400" b="0" i="0" u="none" strike="noStrike" dirty="0">
                          <a:solidFill>
                            <a:srgbClr val="000000"/>
                          </a:solidFill>
                          <a:effectLst/>
                          <a:latin typeface="Calibri" panose="020F0502020204030204" pitchFamily="34" charset="0"/>
                        </a:rPr>
                        <a:t>field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2935666"/>
                  </a:ext>
                </a:extLst>
              </a:tr>
              <a:tr h="300178">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a:solidFill>
                            <a:srgbClr val="000000"/>
                          </a:solidFill>
                          <a:effectLst/>
                          <a:latin typeface="Calibri" panose="020F0502020204030204" pitchFamily="34" charset="0"/>
                        </a:rPr>
                        <a:t>Spatial Multiplexing-Power Save (SMPS)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HT capabilities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87774875"/>
                  </a:ext>
                </a:extLst>
              </a:tr>
              <a:tr h="300178">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TXOP Power Save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VHT capabilities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92402337"/>
                  </a:ext>
                </a:extLst>
              </a:tr>
              <a:tr h="300178">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a:solidFill>
                            <a:srgbClr val="000000"/>
                          </a:solidFill>
                          <a:effectLst/>
                          <a:latin typeface="Calibri" panose="020F0502020204030204" pitchFamily="34" charset="0"/>
                        </a:rPr>
                        <a:t>HE-Dynamic Power Save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HE Capabilities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6340937"/>
                  </a:ext>
                </a:extLst>
              </a:tr>
              <a:tr h="300178">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Restricted TWT support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EHT capabilities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3619397"/>
                  </a:ext>
                </a:extLst>
              </a:tr>
              <a:tr h="300178">
                <a:tc>
                  <a:txBody>
                    <a:bodyPr/>
                    <a:lstStyle/>
                    <a:p>
                      <a:pPr algn="l" fontAlgn="b"/>
                      <a:r>
                        <a:rPr lang="en-IN" sz="1400" b="0" i="0" u="none" strike="noStrike" dirty="0" smtClean="0">
                          <a:solidFill>
                            <a:srgbClr val="FF0000"/>
                          </a:solidFill>
                          <a:effectLst/>
                          <a:latin typeface="Calibri" panose="020F0502020204030204" pitchFamily="34" charset="0"/>
                        </a:rPr>
                        <a:t>Dynamic Power Save</a:t>
                      </a:r>
                      <a:endParaRPr lang="en-IN" sz="1400" b="0" i="0" u="none" strike="noStrike" dirty="0">
                        <a:solidFill>
                          <a:srgbClr val="FF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IN" sz="1400" b="0" i="0" u="none" strike="noStrike" dirty="0" smtClean="0">
                          <a:solidFill>
                            <a:srgbClr val="FF0000"/>
                          </a:solidFill>
                          <a:effectLst/>
                          <a:latin typeface="Calibri" panose="020F0502020204030204" pitchFamily="34" charset="0"/>
                        </a:rPr>
                        <a:t>UHR capabilities?</a:t>
                      </a:r>
                      <a:endParaRPr lang="en-IN" sz="1400" b="0" i="0" u="none" strike="noStrike" dirty="0">
                        <a:solidFill>
                          <a:srgbClr val="FF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4017869"/>
                  </a:ext>
                </a:extLst>
              </a:tr>
              <a:tr h="300178">
                <a:tc>
                  <a:txBody>
                    <a:bodyPr/>
                    <a:lstStyle/>
                    <a:p>
                      <a:pPr algn="l" fontAlgn="b"/>
                      <a:r>
                        <a:rPr lang="en-IN" sz="1400" b="0" i="0" u="none" strike="noStrike" dirty="0" smtClean="0">
                          <a:solidFill>
                            <a:srgbClr val="FF0000"/>
                          </a:solidFill>
                          <a:effectLst/>
                          <a:latin typeface="Calibri" panose="020F0502020204030204" pitchFamily="34" charset="0"/>
                        </a:rPr>
                        <a:t>Scheduled AP Power save</a:t>
                      </a:r>
                      <a:endParaRPr lang="en-IN" sz="1400" b="0" i="0" u="none" strike="noStrike" dirty="0">
                        <a:solidFill>
                          <a:srgbClr val="FF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IN" sz="1400" b="0" i="0" u="none" strike="noStrike" dirty="0" smtClean="0">
                          <a:solidFill>
                            <a:srgbClr val="FF0000"/>
                          </a:solidFill>
                          <a:effectLst/>
                          <a:latin typeface="Calibri" panose="020F0502020204030204" pitchFamily="34" charset="0"/>
                        </a:rPr>
                        <a:t>UHR capabilities?</a:t>
                      </a:r>
                      <a:endParaRPr lang="en-IN" sz="1400" b="0" i="0" u="none" strike="noStrike" dirty="0">
                        <a:solidFill>
                          <a:srgbClr val="FF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79425240"/>
                  </a:ext>
                </a:extLst>
              </a:tr>
              <a:tr h="300178">
                <a:tc>
                  <a:txBody>
                    <a:bodyPr/>
                    <a:lstStyle/>
                    <a:p>
                      <a:pPr algn="l" fontAlgn="b"/>
                      <a:r>
                        <a:rPr lang="en-IN" sz="1400" b="0" i="0" u="none" strike="noStrike" dirty="0" smtClean="0">
                          <a:solidFill>
                            <a:srgbClr val="FF0000"/>
                          </a:solidFill>
                          <a:effectLst/>
                          <a:latin typeface="Calibri" panose="020F0502020204030204" pitchFamily="34" charset="0"/>
                        </a:rPr>
                        <a:t>Cross link power save</a:t>
                      </a:r>
                      <a:endParaRPr lang="en-IN" sz="1400" b="0" i="0" u="none" strike="noStrike" dirty="0">
                        <a:solidFill>
                          <a:srgbClr val="FF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IN" sz="1400" b="0" i="0" u="none" strike="noStrike" dirty="0" smtClean="0">
                          <a:solidFill>
                            <a:srgbClr val="FF0000"/>
                          </a:solidFill>
                          <a:effectLst/>
                          <a:latin typeface="Calibri" panose="020F0502020204030204" pitchFamily="34" charset="0"/>
                        </a:rPr>
                        <a:t>UHR capabilities?</a:t>
                      </a:r>
                      <a:endParaRPr lang="en-IN" sz="1400" b="0" i="0" u="none" strike="noStrike" dirty="0">
                        <a:solidFill>
                          <a:srgbClr val="FF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06611661"/>
                  </a:ext>
                </a:extLst>
              </a:tr>
              <a:tr h="300178">
                <a:tc>
                  <a:txBody>
                    <a:bodyPr/>
                    <a:lstStyle/>
                    <a:p>
                      <a:pPr algn="l" fontAlgn="b"/>
                      <a:r>
                        <a:rPr lang="en-IN" sz="1400" b="0" i="0" u="none" strike="noStrike" dirty="0" smtClean="0">
                          <a:solidFill>
                            <a:schemeClr val="accent2">
                              <a:lumMod val="50000"/>
                            </a:schemeClr>
                          </a:solidFill>
                          <a:effectLst/>
                          <a:latin typeface="Calibri" panose="020F0502020204030204" pitchFamily="34" charset="0"/>
                        </a:rPr>
                        <a:t>Beyond </a:t>
                      </a:r>
                      <a:r>
                        <a:rPr lang="en-IN" sz="1400" b="0" i="0" u="none" strike="noStrike" dirty="0" err="1" smtClean="0">
                          <a:solidFill>
                            <a:schemeClr val="accent2">
                              <a:lumMod val="50000"/>
                            </a:schemeClr>
                          </a:solidFill>
                          <a:effectLst/>
                          <a:latin typeface="Calibri" panose="020F0502020204030204" pitchFamily="34" charset="0"/>
                        </a:rPr>
                        <a:t>Tgbn</a:t>
                      </a:r>
                      <a:r>
                        <a:rPr lang="en-IN" sz="1400" b="0" i="0" u="none" strike="noStrike" dirty="0" smtClean="0">
                          <a:solidFill>
                            <a:schemeClr val="accent2">
                              <a:lumMod val="50000"/>
                            </a:schemeClr>
                          </a:solidFill>
                          <a:effectLst/>
                          <a:latin typeface="Calibri" panose="020F0502020204030204" pitchFamily="34" charset="0"/>
                        </a:rPr>
                        <a:t> power save feature(s)</a:t>
                      </a:r>
                      <a:endParaRPr lang="en-IN" sz="1400" b="0" i="0" u="none" strike="noStrike" dirty="0">
                        <a:solidFill>
                          <a:schemeClr val="accent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IN" sz="1400" b="0" i="0" u="none" strike="noStrike" dirty="0" smtClean="0">
                          <a:solidFill>
                            <a:schemeClr val="accent2">
                              <a:lumMod val="50000"/>
                            </a:schemeClr>
                          </a:solidFill>
                          <a:effectLst/>
                          <a:latin typeface="Calibri" panose="020F0502020204030204" pitchFamily="34" charset="0"/>
                        </a:rPr>
                        <a:t> New</a:t>
                      </a:r>
                      <a:r>
                        <a:rPr lang="en-IN" sz="1400" b="0" i="0" u="none" strike="noStrike" baseline="0" dirty="0" smtClean="0">
                          <a:solidFill>
                            <a:schemeClr val="accent2">
                              <a:lumMod val="50000"/>
                            </a:schemeClr>
                          </a:solidFill>
                          <a:effectLst/>
                          <a:latin typeface="Calibri" panose="020F0502020204030204" pitchFamily="34" charset="0"/>
                        </a:rPr>
                        <a:t> version capabilities?</a:t>
                      </a:r>
                      <a:endParaRPr lang="en-IN" sz="1400" b="0" i="0" u="none" strike="noStrike" dirty="0">
                        <a:solidFill>
                          <a:schemeClr val="accent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1873184"/>
                  </a:ext>
                </a:extLst>
              </a:tr>
            </a:tbl>
          </a:graphicData>
        </a:graphic>
      </p:graphicFrame>
      <p:sp>
        <p:nvSpPr>
          <p:cNvPr id="9" name="TextBox 8"/>
          <p:cNvSpPr txBox="1"/>
          <p:nvPr/>
        </p:nvSpPr>
        <p:spPr>
          <a:xfrm>
            <a:off x="7320136" y="2636912"/>
            <a:ext cx="4680520" cy="1815882"/>
          </a:xfrm>
          <a:prstGeom prst="rect">
            <a:avLst/>
          </a:prstGeom>
          <a:noFill/>
        </p:spPr>
        <p:txBody>
          <a:bodyPr wrap="square" rtlCol="0">
            <a:spAutoFit/>
          </a:bodyPr>
          <a:lstStyle/>
          <a:p>
            <a:pPr marL="342900" indent="-342900">
              <a:buFont typeface="Arial" panose="020B0604020202020204" pitchFamily="34" charset="0"/>
              <a:buChar char="•"/>
            </a:pPr>
            <a:r>
              <a:rPr lang="en-IN" sz="1600" dirty="0" smtClean="0">
                <a:solidFill>
                  <a:schemeClr val="tx1"/>
                </a:solidFill>
              </a:rPr>
              <a:t>The table shows the capabilities information element which carries the associated power save feature.</a:t>
            </a:r>
          </a:p>
          <a:p>
            <a:pPr marL="342900" indent="-342900">
              <a:buFont typeface="Arial" panose="020B0604020202020204" pitchFamily="34" charset="0"/>
              <a:buChar char="•"/>
            </a:pPr>
            <a:r>
              <a:rPr lang="en-IN" sz="1600" dirty="0" smtClean="0">
                <a:solidFill>
                  <a:schemeClr val="tx1"/>
                </a:solidFill>
              </a:rPr>
              <a:t>Depending on the feature, the information can carry whether the feature is supported and if there are any specific modes of operation within the feature that is supported and so on.</a:t>
            </a:r>
            <a:endParaRPr lang="en-IN" sz="1600" dirty="0">
              <a:solidFill>
                <a:schemeClr val="tx1"/>
              </a:solidFill>
            </a:endParaRPr>
          </a:p>
        </p:txBody>
      </p:sp>
    </p:spTree>
    <p:extLst>
      <p:ext uri="{BB962C8B-B14F-4D97-AF65-F5344CB8AC3E}">
        <p14:creationId xmlns:p14="http://schemas.microsoft.com/office/powerpoint/2010/main" val="12486437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Problem Statement</a:t>
            </a:r>
            <a:endParaRPr lang="en-I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Manasi Ekkundi, Samsung Electronics</a:t>
            </a:r>
            <a:endParaRPr lang="en-GB" dirty="0"/>
          </a:p>
        </p:txBody>
      </p:sp>
      <p:sp>
        <p:nvSpPr>
          <p:cNvPr id="6" name="Date Placeholder 5"/>
          <p:cNvSpPr>
            <a:spLocks noGrp="1"/>
          </p:cNvSpPr>
          <p:nvPr>
            <p:ph type="dt" idx="15"/>
          </p:nvPr>
        </p:nvSpPr>
        <p:spPr/>
        <p:txBody>
          <a:bodyPr/>
          <a:lstStyle/>
          <a:p>
            <a:r>
              <a:rPr lang="en-US" smtClean="0"/>
              <a:t>Septemeber 2024</a:t>
            </a:r>
            <a:endParaRPr lang="en-GB" dirty="0"/>
          </a:p>
        </p:txBody>
      </p:sp>
      <p:pic>
        <p:nvPicPr>
          <p:cNvPr id="279" name="Picture 278"/>
          <p:cNvPicPr>
            <a:picLocks noChangeAspect="1"/>
          </p:cNvPicPr>
          <p:nvPr/>
        </p:nvPicPr>
        <p:blipFill>
          <a:blip r:embed="rId2"/>
          <a:stretch>
            <a:fillRect/>
          </a:stretch>
        </p:blipFill>
        <p:spPr>
          <a:xfrm>
            <a:off x="983432" y="1628800"/>
            <a:ext cx="10006854" cy="4660197"/>
          </a:xfrm>
          <a:prstGeom prst="rect">
            <a:avLst/>
          </a:prstGeom>
        </p:spPr>
      </p:pic>
    </p:spTree>
    <p:extLst>
      <p:ext uri="{BB962C8B-B14F-4D97-AF65-F5344CB8AC3E}">
        <p14:creationId xmlns:p14="http://schemas.microsoft.com/office/powerpoint/2010/main" val="3119912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Proposal</a:t>
            </a:r>
            <a:endParaRPr lang="en-IN" dirty="0"/>
          </a:p>
        </p:txBody>
      </p:sp>
      <p:sp>
        <p:nvSpPr>
          <p:cNvPr id="3" name="Content Placeholder 2"/>
          <p:cNvSpPr>
            <a:spLocks noGrp="1"/>
          </p:cNvSpPr>
          <p:nvPr>
            <p:ph idx="1"/>
          </p:nvPr>
        </p:nvSpPr>
        <p:spPr/>
        <p:txBody>
          <a:bodyPr/>
          <a:lstStyle/>
          <a:p>
            <a:pPr>
              <a:buFont typeface="Arial" panose="020B0604020202020204" pitchFamily="34" charset="0"/>
              <a:buChar char="•"/>
            </a:pPr>
            <a:r>
              <a:rPr lang="en-IN" dirty="0" smtClean="0"/>
              <a:t>A modular and extensible framework is introduced in capabilities.</a:t>
            </a:r>
          </a:p>
          <a:p>
            <a:pPr lvl="1">
              <a:buFont typeface="Arial" panose="020B0604020202020204" pitchFamily="34" charset="0"/>
              <a:buChar char="•"/>
            </a:pPr>
            <a:r>
              <a:rPr lang="en-IN" dirty="0" smtClean="0"/>
              <a:t>Power Save Feature Capabilities in Beacon, (Re)Association request/response, Probe request/response frames.</a:t>
            </a:r>
          </a:p>
          <a:p>
            <a:pPr lvl="1">
              <a:buFont typeface="Arial" panose="020B0604020202020204" pitchFamily="34" charset="0"/>
              <a:buChar char="•"/>
            </a:pPr>
            <a:r>
              <a:rPr lang="en-IN" dirty="0" smtClean="0"/>
              <a:t>Define frame format for power save capabilities</a:t>
            </a:r>
          </a:p>
          <a:p>
            <a:pPr lvl="1">
              <a:buFont typeface="Arial" panose="020B0604020202020204" pitchFamily="34" charset="0"/>
              <a:buChar char="•"/>
            </a:pPr>
            <a:r>
              <a:rPr lang="en-IN" dirty="0" smtClean="0"/>
              <a:t>Capability exchange framework for only power save capabilities</a:t>
            </a:r>
          </a:p>
          <a:p>
            <a:pPr lvl="1">
              <a:buFont typeface="Arial" panose="020B0604020202020204" pitchFamily="34" charset="0"/>
              <a:buChar char="•"/>
            </a:pPr>
            <a:endParaRPr lang="en-IN" dirty="0"/>
          </a:p>
          <a:p>
            <a:pPr>
              <a:buFont typeface="Arial" panose="020B0604020202020204" pitchFamily="34" charset="0"/>
              <a:buChar char="•"/>
            </a:pPr>
            <a:r>
              <a:rPr lang="en-IN" dirty="0" smtClean="0"/>
              <a:t>Advantages :</a:t>
            </a:r>
          </a:p>
          <a:p>
            <a:pPr lvl="1">
              <a:buFont typeface="Arial" panose="020B0604020202020204" pitchFamily="34" charset="0"/>
              <a:buChar char="•"/>
            </a:pPr>
            <a:r>
              <a:rPr lang="en-IN" dirty="0" smtClean="0"/>
              <a:t>Forward compatible framework for </a:t>
            </a:r>
            <a:r>
              <a:rPr lang="en-IN" dirty="0" err="1" smtClean="0"/>
              <a:t>Tgbn</a:t>
            </a:r>
            <a:r>
              <a:rPr lang="en-IN" dirty="0" smtClean="0"/>
              <a:t> and future releases of 802.11</a:t>
            </a:r>
          </a:p>
          <a:p>
            <a:pPr lvl="1">
              <a:buFont typeface="Arial" panose="020B0604020202020204" pitchFamily="34" charset="0"/>
              <a:buChar char="•"/>
            </a:pPr>
            <a:r>
              <a:rPr lang="en-IN" dirty="0" smtClean="0"/>
              <a:t>Design capabilities framework to be more modular and extensible or scalable.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Manasi Ekkundi, Samsung Electronics</a:t>
            </a:r>
            <a:endParaRPr lang="en-GB" dirty="0"/>
          </a:p>
        </p:txBody>
      </p:sp>
      <p:sp>
        <p:nvSpPr>
          <p:cNvPr id="6" name="Date Placeholder 5"/>
          <p:cNvSpPr>
            <a:spLocks noGrp="1"/>
          </p:cNvSpPr>
          <p:nvPr>
            <p:ph type="dt" idx="15"/>
          </p:nvPr>
        </p:nvSpPr>
        <p:spPr/>
        <p:txBody>
          <a:bodyPr/>
          <a:lstStyle/>
          <a:p>
            <a:r>
              <a:rPr lang="en-US" smtClean="0"/>
              <a:t>Septemeber 2024</a:t>
            </a:r>
            <a:endParaRPr lang="en-GB" dirty="0"/>
          </a:p>
        </p:txBody>
      </p:sp>
    </p:spTree>
    <p:extLst>
      <p:ext uri="{BB962C8B-B14F-4D97-AF65-F5344CB8AC3E}">
        <p14:creationId xmlns:p14="http://schemas.microsoft.com/office/powerpoint/2010/main" val="2335569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Power Save Feature Capabilities information field</a:t>
            </a:r>
            <a:endParaRPr lang="en-I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Manasi Ekkundi, Samsung Electronics</a:t>
            </a:r>
            <a:endParaRPr lang="en-GB" dirty="0"/>
          </a:p>
        </p:txBody>
      </p:sp>
      <p:sp>
        <p:nvSpPr>
          <p:cNvPr id="6" name="Date Placeholder 5"/>
          <p:cNvSpPr>
            <a:spLocks noGrp="1"/>
          </p:cNvSpPr>
          <p:nvPr>
            <p:ph type="dt" idx="15"/>
          </p:nvPr>
        </p:nvSpPr>
        <p:spPr/>
        <p:txBody>
          <a:bodyPr/>
          <a:lstStyle/>
          <a:p>
            <a:r>
              <a:rPr lang="en-US" smtClean="0"/>
              <a:t>Septemeber 2024</a:t>
            </a:r>
            <a:endParaRPr lang="en-GB" dirty="0"/>
          </a:p>
        </p:txBody>
      </p:sp>
      <p:pic>
        <p:nvPicPr>
          <p:cNvPr id="86" name="Picture 85"/>
          <p:cNvPicPr>
            <a:picLocks noChangeAspect="1"/>
          </p:cNvPicPr>
          <p:nvPr/>
        </p:nvPicPr>
        <p:blipFill>
          <a:blip r:embed="rId2"/>
          <a:stretch>
            <a:fillRect/>
          </a:stretch>
        </p:blipFill>
        <p:spPr>
          <a:xfrm>
            <a:off x="956025" y="1520825"/>
            <a:ext cx="9433048" cy="3846041"/>
          </a:xfrm>
          <a:prstGeom prst="rect">
            <a:avLst/>
          </a:prstGeom>
        </p:spPr>
      </p:pic>
      <p:graphicFrame>
        <p:nvGraphicFramePr>
          <p:cNvPr id="88" name="Table 87"/>
          <p:cNvGraphicFramePr>
            <a:graphicFrameLocks noGrp="1"/>
          </p:cNvGraphicFramePr>
          <p:nvPr>
            <p:extLst>
              <p:ext uri="{D42A27DB-BD31-4B8C-83A1-F6EECF244321}">
                <p14:modId xmlns:p14="http://schemas.microsoft.com/office/powerpoint/2010/main" val="907981675"/>
              </p:ext>
            </p:extLst>
          </p:nvPr>
        </p:nvGraphicFramePr>
        <p:xfrm>
          <a:off x="740000" y="5534246"/>
          <a:ext cx="9865097" cy="914400"/>
        </p:xfrm>
        <a:graphic>
          <a:graphicData uri="http://schemas.openxmlformats.org/drawingml/2006/table">
            <a:tbl>
              <a:tblPr firstRow="1" bandRow="1"/>
              <a:tblGrid>
                <a:gridCol w="1014026">
                  <a:extLst>
                    <a:ext uri="{9D8B030D-6E8A-4147-A177-3AD203B41FA5}">
                      <a16:colId xmlns:a16="http://schemas.microsoft.com/office/drawing/2014/main" val="3740444121"/>
                    </a:ext>
                  </a:extLst>
                </a:gridCol>
                <a:gridCol w="2898089">
                  <a:extLst>
                    <a:ext uri="{9D8B030D-6E8A-4147-A177-3AD203B41FA5}">
                      <a16:colId xmlns:a16="http://schemas.microsoft.com/office/drawing/2014/main" val="1126822724"/>
                    </a:ext>
                  </a:extLst>
                </a:gridCol>
                <a:gridCol w="5952982">
                  <a:extLst>
                    <a:ext uri="{9D8B030D-6E8A-4147-A177-3AD203B41FA5}">
                      <a16:colId xmlns:a16="http://schemas.microsoft.com/office/drawing/2014/main" val="4038019939"/>
                    </a:ext>
                  </a:extLst>
                </a:gridCol>
              </a:tblGrid>
              <a:tr h="181287">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r>
                        <a:rPr lang="en-IN" sz="1200" dirty="0" smtClean="0">
                          <a:solidFill>
                            <a:schemeClr val="tx1"/>
                          </a:solidFill>
                        </a:rPr>
                        <a:t>Order</a:t>
                      </a:r>
                      <a:endParaRPr lang="en-IN"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r>
                        <a:rPr lang="en-IN" sz="1200" dirty="0" smtClean="0">
                          <a:solidFill>
                            <a:schemeClr val="tx1"/>
                          </a:solidFill>
                        </a:rPr>
                        <a:t>Information</a:t>
                      </a:r>
                      <a:endParaRPr lang="en-IN"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r>
                        <a:rPr lang="en-IN" sz="1200" dirty="0" smtClean="0">
                          <a:solidFill>
                            <a:schemeClr val="tx1"/>
                          </a:solidFill>
                        </a:rPr>
                        <a:t>Notes</a:t>
                      </a:r>
                      <a:endParaRPr lang="en-IN"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9678678"/>
                  </a:ext>
                </a:extLst>
              </a:tr>
              <a:tr h="423003">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(Last assigned+1)</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Power Save Capabilities</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The power</a:t>
                      </a:r>
                      <a:r>
                        <a:rPr lang="en-IN" sz="1200" baseline="0" dirty="0" smtClean="0"/>
                        <a:t> save feature capabilities element is defined. </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80584163"/>
                  </a:ext>
                </a:extLst>
              </a:tr>
            </a:tbl>
          </a:graphicData>
        </a:graphic>
      </p:graphicFrame>
    </p:spTree>
    <p:extLst>
      <p:ext uri="{BB962C8B-B14F-4D97-AF65-F5344CB8AC3E}">
        <p14:creationId xmlns:p14="http://schemas.microsoft.com/office/powerpoint/2010/main" val="1361827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Frame Format</a:t>
            </a:r>
            <a:endParaRPr lang="en-I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Manasi Ekkundi, Samsung Electronics</a:t>
            </a:r>
            <a:endParaRPr lang="en-GB" dirty="0"/>
          </a:p>
        </p:txBody>
      </p:sp>
      <p:sp>
        <p:nvSpPr>
          <p:cNvPr id="6" name="Date Placeholder 5"/>
          <p:cNvSpPr>
            <a:spLocks noGrp="1"/>
          </p:cNvSpPr>
          <p:nvPr>
            <p:ph type="dt" idx="15"/>
          </p:nvPr>
        </p:nvSpPr>
        <p:spPr/>
        <p:txBody>
          <a:bodyPr/>
          <a:lstStyle/>
          <a:p>
            <a:r>
              <a:rPr lang="en-US" smtClean="0"/>
              <a:t>Septemeber 2024</a:t>
            </a:r>
            <a:endParaRPr lang="en-GB" dirty="0"/>
          </a:p>
        </p:txBody>
      </p:sp>
      <p:pic>
        <p:nvPicPr>
          <p:cNvPr id="41" name="Picture 40"/>
          <p:cNvPicPr>
            <a:picLocks noChangeAspect="1"/>
          </p:cNvPicPr>
          <p:nvPr/>
        </p:nvPicPr>
        <p:blipFill>
          <a:blip r:embed="rId2"/>
          <a:stretch>
            <a:fillRect/>
          </a:stretch>
        </p:blipFill>
        <p:spPr>
          <a:xfrm>
            <a:off x="1055440" y="1751014"/>
            <a:ext cx="9596747" cy="1904774"/>
          </a:xfrm>
          <a:prstGeom prst="rect">
            <a:avLst/>
          </a:prstGeom>
        </p:spPr>
      </p:pic>
      <p:graphicFrame>
        <p:nvGraphicFramePr>
          <p:cNvPr id="43" name="Table 42"/>
          <p:cNvGraphicFramePr>
            <a:graphicFrameLocks noGrp="1"/>
          </p:cNvGraphicFramePr>
          <p:nvPr>
            <p:extLst>
              <p:ext uri="{D42A27DB-BD31-4B8C-83A1-F6EECF244321}">
                <p14:modId xmlns:p14="http://schemas.microsoft.com/office/powerpoint/2010/main" val="2186336082"/>
              </p:ext>
            </p:extLst>
          </p:nvPr>
        </p:nvGraphicFramePr>
        <p:xfrm>
          <a:off x="1406070" y="3675576"/>
          <a:ext cx="9377745" cy="2560320"/>
        </p:xfrm>
        <a:graphic>
          <a:graphicData uri="http://schemas.openxmlformats.org/drawingml/2006/table">
            <a:tbl>
              <a:tblPr firstRow="1" bandRow="1"/>
              <a:tblGrid>
                <a:gridCol w="3125915">
                  <a:extLst>
                    <a:ext uri="{9D8B030D-6E8A-4147-A177-3AD203B41FA5}">
                      <a16:colId xmlns:a16="http://schemas.microsoft.com/office/drawing/2014/main" val="235064025"/>
                    </a:ext>
                  </a:extLst>
                </a:gridCol>
                <a:gridCol w="3125915">
                  <a:extLst>
                    <a:ext uri="{9D8B030D-6E8A-4147-A177-3AD203B41FA5}">
                      <a16:colId xmlns:a16="http://schemas.microsoft.com/office/drawing/2014/main" val="4280599107"/>
                    </a:ext>
                  </a:extLst>
                </a:gridCol>
                <a:gridCol w="3125915">
                  <a:extLst>
                    <a:ext uri="{9D8B030D-6E8A-4147-A177-3AD203B41FA5}">
                      <a16:colId xmlns:a16="http://schemas.microsoft.com/office/drawing/2014/main" val="3366259460"/>
                    </a:ext>
                  </a:extLst>
                </a:gridCol>
              </a:tblGrid>
              <a:tr h="246794">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r>
                        <a:rPr lang="en-IN" sz="1200" dirty="0" smtClean="0">
                          <a:solidFill>
                            <a:schemeClr val="tx1"/>
                          </a:solidFill>
                        </a:rPr>
                        <a:t>Sub-field</a:t>
                      </a:r>
                      <a:endParaRPr lang="en-IN"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r>
                        <a:rPr lang="en-IN" sz="1200" dirty="0" smtClean="0">
                          <a:solidFill>
                            <a:schemeClr val="tx1"/>
                          </a:solidFill>
                        </a:rPr>
                        <a:t>Definition</a:t>
                      </a:r>
                      <a:endParaRPr lang="en-IN"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r>
                        <a:rPr lang="en-IN" sz="1200" dirty="0" smtClean="0">
                          <a:solidFill>
                            <a:schemeClr val="tx1"/>
                          </a:solidFill>
                        </a:rPr>
                        <a:t>Encoding</a:t>
                      </a:r>
                      <a:endParaRPr lang="en-IN"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47440534"/>
                  </a:ext>
                </a:extLst>
              </a:tr>
              <a:tr h="608532">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802.11</a:t>
                      </a:r>
                      <a:r>
                        <a:rPr lang="en-IN" sz="1200" baseline="0" dirty="0" smtClean="0"/>
                        <a:t> Version</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This will define the version of 802.11 in which the power save feature is defined.</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0- </a:t>
                      </a:r>
                      <a:r>
                        <a:rPr lang="en-IN" sz="1200" dirty="0" err="1" smtClean="0"/>
                        <a:t>tgbn</a:t>
                      </a:r>
                      <a:endParaRPr lang="en-IN" sz="1200" dirty="0" smtClean="0"/>
                    </a:p>
                    <a:p>
                      <a:r>
                        <a:rPr lang="en-IN" sz="1200" dirty="0" smtClean="0"/>
                        <a:t>1</a:t>
                      </a:r>
                      <a:r>
                        <a:rPr lang="en-IN" sz="1200" baseline="0" dirty="0" smtClean="0"/>
                        <a:t> – </a:t>
                      </a:r>
                      <a:r>
                        <a:rPr lang="en-IN" sz="1200" baseline="0" dirty="0" err="1" smtClean="0"/>
                        <a:t>tgbxxx</a:t>
                      </a:r>
                      <a:r>
                        <a:rPr lang="en-IN" sz="1200" baseline="0" dirty="0" smtClean="0"/>
                        <a:t>*</a:t>
                      </a:r>
                    </a:p>
                    <a:p>
                      <a:r>
                        <a:rPr lang="en-IN" sz="1200" baseline="0" dirty="0" smtClean="0"/>
                        <a:t>Extensible to future generations</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7361431"/>
                  </a:ext>
                </a:extLst>
              </a:tr>
              <a:tr h="425972">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Length</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This indicates the length of the power save feature capability information</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6509153"/>
                  </a:ext>
                </a:extLst>
              </a:tr>
              <a:tr h="1156210">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Power Save Feature n</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This defines the power save feature that is part of this version of specification</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Each</a:t>
                      </a:r>
                      <a:r>
                        <a:rPr lang="en-IN" sz="1200" baseline="0" dirty="0" smtClean="0"/>
                        <a:t> power save feature has its own frame format dependent on need.</a:t>
                      </a:r>
                    </a:p>
                    <a:p>
                      <a:r>
                        <a:rPr lang="en-IN" sz="1200" baseline="0" dirty="0" smtClean="0"/>
                        <a:t>Example:</a:t>
                      </a:r>
                    </a:p>
                    <a:p>
                      <a:r>
                        <a:rPr lang="en-IN" sz="1200" baseline="0" dirty="0" smtClean="0"/>
                        <a:t>1 – Dynamic Power Save</a:t>
                      </a:r>
                    </a:p>
                    <a:p>
                      <a:r>
                        <a:rPr lang="en-IN" sz="1200" baseline="0" dirty="0" smtClean="0"/>
                        <a:t>2 – Scheduled Power Save</a:t>
                      </a:r>
                    </a:p>
                    <a:p>
                      <a:r>
                        <a:rPr lang="en-IN" sz="1200" baseline="0" dirty="0" smtClean="0"/>
                        <a:t>3 – Cross link power save</a:t>
                      </a:r>
                      <a:endParaRPr lang="en-IN"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0758433"/>
                  </a:ext>
                </a:extLst>
              </a:tr>
            </a:tbl>
          </a:graphicData>
        </a:graphic>
      </p:graphicFrame>
    </p:spTree>
    <p:extLst>
      <p:ext uri="{BB962C8B-B14F-4D97-AF65-F5344CB8AC3E}">
        <p14:creationId xmlns:p14="http://schemas.microsoft.com/office/powerpoint/2010/main" val="35061129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IN" dirty="0"/>
              <a:t>Power Save Capability Exchange – </a:t>
            </a:r>
            <a:r>
              <a:rPr lang="en-IN" dirty="0" smtClean="0"/>
              <a:t>Example use </a:t>
            </a:r>
            <a:r>
              <a:rPr lang="en-IN" dirty="0"/>
              <a:t>case</a:t>
            </a:r>
          </a:p>
        </p:txBody>
      </p:sp>
      <p:sp>
        <p:nvSpPr>
          <p:cNvPr id="3" name="Content Placeholder 2"/>
          <p:cNvSpPr>
            <a:spLocks noGrp="1"/>
          </p:cNvSpPr>
          <p:nvPr>
            <p:ph idx="1"/>
          </p:nvPr>
        </p:nvSpPr>
        <p:spPr>
          <a:xfrm>
            <a:off x="7014126" y="1803947"/>
            <a:ext cx="4908847" cy="4113213"/>
          </a:xfrm>
        </p:spPr>
        <p:txBody>
          <a:bodyPr/>
          <a:lstStyle/>
          <a:p>
            <a:pPr>
              <a:buFont typeface="Arial" panose="020B0604020202020204" pitchFamily="34" charset="0"/>
              <a:buChar char="•"/>
            </a:pPr>
            <a:r>
              <a:rPr lang="en-IN" sz="1400" b="0" dirty="0"/>
              <a:t>With the new framework, </a:t>
            </a:r>
            <a:r>
              <a:rPr lang="en-IN" sz="1400" b="0" dirty="0" smtClean="0"/>
              <a:t>STA can update if its capability is modified due to an issue that can occur at the STA like overheating or low battery events</a:t>
            </a:r>
            <a:r>
              <a:rPr lang="en-IN" sz="1400" b="0" dirty="0" smtClean="0"/>
              <a:t>.</a:t>
            </a:r>
          </a:p>
          <a:p>
            <a:pPr marL="0" indent="0"/>
            <a:endParaRPr lang="en-IN" sz="1400" b="0" dirty="0" smtClean="0"/>
          </a:p>
          <a:p>
            <a:pPr>
              <a:buFont typeface="Arial" panose="020B0604020202020204" pitchFamily="34" charset="0"/>
              <a:buChar char="•"/>
            </a:pPr>
            <a:r>
              <a:rPr lang="en-IN" sz="1400" b="0" dirty="0" smtClean="0"/>
              <a:t>In another use case, Multi-AP co ordination during power save events can be facilitated with the use of the new framework that allows for power save capability exchange between the </a:t>
            </a:r>
            <a:r>
              <a:rPr lang="en-IN" sz="1400" b="0" dirty="0" smtClean="0"/>
              <a:t>APs.</a:t>
            </a:r>
          </a:p>
          <a:p>
            <a:pPr marL="0" indent="0"/>
            <a:endParaRPr lang="en-IN" sz="1400" b="0" dirty="0" smtClean="0"/>
          </a:p>
          <a:p>
            <a:pPr>
              <a:buFont typeface="Arial" panose="020B0604020202020204" pitchFamily="34" charset="0"/>
              <a:buChar char="•"/>
            </a:pPr>
            <a:r>
              <a:rPr lang="en-IN" sz="1400" b="0" dirty="0" smtClean="0"/>
              <a:t>Having a flexible and extensible framework is useful in this context as it can be used in various scenarios and also made future compatible to next versions of the specification.</a:t>
            </a:r>
            <a:endParaRPr lang="en-IN"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Manasi Ekkundi, Samsung Electronics</a:t>
            </a:r>
            <a:endParaRPr lang="en-GB" dirty="0"/>
          </a:p>
        </p:txBody>
      </p:sp>
      <p:sp>
        <p:nvSpPr>
          <p:cNvPr id="6" name="Date Placeholder 5"/>
          <p:cNvSpPr>
            <a:spLocks noGrp="1"/>
          </p:cNvSpPr>
          <p:nvPr>
            <p:ph type="dt" idx="15"/>
          </p:nvPr>
        </p:nvSpPr>
        <p:spPr/>
        <p:txBody>
          <a:bodyPr/>
          <a:lstStyle/>
          <a:p>
            <a:r>
              <a:rPr lang="en-US" smtClean="0"/>
              <a:t>Septemeber 2024</a:t>
            </a:r>
            <a:endParaRPr lang="en-GB" dirty="0"/>
          </a:p>
        </p:txBody>
      </p:sp>
      <p:sp>
        <p:nvSpPr>
          <p:cNvPr id="8" name="TextBox 7"/>
          <p:cNvSpPr txBox="1"/>
          <p:nvPr/>
        </p:nvSpPr>
        <p:spPr>
          <a:xfrm>
            <a:off x="637113" y="1666105"/>
            <a:ext cx="508537" cy="307777"/>
          </a:xfrm>
          <a:prstGeom prst="rect">
            <a:avLst/>
          </a:prstGeom>
          <a:noFill/>
          <a:ln>
            <a:solidFill>
              <a:schemeClr val="tx1"/>
            </a:solidFill>
          </a:ln>
        </p:spPr>
        <p:txBody>
          <a:bodyPr wrap="none" rtlCol="0">
            <a:spAutoFit/>
          </a:bodyPr>
          <a:lstStyle/>
          <a:p>
            <a:r>
              <a:rPr lang="en-IN" sz="1400" dirty="0" smtClean="0">
                <a:solidFill>
                  <a:schemeClr val="tx1"/>
                </a:solidFill>
              </a:rPr>
              <a:t>STA</a:t>
            </a:r>
            <a:endParaRPr lang="en-IN" sz="1400" dirty="0">
              <a:solidFill>
                <a:schemeClr val="tx1"/>
              </a:solidFill>
            </a:endParaRPr>
          </a:p>
        </p:txBody>
      </p:sp>
      <p:sp>
        <p:nvSpPr>
          <p:cNvPr id="9" name="TextBox 8"/>
          <p:cNvSpPr txBox="1"/>
          <p:nvPr/>
        </p:nvSpPr>
        <p:spPr>
          <a:xfrm>
            <a:off x="2202928" y="1666104"/>
            <a:ext cx="413896" cy="307777"/>
          </a:xfrm>
          <a:prstGeom prst="rect">
            <a:avLst/>
          </a:prstGeom>
          <a:noFill/>
          <a:ln>
            <a:solidFill>
              <a:schemeClr val="tx1"/>
            </a:solidFill>
          </a:ln>
        </p:spPr>
        <p:txBody>
          <a:bodyPr wrap="none" rtlCol="0">
            <a:spAutoFit/>
          </a:bodyPr>
          <a:lstStyle/>
          <a:p>
            <a:r>
              <a:rPr lang="en-IN" sz="1400" dirty="0" smtClean="0">
                <a:solidFill>
                  <a:schemeClr val="tx1"/>
                </a:solidFill>
              </a:rPr>
              <a:t>AP</a:t>
            </a:r>
            <a:endParaRPr lang="en-IN" sz="1400" dirty="0">
              <a:solidFill>
                <a:schemeClr val="tx1"/>
              </a:solidFill>
            </a:endParaRPr>
          </a:p>
        </p:txBody>
      </p:sp>
      <p:cxnSp>
        <p:nvCxnSpPr>
          <p:cNvPr id="11" name="Straight Connector 10"/>
          <p:cNvCxnSpPr>
            <a:stCxn id="8" idx="2"/>
          </p:cNvCxnSpPr>
          <p:nvPr/>
        </p:nvCxnSpPr>
        <p:spPr bwMode="auto">
          <a:xfrm flipH="1">
            <a:off x="890229" y="1973882"/>
            <a:ext cx="1153" cy="368736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2409877" y="1966571"/>
            <a:ext cx="13944" cy="369467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Arrow Connector 14"/>
          <p:cNvCxnSpPr/>
          <p:nvPr/>
        </p:nvCxnSpPr>
        <p:spPr bwMode="auto">
          <a:xfrm flipH="1">
            <a:off x="891381" y="2348880"/>
            <a:ext cx="151849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 name="Straight Arrow Connector 16"/>
          <p:cNvCxnSpPr/>
          <p:nvPr/>
        </p:nvCxnSpPr>
        <p:spPr bwMode="auto">
          <a:xfrm>
            <a:off x="891381" y="2636912"/>
            <a:ext cx="151849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9" name="Straight Arrow Connector 18"/>
          <p:cNvCxnSpPr/>
          <p:nvPr/>
        </p:nvCxnSpPr>
        <p:spPr bwMode="auto">
          <a:xfrm flipH="1">
            <a:off x="891381" y="2996952"/>
            <a:ext cx="151849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TextBox 19"/>
          <p:cNvSpPr txBox="1"/>
          <p:nvPr/>
        </p:nvSpPr>
        <p:spPr>
          <a:xfrm>
            <a:off x="1322471" y="2152375"/>
            <a:ext cx="607859" cy="261610"/>
          </a:xfrm>
          <a:prstGeom prst="rect">
            <a:avLst/>
          </a:prstGeom>
          <a:noFill/>
        </p:spPr>
        <p:txBody>
          <a:bodyPr wrap="none" rtlCol="0">
            <a:spAutoFit/>
          </a:bodyPr>
          <a:lstStyle/>
          <a:p>
            <a:r>
              <a:rPr lang="en-IN" sz="1100" dirty="0" smtClean="0">
                <a:solidFill>
                  <a:schemeClr val="tx1"/>
                </a:solidFill>
              </a:rPr>
              <a:t>Beacon</a:t>
            </a:r>
            <a:endParaRPr lang="en-IN" sz="1100" dirty="0">
              <a:solidFill>
                <a:schemeClr val="tx1"/>
              </a:solidFill>
            </a:endParaRPr>
          </a:p>
        </p:txBody>
      </p:sp>
      <p:sp>
        <p:nvSpPr>
          <p:cNvPr id="21" name="TextBox 20"/>
          <p:cNvSpPr txBox="1"/>
          <p:nvPr/>
        </p:nvSpPr>
        <p:spPr>
          <a:xfrm>
            <a:off x="1090036" y="2442001"/>
            <a:ext cx="1072730" cy="261610"/>
          </a:xfrm>
          <a:prstGeom prst="rect">
            <a:avLst/>
          </a:prstGeom>
          <a:noFill/>
        </p:spPr>
        <p:txBody>
          <a:bodyPr wrap="none" rtlCol="0">
            <a:spAutoFit/>
          </a:bodyPr>
          <a:lstStyle/>
          <a:p>
            <a:r>
              <a:rPr lang="en-IN" sz="1050" dirty="0" smtClean="0">
                <a:solidFill>
                  <a:schemeClr val="tx1"/>
                </a:solidFill>
              </a:rPr>
              <a:t>Association </a:t>
            </a:r>
            <a:r>
              <a:rPr lang="en-IN" sz="1050" dirty="0" err="1" smtClean="0">
                <a:solidFill>
                  <a:schemeClr val="tx1"/>
                </a:solidFill>
              </a:rPr>
              <a:t>Req</a:t>
            </a:r>
            <a:endParaRPr lang="en-IN" sz="1050" dirty="0">
              <a:solidFill>
                <a:schemeClr val="tx1"/>
              </a:solidFill>
            </a:endParaRPr>
          </a:p>
        </p:txBody>
      </p:sp>
      <p:sp>
        <p:nvSpPr>
          <p:cNvPr id="22" name="TextBox 21"/>
          <p:cNvSpPr txBox="1"/>
          <p:nvPr/>
        </p:nvSpPr>
        <p:spPr>
          <a:xfrm>
            <a:off x="1098329" y="2796731"/>
            <a:ext cx="1072730" cy="261610"/>
          </a:xfrm>
          <a:prstGeom prst="rect">
            <a:avLst/>
          </a:prstGeom>
          <a:noFill/>
        </p:spPr>
        <p:txBody>
          <a:bodyPr wrap="none" rtlCol="0">
            <a:spAutoFit/>
          </a:bodyPr>
          <a:lstStyle/>
          <a:p>
            <a:r>
              <a:rPr lang="en-IN" sz="1050" dirty="0" smtClean="0">
                <a:solidFill>
                  <a:schemeClr val="tx1"/>
                </a:solidFill>
              </a:rPr>
              <a:t>Association Res</a:t>
            </a:r>
            <a:endParaRPr lang="en-IN" sz="1050" dirty="0">
              <a:solidFill>
                <a:schemeClr val="tx1"/>
              </a:solidFill>
            </a:endParaRPr>
          </a:p>
        </p:txBody>
      </p:sp>
      <p:sp>
        <p:nvSpPr>
          <p:cNvPr id="23" name="TextBox 22"/>
          <p:cNvSpPr txBox="1"/>
          <p:nvPr/>
        </p:nvSpPr>
        <p:spPr>
          <a:xfrm>
            <a:off x="266859" y="3179611"/>
            <a:ext cx="1491114" cy="523220"/>
          </a:xfrm>
          <a:prstGeom prst="rect">
            <a:avLst/>
          </a:prstGeom>
          <a:solidFill>
            <a:schemeClr val="bg1"/>
          </a:solidFill>
          <a:ln>
            <a:solidFill>
              <a:schemeClr val="tx1"/>
            </a:solidFill>
            <a:prstDash val="lgDash"/>
          </a:ln>
        </p:spPr>
        <p:txBody>
          <a:bodyPr wrap="none" rtlCol="0">
            <a:spAutoFit/>
          </a:bodyPr>
          <a:lstStyle/>
          <a:p>
            <a:r>
              <a:rPr lang="en-IN" sz="1400" dirty="0" smtClean="0">
                <a:solidFill>
                  <a:schemeClr val="tx1"/>
                </a:solidFill>
              </a:rPr>
              <a:t>Overheating/</a:t>
            </a:r>
          </a:p>
          <a:p>
            <a:r>
              <a:rPr lang="en-IN" sz="1400" dirty="0" smtClean="0">
                <a:solidFill>
                  <a:schemeClr val="tx1"/>
                </a:solidFill>
              </a:rPr>
              <a:t>Low battery event</a:t>
            </a:r>
            <a:endParaRPr lang="en-IN" sz="1400" dirty="0">
              <a:solidFill>
                <a:schemeClr val="tx1"/>
              </a:solidFill>
            </a:endParaRPr>
          </a:p>
        </p:txBody>
      </p:sp>
      <p:cxnSp>
        <p:nvCxnSpPr>
          <p:cNvPr id="24" name="Straight Arrow Connector 23"/>
          <p:cNvCxnSpPr/>
          <p:nvPr/>
        </p:nvCxnSpPr>
        <p:spPr bwMode="auto">
          <a:xfrm>
            <a:off x="891381" y="3985444"/>
            <a:ext cx="151849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5" name="TextBox 24"/>
          <p:cNvSpPr txBox="1"/>
          <p:nvPr/>
        </p:nvSpPr>
        <p:spPr>
          <a:xfrm>
            <a:off x="874155" y="3775773"/>
            <a:ext cx="1556836" cy="415498"/>
          </a:xfrm>
          <a:prstGeom prst="rect">
            <a:avLst/>
          </a:prstGeom>
          <a:noFill/>
        </p:spPr>
        <p:txBody>
          <a:bodyPr wrap="none" rtlCol="0">
            <a:spAutoFit/>
          </a:bodyPr>
          <a:lstStyle/>
          <a:p>
            <a:r>
              <a:rPr lang="en-IN" sz="1050" dirty="0" smtClean="0">
                <a:solidFill>
                  <a:schemeClr val="tx1"/>
                </a:solidFill>
              </a:rPr>
              <a:t>Capability </a:t>
            </a:r>
            <a:r>
              <a:rPr lang="en-IN" sz="1050" dirty="0" smtClean="0">
                <a:solidFill>
                  <a:schemeClr val="tx1"/>
                </a:solidFill>
              </a:rPr>
              <a:t>update </a:t>
            </a:r>
          </a:p>
          <a:p>
            <a:r>
              <a:rPr lang="en-IN" sz="1050" dirty="0" smtClean="0">
                <a:solidFill>
                  <a:schemeClr val="tx1"/>
                </a:solidFill>
              </a:rPr>
              <a:t>(Power Save capabilities)</a:t>
            </a:r>
            <a:endParaRPr lang="en-IN" sz="1050" dirty="0">
              <a:solidFill>
                <a:schemeClr val="tx1"/>
              </a:solidFill>
            </a:endParaRPr>
          </a:p>
        </p:txBody>
      </p:sp>
      <p:sp>
        <p:nvSpPr>
          <p:cNvPr id="28" name="TextBox 27"/>
          <p:cNvSpPr txBox="1"/>
          <p:nvPr/>
        </p:nvSpPr>
        <p:spPr>
          <a:xfrm>
            <a:off x="183660" y="4202682"/>
            <a:ext cx="1685077" cy="523220"/>
          </a:xfrm>
          <a:prstGeom prst="rect">
            <a:avLst/>
          </a:prstGeom>
          <a:solidFill>
            <a:schemeClr val="bg1"/>
          </a:solidFill>
          <a:ln>
            <a:solidFill>
              <a:schemeClr val="tx1"/>
            </a:solidFill>
            <a:prstDash val="dash"/>
          </a:ln>
        </p:spPr>
        <p:txBody>
          <a:bodyPr wrap="none" rtlCol="0">
            <a:spAutoFit/>
          </a:bodyPr>
          <a:lstStyle/>
          <a:p>
            <a:r>
              <a:rPr lang="en-IN" sz="1400" dirty="0" smtClean="0">
                <a:solidFill>
                  <a:schemeClr val="tx1"/>
                </a:solidFill>
              </a:rPr>
              <a:t>Normal temperature/</a:t>
            </a:r>
          </a:p>
          <a:p>
            <a:r>
              <a:rPr lang="en-IN" sz="1400" dirty="0" smtClean="0">
                <a:solidFill>
                  <a:schemeClr val="tx1"/>
                </a:solidFill>
              </a:rPr>
              <a:t>Battery recharged</a:t>
            </a:r>
            <a:endParaRPr lang="en-IN" sz="1400" dirty="0">
              <a:solidFill>
                <a:schemeClr val="tx1"/>
              </a:solidFill>
            </a:endParaRPr>
          </a:p>
        </p:txBody>
      </p:sp>
      <p:cxnSp>
        <p:nvCxnSpPr>
          <p:cNvPr id="29" name="Straight Arrow Connector 28"/>
          <p:cNvCxnSpPr/>
          <p:nvPr/>
        </p:nvCxnSpPr>
        <p:spPr bwMode="auto">
          <a:xfrm>
            <a:off x="887229" y="5032940"/>
            <a:ext cx="151849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0" name="TextBox 29"/>
          <p:cNvSpPr txBox="1"/>
          <p:nvPr/>
        </p:nvSpPr>
        <p:spPr>
          <a:xfrm>
            <a:off x="868058" y="4825191"/>
            <a:ext cx="1556836" cy="415498"/>
          </a:xfrm>
          <a:prstGeom prst="rect">
            <a:avLst/>
          </a:prstGeom>
          <a:noFill/>
        </p:spPr>
        <p:txBody>
          <a:bodyPr wrap="none" rtlCol="0">
            <a:spAutoFit/>
          </a:bodyPr>
          <a:lstStyle/>
          <a:p>
            <a:r>
              <a:rPr lang="en-IN" sz="1050" dirty="0" smtClean="0">
                <a:solidFill>
                  <a:schemeClr val="tx1"/>
                </a:solidFill>
              </a:rPr>
              <a:t>Capability </a:t>
            </a:r>
            <a:r>
              <a:rPr lang="en-IN" sz="1050" dirty="0" smtClean="0">
                <a:solidFill>
                  <a:schemeClr val="tx1"/>
                </a:solidFill>
              </a:rPr>
              <a:t>update</a:t>
            </a:r>
          </a:p>
          <a:p>
            <a:r>
              <a:rPr lang="en-IN" sz="1050" dirty="0" smtClean="0">
                <a:solidFill>
                  <a:schemeClr val="tx1"/>
                </a:solidFill>
              </a:rPr>
              <a:t>(Power Save capabilities)</a:t>
            </a:r>
            <a:endParaRPr lang="en-IN" sz="1050" dirty="0">
              <a:solidFill>
                <a:schemeClr val="tx1"/>
              </a:solidFill>
            </a:endParaRPr>
          </a:p>
        </p:txBody>
      </p:sp>
      <p:sp>
        <p:nvSpPr>
          <p:cNvPr id="31" name="TextBox 30"/>
          <p:cNvSpPr txBox="1"/>
          <p:nvPr/>
        </p:nvSpPr>
        <p:spPr>
          <a:xfrm>
            <a:off x="3644460" y="1609683"/>
            <a:ext cx="508537" cy="307777"/>
          </a:xfrm>
          <a:prstGeom prst="rect">
            <a:avLst/>
          </a:prstGeom>
          <a:noFill/>
          <a:ln>
            <a:solidFill>
              <a:schemeClr val="tx1"/>
            </a:solidFill>
          </a:ln>
        </p:spPr>
        <p:txBody>
          <a:bodyPr wrap="none" rtlCol="0">
            <a:spAutoFit/>
          </a:bodyPr>
          <a:lstStyle/>
          <a:p>
            <a:r>
              <a:rPr lang="en-IN" sz="1400" dirty="0" smtClean="0">
                <a:solidFill>
                  <a:schemeClr val="tx1"/>
                </a:solidFill>
              </a:rPr>
              <a:t>STA</a:t>
            </a:r>
            <a:endParaRPr lang="en-IN" sz="1400" dirty="0">
              <a:solidFill>
                <a:schemeClr val="tx1"/>
              </a:solidFill>
            </a:endParaRPr>
          </a:p>
        </p:txBody>
      </p:sp>
      <p:sp>
        <p:nvSpPr>
          <p:cNvPr id="32" name="TextBox 31"/>
          <p:cNvSpPr txBox="1"/>
          <p:nvPr/>
        </p:nvSpPr>
        <p:spPr>
          <a:xfrm>
            <a:off x="5013759" y="1660435"/>
            <a:ext cx="503664" cy="307777"/>
          </a:xfrm>
          <a:prstGeom prst="rect">
            <a:avLst/>
          </a:prstGeom>
          <a:noFill/>
          <a:ln>
            <a:solidFill>
              <a:schemeClr val="tx1"/>
            </a:solidFill>
          </a:ln>
        </p:spPr>
        <p:txBody>
          <a:bodyPr wrap="none" rtlCol="0">
            <a:spAutoFit/>
          </a:bodyPr>
          <a:lstStyle/>
          <a:p>
            <a:r>
              <a:rPr lang="en-IN" sz="1400" dirty="0" smtClean="0">
                <a:solidFill>
                  <a:schemeClr val="tx1"/>
                </a:solidFill>
              </a:rPr>
              <a:t>AP1</a:t>
            </a:r>
            <a:endParaRPr lang="en-IN" sz="1400" dirty="0">
              <a:solidFill>
                <a:schemeClr val="tx1"/>
              </a:solidFill>
            </a:endParaRPr>
          </a:p>
        </p:txBody>
      </p:sp>
      <p:sp>
        <p:nvSpPr>
          <p:cNvPr id="33" name="TextBox 32"/>
          <p:cNvSpPr txBox="1"/>
          <p:nvPr/>
        </p:nvSpPr>
        <p:spPr>
          <a:xfrm>
            <a:off x="6013439" y="1659787"/>
            <a:ext cx="503664" cy="307777"/>
          </a:xfrm>
          <a:prstGeom prst="rect">
            <a:avLst/>
          </a:prstGeom>
          <a:noFill/>
          <a:ln>
            <a:solidFill>
              <a:schemeClr val="tx1"/>
            </a:solidFill>
          </a:ln>
        </p:spPr>
        <p:txBody>
          <a:bodyPr wrap="none" rtlCol="0">
            <a:spAutoFit/>
          </a:bodyPr>
          <a:lstStyle/>
          <a:p>
            <a:r>
              <a:rPr lang="en-IN" sz="1400" dirty="0" smtClean="0">
                <a:solidFill>
                  <a:schemeClr val="tx1"/>
                </a:solidFill>
              </a:rPr>
              <a:t>AP2</a:t>
            </a:r>
            <a:endParaRPr lang="en-IN" sz="1400" dirty="0">
              <a:solidFill>
                <a:schemeClr val="tx1"/>
              </a:solidFill>
            </a:endParaRPr>
          </a:p>
        </p:txBody>
      </p:sp>
      <p:cxnSp>
        <p:nvCxnSpPr>
          <p:cNvPr id="34" name="Straight Connector 33"/>
          <p:cNvCxnSpPr/>
          <p:nvPr/>
        </p:nvCxnSpPr>
        <p:spPr bwMode="auto">
          <a:xfrm flipH="1">
            <a:off x="3849947" y="1932090"/>
            <a:ext cx="1153" cy="368736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p:cNvCxnSpPr/>
          <p:nvPr/>
        </p:nvCxnSpPr>
        <p:spPr bwMode="auto">
          <a:xfrm>
            <a:off x="6206557" y="1973881"/>
            <a:ext cx="13944" cy="369467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p:cNvCxnSpPr/>
          <p:nvPr/>
        </p:nvCxnSpPr>
        <p:spPr bwMode="auto">
          <a:xfrm>
            <a:off x="5242484" y="1968054"/>
            <a:ext cx="13944" cy="369467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7" name="Straight Arrow Connector 36"/>
          <p:cNvCxnSpPr/>
          <p:nvPr/>
        </p:nvCxnSpPr>
        <p:spPr bwMode="auto">
          <a:xfrm flipH="1">
            <a:off x="3849947" y="2152375"/>
            <a:ext cx="140262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8" name="Straight Arrow Connector 37"/>
          <p:cNvCxnSpPr/>
          <p:nvPr/>
        </p:nvCxnSpPr>
        <p:spPr bwMode="auto">
          <a:xfrm>
            <a:off x="3849947" y="2442001"/>
            <a:ext cx="1402628" cy="1783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9" name="Straight Arrow Connector 38"/>
          <p:cNvCxnSpPr/>
          <p:nvPr/>
        </p:nvCxnSpPr>
        <p:spPr bwMode="auto">
          <a:xfrm flipH="1">
            <a:off x="3849947" y="2796731"/>
            <a:ext cx="139253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p:cNvSpPr txBox="1"/>
          <p:nvPr/>
        </p:nvSpPr>
        <p:spPr>
          <a:xfrm>
            <a:off x="4165171" y="1975300"/>
            <a:ext cx="607859" cy="261610"/>
          </a:xfrm>
          <a:prstGeom prst="rect">
            <a:avLst/>
          </a:prstGeom>
          <a:noFill/>
        </p:spPr>
        <p:txBody>
          <a:bodyPr wrap="none" rtlCol="0">
            <a:spAutoFit/>
          </a:bodyPr>
          <a:lstStyle/>
          <a:p>
            <a:r>
              <a:rPr lang="en-IN" sz="1100" dirty="0" smtClean="0">
                <a:solidFill>
                  <a:schemeClr val="tx1"/>
                </a:solidFill>
              </a:rPr>
              <a:t>Beacon</a:t>
            </a:r>
            <a:endParaRPr lang="en-IN" sz="1100" dirty="0">
              <a:solidFill>
                <a:schemeClr val="tx1"/>
              </a:solidFill>
            </a:endParaRPr>
          </a:p>
        </p:txBody>
      </p:sp>
      <p:sp>
        <p:nvSpPr>
          <p:cNvPr id="41" name="TextBox 40"/>
          <p:cNvSpPr txBox="1"/>
          <p:nvPr/>
        </p:nvSpPr>
        <p:spPr>
          <a:xfrm>
            <a:off x="3932736" y="2264926"/>
            <a:ext cx="1072730" cy="261610"/>
          </a:xfrm>
          <a:prstGeom prst="rect">
            <a:avLst/>
          </a:prstGeom>
          <a:noFill/>
        </p:spPr>
        <p:txBody>
          <a:bodyPr wrap="none" rtlCol="0">
            <a:spAutoFit/>
          </a:bodyPr>
          <a:lstStyle/>
          <a:p>
            <a:r>
              <a:rPr lang="en-IN" sz="1050" dirty="0" smtClean="0">
                <a:solidFill>
                  <a:schemeClr val="tx1"/>
                </a:solidFill>
              </a:rPr>
              <a:t>Association </a:t>
            </a:r>
            <a:r>
              <a:rPr lang="en-IN" sz="1050" dirty="0" err="1" smtClean="0">
                <a:solidFill>
                  <a:schemeClr val="tx1"/>
                </a:solidFill>
              </a:rPr>
              <a:t>Req</a:t>
            </a:r>
            <a:endParaRPr lang="en-IN" sz="1050" dirty="0">
              <a:solidFill>
                <a:schemeClr val="tx1"/>
              </a:solidFill>
            </a:endParaRPr>
          </a:p>
        </p:txBody>
      </p:sp>
      <p:sp>
        <p:nvSpPr>
          <p:cNvPr id="42" name="TextBox 41"/>
          <p:cNvSpPr txBox="1"/>
          <p:nvPr/>
        </p:nvSpPr>
        <p:spPr>
          <a:xfrm>
            <a:off x="3978140" y="2602744"/>
            <a:ext cx="1072730" cy="261610"/>
          </a:xfrm>
          <a:prstGeom prst="rect">
            <a:avLst/>
          </a:prstGeom>
          <a:noFill/>
        </p:spPr>
        <p:txBody>
          <a:bodyPr wrap="none" rtlCol="0">
            <a:spAutoFit/>
          </a:bodyPr>
          <a:lstStyle/>
          <a:p>
            <a:r>
              <a:rPr lang="en-IN" sz="1050" dirty="0" smtClean="0">
                <a:solidFill>
                  <a:schemeClr val="tx1"/>
                </a:solidFill>
              </a:rPr>
              <a:t>Association Res</a:t>
            </a:r>
            <a:endParaRPr lang="en-IN" sz="1050" dirty="0">
              <a:solidFill>
                <a:schemeClr val="tx1"/>
              </a:solidFill>
            </a:endParaRPr>
          </a:p>
        </p:txBody>
      </p:sp>
      <p:cxnSp>
        <p:nvCxnSpPr>
          <p:cNvPr id="47" name="Straight Arrow Connector 46"/>
          <p:cNvCxnSpPr/>
          <p:nvPr/>
        </p:nvCxnSpPr>
        <p:spPr bwMode="auto">
          <a:xfrm flipV="1">
            <a:off x="5249387" y="3242627"/>
            <a:ext cx="971114" cy="1062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8" name="TextBox 47"/>
          <p:cNvSpPr txBox="1"/>
          <p:nvPr/>
        </p:nvSpPr>
        <p:spPr>
          <a:xfrm>
            <a:off x="5168122" y="3045503"/>
            <a:ext cx="1133644" cy="415498"/>
          </a:xfrm>
          <a:prstGeom prst="rect">
            <a:avLst/>
          </a:prstGeom>
          <a:noFill/>
        </p:spPr>
        <p:txBody>
          <a:bodyPr wrap="none" rtlCol="0">
            <a:spAutoFit/>
          </a:bodyPr>
          <a:lstStyle/>
          <a:p>
            <a:r>
              <a:rPr lang="en-IN" sz="1050" dirty="0" smtClean="0">
                <a:solidFill>
                  <a:schemeClr val="tx1"/>
                </a:solidFill>
              </a:rPr>
              <a:t>Capability </a:t>
            </a:r>
            <a:r>
              <a:rPr lang="en-IN" sz="1050" dirty="0" smtClean="0">
                <a:solidFill>
                  <a:schemeClr val="tx1"/>
                </a:solidFill>
              </a:rPr>
              <a:t>update</a:t>
            </a:r>
          </a:p>
          <a:p>
            <a:r>
              <a:rPr lang="en-IN" sz="1050" dirty="0" smtClean="0">
                <a:solidFill>
                  <a:schemeClr val="tx1"/>
                </a:solidFill>
              </a:rPr>
              <a:t>(PS capabilities)</a:t>
            </a:r>
            <a:endParaRPr lang="en-IN" sz="1050" dirty="0">
              <a:solidFill>
                <a:schemeClr val="tx1"/>
              </a:solidFill>
            </a:endParaRPr>
          </a:p>
        </p:txBody>
      </p:sp>
      <p:sp>
        <p:nvSpPr>
          <p:cNvPr id="52" name="TextBox 51"/>
          <p:cNvSpPr txBox="1"/>
          <p:nvPr/>
        </p:nvSpPr>
        <p:spPr>
          <a:xfrm>
            <a:off x="5105460" y="3085569"/>
            <a:ext cx="1258967" cy="461665"/>
          </a:xfrm>
          <a:prstGeom prst="rect">
            <a:avLst/>
          </a:prstGeom>
          <a:noFill/>
          <a:ln>
            <a:solidFill>
              <a:schemeClr val="tx1"/>
            </a:solidFill>
            <a:prstDash val="dashDot"/>
          </a:ln>
        </p:spPr>
        <p:txBody>
          <a:bodyPr wrap="square" rtlCol="0">
            <a:spAutoFit/>
          </a:bodyPr>
          <a:lstStyle/>
          <a:p>
            <a:endParaRPr lang="en-IN" dirty="0"/>
          </a:p>
        </p:txBody>
      </p:sp>
      <p:cxnSp>
        <p:nvCxnSpPr>
          <p:cNvPr id="53" name="Straight Arrow Connector 52"/>
          <p:cNvCxnSpPr/>
          <p:nvPr/>
        </p:nvCxnSpPr>
        <p:spPr bwMode="auto">
          <a:xfrm flipH="1">
            <a:off x="5256429" y="3441221"/>
            <a:ext cx="9571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5" name="TextBox 54"/>
          <p:cNvSpPr txBox="1"/>
          <p:nvPr/>
        </p:nvSpPr>
        <p:spPr>
          <a:xfrm>
            <a:off x="1203054" y="5716248"/>
            <a:ext cx="737702" cy="338554"/>
          </a:xfrm>
          <a:prstGeom prst="rect">
            <a:avLst/>
          </a:prstGeom>
          <a:noFill/>
        </p:spPr>
        <p:txBody>
          <a:bodyPr wrap="none" rtlCol="0">
            <a:spAutoFit/>
          </a:bodyPr>
          <a:lstStyle/>
          <a:p>
            <a:r>
              <a:rPr lang="en-IN" sz="1600" dirty="0" smtClean="0">
                <a:solidFill>
                  <a:schemeClr val="tx1"/>
                </a:solidFill>
              </a:rPr>
              <a:t>Case 1</a:t>
            </a:r>
            <a:endParaRPr lang="en-IN" sz="1600" dirty="0">
              <a:solidFill>
                <a:schemeClr val="tx1"/>
              </a:solidFill>
            </a:endParaRPr>
          </a:p>
        </p:txBody>
      </p:sp>
      <p:sp>
        <p:nvSpPr>
          <p:cNvPr id="56" name="TextBox 55"/>
          <p:cNvSpPr txBox="1"/>
          <p:nvPr/>
        </p:nvSpPr>
        <p:spPr>
          <a:xfrm>
            <a:off x="4647143" y="5716248"/>
            <a:ext cx="737702" cy="338554"/>
          </a:xfrm>
          <a:prstGeom prst="rect">
            <a:avLst/>
          </a:prstGeom>
          <a:noFill/>
        </p:spPr>
        <p:txBody>
          <a:bodyPr wrap="none" rtlCol="0">
            <a:spAutoFit/>
          </a:bodyPr>
          <a:lstStyle/>
          <a:p>
            <a:r>
              <a:rPr lang="en-IN" sz="1600" dirty="0" smtClean="0">
                <a:solidFill>
                  <a:schemeClr val="tx1"/>
                </a:solidFill>
              </a:rPr>
              <a:t>Case 2</a:t>
            </a:r>
            <a:endParaRPr lang="en-IN" sz="1600" dirty="0">
              <a:solidFill>
                <a:schemeClr val="tx1"/>
              </a:solidFill>
            </a:endParaRPr>
          </a:p>
        </p:txBody>
      </p:sp>
      <p:sp>
        <p:nvSpPr>
          <p:cNvPr id="57" name="TextBox 56"/>
          <p:cNvSpPr txBox="1"/>
          <p:nvPr/>
        </p:nvSpPr>
        <p:spPr>
          <a:xfrm>
            <a:off x="5248449" y="2666934"/>
            <a:ext cx="904415" cy="400110"/>
          </a:xfrm>
          <a:prstGeom prst="rect">
            <a:avLst/>
          </a:prstGeom>
          <a:noFill/>
        </p:spPr>
        <p:txBody>
          <a:bodyPr wrap="none" rtlCol="0">
            <a:spAutoFit/>
          </a:bodyPr>
          <a:lstStyle/>
          <a:p>
            <a:r>
              <a:rPr lang="en-IN" sz="1000" dirty="0" smtClean="0">
                <a:solidFill>
                  <a:schemeClr val="tx1"/>
                </a:solidFill>
              </a:rPr>
              <a:t>M-AP </a:t>
            </a:r>
          </a:p>
          <a:p>
            <a:r>
              <a:rPr lang="en-IN" sz="1000" dirty="0" smtClean="0">
                <a:solidFill>
                  <a:schemeClr val="tx1"/>
                </a:solidFill>
              </a:rPr>
              <a:t>Co-ordination</a:t>
            </a:r>
            <a:endParaRPr lang="en-IN" sz="1000" dirty="0">
              <a:solidFill>
                <a:schemeClr val="tx1"/>
              </a:solidFill>
            </a:endParaRPr>
          </a:p>
        </p:txBody>
      </p:sp>
      <p:cxnSp>
        <p:nvCxnSpPr>
          <p:cNvPr id="59" name="Straight Arrow Connector 58"/>
          <p:cNvCxnSpPr/>
          <p:nvPr/>
        </p:nvCxnSpPr>
        <p:spPr bwMode="auto">
          <a:xfrm>
            <a:off x="3858630" y="4139417"/>
            <a:ext cx="2361871" cy="9663"/>
          </a:xfrm>
          <a:prstGeom prst="straightConnector1">
            <a:avLst/>
          </a:prstGeom>
          <a:solidFill>
            <a:srgbClr val="00B8FF"/>
          </a:solidFill>
          <a:ln w="9525"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24662332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Manasi.potx" id="{75B49027-815E-48C4-A84D-490B206EAD46}" vid="{4D7B3BF9-B339-4C06-B3ED-35E5D71F631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802-11-submission-Manasi</Template>
  <TotalTime>7830</TotalTime>
  <Words>1311</Words>
  <Application>Microsoft Office PowerPoint</Application>
  <PresentationFormat>Widescreen</PresentationFormat>
  <Paragraphs>191</Paragraphs>
  <Slides>12</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 Unicode MS</vt:lpstr>
      <vt:lpstr>맑은 고딕</vt:lpstr>
      <vt:lpstr>MS Gothic</vt:lpstr>
      <vt:lpstr>Arial</vt:lpstr>
      <vt:lpstr>Calibri</vt:lpstr>
      <vt:lpstr>Times New Roman</vt:lpstr>
      <vt:lpstr>Office Theme</vt:lpstr>
      <vt:lpstr>Microsoft Word 97 - 2003 Document</vt:lpstr>
      <vt:lpstr>Power Save Capabilities</vt:lpstr>
      <vt:lpstr>Introduction</vt:lpstr>
      <vt:lpstr>Problem Statement</vt:lpstr>
      <vt:lpstr>Problem Statement</vt:lpstr>
      <vt:lpstr>Problem Statement</vt:lpstr>
      <vt:lpstr>Proposal</vt:lpstr>
      <vt:lpstr>Power Save Feature Capabilities information field</vt:lpstr>
      <vt:lpstr>Frame Format</vt:lpstr>
      <vt:lpstr>Power Save Capability Exchange – Example use case</vt:lpstr>
      <vt:lpstr>Conclusion</vt:lpstr>
      <vt:lpstr>Straw Poll 1</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manasi.e</dc:creator>
  <cp:keywords/>
  <cp:lastModifiedBy>MANASI E/Connectivity Standards /SRI-Bangalore/Staff Engineer/Samsung Electronics</cp:lastModifiedBy>
  <cp:revision>41</cp:revision>
  <cp:lastPrinted>1601-01-01T00:00:00Z</cp:lastPrinted>
  <dcterms:created xsi:type="dcterms:W3CDTF">2024-06-03T11:59:34Z</dcterms:created>
  <dcterms:modified xsi:type="dcterms:W3CDTF">2024-09-11T01:13:52Z</dcterms:modified>
  <cp:category>Manasi Ekkundi, Samsung Electronics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