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5"/>
  </p:notesMasterIdLst>
  <p:handoutMasterIdLst>
    <p:handoutMasterId r:id="rId16"/>
  </p:handoutMasterIdLst>
  <p:sldIdLst>
    <p:sldId id="256" r:id="rId5"/>
    <p:sldId id="267" r:id="rId6"/>
    <p:sldId id="324" r:id="rId7"/>
    <p:sldId id="325" r:id="rId8"/>
    <p:sldId id="328" r:id="rId9"/>
    <p:sldId id="326" r:id="rId10"/>
    <p:sldId id="273" r:id="rId11"/>
    <p:sldId id="274" r:id="rId12"/>
    <p:sldId id="329" r:id="rId13"/>
    <p:sldId id="318"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58AD0A-BBFE-553F-A329-BD4FBDEB0EA4}" name="Alfred Asterjadhi" initials="AA" userId="S::aasterja@qti.qualcomm.com::39de57b9-85c0-4fd1-aaac-8ca2b6560ad0" providerId="AD"/>
  <p188:author id="{FD36C79D-B116-0C85-EFFE-8DE0FFDA2524}" name="Duncan Ho" initials="DH" userId="S::dho@qti.qualcomm.com::cdbbd64b-6b86-4896-aca0-3d41c310760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hunyu Hu" initials="CH" lastIdx="8" clrIdx="0">
    <p:extLst>
      <p:ext uri="{19B8F6BF-5375-455C-9EA6-DF929625EA0E}">
        <p15:presenceInfo xmlns:p15="http://schemas.microsoft.com/office/powerpoint/2012/main" userId="29eb7801c1b91784" providerId="Windows Live"/>
      </p:ext>
    </p:extLst>
  </p:cmAuthor>
  <p:cmAuthor id="2" name="Kumail Haider" initials="KH" lastIdx="5" clrIdx="1">
    <p:extLst>
      <p:ext uri="{19B8F6BF-5375-455C-9EA6-DF929625EA0E}">
        <p15:presenceInfo xmlns:p15="http://schemas.microsoft.com/office/powerpoint/2012/main" userId="S::haiderkumail@meta.com::444f6398-5440-4ffb-8d43-328cf9a715c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4A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75"/>
    <p:restoredTop sz="94707"/>
  </p:normalViewPr>
  <p:slideViewPr>
    <p:cSldViewPr snapToGrid="0">
      <p:cViewPr varScale="1">
        <p:scale>
          <a:sx n="115" d="100"/>
          <a:sy n="115" d="100"/>
        </p:scale>
        <p:origin x="1568" y="19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4" name="Rectangle 4">
            <a:extLst>
              <a:ext uri="{FF2B5EF4-FFF2-40B4-BE49-F238E27FC236}">
                <a16:creationId xmlns:a16="http://schemas.microsoft.com/office/drawing/2014/main" id="{6C33A6A3-ACBE-FB6A-4563-0ACE61CE9854}"/>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M. Kumail Haider (Meta)</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4" name="Rectangle 4">
            <a:extLst>
              <a:ext uri="{FF2B5EF4-FFF2-40B4-BE49-F238E27FC236}">
                <a16:creationId xmlns:a16="http://schemas.microsoft.com/office/drawing/2014/main" id="{3B979A6F-532C-5119-5D48-3B1CE71331A7}"/>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M. Kumail Haider (Meta)</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
        <p:nvSpPr>
          <p:cNvPr id="4" name="Rectangle 4">
            <a:extLst>
              <a:ext uri="{FF2B5EF4-FFF2-40B4-BE49-F238E27FC236}">
                <a16:creationId xmlns:a16="http://schemas.microsoft.com/office/drawing/2014/main" id="{E11B2B6D-8C33-E13D-FFE2-C519E1F04E39}"/>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M. Kumail Haider (Meta)</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
        <p:nvSpPr>
          <p:cNvPr id="5" name="Footer Placeholder 4">
            <a:extLst>
              <a:ext uri="{FF2B5EF4-FFF2-40B4-BE49-F238E27FC236}">
                <a16:creationId xmlns:a16="http://schemas.microsoft.com/office/drawing/2014/main" id="{B88D48BB-2E43-F9CA-8F8D-D6CC24671450}"/>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M. Kumail Haider (Meta)</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7" name="Rectangle 4">
            <a:extLst>
              <a:ext uri="{FF2B5EF4-FFF2-40B4-BE49-F238E27FC236}">
                <a16:creationId xmlns:a16="http://schemas.microsoft.com/office/drawing/2014/main" id="{093B4216-084B-6855-391D-9CA77336C970}"/>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M. Kumail Haider (Meta)</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3" name="Rectangle 4">
            <a:extLst>
              <a:ext uri="{FF2B5EF4-FFF2-40B4-BE49-F238E27FC236}">
                <a16:creationId xmlns:a16="http://schemas.microsoft.com/office/drawing/2014/main" id="{10E28B0F-FCBF-CA0E-09B3-6E1CDF7525AB}"/>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M. Kumail Haider (Meta)</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2" name="Rectangle 4">
            <a:extLst>
              <a:ext uri="{FF2B5EF4-FFF2-40B4-BE49-F238E27FC236}">
                <a16:creationId xmlns:a16="http://schemas.microsoft.com/office/drawing/2014/main" id="{06EC99A3-1290-FCF9-69E0-5E0DEC984E50}"/>
              </a:ext>
            </a:extLst>
          </p:cNvPr>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M. Kumail Haider (Meta)</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4" name="Rectangle 4">
            <a:extLst>
              <a:ext uri="{FF2B5EF4-FFF2-40B4-BE49-F238E27FC236}">
                <a16:creationId xmlns:a16="http://schemas.microsoft.com/office/drawing/2014/main" id="{8F2B8E67-6763-0E82-B4A8-9683E90F05BB}"/>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M. Kumail Haider (Meta)</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4" name="Rectangle 4">
            <a:extLst>
              <a:ext uri="{FF2B5EF4-FFF2-40B4-BE49-F238E27FC236}">
                <a16:creationId xmlns:a16="http://schemas.microsoft.com/office/drawing/2014/main" id="{FC608911-894A-0EDC-D3DE-02B48E50A6CE}"/>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M. Kumail Haider (Meta)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M. Kumail Haider (Meta)</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802.11-24/1602r0</a:t>
            </a:r>
          </a:p>
        </p:txBody>
      </p:sp>
      <p:sp>
        <p:nvSpPr>
          <p:cNvPr id="11" name="Date Placeholder 3">
            <a:extLst>
              <a:ext uri="{FF2B5EF4-FFF2-40B4-BE49-F238E27FC236}">
                <a16:creationId xmlns:a16="http://schemas.microsoft.com/office/drawing/2014/main" id="{E5B97ED7-1CB9-4D15-A8FD-7F94A47C6F88}"/>
              </a:ext>
            </a:extLst>
          </p:cNvPr>
          <p:cNvSpPr txBox="1">
            <a:spLocks/>
          </p:cNvSpPr>
          <p:nvPr userDrawn="1"/>
        </p:nvSpPr>
        <p:spPr bwMode="auto">
          <a:xfrm>
            <a:off x="457982" y="322656"/>
            <a:ext cx="13236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3"/>
          </p:nvPr>
        </p:nvSpPr>
        <p:spPr>
          <a:xfrm>
            <a:off x="5500694" y="6475413"/>
            <a:ext cx="3041644" cy="180975"/>
          </a:xfrm>
        </p:spPr>
        <p:txBody>
          <a:bodyPr/>
          <a:lstStyle/>
          <a:p>
            <a:pPr>
              <a:defRPr/>
            </a:pPr>
            <a:r>
              <a:rPr lang="en-US" dirty="0"/>
              <a:t>M. Kumail Haider (Meta)</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Power Save Enhancements in UHR</a:t>
            </a:r>
            <a:endParaRPr lang="en-GB" dirty="0"/>
          </a:p>
        </p:txBody>
      </p:sp>
      <p:sp>
        <p:nvSpPr>
          <p:cNvPr id="3074" name="Rectangle 2"/>
          <p:cNvSpPr>
            <a:spLocks noGrp="1" noChangeArrowheads="1"/>
          </p:cNvSpPr>
          <p:nvPr>
            <p:ph type="body" idx="1"/>
          </p:nvPr>
        </p:nvSpPr>
        <p:spPr>
          <a:xfrm>
            <a:off x="685800" y="175535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2024-11-04</a:t>
            </a:r>
          </a:p>
        </p:txBody>
      </p:sp>
      <p:graphicFrame>
        <p:nvGraphicFramePr>
          <p:cNvPr id="3075" name="Object 3"/>
          <p:cNvGraphicFramePr>
            <a:graphicFrameLocks noChangeAspect="1"/>
          </p:cNvGraphicFramePr>
          <p:nvPr>
            <p:extLst>
              <p:ext uri="{D42A27DB-BD31-4B8C-83A1-F6EECF244321}">
                <p14:modId xmlns:p14="http://schemas.microsoft.com/office/powerpoint/2010/main" val="940824902"/>
              </p:ext>
            </p:extLst>
          </p:nvPr>
        </p:nvGraphicFramePr>
        <p:xfrm>
          <a:off x="685800" y="3171825"/>
          <a:ext cx="7926388" cy="2284413"/>
        </p:xfrm>
        <a:graphic>
          <a:graphicData uri="http://schemas.openxmlformats.org/presentationml/2006/ole">
            <mc:AlternateContent xmlns:mc="http://schemas.openxmlformats.org/markup-compatibility/2006">
              <mc:Choice xmlns:v="urn:schemas-microsoft-com:vml" Requires="v">
                <p:oleObj name="Document" r:id="rId3" imgW="8255000" imgH="2387600" progId="Word.Document.8">
                  <p:embed/>
                </p:oleObj>
              </mc:Choice>
              <mc:Fallback>
                <p:oleObj name="Document" r:id="rId3" imgW="8255000" imgH="2387600" progId="Word.Document.8">
                  <p:embed/>
                  <p:pic>
                    <p:nvPicPr>
                      <p:cNvPr id="3075" name="Object 3"/>
                      <p:cNvPicPr>
                        <a:picLocks noChangeAspect="1" noChangeArrowheads="1"/>
                      </p:cNvPicPr>
                      <p:nvPr/>
                    </p:nvPicPr>
                    <p:blipFill>
                      <a:blip r:embed="rId4"/>
                      <a:srcRect/>
                      <a:stretch>
                        <a:fillRect/>
                      </a:stretch>
                    </p:blipFill>
                    <p:spPr bwMode="auto">
                      <a:xfrm>
                        <a:off x="685800" y="3171825"/>
                        <a:ext cx="7926388" cy="2284413"/>
                      </a:xfrm>
                      <a:prstGeom prst="rect">
                        <a:avLst/>
                      </a:prstGeom>
                      <a:noFill/>
                    </p:spPr>
                  </p:pic>
                </p:oleObj>
              </mc:Fallback>
            </mc:AlternateContent>
          </a:graphicData>
        </a:graphic>
      </p:graphicFrame>
      <p:sp>
        <p:nvSpPr>
          <p:cNvPr id="3076" name="Rectangle 4"/>
          <p:cNvSpPr>
            <a:spLocks noChangeArrowheads="1"/>
          </p:cNvSpPr>
          <p:nvPr/>
        </p:nvSpPr>
        <p:spPr bwMode="auto">
          <a:xfrm>
            <a:off x="533400" y="2391617"/>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0"/>
            <a:ext cx="7770813" cy="838199"/>
          </a:xfrm>
        </p:spPr>
        <p:txBody>
          <a:bodyPr/>
          <a:lstStyle/>
          <a:p>
            <a:r>
              <a:rPr lang="en-US" sz="3600" dirty="0"/>
              <a:t>SP1</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1909702"/>
            <a:ext cx="7770813" cy="4162425"/>
          </a:xfrm>
        </p:spPr>
        <p:txBody>
          <a:bodyPr/>
          <a:lstStyle/>
          <a:p>
            <a:pPr rtl="0">
              <a:buFont typeface="Arial" panose="020B0604020202020204" pitchFamily="34" charset="0"/>
              <a:buChar char="•"/>
            </a:pPr>
            <a:r>
              <a:rPr lang="en-US" dirty="0"/>
              <a:t>Do you agree add </a:t>
            </a:r>
            <a:r>
              <a:rPr lang="en-US" altLang="ko-KR" dirty="0"/>
              <a:t>the following text to </a:t>
            </a:r>
            <a:r>
              <a:rPr lang="en-US" altLang="ko-KR" dirty="0" err="1"/>
              <a:t>TGbn</a:t>
            </a:r>
            <a:r>
              <a:rPr lang="en-US" altLang="ko-KR" dirty="0"/>
              <a:t> SFD:</a:t>
            </a:r>
            <a:endParaRPr lang="en-US" dirty="0"/>
          </a:p>
          <a:p>
            <a:pPr lvl="1">
              <a:buFont typeface="Arial" panose="020B0604020202020204" pitchFamily="34" charset="0"/>
              <a:buChar char="•"/>
            </a:pPr>
            <a:r>
              <a:rPr lang="en-US" dirty="0" err="1"/>
              <a:t>TGbn</a:t>
            </a:r>
            <a:r>
              <a:rPr lang="en-US" dirty="0"/>
              <a:t> defines a mechanism that enables a STA to request guaranteed availability from AP/Mobile AP during certain time periods</a:t>
            </a:r>
          </a:p>
          <a:p>
            <a:pPr lvl="2" indent="-285750">
              <a:buFont typeface="Arial" panose="020B0604020202020204" pitchFamily="34" charset="0"/>
              <a:buChar char="•"/>
            </a:pPr>
            <a:r>
              <a:rPr lang="en-US" dirty="0"/>
              <a:t>NOTE 1 – The exact signaling mechanism is TBD</a:t>
            </a:r>
          </a:p>
          <a:p>
            <a:pPr lvl="2" indent="-285750">
              <a:buFont typeface="Arial" panose="020B0604020202020204" pitchFamily="34" charset="0"/>
              <a:buChar char="•"/>
            </a:pPr>
            <a:r>
              <a:rPr lang="en-US" dirty="0"/>
              <a:t>NOTE 2 – It is AP’s discretion to accept the request or not</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a:xfrm>
            <a:off x="4104862" y="6475413"/>
            <a:ext cx="768764" cy="363537"/>
          </a:xfrm>
        </p:spPr>
        <p:txBody>
          <a:bodyPr/>
          <a:lstStyle/>
          <a:p>
            <a:r>
              <a:rPr lang="en-GB" sz="1400" dirty="0"/>
              <a:t>Slide </a:t>
            </a:r>
            <a:fld id="{440F5867-744E-4AA6-B0ED-4C44D2DFBB7B}" type="slidenum">
              <a:rPr lang="en-GB" sz="1400" smtClean="0"/>
              <a:pPr/>
              <a:t>10</a:t>
            </a:fld>
            <a:endParaRPr lang="en-GB" sz="1400" dirty="0"/>
          </a:p>
        </p:txBody>
      </p:sp>
      <p:sp>
        <p:nvSpPr>
          <p:cNvPr id="7" name="Footer Placeholder 4">
            <a:extLst>
              <a:ext uri="{FF2B5EF4-FFF2-40B4-BE49-F238E27FC236}">
                <a16:creationId xmlns:a16="http://schemas.microsoft.com/office/drawing/2014/main" id="{DD7171A4-A122-C4D7-042D-0ED3F84919DE}"/>
              </a:ext>
            </a:extLst>
          </p:cNvPr>
          <p:cNvSpPr>
            <a:spLocks noGrp="1"/>
          </p:cNvSpPr>
          <p:nvPr>
            <p:ph type="ftr" idx="13"/>
          </p:nvPr>
        </p:nvSpPr>
        <p:spPr>
          <a:xfrm>
            <a:off x="5500694" y="6475413"/>
            <a:ext cx="3041644" cy="180975"/>
          </a:xfrm>
        </p:spPr>
        <p:txBody>
          <a:bodyPr/>
          <a:lstStyle/>
          <a:p>
            <a:pPr>
              <a:defRPr/>
            </a:pPr>
            <a:r>
              <a:rPr lang="en-US" dirty="0"/>
              <a:t>M. Kumail Haider (Meta)</a:t>
            </a:r>
          </a:p>
        </p:txBody>
      </p:sp>
    </p:spTree>
    <p:extLst>
      <p:ext uri="{BB962C8B-B14F-4D97-AF65-F5344CB8AC3E}">
        <p14:creationId xmlns:p14="http://schemas.microsoft.com/office/powerpoint/2010/main" val="3653735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p:txBody>
          <a:bodyPr/>
          <a:lstStyle/>
          <a:p>
            <a:r>
              <a:rPr lang="en-US" dirty="0"/>
              <a:t>Background and Motivation</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p:txBody>
          <a:bodyPr/>
          <a:lstStyle/>
          <a:p>
            <a:pPr>
              <a:buFont typeface="Arial" panose="020B0604020202020204" pitchFamily="34" charset="0"/>
              <a:buChar char="•"/>
            </a:pPr>
            <a:r>
              <a:rPr lang="en-US" sz="2000" dirty="0"/>
              <a:t>AP Power save</a:t>
            </a:r>
          </a:p>
          <a:p>
            <a:pPr lvl="1">
              <a:buFont typeface="Arial" panose="020B0604020202020204" pitchFamily="34" charset="0"/>
              <a:buChar char="•"/>
            </a:pPr>
            <a:r>
              <a:rPr lang="en-US" sz="1600" dirty="0">
                <a:effectLst/>
                <a:latin typeface="Times New Roman" panose="02020603050405020304" pitchFamily="18" charset="0"/>
                <a:ea typeface="SimSun" panose="02010600030101010101" pitchFamily="2" charset="-122"/>
                <a:cs typeface="Times New Roman" panose="02020603050405020304" pitchFamily="18" charset="0"/>
              </a:rPr>
              <a:t>Mobile APs (Soft APs, </a:t>
            </a:r>
            <a:r>
              <a:rPr lang="en-US" sz="1600" dirty="0">
                <a:latin typeface="Times New Roman" panose="02020603050405020304" pitchFamily="18" charset="0"/>
                <a:ea typeface="SimSun" panose="02010600030101010101" pitchFamily="2" charset="-122"/>
                <a:cs typeface="Times New Roman" panose="02020603050405020304" pitchFamily="18" charset="0"/>
              </a:rPr>
              <a:t>Hotspots etc.) are typically power constrained/battery operated devices that employ different mechanisms for power saving</a:t>
            </a:r>
          </a:p>
          <a:p>
            <a:pPr lvl="1">
              <a:buFont typeface="Arial" panose="020B0604020202020204" pitchFamily="34" charset="0"/>
              <a:buChar char="•"/>
            </a:pPr>
            <a:r>
              <a:rPr lang="en-US" sz="1600" dirty="0" err="1">
                <a:latin typeface="Times New Roman" panose="02020603050405020304" pitchFamily="18" charset="0"/>
                <a:ea typeface="SimSun" panose="02010600030101010101" pitchFamily="2" charset="-122"/>
                <a:cs typeface="Times New Roman" panose="02020603050405020304" pitchFamily="18" charset="0"/>
              </a:rPr>
              <a:t>TGbn</a:t>
            </a:r>
            <a:r>
              <a:rPr lang="en-US" sz="1600" dirty="0">
                <a:latin typeface="Times New Roman" panose="02020603050405020304" pitchFamily="18" charset="0"/>
                <a:ea typeface="SimSun" panose="02010600030101010101" pitchFamily="2" charset="-122"/>
                <a:cs typeface="Times New Roman" panose="02020603050405020304" pitchFamily="18" charset="0"/>
              </a:rPr>
              <a:t> is discussing enhancements to these mechanisms and possibly introducing new mechanisms [1-6]</a:t>
            </a:r>
          </a:p>
          <a:p>
            <a:pPr lvl="1">
              <a:buFont typeface="Arial" panose="020B0604020202020204" pitchFamily="34" charset="0"/>
              <a:buChar char="•"/>
            </a:pPr>
            <a:r>
              <a:rPr lang="en-US" sz="1600" dirty="0">
                <a:latin typeface="Times New Roman" panose="02020603050405020304" pitchFamily="18" charset="0"/>
                <a:ea typeface="SimSun" panose="02010600030101010101" pitchFamily="2" charset="-122"/>
                <a:cs typeface="Times New Roman" panose="02020603050405020304" pitchFamily="18" charset="0"/>
              </a:rPr>
              <a:t>Expanding power saving methods to regular/Infra APs is also under discussion  </a:t>
            </a:r>
            <a:endParaRPr lang="en-US" sz="2000" dirty="0">
              <a:latin typeface="Times New Roman" panose="02020603050405020304" pitchFamily="18" charset="0"/>
              <a:ea typeface="SimSun" panose="02010600030101010101" pitchFamily="2" charset="-122"/>
              <a:cs typeface="Times New Roman" panose="02020603050405020304" pitchFamily="18" charset="0"/>
            </a:endParaRPr>
          </a:p>
          <a:p>
            <a:pPr>
              <a:buFont typeface="Arial" panose="020B0604020202020204" pitchFamily="34" charset="0"/>
              <a:buChar char="•"/>
            </a:pPr>
            <a:r>
              <a:rPr lang="en-US" sz="2000" dirty="0">
                <a:effectLst/>
                <a:latin typeface="Times New Roman" panose="02020603050405020304" pitchFamily="18" charset="0"/>
                <a:ea typeface="SimSun" panose="02010600030101010101" pitchFamily="2" charset="-122"/>
                <a:cs typeface="Times New Roman" panose="02020603050405020304" pitchFamily="18" charset="0"/>
              </a:rPr>
              <a:t>AP/Mobile AP power saving schemes fall into two broad categories</a:t>
            </a:r>
          </a:p>
          <a:p>
            <a:pPr lvl="1">
              <a:buFont typeface="Arial" panose="020B0604020202020204" pitchFamily="34" charset="0"/>
              <a:buChar char="•"/>
            </a:pPr>
            <a:r>
              <a:rPr lang="en-US" sz="1400" b="1" dirty="0">
                <a:latin typeface="Times New Roman" panose="02020603050405020304" pitchFamily="18" charset="0"/>
                <a:ea typeface="SimSun" panose="02010600030101010101" pitchFamily="2" charset="-122"/>
                <a:cs typeface="Times New Roman" panose="02020603050405020304" pitchFamily="18" charset="0"/>
              </a:rPr>
              <a:t>Scheduled mechanisms</a:t>
            </a:r>
            <a:r>
              <a:rPr lang="en-US" sz="1600" dirty="0">
                <a:latin typeface="Times New Roman" panose="02020603050405020304" pitchFamily="18" charset="0"/>
                <a:ea typeface="SimSun" panose="02010600030101010101" pitchFamily="2" charset="-122"/>
                <a:cs typeface="Times New Roman" panose="02020603050405020304" pitchFamily="18" charset="0"/>
              </a:rPr>
              <a:t>: </a:t>
            </a:r>
          </a:p>
          <a:p>
            <a:pPr lvl="2">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Mobile AP becomes unavailable at periodic intervals which are announced in advance to associated STAs. E.g., B-TWT with Responder PM which is already in use by some technologies. </a:t>
            </a:r>
          </a:p>
          <a:p>
            <a:pPr lvl="1">
              <a:buFont typeface="Arial" panose="020B0604020202020204" pitchFamily="34" charset="0"/>
              <a:buChar char="•"/>
            </a:pPr>
            <a:r>
              <a:rPr lang="en-US" sz="1400" b="1" dirty="0">
                <a:effectLst/>
                <a:latin typeface="Times New Roman" panose="02020603050405020304" pitchFamily="18" charset="0"/>
                <a:ea typeface="SimSun" panose="02010600030101010101" pitchFamily="2" charset="-122"/>
                <a:cs typeface="Times New Roman" panose="02020603050405020304" pitchFamily="18" charset="0"/>
              </a:rPr>
              <a:t>Unscheduled mechanisms</a:t>
            </a:r>
            <a:r>
              <a:rPr lang="en-US" sz="1400" dirty="0">
                <a:effectLst/>
                <a:latin typeface="Times New Roman" panose="02020603050405020304" pitchFamily="18" charset="0"/>
                <a:ea typeface="SimSun" panose="02010600030101010101" pitchFamily="2" charset="-122"/>
                <a:cs typeface="Times New Roman" panose="02020603050405020304" pitchFamily="18" charset="0"/>
              </a:rPr>
              <a:t>: </a:t>
            </a:r>
          </a:p>
          <a:p>
            <a:pPr lvl="2">
              <a:buFont typeface="Arial" panose="020B0604020202020204" pitchFamily="34" charset="0"/>
              <a:buChar char="•"/>
            </a:pPr>
            <a:r>
              <a:rPr lang="en-US" sz="1400" dirty="0">
                <a:effectLst/>
                <a:latin typeface="Times New Roman" panose="02020603050405020304" pitchFamily="18" charset="0"/>
                <a:ea typeface="SimSun" panose="02010600030101010101" pitchFamily="2" charset="-122"/>
                <a:cs typeface="Times New Roman" panose="02020603050405020304" pitchFamily="18" charset="0"/>
              </a:rPr>
              <a:t>AP/Mobile AP is in lower power mode with reduced capabilities (NSS/BW/#links) and requires some ICF to switch to higher power mode/full capability</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6" name="Footer Placeholder 4">
            <a:extLst>
              <a:ext uri="{FF2B5EF4-FFF2-40B4-BE49-F238E27FC236}">
                <a16:creationId xmlns:a16="http://schemas.microsoft.com/office/drawing/2014/main" id="{D1A6A597-2F8E-B0D3-C095-0DF83D7ACBF9}"/>
              </a:ext>
            </a:extLst>
          </p:cNvPr>
          <p:cNvSpPr>
            <a:spLocks noGrp="1"/>
          </p:cNvSpPr>
          <p:nvPr>
            <p:ph type="ftr" idx="13"/>
          </p:nvPr>
        </p:nvSpPr>
        <p:spPr>
          <a:xfrm>
            <a:off x="5500694" y="6475413"/>
            <a:ext cx="3041644" cy="180975"/>
          </a:xfrm>
        </p:spPr>
        <p:txBody>
          <a:bodyPr/>
          <a:lstStyle/>
          <a:p>
            <a:pPr>
              <a:defRPr/>
            </a:pPr>
            <a:r>
              <a:rPr lang="en-US" dirty="0"/>
              <a:t>M. Kumail Haider (Meta)</a:t>
            </a:r>
          </a:p>
        </p:txBody>
      </p:sp>
    </p:spTree>
    <p:extLst>
      <p:ext uri="{BB962C8B-B14F-4D97-AF65-F5344CB8AC3E}">
        <p14:creationId xmlns:p14="http://schemas.microsoft.com/office/powerpoint/2010/main" val="2512062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CB3599-7753-E0E8-5634-E6FA23314E4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E97781D-B8A8-F042-57E9-56C394554CD5}"/>
              </a:ext>
            </a:extLst>
          </p:cNvPr>
          <p:cNvSpPr>
            <a:spLocks noGrp="1"/>
          </p:cNvSpPr>
          <p:nvPr>
            <p:ph type="title"/>
          </p:nvPr>
        </p:nvSpPr>
        <p:spPr/>
        <p:txBody>
          <a:bodyPr/>
          <a:lstStyle/>
          <a:p>
            <a:r>
              <a:rPr lang="en-US" dirty="0"/>
              <a:t>Problem Statement</a:t>
            </a:r>
          </a:p>
        </p:txBody>
      </p:sp>
      <p:sp>
        <p:nvSpPr>
          <p:cNvPr id="3" name="Content Placeholder 2">
            <a:extLst>
              <a:ext uri="{FF2B5EF4-FFF2-40B4-BE49-F238E27FC236}">
                <a16:creationId xmlns:a16="http://schemas.microsoft.com/office/drawing/2014/main" id="{F6FD6E68-5C31-A07D-CE58-1B65F976A527}"/>
              </a:ext>
            </a:extLst>
          </p:cNvPr>
          <p:cNvSpPr>
            <a:spLocks noGrp="1"/>
          </p:cNvSpPr>
          <p:nvPr>
            <p:ph idx="1"/>
          </p:nvPr>
        </p:nvSpPr>
        <p:spPr>
          <a:xfrm>
            <a:off x="685800" y="1981200"/>
            <a:ext cx="7951304" cy="4494213"/>
          </a:xfrm>
        </p:spPr>
        <p:txBody>
          <a:bodyPr/>
          <a:lstStyle/>
          <a:p>
            <a:pPr>
              <a:buFont typeface="Arial" panose="020B0604020202020204" pitchFamily="34" charset="0"/>
              <a:buChar char="•"/>
            </a:pPr>
            <a:r>
              <a:rPr lang="en-US" sz="2000" dirty="0"/>
              <a:t>AP/Mobile AP power save operation can be hugely disruptive for low latency applications at STAs if not managed properly</a:t>
            </a:r>
          </a:p>
          <a:p>
            <a:pPr lvl="1">
              <a:buFont typeface="Arial" panose="020B0604020202020204" pitchFamily="34" charset="0"/>
              <a:buChar char="•"/>
            </a:pPr>
            <a:r>
              <a:rPr lang="en-US" sz="1600" dirty="0">
                <a:effectLst/>
                <a:latin typeface="Times New Roman" panose="02020603050405020304" pitchFamily="18" charset="0"/>
                <a:ea typeface="SimSun" panose="02010600030101010101" pitchFamily="2" charset="-122"/>
                <a:cs typeface="Times New Roman" panose="02020603050405020304" pitchFamily="18" charset="0"/>
              </a:rPr>
              <a:t>Issues already observed in the field: </a:t>
            </a:r>
          </a:p>
          <a:p>
            <a:pPr lvl="2">
              <a:buFont typeface="Arial" panose="020B0604020202020204" pitchFamily="34" charset="0"/>
              <a:buChar char="•"/>
            </a:pPr>
            <a:r>
              <a:rPr lang="en-US" sz="1400" dirty="0">
                <a:effectLst/>
                <a:latin typeface="Times New Roman" panose="02020603050405020304" pitchFamily="18" charset="0"/>
                <a:ea typeface="SimSun" panose="02010600030101010101" pitchFamily="2" charset="-122"/>
                <a:cs typeface="Times New Roman" panose="02020603050405020304" pitchFamily="18" charset="0"/>
              </a:rPr>
              <a:t>Mobile APs doing unscheduled power save introduces unpredictability in their availability as STAs expect APs to be always available and with full capabilities</a:t>
            </a:r>
          </a:p>
          <a:p>
            <a:pPr lvl="2">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Even with </a:t>
            </a:r>
            <a:r>
              <a:rPr lang="en-US" sz="1400" u="sng" dirty="0">
                <a:latin typeface="Times New Roman" panose="02020603050405020304" pitchFamily="18" charset="0"/>
                <a:ea typeface="SimSun" panose="02010600030101010101" pitchFamily="2" charset="-122"/>
                <a:cs typeface="Times New Roman" panose="02020603050405020304" pitchFamily="18" charset="0"/>
              </a:rPr>
              <a:t>scheduled</a:t>
            </a:r>
            <a:r>
              <a:rPr lang="en-US" sz="1400" dirty="0">
                <a:latin typeface="Times New Roman" panose="02020603050405020304" pitchFamily="18" charset="0"/>
                <a:ea typeface="SimSun" panose="02010600030101010101" pitchFamily="2" charset="-122"/>
                <a:cs typeface="Times New Roman" panose="02020603050405020304" pitchFamily="18" charset="0"/>
              </a:rPr>
              <a:t> power save schemes, Mobile APs may not always inquire/consider STA requirements when devising their own schedules</a:t>
            </a:r>
          </a:p>
          <a:p>
            <a:pPr lvl="2">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It is hard for STAs to manage their own power save operation while dealing with unpredictable availability of Mobile APs, may lead to higher power consumption for STAs and longer latency for applications</a:t>
            </a:r>
          </a:p>
          <a:p>
            <a:pPr lvl="2">
              <a:buFont typeface="Arial" panose="020B0604020202020204" pitchFamily="34" charset="0"/>
              <a:buChar char="•"/>
            </a:pPr>
            <a:r>
              <a:rPr lang="en-US" sz="1400" dirty="0">
                <a:latin typeface="Times New Roman" panose="02020603050405020304" pitchFamily="18" charset="0"/>
                <a:ea typeface="SimSun" panose="02010600030101010101" pitchFamily="2" charset="-122"/>
                <a:cs typeface="Times New Roman" panose="02020603050405020304" pitchFamily="18" charset="0"/>
              </a:rPr>
              <a:t>Mobile APs may introduce unavailability periods or enter into power saving operation while a low latency application is running (STA did not get heads up at association)</a:t>
            </a:r>
          </a:p>
          <a:p>
            <a:pPr lvl="1">
              <a:buFont typeface="Arial" panose="020B0604020202020204" pitchFamily="34" charset="0"/>
              <a:buChar char="•"/>
            </a:pPr>
            <a:r>
              <a:rPr lang="en-US" sz="1600" dirty="0">
                <a:latin typeface="Times New Roman" panose="02020603050405020304" pitchFamily="18" charset="0"/>
                <a:ea typeface="SimSun" panose="02010600030101010101" pitchFamily="2" charset="-122"/>
                <a:cs typeface="Times New Roman" panose="02020603050405020304" pitchFamily="18" charset="0"/>
              </a:rPr>
              <a:t>As we discuss extending power saving mechanisms to infra APs, the problem is expected to become more widespread if not addressed properly</a:t>
            </a:r>
          </a:p>
          <a:p>
            <a:pPr>
              <a:buFont typeface="Arial" panose="020B0604020202020204" pitchFamily="34" charset="0"/>
              <a:buChar char="•"/>
            </a:pP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Explicit signaling methods for STAs to request guaranteed availability of APs are crucial for </a:t>
            </a:r>
            <a:r>
              <a:rPr lang="en-US" sz="1800" dirty="0">
                <a:latin typeface="Times New Roman" panose="02020603050405020304" pitchFamily="18" charset="0"/>
                <a:ea typeface="SimSun" panose="02010600030101010101" pitchFamily="2" charset="-122"/>
                <a:cs typeface="Times New Roman" panose="02020603050405020304" pitchFamily="18" charset="0"/>
              </a:rPr>
              <a:t>uninterrupted</a:t>
            </a:r>
            <a:r>
              <a:rPr lang="en-US" sz="1800" dirty="0">
                <a:effectLst/>
                <a:latin typeface="Times New Roman" panose="02020603050405020304" pitchFamily="18" charset="0"/>
                <a:ea typeface="SimSun" panose="02010600030101010101" pitchFamily="2" charset="-122"/>
                <a:cs typeface="Times New Roman" panose="02020603050405020304" pitchFamily="18" charset="0"/>
              </a:rPr>
              <a:t> low latency applications support</a:t>
            </a:r>
            <a:endParaRPr lang="en-US" sz="14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
        <p:nvSpPr>
          <p:cNvPr id="4" name="Slide Number Placeholder 3">
            <a:extLst>
              <a:ext uri="{FF2B5EF4-FFF2-40B4-BE49-F238E27FC236}">
                <a16:creationId xmlns:a16="http://schemas.microsoft.com/office/drawing/2014/main" id="{D053F34C-09C9-A5B6-ED8D-5623FAEC62F9}"/>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6" name="Footer Placeholder 4">
            <a:extLst>
              <a:ext uri="{FF2B5EF4-FFF2-40B4-BE49-F238E27FC236}">
                <a16:creationId xmlns:a16="http://schemas.microsoft.com/office/drawing/2014/main" id="{4EA61896-86DE-31D8-D7E9-45BF4BA99604}"/>
              </a:ext>
            </a:extLst>
          </p:cNvPr>
          <p:cNvSpPr>
            <a:spLocks noGrp="1"/>
          </p:cNvSpPr>
          <p:nvPr>
            <p:ph type="ftr" idx="13"/>
          </p:nvPr>
        </p:nvSpPr>
        <p:spPr>
          <a:xfrm>
            <a:off x="5500694" y="6475413"/>
            <a:ext cx="3041644" cy="180975"/>
          </a:xfrm>
        </p:spPr>
        <p:txBody>
          <a:bodyPr/>
          <a:lstStyle/>
          <a:p>
            <a:pPr>
              <a:defRPr/>
            </a:pPr>
            <a:r>
              <a:rPr lang="en-US" dirty="0"/>
              <a:t>M. Kumail Haider (Meta)</a:t>
            </a:r>
          </a:p>
        </p:txBody>
      </p:sp>
    </p:spTree>
    <p:extLst>
      <p:ext uri="{BB962C8B-B14F-4D97-AF65-F5344CB8AC3E}">
        <p14:creationId xmlns:p14="http://schemas.microsoft.com/office/powerpoint/2010/main" val="2006872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5BE5DE-0686-8256-250B-9BA0A1C877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D00AEA7-1618-6A6D-1DB5-BF5D40110995}"/>
              </a:ext>
            </a:extLst>
          </p:cNvPr>
          <p:cNvSpPr>
            <a:spLocks noGrp="1"/>
          </p:cNvSpPr>
          <p:nvPr>
            <p:ph type="title"/>
          </p:nvPr>
        </p:nvSpPr>
        <p:spPr/>
        <p:txBody>
          <a:bodyPr/>
          <a:lstStyle/>
          <a:p>
            <a:r>
              <a:rPr lang="en-US" dirty="0"/>
              <a:t>Existing Solutions and Frameworks (1)</a:t>
            </a:r>
          </a:p>
        </p:txBody>
      </p:sp>
      <p:sp>
        <p:nvSpPr>
          <p:cNvPr id="3" name="Content Placeholder 2">
            <a:extLst>
              <a:ext uri="{FF2B5EF4-FFF2-40B4-BE49-F238E27FC236}">
                <a16:creationId xmlns:a16="http://schemas.microsoft.com/office/drawing/2014/main" id="{C3A4E27F-FEA7-7726-7F6C-41B3A0C96F01}"/>
              </a:ext>
            </a:extLst>
          </p:cNvPr>
          <p:cNvSpPr>
            <a:spLocks noGrp="1"/>
          </p:cNvSpPr>
          <p:nvPr>
            <p:ph idx="1"/>
          </p:nvPr>
        </p:nvSpPr>
        <p:spPr>
          <a:xfrm>
            <a:off x="685800" y="1861932"/>
            <a:ext cx="7770813" cy="4777409"/>
          </a:xfrm>
        </p:spPr>
        <p:txBody>
          <a:bodyPr/>
          <a:lstStyle/>
          <a:p>
            <a:pPr>
              <a:buFont typeface="Arial" panose="020B0604020202020204" pitchFamily="34" charset="0"/>
              <a:buChar char="•"/>
            </a:pPr>
            <a:r>
              <a:rPr lang="en-US" sz="2000" dirty="0"/>
              <a:t>TWT for guaranteed availability</a:t>
            </a:r>
          </a:p>
          <a:p>
            <a:pPr lvl="1">
              <a:buFont typeface="Arial" panose="020B0604020202020204" pitchFamily="34" charset="0"/>
              <a:buChar char="•"/>
            </a:pPr>
            <a:r>
              <a:rPr lang="en-US" sz="1600" dirty="0"/>
              <a:t>STA may setup TWT (individual/broadcast/restricted TWT) schedules with an AP/Mobile AP for guaranteed availability of AP/Mobile AP during TWT SPs. However, setting up TWT may not always be possible and/or desirable:</a:t>
            </a:r>
          </a:p>
          <a:p>
            <a:pPr lvl="2">
              <a:buFont typeface="Arial" panose="020B0604020202020204" pitchFamily="34" charset="0"/>
              <a:buChar char="•"/>
            </a:pPr>
            <a:r>
              <a:rPr lang="en-US" sz="1400" dirty="0"/>
              <a:t>TWT may not be supported by some Mobile APs and/or STAs, hence it is not the ideal solution for each use case</a:t>
            </a:r>
          </a:p>
          <a:p>
            <a:pPr lvl="2">
              <a:buFont typeface="Arial" panose="020B0604020202020204" pitchFamily="34" charset="0"/>
              <a:buChar char="•"/>
            </a:pPr>
            <a:r>
              <a:rPr lang="en-US" sz="1400" dirty="0"/>
              <a:t>STA may just need a guaranteed availability from AP/Mobile AP without setting up additional commitments (STA wake schedules, wake durations and frame exchange requirements) that come with TWT</a:t>
            </a:r>
          </a:p>
          <a:p>
            <a:pPr marL="914400" lvl="2" indent="0"/>
            <a:endParaRPr lang="en-US" sz="1400" dirty="0"/>
          </a:p>
        </p:txBody>
      </p:sp>
      <p:sp>
        <p:nvSpPr>
          <p:cNvPr id="4" name="Slide Number Placeholder 3">
            <a:extLst>
              <a:ext uri="{FF2B5EF4-FFF2-40B4-BE49-F238E27FC236}">
                <a16:creationId xmlns:a16="http://schemas.microsoft.com/office/drawing/2014/main" id="{12925F82-7D11-7871-7138-67AA56A35FEC}"/>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6" name="Footer Placeholder 4">
            <a:extLst>
              <a:ext uri="{FF2B5EF4-FFF2-40B4-BE49-F238E27FC236}">
                <a16:creationId xmlns:a16="http://schemas.microsoft.com/office/drawing/2014/main" id="{B4B313CE-AD0B-4AAF-5E7A-89A7AFDBD0E0}"/>
              </a:ext>
            </a:extLst>
          </p:cNvPr>
          <p:cNvSpPr>
            <a:spLocks noGrp="1"/>
          </p:cNvSpPr>
          <p:nvPr>
            <p:ph type="ftr" idx="13"/>
          </p:nvPr>
        </p:nvSpPr>
        <p:spPr>
          <a:xfrm>
            <a:off x="5500694" y="6475413"/>
            <a:ext cx="3041644" cy="180975"/>
          </a:xfrm>
        </p:spPr>
        <p:txBody>
          <a:bodyPr/>
          <a:lstStyle/>
          <a:p>
            <a:pPr>
              <a:defRPr/>
            </a:pPr>
            <a:r>
              <a:rPr lang="en-US" dirty="0"/>
              <a:t>M. Kumail Haider (Meta)</a:t>
            </a:r>
          </a:p>
        </p:txBody>
      </p:sp>
    </p:spTree>
    <p:extLst>
      <p:ext uri="{BB962C8B-B14F-4D97-AF65-F5344CB8AC3E}">
        <p14:creationId xmlns:p14="http://schemas.microsoft.com/office/powerpoint/2010/main" val="992924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B6CE82-BE15-9904-A496-60DFC00CE7D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FCDDE9E-D2DC-2D6C-C182-66A809647F7B}"/>
              </a:ext>
            </a:extLst>
          </p:cNvPr>
          <p:cNvSpPr>
            <a:spLocks noGrp="1"/>
          </p:cNvSpPr>
          <p:nvPr>
            <p:ph type="title"/>
          </p:nvPr>
        </p:nvSpPr>
        <p:spPr/>
        <p:txBody>
          <a:bodyPr/>
          <a:lstStyle/>
          <a:p>
            <a:r>
              <a:rPr lang="en-US" dirty="0"/>
              <a:t>Existing Solutions and Frameworks (2)</a:t>
            </a:r>
          </a:p>
        </p:txBody>
      </p:sp>
      <p:sp>
        <p:nvSpPr>
          <p:cNvPr id="3" name="Content Placeholder 2">
            <a:extLst>
              <a:ext uri="{FF2B5EF4-FFF2-40B4-BE49-F238E27FC236}">
                <a16:creationId xmlns:a16="http://schemas.microsoft.com/office/drawing/2014/main" id="{D92DF063-CC1C-2414-D13D-D87BF4359854}"/>
              </a:ext>
            </a:extLst>
          </p:cNvPr>
          <p:cNvSpPr>
            <a:spLocks noGrp="1"/>
          </p:cNvSpPr>
          <p:nvPr>
            <p:ph idx="1"/>
          </p:nvPr>
        </p:nvSpPr>
        <p:spPr>
          <a:xfrm>
            <a:off x="685800" y="1861932"/>
            <a:ext cx="7770813" cy="4777409"/>
          </a:xfrm>
        </p:spPr>
        <p:txBody>
          <a:bodyPr/>
          <a:lstStyle/>
          <a:p>
            <a:pPr>
              <a:buFont typeface="Arial" panose="020B0604020202020204" pitchFamily="34" charset="0"/>
              <a:buChar char="•"/>
            </a:pPr>
            <a:r>
              <a:rPr lang="en-US" sz="2000" dirty="0"/>
              <a:t>SCS procedures with QoS IE</a:t>
            </a:r>
          </a:p>
          <a:p>
            <a:pPr lvl="1">
              <a:buFont typeface="Arial" panose="020B0604020202020204" pitchFamily="34" charset="0"/>
              <a:buChar char="•"/>
            </a:pPr>
            <a:r>
              <a:rPr lang="en-US" sz="1600" dirty="0"/>
              <a:t>In 802.11be we expanded SCS procedures to include QoS Characteristics element, which can indicate service intervals and traffic requirements etc.</a:t>
            </a:r>
          </a:p>
          <a:p>
            <a:pPr lvl="1">
              <a:buFont typeface="Arial" panose="020B0604020202020204" pitchFamily="34" charset="0"/>
              <a:buChar char="•"/>
            </a:pPr>
            <a:r>
              <a:rPr lang="en-US" sz="1600" dirty="0"/>
              <a:t>SCS procedure requires that AP “should” service the STAs in DL within specified service intervals and facilitate UL traffic delivery.</a:t>
            </a:r>
          </a:p>
          <a:p>
            <a:pPr lvl="1">
              <a:buFont typeface="Arial" panose="020B0604020202020204" pitchFamily="34" charset="0"/>
              <a:buChar char="•"/>
            </a:pPr>
            <a:r>
              <a:rPr lang="en-US" sz="1600" b="1" dirty="0"/>
              <a:t>Missing aspects</a:t>
            </a:r>
            <a:r>
              <a:rPr lang="en-US" sz="1600" dirty="0"/>
              <a:t>: </a:t>
            </a:r>
          </a:p>
          <a:p>
            <a:pPr marL="1257300" lvl="2" indent="-342900">
              <a:buFont typeface="+mj-lt"/>
              <a:buAutoNum type="arabicPeriod"/>
            </a:pPr>
            <a:r>
              <a:rPr lang="en-US" sz="1400" dirty="0"/>
              <a:t>No “shall” behavior for guaranteed availability of APs during these intervals is defined in EHT SCS procedures. </a:t>
            </a:r>
          </a:p>
          <a:p>
            <a:pPr marL="1257300" lvl="2" indent="-342900">
              <a:buFont typeface="+mj-lt"/>
              <a:buAutoNum type="arabicPeriod"/>
            </a:pPr>
            <a:r>
              <a:rPr lang="en-US" sz="1400" dirty="0"/>
              <a:t>Service intervals may not always translate into a fixed availability schedule (Min/max service intervals and no fixed interval duration)</a:t>
            </a:r>
          </a:p>
          <a:p>
            <a:pPr marL="1257300" lvl="2" indent="-342900">
              <a:buFont typeface="+mj-lt"/>
              <a:buAutoNum type="arabicPeriod"/>
            </a:pPr>
            <a:r>
              <a:rPr lang="en-US" sz="1400" dirty="0"/>
              <a:t>AP availability adds another layer of operational details that need to be explicitly negotiated during SCS procedures</a:t>
            </a:r>
          </a:p>
          <a:p>
            <a:pPr marL="914400" lvl="2" indent="0"/>
            <a:endParaRPr lang="en-US" sz="1400" dirty="0"/>
          </a:p>
        </p:txBody>
      </p:sp>
      <p:sp>
        <p:nvSpPr>
          <p:cNvPr id="4" name="Slide Number Placeholder 3">
            <a:extLst>
              <a:ext uri="{FF2B5EF4-FFF2-40B4-BE49-F238E27FC236}">
                <a16:creationId xmlns:a16="http://schemas.microsoft.com/office/drawing/2014/main" id="{C4A1E519-419D-1F7C-DB91-60D8C9D23698}"/>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6" name="Footer Placeholder 4">
            <a:extLst>
              <a:ext uri="{FF2B5EF4-FFF2-40B4-BE49-F238E27FC236}">
                <a16:creationId xmlns:a16="http://schemas.microsoft.com/office/drawing/2014/main" id="{DD195BFA-A324-0870-E5D3-684E0B7D8417}"/>
              </a:ext>
            </a:extLst>
          </p:cNvPr>
          <p:cNvSpPr>
            <a:spLocks noGrp="1"/>
          </p:cNvSpPr>
          <p:nvPr>
            <p:ph type="ftr" idx="13"/>
          </p:nvPr>
        </p:nvSpPr>
        <p:spPr>
          <a:xfrm>
            <a:off x="5500694" y="6475413"/>
            <a:ext cx="3041644" cy="180975"/>
          </a:xfrm>
        </p:spPr>
        <p:txBody>
          <a:bodyPr/>
          <a:lstStyle/>
          <a:p>
            <a:pPr>
              <a:defRPr/>
            </a:pPr>
            <a:r>
              <a:rPr lang="en-US" dirty="0"/>
              <a:t>M. Kumail Haider (Meta)</a:t>
            </a:r>
          </a:p>
        </p:txBody>
      </p:sp>
    </p:spTree>
    <p:extLst>
      <p:ext uri="{BB962C8B-B14F-4D97-AF65-F5344CB8AC3E}">
        <p14:creationId xmlns:p14="http://schemas.microsoft.com/office/powerpoint/2010/main" val="25795608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C12558-C0E4-DBEA-7A8E-CD3ED2B218F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5F91F4E-5AAA-FA4B-5546-732A803023E4}"/>
              </a:ext>
            </a:extLst>
          </p:cNvPr>
          <p:cNvSpPr>
            <a:spLocks noGrp="1"/>
          </p:cNvSpPr>
          <p:nvPr>
            <p:ph type="title"/>
          </p:nvPr>
        </p:nvSpPr>
        <p:spPr/>
        <p:txBody>
          <a:bodyPr/>
          <a:lstStyle/>
          <a:p>
            <a:r>
              <a:rPr lang="en-US" dirty="0"/>
              <a:t>Proposal: Enhancing QoS IE for AP Availability indication</a:t>
            </a:r>
          </a:p>
        </p:txBody>
      </p:sp>
      <p:sp>
        <p:nvSpPr>
          <p:cNvPr id="3" name="Content Placeholder 2">
            <a:extLst>
              <a:ext uri="{FF2B5EF4-FFF2-40B4-BE49-F238E27FC236}">
                <a16:creationId xmlns:a16="http://schemas.microsoft.com/office/drawing/2014/main" id="{6B837117-2A7B-AA9C-D4CC-0DA7A683FFC5}"/>
              </a:ext>
            </a:extLst>
          </p:cNvPr>
          <p:cNvSpPr>
            <a:spLocks noGrp="1"/>
          </p:cNvSpPr>
          <p:nvPr>
            <p:ph idx="1"/>
          </p:nvPr>
        </p:nvSpPr>
        <p:spPr>
          <a:xfrm>
            <a:off x="685801" y="1861932"/>
            <a:ext cx="3973650" cy="4777409"/>
          </a:xfrm>
        </p:spPr>
        <p:txBody>
          <a:bodyPr/>
          <a:lstStyle/>
          <a:p>
            <a:pPr>
              <a:buFont typeface="Arial" panose="020B0604020202020204" pitchFamily="34" charset="0"/>
              <a:buChar char="•"/>
            </a:pPr>
            <a:r>
              <a:rPr lang="en-US" sz="1600" dirty="0"/>
              <a:t>“AP Availability” indication in QoS IE </a:t>
            </a:r>
          </a:p>
          <a:p>
            <a:pPr lvl="1">
              <a:buFont typeface="Arial" panose="020B0604020202020204" pitchFamily="34" charset="0"/>
              <a:buChar char="•"/>
            </a:pPr>
            <a:r>
              <a:rPr lang="en-US" sz="1400" dirty="0"/>
              <a:t>Exact field name is TBD</a:t>
            </a:r>
          </a:p>
          <a:p>
            <a:pPr lvl="1">
              <a:buFont typeface="Arial" panose="020B0604020202020204" pitchFamily="34" charset="0"/>
              <a:buChar char="•"/>
            </a:pPr>
            <a:r>
              <a:rPr lang="en-US" sz="1400" dirty="0"/>
              <a:t>One of the reserved bits in the Control Info field could be used</a:t>
            </a:r>
          </a:p>
          <a:p>
            <a:pPr lvl="1">
              <a:buFont typeface="Arial" panose="020B0604020202020204" pitchFamily="34" charset="0"/>
              <a:buChar char="•"/>
            </a:pPr>
            <a:r>
              <a:rPr lang="en-US" sz="1400" dirty="0"/>
              <a:t>Mechanism could be used with UL and/or DL directions</a:t>
            </a:r>
          </a:p>
          <a:p>
            <a:pPr lvl="1">
              <a:buFont typeface="Arial" panose="020B0604020202020204" pitchFamily="34" charset="0"/>
              <a:buChar char="•"/>
            </a:pPr>
            <a:r>
              <a:rPr lang="en-US" sz="1400" dirty="0"/>
              <a:t>Min/Max Service Intervals should be set to the same value for this use case</a:t>
            </a:r>
          </a:p>
          <a:p>
            <a:pPr lvl="1">
              <a:buFont typeface="Arial" panose="020B0604020202020204" pitchFamily="34" charset="0"/>
              <a:buChar char="•"/>
            </a:pPr>
            <a:r>
              <a:rPr lang="en-US" sz="1400" dirty="0"/>
              <a:t>Service Start Time field should also be specified</a:t>
            </a:r>
          </a:p>
          <a:p>
            <a:pPr lvl="1">
              <a:buFont typeface="Arial" panose="020B0604020202020204" pitchFamily="34" charset="0"/>
              <a:buChar char="•"/>
            </a:pPr>
            <a:r>
              <a:rPr lang="en-US" sz="1400" dirty="0"/>
              <a:t>Optionally indicate specific </a:t>
            </a:r>
            <a:r>
              <a:rPr lang="en-US" sz="1400" dirty="0" err="1"/>
              <a:t>LinkID</a:t>
            </a:r>
            <a:r>
              <a:rPr lang="en-US" sz="1400" dirty="0"/>
              <a:t> if availability is requested on a particular link (</a:t>
            </a:r>
            <a:r>
              <a:rPr lang="en-US" sz="1400" dirty="0" err="1"/>
              <a:t>LinkID</a:t>
            </a:r>
            <a:r>
              <a:rPr lang="en-US" sz="1400" dirty="0"/>
              <a:t> is currently reserved for DL/UL directions)</a:t>
            </a:r>
          </a:p>
          <a:p>
            <a:pPr>
              <a:buFont typeface="Arial" panose="020B0604020202020204" pitchFamily="34" charset="0"/>
              <a:buChar char="•"/>
            </a:pPr>
            <a:r>
              <a:rPr lang="en-US" sz="1600" dirty="0"/>
              <a:t>If SCS procedure is successful with AP Availability indication, AP/Mobile AP “shall” be available at the specified service intervals</a:t>
            </a:r>
          </a:p>
        </p:txBody>
      </p:sp>
      <p:sp>
        <p:nvSpPr>
          <p:cNvPr id="4" name="Slide Number Placeholder 3">
            <a:extLst>
              <a:ext uri="{FF2B5EF4-FFF2-40B4-BE49-F238E27FC236}">
                <a16:creationId xmlns:a16="http://schemas.microsoft.com/office/drawing/2014/main" id="{3BD7062B-05DD-59B2-FF94-4173A272CCE9}"/>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6" name="Footer Placeholder 4">
            <a:extLst>
              <a:ext uri="{FF2B5EF4-FFF2-40B4-BE49-F238E27FC236}">
                <a16:creationId xmlns:a16="http://schemas.microsoft.com/office/drawing/2014/main" id="{7FA95211-5703-7B9F-9557-0519C5E86D3C}"/>
              </a:ext>
            </a:extLst>
          </p:cNvPr>
          <p:cNvSpPr>
            <a:spLocks noGrp="1"/>
          </p:cNvSpPr>
          <p:nvPr>
            <p:ph type="ftr" idx="13"/>
          </p:nvPr>
        </p:nvSpPr>
        <p:spPr>
          <a:xfrm>
            <a:off x="5500694" y="6475413"/>
            <a:ext cx="3041644" cy="180975"/>
          </a:xfrm>
        </p:spPr>
        <p:txBody>
          <a:bodyPr/>
          <a:lstStyle/>
          <a:p>
            <a:pPr>
              <a:defRPr/>
            </a:pPr>
            <a:r>
              <a:rPr lang="en-US" dirty="0"/>
              <a:t>M. Kumail Haider (Meta)</a:t>
            </a:r>
          </a:p>
        </p:txBody>
      </p:sp>
      <p:pic>
        <p:nvPicPr>
          <p:cNvPr id="5" name="Picture 4">
            <a:extLst>
              <a:ext uri="{FF2B5EF4-FFF2-40B4-BE49-F238E27FC236}">
                <a16:creationId xmlns:a16="http://schemas.microsoft.com/office/drawing/2014/main" id="{463050D2-E5BD-E83C-791D-C8F0678D9DF0}"/>
              </a:ext>
            </a:extLst>
          </p:cNvPr>
          <p:cNvPicPr>
            <a:picLocks noChangeAspect="1"/>
          </p:cNvPicPr>
          <p:nvPr/>
        </p:nvPicPr>
        <p:blipFill>
          <a:blip r:embed="rId2"/>
          <a:stretch>
            <a:fillRect/>
          </a:stretch>
        </p:blipFill>
        <p:spPr>
          <a:xfrm>
            <a:off x="4572000" y="1812297"/>
            <a:ext cx="4313238" cy="2262745"/>
          </a:xfrm>
          <a:prstGeom prst="rect">
            <a:avLst/>
          </a:prstGeom>
        </p:spPr>
      </p:pic>
      <p:pic>
        <p:nvPicPr>
          <p:cNvPr id="7" name="Picture 6">
            <a:extLst>
              <a:ext uri="{FF2B5EF4-FFF2-40B4-BE49-F238E27FC236}">
                <a16:creationId xmlns:a16="http://schemas.microsoft.com/office/drawing/2014/main" id="{B29A9331-8693-3BFE-3B2D-14DF69B7F4A2}"/>
              </a:ext>
            </a:extLst>
          </p:cNvPr>
          <p:cNvPicPr>
            <a:picLocks noChangeAspect="1"/>
          </p:cNvPicPr>
          <p:nvPr/>
        </p:nvPicPr>
        <p:blipFill>
          <a:blip r:embed="rId3"/>
          <a:stretch>
            <a:fillRect/>
          </a:stretch>
        </p:blipFill>
        <p:spPr>
          <a:xfrm>
            <a:off x="4659451" y="4638763"/>
            <a:ext cx="4225787" cy="1112049"/>
          </a:xfrm>
          <a:prstGeom prst="rect">
            <a:avLst/>
          </a:prstGeom>
        </p:spPr>
      </p:pic>
      <p:sp>
        <p:nvSpPr>
          <p:cNvPr id="8" name="Oval 7">
            <a:extLst>
              <a:ext uri="{FF2B5EF4-FFF2-40B4-BE49-F238E27FC236}">
                <a16:creationId xmlns:a16="http://schemas.microsoft.com/office/drawing/2014/main" id="{C1194D78-01F1-887F-3C12-911D922C34FC}"/>
              </a:ext>
            </a:extLst>
          </p:cNvPr>
          <p:cNvSpPr/>
          <p:nvPr/>
        </p:nvSpPr>
        <p:spPr bwMode="auto">
          <a:xfrm>
            <a:off x="8063873" y="4942652"/>
            <a:ext cx="956930" cy="60531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0" name="Straight Arrow Connector 9">
            <a:extLst>
              <a:ext uri="{FF2B5EF4-FFF2-40B4-BE49-F238E27FC236}">
                <a16:creationId xmlns:a16="http://schemas.microsoft.com/office/drawing/2014/main" id="{5763C926-C0A9-733D-5DF8-0D2C0E92BC0A}"/>
              </a:ext>
            </a:extLst>
          </p:cNvPr>
          <p:cNvCxnSpPr/>
          <p:nvPr/>
        </p:nvCxnSpPr>
        <p:spPr bwMode="auto">
          <a:xfrm flipH="1" flipV="1">
            <a:off x="8021011" y="4439154"/>
            <a:ext cx="521327" cy="458876"/>
          </a:xfrm>
          <a:prstGeom prst="straightConnector1">
            <a:avLst/>
          </a:prstGeom>
          <a:solidFill>
            <a:srgbClr val="00B8FF"/>
          </a:solidFill>
          <a:ln w="9525" cap="flat" cmpd="sng" algn="ctr">
            <a:solidFill>
              <a:srgbClr val="FF0000"/>
            </a:solidFill>
            <a:prstDash val="solid"/>
            <a:round/>
            <a:headEnd type="none" w="med" len="med"/>
            <a:tailEnd type="triangle"/>
          </a:ln>
          <a:effectLst/>
        </p:spPr>
      </p:cxnSp>
      <p:sp>
        <p:nvSpPr>
          <p:cNvPr id="11" name="TextBox 10">
            <a:extLst>
              <a:ext uri="{FF2B5EF4-FFF2-40B4-BE49-F238E27FC236}">
                <a16:creationId xmlns:a16="http://schemas.microsoft.com/office/drawing/2014/main" id="{E5127C3A-5811-BA87-508D-FBD8B4670C97}"/>
              </a:ext>
            </a:extLst>
          </p:cNvPr>
          <p:cNvSpPr txBox="1"/>
          <p:nvPr/>
        </p:nvSpPr>
        <p:spPr>
          <a:xfrm>
            <a:off x="6152322" y="4140783"/>
            <a:ext cx="2186817" cy="307777"/>
          </a:xfrm>
          <a:prstGeom prst="rect">
            <a:avLst/>
          </a:prstGeom>
          <a:noFill/>
        </p:spPr>
        <p:txBody>
          <a:bodyPr wrap="none" rtlCol="0">
            <a:spAutoFit/>
          </a:bodyPr>
          <a:lstStyle/>
          <a:p>
            <a:r>
              <a:rPr lang="en-US" sz="1400" dirty="0">
                <a:solidFill>
                  <a:srgbClr val="FF0000"/>
                </a:solidFill>
              </a:rPr>
              <a:t>Use one of the reserved bits</a:t>
            </a:r>
          </a:p>
        </p:txBody>
      </p:sp>
    </p:spTree>
    <p:extLst>
      <p:ext uri="{BB962C8B-B14F-4D97-AF65-F5344CB8AC3E}">
        <p14:creationId xmlns:p14="http://schemas.microsoft.com/office/powerpoint/2010/main" val="449992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0"/>
            <a:ext cx="7770813" cy="878989"/>
          </a:xfrm>
        </p:spPr>
        <p:txBody>
          <a:bodyPr/>
          <a:lstStyle/>
          <a:p>
            <a:r>
              <a:rPr lang="en-US" dirty="0"/>
              <a:t>Some further thoughts</a:t>
            </a:r>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6" name="Footer Placeholder 4">
            <a:extLst>
              <a:ext uri="{FF2B5EF4-FFF2-40B4-BE49-F238E27FC236}">
                <a16:creationId xmlns:a16="http://schemas.microsoft.com/office/drawing/2014/main" id="{E4471827-547B-6343-A3E7-7346A9C7FDCB}"/>
              </a:ext>
            </a:extLst>
          </p:cNvPr>
          <p:cNvSpPr>
            <a:spLocks noGrp="1"/>
          </p:cNvSpPr>
          <p:nvPr>
            <p:ph type="ftr" idx="13"/>
          </p:nvPr>
        </p:nvSpPr>
        <p:spPr>
          <a:xfrm>
            <a:off x="5500694" y="6475413"/>
            <a:ext cx="3041644" cy="180975"/>
          </a:xfrm>
        </p:spPr>
        <p:txBody>
          <a:bodyPr/>
          <a:lstStyle/>
          <a:p>
            <a:pPr>
              <a:defRPr/>
            </a:pPr>
            <a:r>
              <a:rPr lang="en-US" dirty="0"/>
              <a:t>M. Kumail Haider (Meta)</a:t>
            </a:r>
          </a:p>
        </p:txBody>
      </p:sp>
      <p:sp>
        <p:nvSpPr>
          <p:cNvPr id="8" name="Content Placeholder 2">
            <a:extLst>
              <a:ext uri="{FF2B5EF4-FFF2-40B4-BE49-F238E27FC236}">
                <a16:creationId xmlns:a16="http://schemas.microsoft.com/office/drawing/2014/main" id="{76891846-9E23-4213-DD72-4542E3D52B73}"/>
              </a:ext>
            </a:extLst>
          </p:cNvPr>
          <p:cNvSpPr txBox="1">
            <a:spLocks/>
          </p:cNvSpPr>
          <p:nvPr/>
        </p:nvSpPr>
        <p:spPr bwMode="auto">
          <a:xfrm>
            <a:off x="685800" y="1861932"/>
            <a:ext cx="8070573" cy="477740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kern="0" dirty="0"/>
              <a:t>Additional signaling framework for AP Availability</a:t>
            </a:r>
          </a:p>
          <a:p>
            <a:pPr lvl="1">
              <a:buFont typeface="Arial" panose="020B0604020202020204" pitchFamily="34" charset="0"/>
              <a:buChar char="•"/>
            </a:pPr>
            <a:r>
              <a:rPr lang="en-US" sz="1400" kern="0" dirty="0"/>
              <a:t>STA may not always be looking to setup an SCS for requesting AP availability </a:t>
            </a:r>
          </a:p>
          <a:p>
            <a:pPr lvl="1">
              <a:buFont typeface="Arial" panose="020B0604020202020204" pitchFamily="34" charset="0"/>
              <a:buChar char="•"/>
            </a:pPr>
            <a:r>
              <a:rPr lang="en-US" sz="1400" kern="0" dirty="0"/>
              <a:t>New containers/frames may be defined for carrying QoS Char element for the specific purpose of requesting AP availability</a:t>
            </a:r>
          </a:p>
          <a:p>
            <a:pPr lvl="2">
              <a:buFont typeface="Arial" panose="020B0604020202020204" pitchFamily="34" charset="0"/>
              <a:buChar char="•"/>
            </a:pPr>
            <a:r>
              <a:rPr lang="en-US" sz="1400" kern="0" dirty="0"/>
              <a:t>Direction/TID/UP fields may be reserved</a:t>
            </a:r>
          </a:p>
          <a:p>
            <a:pPr lvl="2">
              <a:buFont typeface="Arial" panose="020B0604020202020204" pitchFamily="34" charset="0"/>
              <a:buChar char="•"/>
            </a:pPr>
            <a:r>
              <a:rPr lang="en-US" sz="1400" kern="0" dirty="0"/>
              <a:t>Other fields, not relevant to service interval definition, may also be reserved when QoS IE is carried in the new frame to simplify negotiation procedure</a:t>
            </a:r>
          </a:p>
        </p:txBody>
      </p:sp>
    </p:spTree>
    <p:extLst>
      <p:ext uri="{BB962C8B-B14F-4D97-AF65-F5344CB8AC3E}">
        <p14:creationId xmlns:p14="http://schemas.microsoft.com/office/powerpoint/2010/main" val="1464874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174B1-35B4-4C4E-B45B-15F992492DF1}"/>
              </a:ext>
            </a:extLst>
          </p:cNvPr>
          <p:cNvSpPr>
            <a:spLocks noGrp="1"/>
          </p:cNvSpPr>
          <p:nvPr>
            <p:ph type="title"/>
          </p:nvPr>
        </p:nvSpPr>
        <p:spPr>
          <a:xfrm>
            <a:off x="685800" y="685800"/>
            <a:ext cx="7770813" cy="838199"/>
          </a:xfrm>
        </p:spPr>
        <p:txBody>
          <a:bodyPr/>
          <a:lstStyle/>
          <a:p>
            <a:r>
              <a:rPr lang="en-US" sz="3600" dirty="0"/>
              <a:t>Summary</a:t>
            </a:r>
          </a:p>
        </p:txBody>
      </p:sp>
      <p:sp>
        <p:nvSpPr>
          <p:cNvPr id="3" name="Content Placeholder 2">
            <a:extLst>
              <a:ext uri="{FF2B5EF4-FFF2-40B4-BE49-F238E27FC236}">
                <a16:creationId xmlns:a16="http://schemas.microsoft.com/office/drawing/2014/main" id="{03DB8610-91D6-4BCD-866B-AED87437E754}"/>
              </a:ext>
            </a:extLst>
          </p:cNvPr>
          <p:cNvSpPr>
            <a:spLocks noGrp="1"/>
          </p:cNvSpPr>
          <p:nvPr>
            <p:ph idx="1"/>
          </p:nvPr>
        </p:nvSpPr>
        <p:spPr>
          <a:xfrm>
            <a:off x="685800" y="1909702"/>
            <a:ext cx="7770813" cy="4565711"/>
          </a:xfrm>
        </p:spPr>
        <p:txBody>
          <a:bodyPr/>
          <a:lstStyle/>
          <a:p>
            <a:pPr>
              <a:buFont typeface="Arial" panose="020B0604020202020204" pitchFamily="34" charset="0"/>
              <a:buChar char="•"/>
            </a:pPr>
            <a:r>
              <a:rPr lang="en-US" sz="2000" b="0" dirty="0"/>
              <a:t>We discuss issues resulting in disruption of low latency applications when STAs operate with mobile APs doing power saving operations</a:t>
            </a:r>
          </a:p>
          <a:p>
            <a:pPr>
              <a:buFont typeface="Arial" panose="020B0604020202020204" pitchFamily="34" charset="0"/>
              <a:buChar char="•"/>
            </a:pPr>
            <a:r>
              <a:rPr lang="en-US" sz="2000" b="0" dirty="0"/>
              <a:t>As </a:t>
            </a:r>
            <a:r>
              <a:rPr lang="en-US" sz="2000" b="0" dirty="0" err="1"/>
              <a:t>TGbn</a:t>
            </a:r>
            <a:r>
              <a:rPr lang="en-US" sz="2000" b="0" dirty="0"/>
              <a:t> is discussing expanding AP power save and extending to regular/infra APs, the problem is expected to worsen</a:t>
            </a:r>
          </a:p>
          <a:p>
            <a:pPr>
              <a:buFont typeface="Arial" panose="020B0604020202020204" pitchFamily="34" charset="0"/>
              <a:buChar char="•"/>
            </a:pPr>
            <a:r>
              <a:rPr lang="en-US" sz="2000" b="0" dirty="0"/>
              <a:t>We evaluate existing signaling/frameworks and make recommendations for enhancements to ensure low latency applications at STAs are not disrupted, or STAs get a “heads up” before setting up services</a:t>
            </a:r>
          </a:p>
          <a:p>
            <a:pPr>
              <a:buFont typeface="Arial" panose="020B0604020202020204" pitchFamily="34" charset="0"/>
              <a:buChar char="•"/>
            </a:pPr>
            <a:r>
              <a:rPr lang="en-US" sz="2000" b="0" dirty="0"/>
              <a:t>We also propose to add AP availability indication to QoS characteristics element for STAs to request guaranteed availability of APs during indicated service intervals</a:t>
            </a:r>
          </a:p>
          <a:p>
            <a:pPr marL="0" indent="0"/>
            <a:endParaRPr lang="en-US" sz="2000" b="0" dirty="0"/>
          </a:p>
        </p:txBody>
      </p:sp>
      <p:sp>
        <p:nvSpPr>
          <p:cNvPr id="4" name="Slide Number Placeholder 3">
            <a:extLst>
              <a:ext uri="{FF2B5EF4-FFF2-40B4-BE49-F238E27FC236}">
                <a16:creationId xmlns:a16="http://schemas.microsoft.com/office/drawing/2014/main" id="{B56AC886-EC78-4877-B48C-94F1BA23235C}"/>
              </a:ext>
            </a:extLst>
          </p:cNvPr>
          <p:cNvSpPr>
            <a:spLocks noGrp="1"/>
          </p:cNvSpPr>
          <p:nvPr>
            <p:ph type="sldNum" idx="12"/>
          </p:nvPr>
        </p:nvSpPr>
        <p:spPr>
          <a:xfrm>
            <a:off x="4104862" y="6475413"/>
            <a:ext cx="768764" cy="363537"/>
          </a:xfrm>
        </p:spPr>
        <p:txBody>
          <a:bodyPr/>
          <a:lstStyle/>
          <a:p>
            <a:r>
              <a:rPr lang="en-GB" sz="1400" dirty="0"/>
              <a:t>Slide </a:t>
            </a:r>
            <a:fld id="{440F5867-744E-4AA6-B0ED-4C44D2DFBB7B}" type="slidenum">
              <a:rPr lang="en-GB" sz="1400" smtClean="0"/>
              <a:pPr/>
              <a:t>8</a:t>
            </a:fld>
            <a:endParaRPr lang="en-GB" sz="1400" dirty="0"/>
          </a:p>
        </p:txBody>
      </p:sp>
      <p:sp>
        <p:nvSpPr>
          <p:cNvPr id="7" name="Footer Placeholder 4">
            <a:extLst>
              <a:ext uri="{FF2B5EF4-FFF2-40B4-BE49-F238E27FC236}">
                <a16:creationId xmlns:a16="http://schemas.microsoft.com/office/drawing/2014/main" id="{DD7171A4-A122-C4D7-042D-0ED3F84919DE}"/>
              </a:ext>
            </a:extLst>
          </p:cNvPr>
          <p:cNvSpPr>
            <a:spLocks noGrp="1"/>
          </p:cNvSpPr>
          <p:nvPr>
            <p:ph type="ftr" idx="13"/>
          </p:nvPr>
        </p:nvSpPr>
        <p:spPr>
          <a:xfrm>
            <a:off x="5500694" y="6475413"/>
            <a:ext cx="3041644" cy="180975"/>
          </a:xfrm>
        </p:spPr>
        <p:txBody>
          <a:bodyPr/>
          <a:lstStyle/>
          <a:p>
            <a:pPr>
              <a:defRPr/>
            </a:pPr>
            <a:r>
              <a:rPr lang="en-US" dirty="0"/>
              <a:t>M. Kumail Haider (Meta)</a:t>
            </a:r>
          </a:p>
        </p:txBody>
      </p:sp>
    </p:spTree>
    <p:extLst>
      <p:ext uri="{BB962C8B-B14F-4D97-AF65-F5344CB8AC3E}">
        <p14:creationId xmlns:p14="http://schemas.microsoft.com/office/powerpoint/2010/main" val="1752482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EC935C-97AF-6A49-CCE9-E503F9034D2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EE005C-D44F-27AA-D4C4-1FA884C26062}"/>
              </a:ext>
            </a:extLst>
          </p:cNvPr>
          <p:cNvSpPr>
            <a:spLocks noGrp="1"/>
          </p:cNvSpPr>
          <p:nvPr>
            <p:ph type="title"/>
          </p:nvPr>
        </p:nvSpPr>
        <p:spPr>
          <a:xfrm>
            <a:off x="685800" y="685800"/>
            <a:ext cx="7770813" cy="838199"/>
          </a:xfrm>
        </p:spPr>
        <p:txBody>
          <a:bodyPr/>
          <a:lstStyle/>
          <a:p>
            <a:r>
              <a:rPr lang="en-US" sz="3600" dirty="0"/>
              <a:t>References</a:t>
            </a:r>
          </a:p>
        </p:txBody>
      </p:sp>
      <p:sp>
        <p:nvSpPr>
          <p:cNvPr id="3" name="Content Placeholder 2">
            <a:extLst>
              <a:ext uri="{FF2B5EF4-FFF2-40B4-BE49-F238E27FC236}">
                <a16:creationId xmlns:a16="http://schemas.microsoft.com/office/drawing/2014/main" id="{16FB727D-A599-19EE-B5F4-37D3201D081E}"/>
              </a:ext>
            </a:extLst>
          </p:cNvPr>
          <p:cNvSpPr>
            <a:spLocks noGrp="1"/>
          </p:cNvSpPr>
          <p:nvPr>
            <p:ph idx="1"/>
          </p:nvPr>
        </p:nvSpPr>
        <p:spPr>
          <a:xfrm>
            <a:off x="685800" y="1909702"/>
            <a:ext cx="7770813" cy="4565711"/>
          </a:xfrm>
        </p:spPr>
        <p:txBody>
          <a:bodyPr/>
          <a:lstStyle/>
          <a:p>
            <a:pPr marL="0" indent="0"/>
            <a:r>
              <a:rPr lang="en-US" altLang="ko-KR" sz="2000" dirty="0">
                <a:ea typeface="굴림" panose="020B0600000101010101" pitchFamily="50" charset="-127"/>
              </a:rPr>
              <a:t>[1]    24/1502, Discussion on AP Power Save</a:t>
            </a:r>
          </a:p>
          <a:p>
            <a:pPr marL="0" indent="0"/>
            <a:r>
              <a:rPr lang="en-US" altLang="ko-KR" sz="2000" dirty="0">
                <a:ea typeface="굴림" panose="020B0600000101010101" pitchFamily="50" charset="-127"/>
              </a:rPr>
              <a:t>[2]    24/450, A Proposal for UHR Soft-AP Power Save</a:t>
            </a:r>
          </a:p>
          <a:p>
            <a:pPr marL="0" indent="0"/>
            <a:r>
              <a:rPr lang="en-US" altLang="ko-KR" sz="2000" dirty="0">
                <a:ea typeface="굴림" panose="020B0600000101010101" pitchFamily="50" charset="-127"/>
              </a:rPr>
              <a:t>[3]    24/659, Thoughts on AP Power Save</a:t>
            </a:r>
          </a:p>
          <a:p>
            <a:pPr marL="0" indent="0"/>
            <a:r>
              <a:rPr lang="en-US" altLang="ko-KR" sz="2000" dirty="0">
                <a:ea typeface="굴림" panose="020B0600000101010101" pitchFamily="50" charset="-127"/>
              </a:rPr>
              <a:t>[4]    24/813, Discussions on AP Power Save</a:t>
            </a:r>
          </a:p>
          <a:p>
            <a:pPr marL="0" indent="0"/>
            <a:r>
              <a:rPr lang="en-US" altLang="ko-KR" sz="2000" dirty="0">
                <a:ea typeface="굴림" panose="020B0600000101010101" pitchFamily="50" charset="-127"/>
              </a:rPr>
              <a:t>[5]    24/671, Enhancements on AP Power Save</a:t>
            </a:r>
          </a:p>
          <a:p>
            <a:pPr marL="0" indent="0"/>
            <a:r>
              <a:rPr lang="en-US" sz="2000" dirty="0"/>
              <a:t>[6]    23/2040, Enabling AP power </a:t>
            </a:r>
            <a:r>
              <a:rPr lang="en-US" sz="2000" dirty="0" err="1"/>
              <a:t>save_follow</a:t>
            </a:r>
            <a:r>
              <a:rPr lang="en-US" sz="2000" dirty="0"/>
              <a:t> up</a:t>
            </a:r>
          </a:p>
        </p:txBody>
      </p:sp>
      <p:sp>
        <p:nvSpPr>
          <p:cNvPr id="4" name="Slide Number Placeholder 3">
            <a:extLst>
              <a:ext uri="{FF2B5EF4-FFF2-40B4-BE49-F238E27FC236}">
                <a16:creationId xmlns:a16="http://schemas.microsoft.com/office/drawing/2014/main" id="{898706B7-6E8A-7F73-F473-F7E4C1C3D1D2}"/>
              </a:ext>
            </a:extLst>
          </p:cNvPr>
          <p:cNvSpPr>
            <a:spLocks noGrp="1"/>
          </p:cNvSpPr>
          <p:nvPr>
            <p:ph type="sldNum" idx="12"/>
          </p:nvPr>
        </p:nvSpPr>
        <p:spPr>
          <a:xfrm>
            <a:off x="4104862" y="6475413"/>
            <a:ext cx="768764" cy="363537"/>
          </a:xfrm>
        </p:spPr>
        <p:txBody>
          <a:bodyPr/>
          <a:lstStyle/>
          <a:p>
            <a:r>
              <a:rPr lang="en-GB" sz="1400" dirty="0"/>
              <a:t>Slide </a:t>
            </a:r>
            <a:fld id="{440F5867-744E-4AA6-B0ED-4C44D2DFBB7B}" type="slidenum">
              <a:rPr lang="en-GB" sz="1400" smtClean="0"/>
              <a:pPr/>
              <a:t>9</a:t>
            </a:fld>
            <a:endParaRPr lang="en-GB" sz="1400" dirty="0"/>
          </a:p>
        </p:txBody>
      </p:sp>
      <p:sp>
        <p:nvSpPr>
          <p:cNvPr id="7" name="Footer Placeholder 4">
            <a:extLst>
              <a:ext uri="{FF2B5EF4-FFF2-40B4-BE49-F238E27FC236}">
                <a16:creationId xmlns:a16="http://schemas.microsoft.com/office/drawing/2014/main" id="{843B8A7E-969B-465F-3C66-CFEA4F85C5F9}"/>
              </a:ext>
            </a:extLst>
          </p:cNvPr>
          <p:cNvSpPr>
            <a:spLocks noGrp="1"/>
          </p:cNvSpPr>
          <p:nvPr>
            <p:ph type="ftr" idx="13"/>
          </p:nvPr>
        </p:nvSpPr>
        <p:spPr>
          <a:xfrm>
            <a:off x="5500694" y="6475413"/>
            <a:ext cx="3041644" cy="180975"/>
          </a:xfrm>
        </p:spPr>
        <p:txBody>
          <a:bodyPr/>
          <a:lstStyle/>
          <a:p>
            <a:pPr>
              <a:defRPr/>
            </a:pPr>
            <a:r>
              <a:rPr lang="en-US" dirty="0"/>
              <a:t>M. Kumail Haider (Meta)</a:t>
            </a:r>
          </a:p>
        </p:txBody>
      </p:sp>
    </p:spTree>
    <p:extLst>
      <p:ext uri="{BB962C8B-B14F-4D97-AF65-F5344CB8AC3E}">
        <p14:creationId xmlns:p14="http://schemas.microsoft.com/office/powerpoint/2010/main" val="92047510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AE0DBD6A62E6D4E94B00A30ED7EAA53" ma:contentTypeVersion="5" ma:contentTypeDescription="Create a new document." ma:contentTypeScope="" ma:versionID="d181aecbeea3e8587981b9958cd5dad0">
  <xsd:schema xmlns:xsd="http://www.w3.org/2001/XMLSchema" xmlns:xs="http://www.w3.org/2001/XMLSchema" xmlns:p="http://schemas.microsoft.com/office/2006/metadata/properties" xmlns:ns2="4cb1c834-fb5e-4db1-b5fe-b760d2c58fa7" targetNamespace="http://schemas.microsoft.com/office/2006/metadata/properties" ma:root="true" ma:fieldsID="d10a861ee972e8e308b267623a23851a" ns2:_="">
    <xsd:import namespace="4cb1c834-fb5e-4db1-b5fe-b760d2c58fa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b1c834-fb5e-4db1-b5fe-b760d2c58f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2"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D1997DC-765F-40E1-8BF7-2B8C22CE55BC}">
  <ds:schemaRefs>
    <ds:schemaRef ds:uri="4cb1c834-fb5e-4db1-b5fe-b760d2c58fa7"/>
    <ds:schemaRef ds:uri="http://schemas.microsoft.com/office/2006/documentManagement/types"/>
    <ds:schemaRef ds:uri="http://schemas.openxmlformats.org/package/2006/metadata/core-properties"/>
    <ds:schemaRef ds:uri="http://schemas.microsoft.com/office/infopath/2007/PartnerControls"/>
    <ds:schemaRef ds:uri="http://www.w3.org/XML/1998/namespace"/>
    <ds:schemaRef ds:uri="http://purl.org/dc/elements/1.1/"/>
    <ds:schemaRef ds:uri="http://purl.org/dc/dcmitype/"/>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FB0B994C-0477-42BC-8777-445B993B0E83}">
  <ds:schemaRefs>
    <ds:schemaRef ds:uri="4cb1c834-fb5e-4db1-b5fe-b760d2c58fa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4C6B8F8-6BA3-4182-B069-AB4C8DC5807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11866</TotalTime>
  <Words>1094</Words>
  <Application>Microsoft Macintosh PowerPoint</Application>
  <PresentationFormat>On-screen Show (4:3)</PresentationFormat>
  <Paragraphs>92</Paragraphs>
  <Slides>10</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6" baseType="lpstr">
      <vt:lpstr>Arial Unicode MS</vt:lpstr>
      <vt:lpstr>굴림</vt:lpstr>
      <vt:lpstr>Arial</vt:lpstr>
      <vt:lpstr>Times New Roman</vt:lpstr>
      <vt:lpstr>Office Theme</vt:lpstr>
      <vt:lpstr>Document</vt:lpstr>
      <vt:lpstr>Power Save Enhancements in UHR</vt:lpstr>
      <vt:lpstr>Background and Motivation</vt:lpstr>
      <vt:lpstr>Problem Statement</vt:lpstr>
      <vt:lpstr>Existing Solutions and Frameworks (1)</vt:lpstr>
      <vt:lpstr>Existing Solutions and Frameworks (2)</vt:lpstr>
      <vt:lpstr>Proposal: Enhancing QoS IE for AP Availability indication</vt:lpstr>
      <vt:lpstr>Some further thoughts</vt:lpstr>
      <vt:lpstr>Summary</vt:lpstr>
      <vt:lpstr>References</vt:lpstr>
      <vt:lpstr>SP1</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Duncan Ho</dc:creator>
  <cp:lastModifiedBy>Kumail Haider</cp:lastModifiedBy>
  <cp:revision>42</cp:revision>
  <cp:lastPrinted>1601-01-01T00:00:00Z</cp:lastPrinted>
  <dcterms:created xsi:type="dcterms:W3CDTF">2019-06-07T21:10:12Z</dcterms:created>
  <dcterms:modified xsi:type="dcterms:W3CDTF">2024-11-08T03:56:58Z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0x0101000AE0DBD6A62E6D4E94B00A30ED7EAA53</vt:lpwstr>
  </property>
</Properties>
</file>