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257" r:id="rId3"/>
    <p:sldId id="2366" r:id="rId4"/>
    <p:sldId id="262" r:id="rId5"/>
    <p:sldId id="2367" r:id="rId6"/>
    <p:sldId id="2368" r:id="rId7"/>
    <p:sldId id="2369" r:id="rId8"/>
    <p:sldId id="2370" r:id="rId9"/>
    <p:sldId id="269" r:id="rId10"/>
    <p:sldId id="275" r:id="rId11"/>
    <p:sldId id="277" r:id="rId12"/>
    <p:sldId id="270" r:id="rId13"/>
    <p:sldId id="271" r:id="rId14"/>
    <p:sldId id="263" r:id="rId15"/>
    <p:sldId id="264"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p:cViewPr varScale="1">
        <p:scale>
          <a:sx n="63" d="100"/>
          <a:sy n="63" d="100"/>
        </p:scale>
        <p:origin x="804" y="5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15</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September 2024</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September 2024</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September 2024</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September 2024</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September 2024</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September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802.11-24/1598r0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3e4d01ce-a2f3-4b0c-a0f2-cc612e962919/summary"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Enhanced Light Communications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2024-09-10</a:t>
            </a:r>
          </a:p>
        </p:txBody>
      </p:sp>
      <p:sp>
        <p:nvSpPr>
          <p:cNvPr id="6" name="Date Placeholder 3"/>
          <p:cNvSpPr>
            <a:spLocks noGrp="1"/>
          </p:cNvSpPr>
          <p:nvPr>
            <p:ph type="dt" idx="10"/>
          </p:nvPr>
        </p:nvSpPr>
        <p:spPr/>
        <p:txBody>
          <a:bodyPr/>
          <a:lstStyle/>
          <a:p>
            <a:r>
              <a:rPr lang="en-US"/>
              <a:t>September 2024</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3163692218"/>
              </p:ext>
            </p:extLst>
          </p:nvPr>
        </p:nvGraphicFramePr>
        <p:xfrm>
          <a:off x="996950" y="3484563"/>
          <a:ext cx="10121900" cy="2459037"/>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6950" y="3484563"/>
                        <a:ext cx="10121900" cy="2459037"/>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“Enhanced Light Communications SG”</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2168320655"/>
              </p:ext>
            </p:extLst>
          </p:nvPr>
        </p:nvGraphicFramePr>
        <p:xfrm>
          <a:off x="1945218" y="2204864"/>
          <a:ext cx="7696200" cy="1440750"/>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2365383430"/>
                  </a:ext>
                </a:extLst>
              </a:tr>
              <a:tr h="37058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310491912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2"/>
            <a:ext cx="10361084" cy="574202"/>
          </a:xfrm>
        </p:spPr>
        <p:txBody>
          <a:bodyPr/>
          <a:lstStyle/>
          <a:p>
            <a:r>
              <a:rPr lang="en-US" altLang="en-US" dirty="0">
                <a:solidFill>
                  <a:schemeClr val="tx2"/>
                </a:solidFill>
              </a:rPr>
              <a:t>Agenda items for the meeting</a:t>
            </a:r>
          </a:p>
        </p:txBody>
      </p:sp>
      <p:sp>
        <p:nvSpPr>
          <p:cNvPr id="3" name="Content Placeholder 2"/>
          <p:cNvSpPr>
            <a:spLocks noGrp="1"/>
          </p:cNvSpPr>
          <p:nvPr>
            <p:ph idx="1"/>
          </p:nvPr>
        </p:nvSpPr>
        <p:spPr>
          <a:xfrm>
            <a:off x="632267" y="1260004"/>
            <a:ext cx="11152365" cy="4337993"/>
          </a:xfrm>
        </p:spPr>
        <p:txBody>
          <a:bodyPr/>
          <a:lstStyle/>
          <a:p>
            <a:r>
              <a:rPr lang="en-GB" altLang="en-US" sz="2000" dirty="0"/>
              <a:t>Agenda Agreement </a:t>
            </a:r>
          </a:p>
          <a:p>
            <a:r>
              <a:rPr lang="en-GB" altLang="en-US" sz="2000" dirty="0"/>
              <a:t>Vice-Chair Appointment</a:t>
            </a:r>
          </a:p>
          <a:p>
            <a:r>
              <a:rPr lang="en-GB" altLang="en-US" sz="2000" dirty="0"/>
              <a:t>Secretary </a:t>
            </a:r>
            <a:r>
              <a:rPr lang="en-GB" altLang="en-US" sz="2000"/>
              <a:t>Appointment </a:t>
            </a:r>
            <a:endParaRPr lang="en-GB" altLang="en-US" sz="2000" dirty="0"/>
          </a:p>
          <a:p>
            <a:r>
              <a:rPr lang="en-GB" altLang="en-US" sz="2000" dirty="0"/>
              <a:t>Submissions to be discussed:</a:t>
            </a:r>
          </a:p>
          <a:p>
            <a:pPr>
              <a:buFont typeface="Arial" panose="020B0604020202020204" pitchFamily="34" charset="0"/>
              <a:buChar char="•"/>
            </a:pPr>
            <a:r>
              <a:rPr lang="en-GB" altLang="en-US" sz="2000" dirty="0"/>
              <a:t>Use Cases and Requirements for ELC (doc. 11-24/1594r0)</a:t>
            </a:r>
          </a:p>
          <a:p>
            <a:pPr>
              <a:buFont typeface="Arial" panose="020B0604020202020204" pitchFamily="34" charset="0"/>
              <a:buChar char="•"/>
            </a:pPr>
            <a:r>
              <a:rPr lang="en-GB" altLang="en-US" sz="2000" dirty="0"/>
              <a:t>Proposed draft ELC PAR (doc. 11-24/1599r0)</a:t>
            </a:r>
          </a:p>
          <a:p>
            <a:pPr>
              <a:buFont typeface="Arial" panose="020B0604020202020204" pitchFamily="34" charset="0"/>
              <a:buChar char="•"/>
            </a:pPr>
            <a:r>
              <a:rPr lang="en-GB" altLang="en-US" sz="2000" dirty="0"/>
              <a:t>Proposed draft ELC CSD (doc. 11-24/1600r0)</a:t>
            </a:r>
          </a:p>
          <a:p>
            <a:pPr>
              <a:buFont typeface="Arial" panose="020B0604020202020204" pitchFamily="34" charset="0"/>
              <a:buChar char="•"/>
            </a:pPr>
            <a:r>
              <a:rPr lang="en-GB" altLang="en-US" sz="2000" dirty="0"/>
              <a:t>Benefits of MLO and WDM (doc. 11-24/1627r0)</a:t>
            </a:r>
          </a:p>
          <a:p>
            <a:pPr>
              <a:buFont typeface="Arial" panose="020B0604020202020204" pitchFamily="34" charset="0"/>
              <a:buChar char="•"/>
            </a:pPr>
            <a:r>
              <a:rPr lang="en-GB" altLang="en-US" sz="2000" dirty="0"/>
              <a:t>Underwater use-case (doc. 11-24/1628r0)</a:t>
            </a:r>
          </a:p>
          <a:p>
            <a:pPr>
              <a:buFont typeface="Arial" panose="020B0604020202020204" pitchFamily="34" charset="0"/>
              <a:buChar char="•"/>
            </a:pPr>
            <a:endParaRPr lang="en-GB" altLang="en-US" sz="2000" dirty="0"/>
          </a:p>
          <a:p>
            <a:pPr marL="0" indent="0"/>
            <a:r>
              <a:rPr lang="en-GB" altLang="en-US" sz="2000" dirty="0"/>
              <a:t>Timeline</a:t>
            </a:r>
          </a:p>
          <a:p>
            <a:pPr marL="457200" lvl="1" indent="0"/>
            <a:r>
              <a:rPr lang="en-GB" altLang="en-US" dirty="0"/>
              <a:t>AOB</a:t>
            </a:r>
          </a:p>
          <a:p>
            <a:pPr lvl="1">
              <a:buFont typeface="Arial" panose="020B0604020202020204" pitchFamily="34" charset="0"/>
              <a:buChar char="•"/>
            </a:pPr>
            <a:r>
              <a:rPr lang="en-GB" altLang="en-US" dirty="0"/>
              <a:t>Telecon schedule </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Timeline </a:t>
            </a:r>
          </a:p>
        </p:txBody>
      </p:sp>
      <p:sp>
        <p:nvSpPr>
          <p:cNvPr id="2" name="Content Placeholder 1"/>
          <p:cNvSpPr>
            <a:spLocks noGrp="1"/>
          </p:cNvSpPr>
          <p:nvPr>
            <p:ph idx="1"/>
          </p:nvPr>
        </p:nvSpPr>
        <p:spPr/>
        <p:txBody>
          <a:bodyPr/>
          <a:lstStyle/>
          <a:p>
            <a:pPr>
              <a:buFontTx/>
              <a:buChar char="-"/>
            </a:pPr>
            <a:r>
              <a:rPr lang="en-GB" dirty="0"/>
              <a:t>Sept. 2024</a:t>
            </a:r>
          </a:p>
          <a:p>
            <a:pPr lvl="1">
              <a:buFontTx/>
              <a:buChar char="-"/>
            </a:pPr>
            <a:r>
              <a:rPr lang="en-GB" dirty="0"/>
              <a:t>Review contributions</a:t>
            </a:r>
          </a:p>
          <a:p>
            <a:pPr lvl="2">
              <a:buFontTx/>
              <a:buChar char="-"/>
            </a:pPr>
            <a:r>
              <a:rPr lang="en-GB" dirty="0"/>
              <a:t>Proposed PAR draft (11-24/1599r0)</a:t>
            </a:r>
          </a:p>
          <a:p>
            <a:pPr lvl="2">
              <a:buFontTx/>
              <a:buChar char="-"/>
            </a:pPr>
            <a:r>
              <a:rPr lang="en-GB" dirty="0"/>
              <a:t>Proposed CSD draft (11-24/1600r0)</a:t>
            </a:r>
          </a:p>
          <a:p>
            <a:pPr lvl="1">
              <a:buFontTx/>
              <a:buChar char="-"/>
            </a:pPr>
            <a:r>
              <a:rPr lang="en-GB" dirty="0"/>
              <a:t>Others? </a:t>
            </a:r>
          </a:p>
          <a:p>
            <a:pPr marL="457200" lvl="1" indent="0"/>
            <a:r>
              <a:rPr lang="en-GB" dirty="0"/>
              <a:t> </a:t>
            </a:r>
          </a:p>
          <a:p>
            <a:pPr>
              <a:buFontTx/>
              <a:buChar char="-"/>
            </a:pPr>
            <a:r>
              <a:rPr lang="en-GB" dirty="0"/>
              <a:t>Nov. 2024</a:t>
            </a:r>
          </a:p>
          <a:p>
            <a:pPr lvl="1">
              <a:buFontTx/>
              <a:buChar char="-"/>
            </a:pPr>
            <a:r>
              <a:rPr lang="en-GB" dirty="0"/>
              <a:t>Complete and approve PAR</a:t>
            </a:r>
          </a:p>
          <a:p>
            <a:pPr lvl="1">
              <a:buFontTx/>
              <a:buChar char="-"/>
            </a:pPr>
            <a:r>
              <a:rPr lang="en-GB" dirty="0"/>
              <a:t>Complete and approve CSD</a:t>
            </a:r>
          </a:p>
          <a:p>
            <a:pPr lvl="1">
              <a:buFontTx/>
              <a:buChar char="-"/>
            </a:pPr>
            <a:r>
              <a:rPr lang="en-GB" dirty="0"/>
              <a:t>Working Group Approval for PAR and CSD</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dirty="0"/>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provides the agenda for the Enhanced Light Communications Study Group. </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September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a:t>
            </a:r>
            <a:r>
              <a:rPr lang="en-GB" dirty="0"/>
              <a:t>September </a:t>
            </a:r>
            <a:r>
              <a:rPr lang="en-US" dirty="0"/>
              <a:t>802 wireless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a:t>
            </a:r>
            <a:r>
              <a:rPr lang="en-GB" dirty="0"/>
              <a:t>September</a:t>
            </a:r>
            <a:r>
              <a:rPr lang="en-US" dirty="0"/>
              <a:t> 802 wireless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br>
              <a:rPr lang="en-US" dirty="0"/>
            </a:br>
            <a:r>
              <a:rPr lang="en-US" dirty="0">
                <a:hlinkClick r:id="rId2"/>
              </a:rPr>
              <a:t>https://web.cvent.com/event/3e4d01ce-a2f3-4b0c-a0f2-cc612e962919/summary</a:t>
            </a:r>
            <a:r>
              <a:rPr lang="en-US" dirty="0"/>
              <a:t> </a:t>
            </a:r>
            <a:br>
              <a:rPr lang="en-US" dirty="0"/>
            </a:b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6" name="Date Placeholder 5"/>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grpSp>
        <p:nvGrpSpPr>
          <p:cNvPr id="8" name="Group 7">
            <a:extLst>
              <a:ext uri="{FF2B5EF4-FFF2-40B4-BE49-F238E27FC236}">
                <a16:creationId xmlns:a16="http://schemas.microsoft.com/office/drawing/2014/main" id="{AE72C9CC-890D-478C-A22E-52C0CE01346F}"/>
              </a:ext>
            </a:extLst>
          </p:cNvPr>
          <p:cNvGrpSpPr/>
          <p:nvPr/>
        </p:nvGrpSpPr>
        <p:grpSpPr>
          <a:xfrm>
            <a:off x="1459013" y="800100"/>
            <a:ext cx="9373458"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GB" altLang="en-US" kern="0" dirty="0">
                  <a:solidFill>
                    <a:srgbClr val="000000"/>
                  </a:solidFill>
                  <a:latin typeface="Times New Roman"/>
                </a:rPr>
                <a:t>Link to IEEE Disclosure of Affiliation </a:t>
              </a:r>
            </a:p>
            <a:p>
              <a:pPr lvl="2">
                <a:defRPr/>
              </a:pPr>
              <a:r>
                <a:rPr lang="en-GB" altLang="en-US" sz="2000" kern="0" dirty="0">
                  <a:solidFill>
                    <a:srgbClr val="000000"/>
                  </a:solidFill>
                  <a:latin typeface="Times New Roman"/>
                  <a:hlinkClick r:id="rId3"/>
                </a:rPr>
                <a:t>http://standards.ieee.org/faqs/affiliationFAQ.html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Links to IEEE Antitrust Guidelines</a:t>
              </a:r>
            </a:p>
            <a:p>
              <a:pPr lvl="2">
                <a:defRPr/>
              </a:pPr>
              <a:r>
                <a:rPr lang="en-GB" altLang="en-US" sz="2000" kern="0" dirty="0">
                  <a:solidFill>
                    <a:srgbClr val="000000"/>
                  </a:solidFill>
                  <a:latin typeface="Times New Roman"/>
                  <a:hlinkClick r:id="rId4"/>
                </a:rPr>
                <a:t>http://standards.ieee.org/resources/antitrust-guidelines.pdf</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Code of Ethics</a:t>
              </a:r>
            </a:p>
            <a:p>
              <a:pPr lvl="2">
                <a:defRPr/>
              </a:pPr>
              <a:r>
                <a:rPr lang="en-GB" altLang="en-US" sz="2000" kern="0" dirty="0">
                  <a:solidFill>
                    <a:srgbClr val="000000"/>
                  </a:solidFill>
                  <a:latin typeface="Times New Roman"/>
                  <a:hlinkClick r:id="rId5"/>
                </a:rPr>
                <a:t>http://www.ieee.org/web/membership/ethics/code_ethics.html</a:t>
              </a:r>
              <a:r>
                <a:rPr lang="en-GB" altLang="en-US" sz="2000" kern="0" dirty="0">
                  <a:solidFill>
                    <a:srgbClr val="000000"/>
                  </a:solidFill>
                  <a:latin typeface="Times New Roman"/>
                </a:rPr>
                <a:t>   </a:t>
              </a:r>
            </a:p>
            <a:p>
              <a:pPr lvl="1">
                <a:defRPr/>
              </a:pPr>
              <a:r>
                <a:rPr lang="en-GB" altLang="en-US" kern="0" dirty="0">
                  <a:solidFill>
                    <a:srgbClr val="000000"/>
                  </a:solidFill>
                  <a:latin typeface="Times New Roman"/>
                </a:rPr>
                <a:t>Link to IEEE Patent Policy</a:t>
              </a:r>
            </a:p>
            <a:p>
              <a:pPr lvl="2">
                <a:defRPr/>
              </a:pPr>
              <a:r>
                <a:rPr lang="en-GB" altLang="en-US" sz="2000" kern="0" dirty="0">
                  <a:solidFill>
                    <a:srgbClr val="000000"/>
                  </a:solidFill>
                  <a:latin typeface="Times New Roman"/>
                  <a:hlinkClick r:id="rId6"/>
                </a:rPr>
                <a:t>http://standards.ieee.org/board/pat/pat-slideset.ppt</a:t>
              </a:r>
              <a:r>
                <a:rPr lang="en-GB" altLang="en-US" sz="2000" kern="0" dirty="0">
                  <a:solidFill>
                    <a:srgbClr val="000000"/>
                  </a:solidFill>
                  <a:latin typeface="Times New Roman"/>
                </a:rPr>
                <a:t> </a:t>
              </a:r>
            </a:p>
            <a:p>
              <a:pPr lvl="1">
                <a:defRPr/>
              </a:pPr>
              <a:endParaRPr lang="en-GB" altLang="en-US" kern="0" dirty="0">
                <a:solidFill>
                  <a:srgbClr val="000000"/>
                </a:solidFill>
                <a:latin typeface="Times New Roman"/>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GB" altLang="en-US" b="1" dirty="0">
                <a:cs typeface="Calibri" panose="020F0502020204030204" pitchFamily="34" charset="0"/>
              </a:rPr>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 </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GB" altLang="en-US" b="1" dirty="0">
                <a:cs typeface="Calibri" panose="020F0502020204030204" pitchFamily="34" charset="0"/>
              </a:rPr>
              <a:t>Participants should 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GB" altLang="en-US" sz="3200" b="1" dirty="0">
                <a:cs typeface="Calibri" panose="020F0502020204030204" pitchFamily="34" charset="0"/>
              </a:rPr>
              <a:t>Early identification of holders of potential </a:t>
            </a:r>
          </a:p>
          <a:p>
            <a:pPr lvl="1" algn="ctr"/>
            <a:r>
              <a:rPr lang="en-GB" altLang="en-US" sz="3200" b="1" dirty="0">
                <a:cs typeface="Calibri" panose="020F0502020204030204" pitchFamily="34" charset="0"/>
              </a:rPr>
              <a:t>Essential Patent Claims is encouraged</a:t>
            </a:r>
            <a:endParaRPr lang="en-US" altLang="en-US" sz="3200" b="1"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2">
              <a:lnSpc>
                <a:spcPct val="90000"/>
              </a:lnSpc>
              <a:spcBef>
                <a:spcPct val="0"/>
              </a:spcBef>
            </a:pPr>
            <a:r>
              <a:rPr lang="en-US" altLang="en-US" b="1" dirty="0">
                <a:cs typeface="Calibri" panose="020F0502020204030204" pitchFamily="34" charset="0"/>
                <a:hlinkClick r:id="rId3"/>
              </a:rPr>
              <a:t>http://standards.ieee.org/about/sasb/patcom/materials.html</a:t>
            </a:r>
            <a:endParaRPr lang="en-US" altLang="en-US" b="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GB" altLang="en-US" sz="1800" b="1" dirty="0">
                <a:solidFill>
                  <a:schemeClr val="accent6">
                    <a:lumMod val="75000"/>
                  </a:schemeClr>
                </a:solidFill>
                <a:cs typeface="Arial" pitchFamily="34" charset="0"/>
              </a:rPr>
              <a:t>Don’t be silent if inappropriate topics are discussed. Formally object to the discussion immediately</a:t>
            </a:r>
            <a:r>
              <a:rPr lang="en-US" altLang="en-US" sz="1800" b="1" dirty="0">
                <a:solidFill>
                  <a:schemeClr val="accent6">
                    <a:lumMod val="75000"/>
                  </a:schemeClr>
                </a:solidFill>
                <a:cs typeface="Arial" pitchFamily="34" charset="0"/>
              </a:rPr>
              <a: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GB" altLang="en-US" sz="1400" dirty="0">
                <a:solidFill>
                  <a:schemeClr val="accent6">
                    <a:lumMod val="75000"/>
                  </a:schemeClr>
                </a:solidFill>
                <a:cs typeface="Arial" pitchFamily="34" charset="0"/>
              </a:rPr>
              <a:t>For more details, see IEEE SA Standards Board Operations Manual, clause 5.3.10 and Antitrust and Competition Policy: What You Need to Know at http://standards.ieee.org/develop/policies/antitrust.pdf</a:t>
            </a:r>
            <a:endParaRPr lang="en-US" altLang="en-US" sz="1400" dirty="0">
              <a:solidFill>
                <a:schemeClr val="accent6">
                  <a:lumMod val="75000"/>
                </a:schemeClr>
              </a:solidFill>
              <a:cs typeface="Arial"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 (pureLiFi)</a:t>
            </a:r>
            <a:endParaRPr lang="en-GB" dirty="0"/>
          </a:p>
        </p:txBody>
      </p:sp>
      <p:sp>
        <p:nvSpPr>
          <p:cNvPr id="4" name="Date Placeholder 3"/>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6035</TotalTime>
  <Words>1822</Words>
  <Application>Microsoft Office PowerPoint</Application>
  <PresentationFormat>Widescreen</PresentationFormat>
  <Paragraphs>219</Paragraphs>
  <Slides>15</Slides>
  <Notes>14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23" baseType="lpstr">
      <vt:lpstr>MS Gothic</vt:lpstr>
      <vt:lpstr>Arial</vt:lpstr>
      <vt:lpstr>Arial Unicode MS</vt:lpstr>
      <vt:lpstr>Calibri</vt:lpstr>
      <vt:lpstr>Monotype Sorts</vt:lpstr>
      <vt:lpstr>Times New Roman</vt:lpstr>
      <vt:lpstr>Office Theme</vt:lpstr>
      <vt:lpstr>Document</vt:lpstr>
      <vt:lpstr>Enhanced Light Communications Agenda</vt:lpstr>
      <vt:lpstr>Abstract</vt:lpstr>
      <vt:lpstr>Registration for the September 802 wireless session</vt:lpstr>
      <vt:lpstr>PowerPoint Presentation</vt:lpstr>
      <vt:lpstr>Participants have a duty to inform the IEEE</vt:lpstr>
      <vt:lpstr>Ways to inform IEEE</vt:lpstr>
      <vt:lpstr>Patent-related information</vt:lpstr>
      <vt:lpstr>Other Guidelines for IEEE WG Meetings</vt:lpstr>
      <vt:lpstr>Participation in IEEE 802 Meetings</vt:lpstr>
      <vt:lpstr>IEEE SA Copyright Policy</vt:lpstr>
      <vt:lpstr>IEEE SA Copyright Policy</vt:lpstr>
      <vt:lpstr>Logistics (1)</vt:lpstr>
      <vt:lpstr>Logistics (2)</vt:lpstr>
      <vt:lpstr>Agenda items for the meeting</vt:lpstr>
      <vt:lpstr>Timeline </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94</cp:revision>
  <cp:lastPrinted>1601-01-01T00:00:00Z</cp:lastPrinted>
  <dcterms:created xsi:type="dcterms:W3CDTF">2019-08-08T09:50:31Z</dcterms:created>
  <dcterms:modified xsi:type="dcterms:W3CDTF">2024-09-11T17:35:42Z</dcterms:modified>
</cp:coreProperties>
</file>