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5" r:id="rId3"/>
    <p:sldId id="432" r:id="rId4"/>
    <p:sldId id="429" r:id="rId5"/>
    <p:sldId id="436" r:id="rId6"/>
    <p:sldId id="437" r:id="rId7"/>
    <p:sldId id="434" r:id="rId8"/>
    <p:sldId id="433" r:id="rId9"/>
    <p:sldId id="395" r:id="rId10"/>
    <p:sldId id="435" r:id="rId11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C8"/>
    <a:srgbClr val="FFFFCC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79" d="100"/>
          <a:sy n="79" d="100"/>
        </p:scale>
        <p:origin x="108" y="5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275676" y="97909"/>
            <a:ext cx="200606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802.11-24/1595r1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7909"/>
            <a:ext cx="76783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err="1">
                <a:latin typeface="Arial" pitchFamily="34" charset="0"/>
              </a:rPr>
              <a:t>Augy</a:t>
            </a:r>
            <a:r>
              <a:rPr lang="en-US" dirty="0">
                <a:latin typeface="Arial" pitchFamily="34" charset="0"/>
              </a:rPr>
              <a:t>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802.11-24/1595r1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Sep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Scope of MAPC and Roaming Standardization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2024-Sep-09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101619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026452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94015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744772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 an MLME primitive that provides get/set context semantics for use by SMEs in order to deliver seamless roaming across AP MLDs</a:t>
            </a:r>
          </a:p>
          <a:p>
            <a:pPr lvl="2"/>
            <a:r>
              <a:rPr lang="en-US" dirty="0"/>
              <a:t>And get/set data semantics if applicable</a:t>
            </a:r>
            <a:r>
              <a:rPr lang="en-US" baseline="30000" dirty="0"/>
              <a:t>[Note 2]</a:t>
            </a:r>
          </a:p>
          <a:p>
            <a:pPr lvl="1"/>
            <a:r>
              <a:rPr lang="en-US" dirty="0"/>
              <a:t>Note 1: This allows for feature enablement across different silicon vendors and different product generations</a:t>
            </a:r>
          </a:p>
          <a:p>
            <a:pPr lvl="1"/>
            <a:r>
              <a:rPr lang="en-US" dirty="0"/>
              <a:t>Note 2</a:t>
            </a:r>
            <a:r>
              <a:rPr lang="en-US"/>
              <a:t>: The </a:t>
            </a:r>
            <a:r>
              <a:rPr lang="en-US" dirty="0"/>
              <a:t>SFD includes “The current AP MLD may forward DL data to the target AP MLD.”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50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464800" cy="4572000"/>
          </a:xfrm>
        </p:spPr>
        <p:txBody>
          <a:bodyPr/>
          <a:lstStyle/>
          <a:p>
            <a:r>
              <a:rPr lang="en-US" sz="1800" dirty="0"/>
              <a:t>Various presentations and discussions propose that certain aspects of Multi-AP Coordination and Seamless Roaming be standardized and/or be implementation-dependent</a:t>
            </a:r>
          </a:p>
          <a:p>
            <a:r>
              <a:rPr lang="en-US" sz="1800" dirty="0"/>
              <a:t>On the one hand, the less we standardize, the less IEEE/WFA work there is; and the greater opportunity for vendor differentiation</a:t>
            </a:r>
          </a:p>
          <a:p>
            <a:r>
              <a:rPr lang="en-US" sz="1800" dirty="0"/>
              <a:t>On the other hand, there is specific stakeholder value from standardization, and we should be cognizant and responsive to it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4E6F-F94E-8045-477B-483D574A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Sometimes Brings Value … And Sometimes Doesn’t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CC309-05F5-D606-59C5-9F70891E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54102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Value when …</a:t>
            </a:r>
          </a:p>
          <a:p>
            <a:r>
              <a:rPr lang="en-US" b="0" dirty="0"/>
              <a:t>End users want system vendors to compete on price / performance / features / </a:t>
            </a:r>
            <a:r>
              <a:rPr lang="en-US" b="0" dirty="0" err="1"/>
              <a:t>etc</a:t>
            </a:r>
            <a:endParaRPr lang="en-US" b="0" dirty="0"/>
          </a:p>
          <a:p>
            <a:r>
              <a:rPr lang="en-US" dirty="0"/>
              <a:t>A feature creates greater value the more products that support it, with interoperability (network effect)</a:t>
            </a:r>
          </a:p>
          <a:p>
            <a:r>
              <a:rPr lang="en-US" b="0" dirty="0"/>
              <a:t>System vendors want: </a:t>
            </a:r>
          </a:p>
          <a:p>
            <a:pPr lvl="1"/>
            <a:r>
              <a:rPr lang="en-US" dirty="0"/>
              <a:t>Multiple silicon sources for business redundancy</a:t>
            </a:r>
          </a:p>
          <a:p>
            <a:pPr lvl="1"/>
            <a:r>
              <a:rPr lang="en-US" b="0" dirty="0"/>
              <a:t>Silicon vendors to compete on price / performance / features / </a:t>
            </a:r>
            <a:r>
              <a:rPr lang="en-US" b="0" dirty="0" err="1"/>
              <a:t>etc</a:t>
            </a:r>
            <a:endParaRPr lang="en-US" b="0" dirty="0"/>
          </a:p>
          <a:p>
            <a:pPr lvl="1"/>
            <a:r>
              <a:rPr lang="en-US" b="1" dirty="0"/>
              <a:t>Their system products to interoperate, regardless of the underlying silicon vendor</a:t>
            </a:r>
          </a:p>
          <a:p>
            <a:r>
              <a:rPr lang="en-US" b="0" dirty="0"/>
              <a:t>Silicon vendors need to see broad market potential before investing in a new feature</a:t>
            </a:r>
          </a:p>
          <a:p>
            <a:r>
              <a:rPr lang="en-US" b="0" dirty="0"/>
              <a:t>Industry members’ marketing efforts synergistically promote the same core capabilities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32D1B-DF51-8CDD-8C73-23EA0750B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2FDB-426A-1914-BCBF-C6F7B4F7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32518-AFB0-A928-E080-AE7119CFA5C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432134" y="1981200"/>
            <a:ext cx="4845465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Lack of Value when …</a:t>
            </a:r>
          </a:p>
          <a:p>
            <a:r>
              <a:rPr lang="en-US" b="0" dirty="0"/>
              <a:t>A feature is entirely contained within a product</a:t>
            </a:r>
          </a:p>
          <a:p>
            <a:r>
              <a:rPr lang="en-US" dirty="0"/>
              <a:t>A feature is entirely delivered by a system vendor specifically for its customers</a:t>
            </a:r>
          </a:p>
          <a:p>
            <a:r>
              <a:rPr lang="en-US" dirty="0"/>
              <a:t>There are no expectations for interoperability between system vendors</a:t>
            </a:r>
          </a:p>
        </p:txBody>
      </p:sp>
    </p:spTree>
    <p:extLst>
      <p:ext uri="{BB962C8B-B14F-4D97-AF65-F5344CB8AC3E}">
        <p14:creationId xmlns:p14="http://schemas.microsoft.com/office/powerpoint/2010/main" val="301409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4E6F-F94E-8045-477B-483D574A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Standardization Brings Specific Value to MAPC and Seamless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CC309-05F5-D606-59C5-9F70891E5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5486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Areas of MAPC with standardization value:</a:t>
            </a:r>
          </a:p>
          <a:p>
            <a:r>
              <a:rPr lang="en-US" b="0" dirty="0"/>
              <a:t>Net-admin:</a:t>
            </a:r>
          </a:p>
          <a:p>
            <a:pPr lvl="1"/>
            <a:r>
              <a:rPr lang="en-US" b="0" dirty="0"/>
              <a:t>Although the safe space of MAPC is APs within the same administrative domain, we can’t control our neighbors, so MAPC’s value continues to increase when MAPC extends across administrative boundaries</a:t>
            </a:r>
          </a:p>
          <a:p>
            <a:r>
              <a:rPr lang="en-US" b="0" dirty="0"/>
              <a:t>AP system vendor:</a:t>
            </a:r>
          </a:p>
          <a:p>
            <a:pPr lvl="1"/>
            <a:r>
              <a:rPr lang="en-US" b="0" dirty="0"/>
              <a:t>Needs feature enablement and interoperability across AP SKUs that use different silicon vendors &amp; over generations</a:t>
            </a:r>
          </a:p>
          <a:p>
            <a:pPr lvl="1"/>
            <a:r>
              <a:rPr lang="en-US" b="0" dirty="0"/>
              <a:t>Achieving a common core feature-set requires silicon vendor deliverables for HW-enabled or real-time capabilities: </a:t>
            </a:r>
          </a:p>
          <a:p>
            <a:pPr lvl="2"/>
            <a:r>
              <a:rPr lang="en-US" b="0" dirty="0"/>
              <a:t>Feature-set: C-TDMA/RTWT/SR/OFDMA/BF/JT …</a:t>
            </a:r>
          </a:p>
          <a:p>
            <a:pPr lvl="2"/>
            <a:r>
              <a:rPr lang="en-US" dirty="0"/>
              <a:t>Capabilities: Slot/SIFS/TXOP-level tasks (AP2AP resource exchanges, triggering, STPR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32D1B-DF51-8CDD-8C73-23EA0750B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22FDB-426A-1914-BCBF-C6F7B4F71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32518-AFB0-A928-E080-AE7119CFA5C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752600"/>
            <a:ext cx="56388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Areas of seamless roaming with standardization value:</a:t>
            </a:r>
          </a:p>
          <a:p>
            <a:r>
              <a:rPr lang="en-US" b="0" dirty="0">
                <a:solidFill>
                  <a:schemeClr val="bg2">
                    <a:lumMod val="75000"/>
                  </a:schemeClr>
                </a:solidFill>
              </a:rPr>
              <a:t>Net-admin: </a:t>
            </a:r>
          </a:p>
          <a:p>
            <a:pPr lvl="1"/>
            <a:r>
              <a:rPr lang="en-US" b="0" i="1" dirty="0">
                <a:solidFill>
                  <a:schemeClr val="bg2">
                    <a:lumMod val="75000"/>
                  </a:schemeClr>
                </a:solidFill>
              </a:rPr>
              <a:t>No </a:t>
            </a:r>
            <a:r>
              <a:rPr lang="en-US" b="0" dirty="0">
                <a:solidFill>
                  <a:schemeClr val="bg2">
                    <a:lumMod val="75000"/>
                  </a:schemeClr>
                </a:solidFill>
              </a:rPr>
              <a:t>need for roaming between administrative domains</a:t>
            </a:r>
          </a:p>
          <a:p>
            <a:pPr lvl="1"/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Invariably use the </a:t>
            </a:r>
            <a:r>
              <a:rPr lang="en-US" i="1" dirty="0">
                <a:solidFill>
                  <a:schemeClr val="bg2">
                    <a:lumMod val="75000"/>
                  </a:schemeClr>
                </a:solidFill>
              </a:rPr>
              <a:t>same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system vendor for each seamless roaming zone</a:t>
            </a:r>
            <a:endParaRPr lang="en-US" b="0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b="0" dirty="0"/>
              <a:t>AP system vendor</a:t>
            </a:r>
          </a:p>
          <a:p>
            <a:pPr lvl="1"/>
            <a:r>
              <a:rPr lang="en-US" b="0" dirty="0"/>
              <a:t>Feature enablement and interoperability across AP SKUs that use different silicon vendors &amp; over generations</a:t>
            </a:r>
          </a:p>
          <a:p>
            <a:pPr lvl="1"/>
            <a:r>
              <a:rPr lang="en-US" b="0" dirty="0"/>
              <a:t>Achieving a common core feature-set requires silicon vendor deliverables for real-time or HW-enabled capabilities:</a:t>
            </a:r>
          </a:p>
          <a:p>
            <a:pPr lvl="2"/>
            <a:r>
              <a:rPr lang="en-US" b="0" dirty="0"/>
              <a:t>MLME interface for (basic) context transfer to/from the MAC </a:t>
            </a:r>
          </a:p>
          <a:p>
            <a:pPr lvl="2"/>
            <a:r>
              <a:rPr lang="en-US" dirty="0"/>
              <a:t>AP2AP data transfer, if supported, would require new and low-level MSDU/AMSDU/MPDU[/AMPDU]-related state </a:t>
            </a:r>
            <a:r>
              <a:rPr lang="en-US" dirty="0" err="1"/>
              <a:t>get+set</a:t>
            </a:r>
            <a:r>
              <a:rPr lang="en-US" dirty="0"/>
              <a:t> capabilities </a:t>
            </a:r>
          </a:p>
        </p:txBody>
      </p:sp>
    </p:spTree>
    <p:extLst>
      <p:ext uri="{BB962C8B-B14F-4D97-AF65-F5344CB8AC3E}">
        <p14:creationId xmlns:p14="http://schemas.microsoft.com/office/powerpoint/2010/main" val="310335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E1256E48-FF00-4F3C-286E-C02CF010529C}"/>
              </a:ext>
            </a:extLst>
          </p:cNvPr>
          <p:cNvSpPr/>
          <p:nvPr/>
        </p:nvSpPr>
        <p:spPr bwMode="auto">
          <a:xfrm>
            <a:off x="10363200" y="1457792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SME2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76A2B8-BEB7-46BE-5269-08AA95B17238}"/>
              </a:ext>
            </a:extLst>
          </p:cNvPr>
          <p:cNvSpPr/>
          <p:nvPr/>
        </p:nvSpPr>
        <p:spPr bwMode="auto">
          <a:xfrm>
            <a:off x="10496550" y="3057992"/>
            <a:ext cx="9334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Policy Engine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8284EF0-9686-3AA9-B9C2-B2EBF840673E}"/>
              </a:ext>
            </a:extLst>
          </p:cNvPr>
          <p:cNvSpPr/>
          <p:nvPr/>
        </p:nvSpPr>
        <p:spPr bwMode="auto">
          <a:xfrm>
            <a:off x="10496550" y="1838791"/>
            <a:ext cx="9334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339B056-A6FA-4BDA-C580-C41133983910}"/>
              </a:ext>
            </a:extLst>
          </p:cNvPr>
          <p:cNvSpPr/>
          <p:nvPr/>
        </p:nvSpPr>
        <p:spPr bwMode="auto">
          <a:xfrm>
            <a:off x="8528896" y="2143596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MLME2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E1658E9-3369-D06C-291F-48E1C76AA244}"/>
              </a:ext>
            </a:extLst>
          </p:cNvPr>
          <p:cNvSpPr/>
          <p:nvPr/>
        </p:nvSpPr>
        <p:spPr bwMode="auto">
          <a:xfrm>
            <a:off x="8665419" y="2829391"/>
            <a:ext cx="1279523" cy="8099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MMPDU Engine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28C9873-CFEA-3195-616B-131E288AE037}"/>
              </a:ext>
            </a:extLst>
          </p:cNvPr>
          <p:cNvCxnSpPr>
            <a:cxnSpLocks/>
          </p:cNvCxnSpPr>
          <p:nvPr/>
        </p:nvCxnSpPr>
        <p:spPr bwMode="auto">
          <a:xfrm>
            <a:off x="9448800" y="2494111"/>
            <a:ext cx="0" cy="3403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1395A24A-420F-4361-CBA7-10ACAC4DED53}"/>
              </a:ext>
            </a:extLst>
          </p:cNvPr>
          <p:cNvSpPr/>
          <p:nvPr/>
        </p:nvSpPr>
        <p:spPr bwMode="auto">
          <a:xfrm>
            <a:off x="2246215" y="1798322"/>
            <a:ext cx="7850285" cy="211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3CD9FC5-492D-C20B-5228-EEA83A9BCF99}"/>
              </a:ext>
            </a:extLst>
          </p:cNvPr>
          <p:cNvSpPr/>
          <p:nvPr/>
        </p:nvSpPr>
        <p:spPr bwMode="auto">
          <a:xfrm>
            <a:off x="100584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9532A30-4651-DF27-C7C1-7C8871D94884}"/>
              </a:ext>
            </a:extLst>
          </p:cNvPr>
          <p:cNvSpPr/>
          <p:nvPr/>
        </p:nvSpPr>
        <p:spPr bwMode="auto">
          <a:xfrm>
            <a:off x="22098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3F2BC-71B9-07DE-910E-F370F1B4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Interfaces for MAPC, where Three Interfaces Should Be Defined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636E-2BDE-F43C-FCF8-F8F38DE7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876799"/>
            <a:ext cx="10058400" cy="1483291"/>
          </a:xfrm>
        </p:spPr>
        <p:txBody>
          <a:bodyPr/>
          <a:lstStyle/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MAPC framework </a:t>
            </a:r>
            <a:r>
              <a:rPr kumimoji="0" lang="en-US" sz="160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req+resp</a:t>
            </a: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mgmt. frames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latin typeface="+mj-lt"/>
              </a:rPr>
              <a:t>MAPC AP2AP mgmt. frames sent over the air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highlight>
                  <a:srgbClr val="FFFF00"/>
                </a:highlight>
                <a:latin typeface="+mj-lt"/>
              </a:rPr>
              <a:t>MLME primitives for MAPC </a:t>
            </a: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+mj-lt"/>
              </a:rPr>
              <a:t>AP2AP frames that are sent out of band rather than over the air</a:t>
            </a:r>
          </a:p>
          <a:p>
            <a:pPr marL="342900" indent="-342900">
              <a:lnSpc>
                <a:spcPct val="85000"/>
              </a:lnSpc>
              <a:buFontTx/>
              <a:buAutoNum type="arabicPeriod"/>
            </a:pPr>
            <a:r>
              <a:rPr kumimoji="0" lang="en-US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measurements to inform policy // not standardized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en-US" b="0" dirty="0">
                <a:latin typeface="+mj-lt"/>
              </a:rPr>
              <a:t>Note: SME is the responsibility of AP system vendor, </a:t>
            </a:r>
            <a:r>
              <a:rPr lang="en-US" b="0" dirty="0" err="1">
                <a:latin typeface="+mj-lt"/>
              </a:rPr>
              <a:t>etc</a:t>
            </a:r>
            <a:endParaRPr kumimoji="0" lang="en-US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BD532-1D2A-2FC6-8DE9-A39841099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59960-7B50-6B53-5D97-FF22A2E33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5A472E-E2FB-54C9-60E0-4876141BCAF9}"/>
              </a:ext>
            </a:extLst>
          </p:cNvPr>
          <p:cNvSpPr/>
          <p:nvPr/>
        </p:nvSpPr>
        <p:spPr bwMode="auto">
          <a:xfrm>
            <a:off x="4106230" y="2143596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MAC1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4182A-B2BE-BA8E-55D6-70881F5C1807}"/>
              </a:ext>
            </a:extLst>
          </p:cNvPr>
          <p:cNvSpPr/>
          <p:nvPr/>
        </p:nvSpPr>
        <p:spPr bwMode="auto">
          <a:xfrm>
            <a:off x="2286000" y="2133605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MLME1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F87BF8-E7E2-7CE7-FE6F-E5119D0652DF}"/>
              </a:ext>
            </a:extLst>
          </p:cNvPr>
          <p:cNvSpPr/>
          <p:nvPr/>
        </p:nvSpPr>
        <p:spPr bwMode="auto">
          <a:xfrm>
            <a:off x="4203285" y="4097340"/>
            <a:ext cx="1390650" cy="3222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Sniffer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EC6320-5D98-84F8-428D-6F6564D71421}"/>
              </a:ext>
            </a:extLst>
          </p:cNvPr>
          <p:cNvSpPr/>
          <p:nvPr/>
        </p:nvSpPr>
        <p:spPr bwMode="auto">
          <a:xfrm>
            <a:off x="762000" y="1447800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SME1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2A489-26B8-9836-3BB9-D3B811920DF5}"/>
              </a:ext>
            </a:extLst>
          </p:cNvPr>
          <p:cNvSpPr/>
          <p:nvPr/>
        </p:nvSpPr>
        <p:spPr bwMode="auto">
          <a:xfrm>
            <a:off x="895350" y="3048000"/>
            <a:ext cx="9334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Policy Engine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9E5E98-9AF5-D929-0B88-24A0167D76BF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390900"/>
            <a:ext cx="5937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83E5AB-679F-5408-D344-D5962DC5FC8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67200"/>
            <a:ext cx="10858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7DFFF4-B0CA-DEE2-546F-5040C83094AA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2914650" y="4258470"/>
            <a:ext cx="1288635" cy="8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1B4D74D-D1FE-B0F9-E637-8861B553EC8E}"/>
              </a:ext>
            </a:extLst>
          </p:cNvPr>
          <p:cNvSpPr/>
          <p:nvPr/>
        </p:nvSpPr>
        <p:spPr bwMode="auto">
          <a:xfrm>
            <a:off x="2422523" y="2819400"/>
            <a:ext cx="1279523" cy="8185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MMPDU Engine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38FF-6D9F-F181-3DC6-105E28476976}"/>
              </a:ext>
            </a:extLst>
          </p:cNvPr>
          <p:cNvSpPr/>
          <p:nvPr/>
        </p:nvSpPr>
        <p:spPr bwMode="auto">
          <a:xfrm>
            <a:off x="4195761" y="2864953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Scheduler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4481D7-61E8-03D2-10C4-AD3A58BEE259}"/>
              </a:ext>
            </a:extLst>
          </p:cNvPr>
          <p:cNvSpPr/>
          <p:nvPr/>
        </p:nvSpPr>
        <p:spPr bwMode="auto">
          <a:xfrm>
            <a:off x="895350" y="1828799"/>
            <a:ext cx="9334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5340827-71F6-78D6-4179-12B60E1B9B8F}"/>
              </a:ext>
            </a:extLst>
          </p:cNvPr>
          <p:cNvSpPr/>
          <p:nvPr/>
        </p:nvSpPr>
        <p:spPr bwMode="auto">
          <a:xfrm>
            <a:off x="1752602" y="1905000"/>
            <a:ext cx="8839198" cy="579120"/>
          </a:xfrm>
          <a:custGeom>
            <a:avLst/>
            <a:gdLst>
              <a:gd name="connsiteX0" fmla="*/ 1381760 w 7599680"/>
              <a:gd name="connsiteY0" fmla="*/ 822960 h 822960"/>
              <a:gd name="connsiteX1" fmla="*/ 1381760 w 7599680"/>
              <a:gd name="connsiteY1" fmla="*/ 579120 h 822960"/>
              <a:gd name="connsiteX2" fmla="*/ 0 w 7599680"/>
              <a:gd name="connsiteY2" fmla="*/ 579120 h 822960"/>
              <a:gd name="connsiteX3" fmla="*/ 0 w 7599680"/>
              <a:gd name="connsiteY3" fmla="*/ 0 h 822960"/>
              <a:gd name="connsiteX4" fmla="*/ 7599680 w 7599680"/>
              <a:gd name="connsiteY4" fmla="*/ 0 h 822960"/>
              <a:gd name="connsiteX5" fmla="*/ 7599680 w 7599680"/>
              <a:gd name="connsiteY5" fmla="*/ 568960 h 822960"/>
              <a:gd name="connsiteX6" fmla="*/ 6624320 w 7599680"/>
              <a:gd name="connsiteY6" fmla="*/ 568960 h 822960"/>
              <a:gd name="connsiteX7" fmla="*/ 6624320 w 7599680"/>
              <a:gd name="connsiteY7" fmla="*/ 802640 h 822960"/>
              <a:gd name="connsiteX0" fmla="*/ 1381760 w 7599680"/>
              <a:gd name="connsiteY0" fmla="*/ 579120 h 802640"/>
              <a:gd name="connsiteX1" fmla="*/ 0 w 7599680"/>
              <a:gd name="connsiteY1" fmla="*/ 579120 h 802640"/>
              <a:gd name="connsiteX2" fmla="*/ 0 w 7599680"/>
              <a:gd name="connsiteY2" fmla="*/ 0 h 802640"/>
              <a:gd name="connsiteX3" fmla="*/ 7599680 w 7599680"/>
              <a:gd name="connsiteY3" fmla="*/ 0 h 802640"/>
              <a:gd name="connsiteX4" fmla="*/ 7599680 w 7599680"/>
              <a:gd name="connsiteY4" fmla="*/ 568960 h 802640"/>
              <a:gd name="connsiteX5" fmla="*/ 6624320 w 7599680"/>
              <a:gd name="connsiteY5" fmla="*/ 568960 h 802640"/>
              <a:gd name="connsiteX6" fmla="*/ 6624320 w 7599680"/>
              <a:gd name="connsiteY6" fmla="*/ 802640 h 802640"/>
              <a:gd name="connsiteX0" fmla="*/ 1381760 w 7599680"/>
              <a:gd name="connsiteY0" fmla="*/ 579120 h 579120"/>
              <a:gd name="connsiteX1" fmla="*/ 0 w 7599680"/>
              <a:gd name="connsiteY1" fmla="*/ 579120 h 579120"/>
              <a:gd name="connsiteX2" fmla="*/ 0 w 7599680"/>
              <a:gd name="connsiteY2" fmla="*/ 0 h 579120"/>
              <a:gd name="connsiteX3" fmla="*/ 7599680 w 7599680"/>
              <a:gd name="connsiteY3" fmla="*/ 0 h 579120"/>
              <a:gd name="connsiteX4" fmla="*/ 7599680 w 7599680"/>
              <a:gd name="connsiteY4" fmla="*/ 568960 h 579120"/>
              <a:gd name="connsiteX5" fmla="*/ 6624320 w 7599680"/>
              <a:gd name="connsiteY5" fmla="*/ 56896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99680" h="579120">
                <a:moveTo>
                  <a:pt x="1381760" y="579120"/>
                </a:moveTo>
                <a:lnTo>
                  <a:pt x="0" y="579120"/>
                </a:lnTo>
                <a:lnTo>
                  <a:pt x="0" y="0"/>
                </a:lnTo>
                <a:lnTo>
                  <a:pt x="7599680" y="0"/>
                </a:lnTo>
                <a:lnTo>
                  <a:pt x="7599680" y="568960"/>
                </a:lnTo>
                <a:lnTo>
                  <a:pt x="6624320" y="56896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29DA9D6-DF96-461A-6ED9-9F3B19A2A1C0}"/>
              </a:ext>
            </a:extLst>
          </p:cNvPr>
          <p:cNvCxnSpPr>
            <a:cxnSpLocks/>
          </p:cNvCxnSpPr>
          <p:nvPr/>
        </p:nvCxnSpPr>
        <p:spPr bwMode="auto">
          <a:xfrm>
            <a:off x="3352800" y="2484120"/>
            <a:ext cx="0" cy="3403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36DA8FB-7B33-C338-50AF-F79A55F2065E}"/>
              </a:ext>
            </a:extLst>
          </p:cNvPr>
          <p:cNvCxnSpPr>
            <a:cxnSpLocks/>
          </p:cNvCxnSpPr>
          <p:nvPr/>
        </p:nvCxnSpPr>
        <p:spPr bwMode="auto">
          <a:xfrm flipV="1">
            <a:off x="2914650" y="3560206"/>
            <a:ext cx="1288635" cy="6982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8133099-88B2-EBB7-DEE1-FFA71FF9B9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702046" y="3293893"/>
            <a:ext cx="581032" cy="8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51A67A5-2372-A279-3202-68AEFC3D22A0}"/>
              </a:ext>
            </a:extLst>
          </p:cNvPr>
          <p:cNvCxnSpPr>
            <a:stCxn id="58" idx="0"/>
            <a:endCxn id="57" idx="0"/>
          </p:cNvCxnSpPr>
          <p:nvPr/>
        </p:nvCxnSpPr>
        <p:spPr bwMode="auto">
          <a:xfrm>
            <a:off x="2247900" y="1798322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41218D-B3C7-E94F-72AA-A7F292093DD9}"/>
              </a:ext>
            </a:extLst>
          </p:cNvPr>
          <p:cNvCxnSpPr>
            <a:cxnSpLocks/>
            <a:stCxn id="58" idx="4"/>
            <a:endCxn id="57" idx="4"/>
          </p:cNvCxnSpPr>
          <p:nvPr/>
        </p:nvCxnSpPr>
        <p:spPr bwMode="auto">
          <a:xfrm>
            <a:off x="2247900" y="2001687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8A1D899-34FF-F742-FEAC-84B373B0051A}"/>
              </a:ext>
            </a:extLst>
          </p:cNvPr>
          <p:cNvSpPr/>
          <p:nvPr/>
        </p:nvSpPr>
        <p:spPr bwMode="auto">
          <a:xfrm>
            <a:off x="4283078" y="3171069"/>
            <a:ext cx="1279522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Execution Engine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F30B1A-5494-123E-6383-E55A116CC762}"/>
              </a:ext>
            </a:extLst>
          </p:cNvPr>
          <p:cNvGrpSpPr/>
          <p:nvPr/>
        </p:nvGrpSpPr>
        <p:grpSpPr>
          <a:xfrm>
            <a:off x="2018799" y="3274840"/>
            <a:ext cx="228600" cy="239167"/>
            <a:chOff x="2704599" y="3274840"/>
            <a:chExt cx="228600" cy="239167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ACF4E33-6C43-12DA-7F17-671A3ECFCF27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8583-3BEA-8556-E2A2-AC5CAFC065F1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60BE07B-B366-5096-1975-50717E1A8F79}"/>
              </a:ext>
            </a:extLst>
          </p:cNvPr>
          <p:cNvGrpSpPr/>
          <p:nvPr/>
        </p:nvGrpSpPr>
        <p:grpSpPr>
          <a:xfrm>
            <a:off x="2017615" y="4151764"/>
            <a:ext cx="228600" cy="239167"/>
            <a:chOff x="2704599" y="3274840"/>
            <a:chExt cx="228600" cy="239167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9FA363EA-31CE-70B7-B366-25832E5A2051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EBC8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B51C040-A249-8503-46A6-E810AB20ED40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>
                  <a:latin typeface="+mj-lt"/>
                </a:rPr>
                <a:t>4</a:t>
              </a:r>
              <a:endPara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97C412A-8100-E149-1FD0-EBA2A0890719}"/>
              </a:ext>
            </a:extLst>
          </p:cNvPr>
          <p:cNvGrpSpPr/>
          <p:nvPr/>
        </p:nvGrpSpPr>
        <p:grpSpPr>
          <a:xfrm>
            <a:off x="2017615" y="2378863"/>
            <a:ext cx="228600" cy="239167"/>
            <a:chOff x="2704599" y="3274840"/>
            <a:chExt cx="228600" cy="239167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27C45ED-ED35-9047-31E5-6501F3E775AA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25F80F45-49FB-F83D-6589-A7471FB81A05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3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D01AB295-A2D0-604F-3030-259667067522}"/>
              </a:ext>
            </a:extLst>
          </p:cNvPr>
          <p:cNvSpPr/>
          <p:nvPr/>
        </p:nvSpPr>
        <p:spPr bwMode="auto">
          <a:xfrm>
            <a:off x="6720952" y="2145647"/>
            <a:ext cx="152749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MAC2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84A468B-B847-3A4A-EA0A-893FD04633EB}"/>
              </a:ext>
            </a:extLst>
          </p:cNvPr>
          <p:cNvSpPr/>
          <p:nvPr/>
        </p:nvSpPr>
        <p:spPr bwMode="auto">
          <a:xfrm>
            <a:off x="6818007" y="4099391"/>
            <a:ext cx="1390650" cy="3222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Sniffer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7302EE1-5E29-8364-A61F-374D9FA71219}"/>
              </a:ext>
            </a:extLst>
          </p:cNvPr>
          <p:cNvSpPr/>
          <p:nvPr/>
        </p:nvSpPr>
        <p:spPr bwMode="auto">
          <a:xfrm>
            <a:off x="6810483" y="2867004"/>
            <a:ext cx="1390650" cy="11257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Scheduler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EB707F4-AE93-4544-3D86-1CB9507654A1}"/>
              </a:ext>
            </a:extLst>
          </p:cNvPr>
          <p:cNvSpPr/>
          <p:nvPr/>
        </p:nvSpPr>
        <p:spPr bwMode="auto">
          <a:xfrm>
            <a:off x="6897800" y="3173120"/>
            <a:ext cx="1279522" cy="697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MAPC Execution Engine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7F96473-E0CA-01C9-1937-6BE254185AC5}"/>
              </a:ext>
            </a:extLst>
          </p:cNvPr>
          <p:cNvCxnSpPr>
            <a:cxnSpLocks/>
            <a:stCxn id="30" idx="0"/>
            <a:endCxn id="30" idx="5"/>
          </p:cNvCxnSpPr>
          <p:nvPr/>
        </p:nvCxnSpPr>
        <p:spPr bwMode="auto">
          <a:xfrm flipV="1">
            <a:off x="3359729" y="2473960"/>
            <a:ext cx="6097628" cy="101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85296F2-0CFB-78D1-8178-725C1E25C579}"/>
              </a:ext>
            </a:extLst>
          </p:cNvPr>
          <p:cNvGrpSpPr/>
          <p:nvPr/>
        </p:nvGrpSpPr>
        <p:grpSpPr>
          <a:xfrm>
            <a:off x="6096000" y="2354376"/>
            <a:ext cx="228600" cy="239167"/>
            <a:chOff x="2704599" y="3274840"/>
            <a:chExt cx="228600" cy="239167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15CC2A5-611E-B14C-367C-18AA098EEF20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50798AD1-22CD-5395-37A9-D26479411528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2</a:t>
              </a:r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572830EC-1EEB-1BDB-9005-927F00C10732}"/>
              </a:ext>
            </a:extLst>
          </p:cNvPr>
          <p:cNvCxnSpPr>
            <a:cxnSpLocks/>
          </p:cNvCxnSpPr>
          <p:nvPr/>
        </p:nvCxnSpPr>
        <p:spPr bwMode="auto">
          <a:xfrm>
            <a:off x="9945094" y="3271858"/>
            <a:ext cx="59372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4870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>
            <a:extLst>
              <a:ext uri="{FF2B5EF4-FFF2-40B4-BE49-F238E27FC236}">
                <a16:creationId xmlns:a16="http://schemas.microsoft.com/office/drawing/2014/main" id="{E1256E48-FF00-4F3C-286E-C02CF010529C}"/>
              </a:ext>
            </a:extLst>
          </p:cNvPr>
          <p:cNvSpPr/>
          <p:nvPr/>
        </p:nvSpPr>
        <p:spPr bwMode="auto">
          <a:xfrm>
            <a:off x="10363200" y="1457792"/>
            <a:ext cx="1219200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SME2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976A2B8-BEB7-46BE-5269-08AA95B17238}"/>
              </a:ext>
            </a:extLst>
          </p:cNvPr>
          <p:cNvSpPr/>
          <p:nvPr/>
        </p:nvSpPr>
        <p:spPr bwMode="auto">
          <a:xfrm>
            <a:off x="10496550" y="3057992"/>
            <a:ext cx="1009650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Engine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8284EF0-9686-3AA9-B9C2-B2EBF840673E}"/>
              </a:ext>
            </a:extLst>
          </p:cNvPr>
          <p:cNvSpPr/>
          <p:nvPr/>
        </p:nvSpPr>
        <p:spPr bwMode="auto">
          <a:xfrm>
            <a:off x="10496550" y="1838791"/>
            <a:ext cx="1009650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339B056-A6FA-4BDA-C580-C41133983910}"/>
              </a:ext>
            </a:extLst>
          </p:cNvPr>
          <p:cNvSpPr/>
          <p:nvPr/>
        </p:nvSpPr>
        <p:spPr bwMode="auto">
          <a:xfrm>
            <a:off x="8528896" y="2143596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MLME2(s)</a:t>
            </a:r>
          </a:p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395A24A-420F-4361-CBA7-10ACAC4DED53}"/>
              </a:ext>
            </a:extLst>
          </p:cNvPr>
          <p:cNvSpPr/>
          <p:nvPr/>
        </p:nvSpPr>
        <p:spPr bwMode="auto">
          <a:xfrm>
            <a:off x="2246215" y="1798322"/>
            <a:ext cx="7850285" cy="211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3CD9FC5-492D-C20B-5228-EEA83A9BCF99}"/>
              </a:ext>
            </a:extLst>
          </p:cNvPr>
          <p:cNvSpPr/>
          <p:nvPr/>
        </p:nvSpPr>
        <p:spPr bwMode="auto">
          <a:xfrm>
            <a:off x="100584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9532A30-4651-DF27-C7C1-7C8871D94884}"/>
              </a:ext>
            </a:extLst>
          </p:cNvPr>
          <p:cNvSpPr/>
          <p:nvPr/>
        </p:nvSpPr>
        <p:spPr bwMode="auto">
          <a:xfrm>
            <a:off x="2209800" y="1798322"/>
            <a:ext cx="76200" cy="2033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3F2BC-71B9-07DE-910E-F370F1B4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Interfaces for Roaming, where Two Interfaces Should Be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0636E-2BDE-F43C-FCF8-F8F38DE7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962990"/>
            <a:ext cx="4343400" cy="1435764"/>
          </a:xfrm>
        </p:spPr>
        <p:txBody>
          <a:bodyPr/>
          <a:lstStyle/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 primitives for roaming preparation + execution mgmt. frames received + sent over the air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r>
              <a:rPr lang="en-US" dirty="0">
                <a:highlight>
                  <a:srgbClr val="FFFF00"/>
                </a:highlight>
                <a:latin typeface="+mj-lt"/>
              </a:rPr>
              <a:t>MLME primitives for STA </a:t>
            </a:r>
            <a:r>
              <a:rPr lang="en-US" dirty="0" err="1">
                <a:highlight>
                  <a:srgbClr val="FFFF00"/>
                </a:highlight>
                <a:latin typeface="+mj-lt"/>
              </a:rPr>
              <a:t>get+set</a:t>
            </a:r>
            <a:r>
              <a:rPr lang="en-US" dirty="0">
                <a:highlight>
                  <a:srgbClr val="FFFF00"/>
                </a:highlight>
                <a:latin typeface="+mj-lt"/>
              </a:rPr>
              <a:t> context</a:t>
            </a:r>
          </a:p>
          <a:p>
            <a:pPr marL="548640" lvl="3" indent="0">
              <a:lnSpc>
                <a:spcPct val="85000"/>
              </a:lnSpc>
              <a:buNone/>
            </a:pPr>
            <a:r>
              <a:rPr lang="en-US" dirty="0">
                <a:highlight>
                  <a:srgbClr val="FFFF00"/>
                </a:highlight>
                <a:latin typeface="+mj-lt"/>
              </a:rPr>
              <a:t>(and </a:t>
            </a:r>
            <a:r>
              <a:rPr lang="en-US" dirty="0" err="1">
                <a:highlight>
                  <a:srgbClr val="FFFF00"/>
                </a:highlight>
                <a:latin typeface="+mj-lt"/>
              </a:rPr>
              <a:t>get+set</a:t>
            </a:r>
            <a:r>
              <a:rPr lang="en-US" dirty="0">
                <a:highlight>
                  <a:srgbClr val="FFFF00"/>
                </a:highlight>
                <a:latin typeface="+mj-lt"/>
              </a:rPr>
              <a:t> data if applicable)</a:t>
            </a:r>
          </a:p>
          <a:p>
            <a:pPr marL="342900" indent="-342900" eaLnBrk="0" hangingPunct="0">
              <a:lnSpc>
                <a:spcPct val="85000"/>
              </a:lnSpc>
              <a:buFontTx/>
              <a:buAutoNum type="arabicPeriod"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indent="-342900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BD532-1D2A-2FC6-8DE9-A398410994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59960-7B50-6B53-5D97-FF22A2E33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5A472E-E2FB-54C9-60E0-4876141BCAF9}"/>
              </a:ext>
            </a:extLst>
          </p:cNvPr>
          <p:cNvSpPr/>
          <p:nvPr/>
        </p:nvSpPr>
        <p:spPr bwMode="auto">
          <a:xfrm>
            <a:off x="4106230" y="2143596"/>
            <a:ext cx="1930044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Upper MAC1 + Lower MAC1(s)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4182A-B2BE-BA8E-55D6-70881F5C1807}"/>
              </a:ext>
            </a:extLst>
          </p:cNvPr>
          <p:cNvSpPr/>
          <p:nvPr/>
        </p:nvSpPr>
        <p:spPr bwMode="auto">
          <a:xfrm>
            <a:off x="2286000" y="2133605"/>
            <a:ext cx="1524000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MLME1(s)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EC6320-5D98-84F8-428D-6F6564D71421}"/>
              </a:ext>
            </a:extLst>
          </p:cNvPr>
          <p:cNvSpPr/>
          <p:nvPr/>
        </p:nvSpPr>
        <p:spPr bwMode="auto">
          <a:xfrm>
            <a:off x="739165" y="1447800"/>
            <a:ext cx="1242035" cy="304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SME1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E2A489-26B8-9836-3BB9-D3B811920DF5}"/>
              </a:ext>
            </a:extLst>
          </p:cNvPr>
          <p:cNvSpPr/>
          <p:nvPr/>
        </p:nvSpPr>
        <p:spPr bwMode="auto">
          <a:xfrm>
            <a:off x="799892" y="3048000"/>
            <a:ext cx="1028908" cy="1371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Engine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49E5E98-9AF5-D929-0B88-24A0167D76BF}"/>
              </a:ext>
            </a:extLst>
          </p:cNvPr>
          <p:cNvCxnSpPr>
            <a:cxnSpLocks/>
          </p:cNvCxnSpPr>
          <p:nvPr/>
        </p:nvCxnSpPr>
        <p:spPr bwMode="auto">
          <a:xfrm>
            <a:off x="1826397" y="3329510"/>
            <a:ext cx="5961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79638FF-6D9F-F181-3DC6-105E28476976}"/>
              </a:ext>
            </a:extLst>
          </p:cNvPr>
          <p:cNvSpPr/>
          <p:nvPr/>
        </p:nvSpPr>
        <p:spPr bwMode="auto">
          <a:xfrm>
            <a:off x="4195761" y="2864953"/>
            <a:ext cx="1390650" cy="9487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Upper MAC1 Datapath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4481D7-61E8-03D2-10C4-AD3A58BEE259}"/>
              </a:ext>
            </a:extLst>
          </p:cNvPr>
          <p:cNvSpPr/>
          <p:nvPr/>
        </p:nvSpPr>
        <p:spPr bwMode="auto">
          <a:xfrm>
            <a:off x="799892" y="1828799"/>
            <a:ext cx="1028908" cy="761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Secure AP2AP comms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5340827-71F6-78D6-4179-12B60E1B9B8F}"/>
              </a:ext>
            </a:extLst>
          </p:cNvPr>
          <p:cNvSpPr/>
          <p:nvPr/>
        </p:nvSpPr>
        <p:spPr bwMode="auto">
          <a:xfrm>
            <a:off x="1752602" y="1905000"/>
            <a:ext cx="8857695" cy="1149405"/>
          </a:xfrm>
          <a:custGeom>
            <a:avLst/>
            <a:gdLst>
              <a:gd name="connsiteX0" fmla="*/ 1381760 w 7599680"/>
              <a:gd name="connsiteY0" fmla="*/ 822960 h 822960"/>
              <a:gd name="connsiteX1" fmla="*/ 1381760 w 7599680"/>
              <a:gd name="connsiteY1" fmla="*/ 579120 h 822960"/>
              <a:gd name="connsiteX2" fmla="*/ 0 w 7599680"/>
              <a:gd name="connsiteY2" fmla="*/ 579120 h 822960"/>
              <a:gd name="connsiteX3" fmla="*/ 0 w 7599680"/>
              <a:gd name="connsiteY3" fmla="*/ 0 h 822960"/>
              <a:gd name="connsiteX4" fmla="*/ 7599680 w 7599680"/>
              <a:gd name="connsiteY4" fmla="*/ 0 h 822960"/>
              <a:gd name="connsiteX5" fmla="*/ 7599680 w 7599680"/>
              <a:gd name="connsiteY5" fmla="*/ 568960 h 822960"/>
              <a:gd name="connsiteX6" fmla="*/ 6624320 w 7599680"/>
              <a:gd name="connsiteY6" fmla="*/ 568960 h 822960"/>
              <a:gd name="connsiteX7" fmla="*/ 6624320 w 7599680"/>
              <a:gd name="connsiteY7" fmla="*/ 802640 h 822960"/>
              <a:gd name="connsiteX0" fmla="*/ 1381760 w 7599680"/>
              <a:gd name="connsiteY0" fmla="*/ 579120 h 802640"/>
              <a:gd name="connsiteX1" fmla="*/ 0 w 7599680"/>
              <a:gd name="connsiteY1" fmla="*/ 579120 h 802640"/>
              <a:gd name="connsiteX2" fmla="*/ 0 w 7599680"/>
              <a:gd name="connsiteY2" fmla="*/ 0 h 802640"/>
              <a:gd name="connsiteX3" fmla="*/ 7599680 w 7599680"/>
              <a:gd name="connsiteY3" fmla="*/ 0 h 802640"/>
              <a:gd name="connsiteX4" fmla="*/ 7599680 w 7599680"/>
              <a:gd name="connsiteY4" fmla="*/ 568960 h 802640"/>
              <a:gd name="connsiteX5" fmla="*/ 6624320 w 7599680"/>
              <a:gd name="connsiteY5" fmla="*/ 568960 h 802640"/>
              <a:gd name="connsiteX6" fmla="*/ 6624320 w 7599680"/>
              <a:gd name="connsiteY6" fmla="*/ 802640 h 802640"/>
              <a:gd name="connsiteX0" fmla="*/ 1381760 w 7599680"/>
              <a:gd name="connsiteY0" fmla="*/ 579120 h 579120"/>
              <a:gd name="connsiteX1" fmla="*/ 0 w 7599680"/>
              <a:gd name="connsiteY1" fmla="*/ 579120 h 579120"/>
              <a:gd name="connsiteX2" fmla="*/ 0 w 7599680"/>
              <a:gd name="connsiteY2" fmla="*/ 0 h 579120"/>
              <a:gd name="connsiteX3" fmla="*/ 7599680 w 7599680"/>
              <a:gd name="connsiteY3" fmla="*/ 0 h 579120"/>
              <a:gd name="connsiteX4" fmla="*/ 7599680 w 7599680"/>
              <a:gd name="connsiteY4" fmla="*/ 568960 h 579120"/>
              <a:gd name="connsiteX5" fmla="*/ 6624320 w 7599680"/>
              <a:gd name="connsiteY5" fmla="*/ 568960 h 579120"/>
              <a:gd name="connsiteX0" fmla="*/ 7665 w 7599680"/>
              <a:gd name="connsiteY0" fmla="*/ 1127760 h 1127760"/>
              <a:gd name="connsiteX1" fmla="*/ 0 w 7599680"/>
              <a:gd name="connsiteY1" fmla="*/ 579120 h 1127760"/>
              <a:gd name="connsiteX2" fmla="*/ 0 w 7599680"/>
              <a:gd name="connsiteY2" fmla="*/ 0 h 1127760"/>
              <a:gd name="connsiteX3" fmla="*/ 7599680 w 7599680"/>
              <a:gd name="connsiteY3" fmla="*/ 0 h 1127760"/>
              <a:gd name="connsiteX4" fmla="*/ 7599680 w 7599680"/>
              <a:gd name="connsiteY4" fmla="*/ 568960 h 1127760"/>
              <a:gd name="connsiteX5" fmla="*/ 6624320 w 7599680"/>
              <a:gd name="connsiteY5" fmla="*/ 568960 h 1127760"/>
              <a:gd name="connsiteX0" fmla="*/ 7665 w 7615583"/>
              <a:gd name="connsiteY0" fmla="*/ 1127760 h 1149405"/>
              <a:gd name="connsiteX1" fmla="*/ 0 w 7615583"/>
              <a:gd name="connsiteY1" fmla="*/ 579120 h 1149405"/>
              <a:gd name="connsiteX2" fmla="*/ 0 w 7615583"/>
              <a:gd name="connsiteY2" fmla="*/ 0 h 1149405"/>
              <a:gd name="connsiteX3" fmla="*/ 7599680 w 7615583"/>
              <a:gd name="connsiteY3" fmla="*/ 0 h 1149405"/>
              <a:gd name="connsiteX4" fmla="*/ 7599680 w 7615583"/>
              <a:gd name="connsiteY4" fmla="*/ 568960 h 1149405"/>
              <a:gd name="connsiteX5" fmla="*/ 7615583 w 7615583"/>
              <a:gd name="connsiteY5" fmla="*/ 1149405 h 114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5583" h="1149405">
                <a:moveTo>
                  <a:pt x="7665" y="1127760"/>
                </a:moveTo>
                <a:lnTo>
                  <a:pt x="0" y="579120"/>
                </a:lnTo>
                <a:lnTo>
                  <a:pt x="0" y="0"/>
                </a:lnTo>
                <a:lnTo>
                  <a:pt x="7599680" y="0"/>
                </a:lnTo>
                <a:lnTo>
                  <a:pt x="7599680" y="568960"/>
                </a:lnTo>
                <a:lnTo>
                  <a:pt x="7615583" y="1149405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8133099-88B2-EBB7-DEE1-FFA71FF9B995}"/>
              </a:ext>
            </a:extLst>
          </p:cNvPr>
          <p:cNvCxnSpPr>
            <a:cxnSpLocks/>
            <a:endCxn id="6" idx="1"/>
          </p:cNvCxnSpPr>
          <p:nvPr/>
        </p:nvCxnSpPr>
        <p:spPr bwMode="auto">
          <a:xfrm flipV="1">
            <a:off x="3702046" y="3324692"/>
            <a:ext cx="404184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51A67A5-2372-A279-3202-68AEFC3D22A0}"/>
              </a:ext>
            </a:extLst>
          </p:cNvPr>
          <p:cNvCxnSpPr>
            <a:stCxn id="58" idx="0"/>
            <a:endCxn id="57" idx="0"/>
          </p:cNvCxnSpPr>
          <p:nvPr/>
        </p:nvCxnSpPr>
        <p:spPr bwMode="auto">
          <a:xfrm>
            <a:off x="2247900" y="1798322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141218D-B3C7-E94F-72AA-A7F292093DD9}"/>
              </a:ext>
            </a:extLst>
          </p:cNvPr>
          <p:cNvCxnSpPr>
            <a:cxnSpLocks/>
            <a:stCxn id="58" idx="4"/>
            <a:endCxn id="57" idx="4"/>
          </p:cNvCxnSpPr>
          <p:nvPr/>
        </p:nvCxnSpPr>
        <p:spPr bwMode="auto">
          <a:xfrm>
            <a:off x="2247900" y="2001687"/>
            <a:ext cx="784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AF30B1A-5494-123E-6383-E55A116CC762}"/>
              </a:ext>
            </a:extLst>
          </p:cNvPr>
          <p:cNvGrpSpPr/>
          <p:nvPr/>
        </p:nvGrpSpPr>
        <p:grpSpPr>
          <a:xfrm>
            <a:off x="2018580" y="3232485"/>
            <a:ext cx="228600" cy="239167"/>
            <a:chOff x="2704599" y="3274840"/>
            <a:chExt cx="228600" cy="239167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ACF4E33-6C43-12DA-7F17-671A3ECFCF27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5DD8583-3BEA-8556-E2A2-AC5CAFC065F1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1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D01AB295-A2D0-604F-3030-259667067522}"/>
              </a:ext>
            </a:extLst>
          </p:cNvPr>
          <p:cNvSpPr/>
          <p:nvPr/>
        </p:nvSpPr>
        <p:spPr bwMode="auto">
          <a:xfrm>
            <a:off x="6332504" y="2145647"/>
            <a:ext cx="1915938" cy="2362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Upper MAC2 + Lower MAC2(s)</a:t>
            </a:r>
          </a:p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7302EE1-5E29-8364-A61F-374D9FA71219}"/>
              </a:ext>
            </a:extLst>
          </p:cNvPr>
          <p:cNvSpPr/>
          <p:nvPr/>
        </p:nvSpPr>
        <p:spPr bwMode="auto">
          <a:xfrm>
            <a:off x="6810482" y="2867004"/>
            <a:ext cx="1400029" cy="9487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Upper MAC2 Datapath</a:t>
            </a:r>
          </a:p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D702AD-95FE-4289-1054-6E3BFC5CCFA8}"/>
              </a:ext>
            </a:extLst>
          </p:cNvPr>
          <p:cNvSpPr/>
          <p:nvPr/>
        </p:nvSpPr>
        <p:spPr bwMode="auto">
          <a:xfrm>
            <a:off x="5417704" y="4975325"/>
            <a:ext cx="1527490" cy="3691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A49DE5-16B2-61FC-DF8D-BE207C16DBB6}"/>
              </a:ext>
            </a:extLst>
          </p:cNvPr>
          <p:cNvCxnSpPr>
            <a:cxnSpLocks/>
            <a:stCxn id="11" idx="0"/>
            <a:endCxn id="6" idx="2"/>
          </p:cNvCxnSpPr>
          <p:nvPr/>
        </p:nvCxnSpPr>
        <p:spPr bwMode="auto">
          <a:xfrm flipH="1" flipV="1">
            <a:off x="5071252" y="4505788"/>
            <a:ext cx="1110197" cy="4695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367017-6B8A-6D8E-AD70-0CFFDA64735B}"/>
              </a:ext>
            </a:extLst>
          </p:cNvPr>
          <p:cNvCxnSpPr>
            <a:cxnSpLocks/>
            <a:stCxn id="11" idx="0"/>
            <a:endCxn id="84" idx="2"/>
          </p:cNvCxnSpPr>
          <p:nvPr/>
        </p:nvCxnSpPr>
        <p:spPr bwMode="auto">
          <a:xfrm flipV="1">
            <a:off x="6181449" y="4507839"/>
            <a:ext cx="1109024" cy="467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69A9399-685B-CFE7-563A-B6DB877A8A7C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7661" y="3739240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E63BA6C-7F92-FAC5-E25A-5DB004A2EEF2}"/>
              </a:ext>
            </a:extLst>
          </p:cNvPr>
          <p:cNvCxnSpPr>
            <a:cxnSpLocks/>
          </p:cNvCxnSpPr>
          <p:nvPr/>
        </p:nvCxnSpPr>
        <p:spPr bwMode="auto">
          <a:xfrm>
            <a:off x="2925914" y="3739240"/>
            <a:ext cx="1512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065A27E-CE28-D156-BBFE-604A25484CFC}"/>
              </a:ext>
            </a:extLst>
          </p:cNvPr>
          <p:cNvGrpSpPr/>
          <p:nvPr/>
        </p:nvGrpSpPr>
        <p:grpSpPr>
          <a:xfrm>
            <a:off x="2029844" y="3647033"/>
            <a:ext cx="228600" cy="239167"/>
            <a:chOff x="2704599" y="3274840"/>
            <a:chExt cx="228600" cy="239167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A3489DD-2F5D-48F4-6E7D-B374A3B7484E}"/>
                </a:ext>
              </a:extLst>
            </p:cNvPr>
            <p:cNvSpPr/>
            <p:nvPr/>
          </p:nvSpPr>
          <p:spPr bwMode="auto">
            <a:xfrm>
              <a:off x="2704599" y="3274840"/>
              <a:ext cx="228600" cy="220113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D4E9B3C-D97A-1FA3-6E8C-0458118A01C8}"/>
                </a:ext>
              </a:extLst>
            </p:cNvPr>
            <p:cNvSpPr/>
            <p:nvPr/>
          </p:nvSpPr>
          <p:spPr bwMode="auto">
            <a:xfrm>
              <a:off x="2704599" y="3293893"/>
              <a:ext cx="228600" cy="22011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2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366E4CB8-22B2-2685-5DDD-F41D7C2ADC12}"/>
              </a:ext>
            </a:extLst>
          </p:cNvPr>
          <p:cNvCxnSpPr>
            <a:cxnSpLocks/>
          </p:cNvCxnSpPr>
          <p:nvPr/>
        </p:nvCxnSpPr>
        <p:spPr bwMode="auto">
          <a:xfrm flipV="1">
            <a:off x="9414066" y="3729944"/>
            <a:ext cx="1091678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339CA91-7564-A153-4796-6BEA696277C1}"/>
              </a:ext>
            </a:extLst>
          </p:cNvPr>
          <p:cNvCxnSpPr>
            <a:cxnSpLocks/>
          </p:cNvCxnSpPr>
          <p:nvPr/>
        </p:nvCxnSpPr>
        <p:spPr bwMode="auto">
          <a:xfrm>
            <a:off x="7927286" y="3739067"/>
            <a:ext cx="151273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A62E968-DB9E-65C6-8E7D-9DD949C241DE}"/>
              </a:ext>
            </a:extLst>
          </p:cNvPr>
          <p:cNvSpPr/>
          <p:nvPr/>
        </p:nvSpPr>
        <p:spPr bwMode="auto">
          <a:xfrm>
            <a:off x="8665419" y="2829391"/>
            <a:ext cx="1279523" cy="8099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MMPDU Engine(s)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4401AA-A4C2-F242-ACB6-1B257CCC47D9}"/>
              </a:ext>
            </a:extLst>
          </p:cNvPr>
          <p:cNvSpPr/>
          <p:nvPr/>
        </p:nvSpPr>
        <p:spPr bwMode="auto">
          <a:xfrm>
            <a:off x="2422523" y="2819400"/>
            <a:ext cx="1279523" cy="8185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MMPDU Engine(s)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5D08B5-FA54-5C38-C12F-1537C6E2A3C7}"/>
              </a:ext>
            </a:extLst>
          </p:cNvPr>
          <p:cNvCxnSpPr>
            <a:cxnSpLocks/>
          </p:cNvCxnSpPr>
          <p:nvPr/>
        </p:nvCxnSpPr>
        <p:spPr bwMode="auto">
          <a:xfrm flipV="1">
            <a:off x="8239936" y="3329325"/>
            <a:ext cx="404184" cy="48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51F0BB8-DD8C-4971-8615-4CDCD024DFDA}"/>
              </a:ext>
            </a:extLst>
          </p:cNvPr>
          <p:cNvCxnSpPr>
            <a:cxnSpLocks/>
          </p:cNvCxnSpPr>
          <p:nvPr/>
        </p:nvCxnSpPr>
        <p:spPr bwMode="auto">
          <a:xfrm>
            <a:off x="9944942" y="3331734"/>
            <a:ext cx="5961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EE012A0-C25C-CFD6-DE7C-67D18F55C543}"/>
              </a:ext>
            </a:extLst>
          </p:cNvPr>
          <p:cNvSpPr/>
          <p:nvPr/>
        </p:nvSpPr>
        <p:spPr bwMode="auto">
          <a:xfrm>
            <a:off x="4191443" y="3813715"/>
            <a:ext cx="532533" cy="582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C41539-B78A-A56D-E156-A22F3AC25ACC}"/>
              </a:ext>
            </a:extLst>
          </p:cNvPr>
          <p:cNvSpPr/>
          <p:nvPr/>
        </p:nvSpPr>
        <p:spPr bwMode="auto">
          <a:xfrm>
            <a:off x="5058197" y="3818314"/>
            <a:ext cx="532533" cy="582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C7FEE2-E537-541E-A3F8-02DD02B1ADF7}"/>
              </a:ext>
            </a:extLst>
          </p:cNvPr>
          <p:cNvSpPr/>
          <p:nvPr/>
        </p:nvSpPr>
        <p:spPr bwMode="auto">
          <a:xfrm>
            <a:off x="4191000" y="3976102"/>
            <a:ext cx="1390650" cy="36729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Lower MAC1 Datapath(s)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15508C-012D-673E-DDB9-EB3449C91280}"/>
              </a:ext>
            </a:extLst>
          </p:cNvPr>
          <p:cNvSpPr/>
          <p:nvPr/>
        </p:nvSpPr>
        <p:spPr bwMode="auto">
          <a:xfrm>
            <a:off x="6811224" y="3816686"/>
            <a:ext cx="532533" cy="582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43B3BB7-B278-5024-A984-E123886D6874}"/>
              </a:ext>
            </a:extLst>
          </p:cNvPr>
          <p:cNvSpPr/>
          <p:nvPr/>
        </p:nvSpPr>
        <p:spPr bwMode="auto">
          <a:xfrm>
            <a:off x="7677978" y="3821285"/>
            <a:ext cx="532533" cy="582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6A57616-C7E9-9D0B-74DA-7E0B303466E5}"/>
              </a:ext>
            </a:extLst>
          </p:cNvPr>
          <p:cNvSpPr/>
          <p:nvPr/>
        </p:nvSpPr>
        <p:spPr bwMode="auto">
          <a:xfrm>
            <a:off x="6810781" y="3979073"/>
            <a:ext cx="1390650" cy="36729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Lower MAC2 Datapath(s)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A1D899-34FF-F742-FEAC-84B373B0051A}"/>
              </a:ext>
            </a:extLst>
          </p:cNvPr>
          <p:cNvSpPr/>
          <p:nvPr/>
        </p:nvSpPr>
        <p:spPr bwMode="auto">
          <a:xfrm>
            <a:off x="4438650" y="3425845"/>
            <a:ext cx="957026" cy="5365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Context (+Data)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EB707F4-AE93-4544-3D86-1CB9507654A1}"/>
              </a:ext>
            </a:extLst>
          </p:cNvPr>
          <p:cNvSpPr/>
          <p:nvPr/>
        </p:nvSpPr>
        <p:spPr bwMode="auto">
          <a:xfrm>
            <a:off x="7001406" y="3429000"/>
            <a:ext cx="936732" cy="5365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Context (+Data)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70BF0D-D7BE-A515-2469-A4BA6D0A77A6}"/>
              </a:ext>
            </a:extLst>
          </p:cNvPr>
          <p:cNvSpPr/>
          <p:nvPr/>
        </p:nvSpPr>
        <p:spPr bwMode="auto">
          <a:xfrm rot="16200000">
            <a:off x="5001622" y="3451241"/>
            <a:ext cx="1533866" cy="3556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logic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5DBF83C-ABCF-9B03-B5B0-881E6C222F57}"/>
              </a:ext>
            </a:extLst>
          </p:cNvPr>
          <p:cNvSpPr/>
          <p:nvPr/>
        </p:nvSpPr>
        <p:spPr bwMode="auto">
          <a:xfrm rot="16200000">
            <a:off x="5864112" y="3460165"/>
            <a:ext cx="1533866" cy="3556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Roaming logic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8E95264-0DEB-6650-498C-5332D816582E}"/>
              </a:ext>
            </a:extLst>
          </p:cNvPr>
          <p:cNvSpPr txBox="1">
            <a:spLocks/>
          </p:cNvSpPr>
          <p:nvPr/>
        </p:nvSpPr>
        <p:spPr bwMode="auto">
          <a:xfrm>
            <a:off x="7290473" y="4974389"/>
            <a:ext cx="4749127" cy="1521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b="0" kern="0" dirty="0">
                <a:latin typeface="+mj-lt"/>
              </a:rPr>
              <a:t>Note 1: Keys not addressed in this figure</a:t>
            </a: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b="0" kern="0" dirty="0">
                <a:latin typeface="+mj-lt"/>
              </a:rPr>
              <a:t>Note 2: SME is the responsibility of AP system vendor, </a:t>
            </a:r>
            <a:r>
              <a:rPr lang="en-US" b="0" kern="0" dirty="0" err="1">
                <a:latin typeface="+mj-lt"/>
              </a:rPr>
              <a:t>etc</a:t>
            </a:r>
            <a:endParaRPr lang="en-US" b="0" kern="0" dirty="0">
              <a:latin typeface="+mj-lt"/>
            </a:endParaRPr>
          </a:p>
          <a:p>
            <a:pPr marL="0" indent="0">
              <a:lnSpc>
                <a:spcPct val="85000"/>
              </a:lnSpc>
              <a:buFont typeface="Arial" panose="020B0604020202020204" pitchFamily="34" charset="0"/>
              <a:buNone/>
            </a:pPr>
            <a:r>
              <a:rPr lang="en-US" b="0" kern="0" dirty="0">
                <a:latin typeface="+mj-lt"/>
              </a:rPr>
              <a:t>Note 3: Roaming logic supports dual DL, </a:t>
            </a:r>
            <a:r>
              <a:rPr lang="en-US" b="0" kern="0" dirty="0" err="1">
                <a:latin typeface="+mj-lt"/>
              </a:rPr>
              <a:t>etc</a:t>
            </a:r>
            <a:endParaRPr lang="en-US" b="0" kern="0" dirty="0">
              <a:latin typeface="+mj-lt"/>
            </a:endParaRPr>
          </a:p>
          <a:p>
            <a:pPr marL="342900" indent="-342900">
              <a:lnSpc>
                <a:spcPct val="85000"/>
              </a:lnSpc>
              <a:buFontTx/>
              <a:buAutoNum type="arabicPeriod"/>
            </a:pPr>
            <a:endParaRPr lang="en-US" kern="0" dirty="0">
              <a:latin typeface="+mj-lt"/>
            </a:endParaRPr>
          </a:p>
          <a:p>
            <a:pPr marL="342900" indent="-342900">
              <a:lnSpc>
                <a:spcPct val="85000"/>
              </a:lnSpc>
              <a:spcBef>
                <a:spcPct val="0"/>
              </a:spcBef>
              <a:buFontTx/>
              <a:buAutoNum type="arabicPeriod"/>
            </a:pPr>
            <a:endParaRPr lang="en-US" kern="0" dirty="0">
              <a:latin typeface="+mj-lt"/>
            </a:endParaRP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0205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CEB0-9F08-9F7B-9C7C-24363C12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will learn a lot as 802.11bn products are developed and deployed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9C6C-FC30-DB17-EB1A-AF8D8149F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Standardization should provide for a lowest common denominator</a:t>
            </a:r>
          </a:p>
          <a:p>
            <a:pPr lvl="1"/>
            <a:r>
              <a:rPr lang="en-US" dirty="0"/>
              <a:t>… that is sufficient to show considerable end-user value </a:t>
            </a:r>
          </a:p>
          <a:p>
            <a:r>
              <a:rPr lang="en-US" dirty="0"/>
              <a:t>Standardization should not preclude enhancements beyond this</a:t>
            </a:r>
          </a:p>
          <a:p>
            <a:pPr lvl="1"/>
            <a:r>
              <a:rPr lang="en-US" dirty="0"/>
              <a:t>… via System/silicon vendor specific extensions for experimentation / enhancements,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3773D-5367-37C4-93F6-E7ED1638E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9DA6-D4AC-5519-8756-F9EDD896B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3640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9CEB0-9F08-9F7B-9C7C-24363C12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C9C6C-FC30-DB17-EB1A-AF8D8149F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the usual MLME interface and frame formats for </a:t>
            </a:r>
            <a:r>
              <a:rPr lang="en-US" dirty="0" err="1"/>
              <a:t>req+resp</a:t>
            </a:r>
            <a:r>
              <a:rPr lang="en-US" dirty="0"/>
              <a:t> mgmt. frames, we show there is considerable stakeholder value for:</a:t>
            </a:r>
          </a:p>
          <a:p>
            <a:pPr lvl="1"/>
            <a:r>
              <a:rPr lang="en-US" dirty="0"/>
              <a:t>MAPC</a:t>
            </a:r>
          </a:p>
          <a:p>
            <a:pPr lvl="2"/>
            <a:r>
              <a:rPr lang="en-US" dirty="0"/>
              <a:t>When a (lowest common denominator) MLME primitive for APs is defined that provides for MAPC management out-of-band (e.g., </a:t>
            </a:r>
            <a:r>
              <a:rPr lang="en-US" b="1" dirty="0"/>
              <a:t>over the wire</a:t>
            </a:r>
            <a:r>
              <a:rPr lang="en-US" dirty="0"/>
              <a:t>) for use by SMEs (and thence a system vendor) to enable the MAPC feature across APs from different system/silicon vendors and different product generations</a:t>
            </a:r>
          </a:p>
          <a:p>
            <a:pPr lvl="2"/>
            <a:r>
              <a:rPr lang="en-US" dirty="0"/>
              <a:t>… While allowing vendor specific extensions</a:t>
            </a:r>
          </a:p>
          <a:p>
            <a:pPr lvl="1"/>
            <a:r>
              <a:rPr lang="en-US" dirty="0"/>
              <a:t>Seamless roaming</a:t>
            </a:r>
          </a:p>
          <a:p>
            <a:pPr lvl="2"/>
            <a:r>
              <a:rPr lang="en-US" dirty="0"/>
              <a:t>When a (lowest common denominator) MLME primitive for APs is defined that provides get/set context semantics for use by SMEs (and thence a system vendor) to deliver seamless roaming across AP MLDs from different silicon vendors and different product generations</a:t>
            </a:r>
          </a:p>
          <a:p>
            <a:pPr lvl="3"/>
            <a:r>
              <a:rPr lang="en-US" dirty="0"/>
              <a:t>And get/set data semantics if applicable</a:t>
            </a:r>
          </a:p>
          <a:p>
            <a:pPr lvl="2"/>
            <a:r>
              <a:rPr lang="en-US" dirty="0"/>
              <a:t>… While allowing vendor specific extensions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3773D-5367-37C4-93F6-E7ED1638E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A9DA6-D4AC-5519-8756-F9EDD896B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364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define:</a:t>
            </a:r>
          </a:p>
          <a:p>
            <a:pPr lvl="2"/>
            <a:r>
              <a:rPr lang="en-US" dirty="0"/>
              <a:t>AP-to-AP frames including frame formats to enable interoperable MAPC across APs</a:t>
            </a:r>
          </a:p>
          <a:p>
            <a:pPr lvl="2"/>
            <a:r>
              <a:rPr lang="en-US" dirty="0"/>
              <a:t>MLME primitive(s) so that the SME can orchestrate the transmission and reception of these same frames</a:t>
            </a:r>
          </a:p>
          <a:p>
            <a:pPr lvl="2"/>
            <a:r>
              <a:rPr lang="en-US" dirty="0"/>
              <a:t>MLME primitive(s) so that the SME can create a “bent pipe” such that the AP-to-AP frames may be sent AP-MLME-to-AP-MLME instead of AP PHY-to-AP PHY</a:t>
            </a:r>
          </a:p>
          <a:p>
            <a:pPr lvl="1"/>
            <a:r>
              <a:rPr lang="en-US" dirty="0"/>
              <a:t>Note: this allows for feature enablement across different system and silicon vendors and different product generations, and both wireless and out-of-band MAPC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1256</Words>
  <Application>Microsoft Office PowerPoint</Application>
  <PresentationFormat>Widescreen</PresentationFormat>
  <Paragraphs>178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Scope of MAPC and Roaming Standardization</vt:lpstr>
      <vt:lpstr>Introduction</vt:lpstr>
      <vt:lpstr>Standardization Sometimes Brings Value … And Sometimes Doesn’t</vt:lpstr>
      <vt:lpstr>Standardization Brings Specific Value to MAPC and Seamless Roaming</vt:lpstr>
      <vt:lpstr>AP Interfaces for MAPC, where Three Interfaces Should Be Defined </vt:lpstr>
      <vt:lpstr>AP Interfaces for Roaming, where Two Interfaces Should Be Defined</vt:lpstr>
      <vt:lpstr>We will learn a lot as 802.11bn products are developed and deployed</vt:lpstr>
      <vt:lpstr>Summary</vt:lpstr>
      <vt:lpstr>Strawpoll 1</vt:lpstr>
      <vt:lpstr>Strawpoll 2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of MAPC and Roaming Standardization</dc:title>
  <dc:creator/>
  <cp:keywords>24/1595</cp:keywords>
  <cp:lastModifiedBy/>
  <cp:revision>6</cp:revision>
  <dcterms:created xsi:type="dcterms:W3CDTF">2011-09-19T06:02:14Z</dcterms:created>
  <dcterms:modified xsi:type="dcterms:W3CDTF">2024-09-23T21:44:08Z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