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6" r:id="rId2"/>
    <p:sldId id="257" r:id="rId3"/>
    <p:sldId id="268" r:id="rId4"/>
    <p:sldId id="269" r:id="rId5"/>
    <p:sldId id="265" r:id="rId6"/>
    <p:sldId id="283" r:id="rId7"/>
    <p:sldId id="285" r:id="rId8"/>
    <p:sldId id="284" r:id="rId9"/>
    <p:sldId id="280" r:id="rId10"/>
    <p:sldId id="286" r:id="rId11"/>
    <p:sldId id="281" r:id="rId12"/>
    <p:sldId id="287" r:id="rId13"/>
    <p:sldId id="271" r:id="rId14"/>
    <p:sldId id="267" r:id="rId1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17" autoAdjust="0"/>
    <p:restoredTop sz="94660"/>
  </p:normalViewPr>
  <p:slideViewPr>
    <p:cSldViewPr>
      <p:cViewPr varScale="1">
        <p:scale>
          <a:sx n="93" d="100"/>
          <a:sy n="93" d="100"/>
        </p:scale>
        <p:origin x="250" y="8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9/9/2024</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‹Nr.›</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‹Nr.›</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802.11-23/0221r0</a:t>
            </a:r>
          </a:p>
        </p:txBody>
      </p:sp>
      <p:sp>
        <p:nvSpPr>
          <p:cNvPr id="5" name="Date Placeholder 4"/>
          <p:cNvSpPr>
            <a:spLocks noGrp="1"/>
          </p:cNvSpPr>
          <p:nvPr>
            <p:ph type="dt" idx="11"/>
          </p:nvPr>
        </p:nvSpPr>
        <p:spPr/>
        <p:txBody>
          <a:bodyPr/>
          <a:lstStyle/>
          <a:p>
            <a:pPr>
              <a:defRPr/>
            </a:pPr>
            <a:r>
              <a:rPr lang="en-US"/>
              <a:t>March 2023</a:t>
            </a:r>
          </a:p>
        </p:txBody>
      </p:sp>
      <p:sp>
        <p:nvSpPr>
          <p:cNvPr id="6" name="Footer Placeholder 5"/>
          <p:cNvSpPr>
            <a:spLocks noGrp="1"/>
          </p:cNvSpPr>
          <p:nvPr>
            <p:ph type="ftr" sz="quarter" idx="12"/>
          </p:nvPr>
        </p:nvSpPr>
        <p:spPr/>
        <p:txBody>
          <a:bodyPr/>
          <a:lstStyle/>
          <a:p>
            <a:pPr lvl="4">
              <a:defRPr/>
            </a:pPr>
            <a:r>
              <a:rPr lang="en-US"/>
              <a:t>Volker Jungnickel (Fraunhofer HHI)</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10</a:t>
            </a:fld>
            <a:endParaRPr lang="en-US"/>
          </a:p>
        </p:txBody>
      </p:sp>
    </p:spTree>
    <p:extLst>
      <p:ext uri="{BB962C8B-B14F-4D97-AF65-F5344CB8AC3E}">
        <p14:creationId xmlns:p14="http://schemas.microsoft.com/office/powerpoint/2010/main" val="1014363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5095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07460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86596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14</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11459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6880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hdr" idx="2"/>
          </p:nvPr>
        </p:nvSpPr>
        <p:spPr>
          <a:xfrm>
            <a:off x="5640388" y="96838"/>
            <a:ext cx="639762" cy="211137"/>
          </a:xfrm>
          <a:prstGeom prst="rect">
            <a:avLst/>
          </a:prstGeom>
          <a:noFill/>
          <a:ln>
            <a:noFill/>
          </a:ln>
        </p:spPr>
        <p:txBody>
          <a:bodyPr spcFirstLastPara="1" wrap="square" lIns="0" tIns="0" rIns="0" bIns="0" anchor="b" anchorCtr="0">
            <a:noAutofit/>
          </a:bodyPr>
          <a:lstStyle/>
          <a:p>
            <a:pPr marL="0" lvl="0" indent="0" algn="r" rtl="0">
              <a:lnSpc>
                <a:spcPct val="100000"/>
              </a:lnSpc>
              <a:spcBef>
                <a:spcPts val="0"/>
              </a:spcBef>
              <a:spcAft>
                <a:spcPts val="0"/>
              </a:spcAft>
              <a:buSzPts val="1400"/>
              <a:buNone/>
            </a:pPr>
            <a:r>
              <a:rPr lang="en-US"/>
              <a:t>doc.: IEEE 802.11-22/1784r0 </a:t>
            </a:r>
            <a:endParaRPr/>
          </a:p>
        </p:txBody>
      </p:sp>
      <p:sp>
        <p:nvSpPr>
          <p:cNvPr id="110" name="Google Shape;110;p3:notes"/>
          <p:cNvSpPr txBox="1">
            <a:spLocks noGrp="1"/>
          </p:cNvSpPr>
          <p:nvPr>
            <p:ph type="dt" idx="10"/>
          </p:nvPr>
        </p:nvSpPr>
        <p:spPr>
          <a:xfrm>
            <a:off x="654050" y="96838"/>
            <a:ext cx="825500" cy="211137"/>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1400"/>
              <a:buNone/>
            </a:pPr>
            <a:r>
              <a:rPr lang="en-US"/>
              <a:t>November 2022</a:t>
            </a:r>
            <a:endParaRPr/>
          </a:p>
        </p:txBody>
      </p:sp>
      <p:sp>
        <p:nvSpPr>
          <p:cNvPr id="111" name="Google Shape;111;p3:notes"/>
          <p:cNvSpPr txBox="1">
            <a:spLocks noGrp="1"/>
          </p:cNvSpPr>
          <p:nvPr>
            <p:ph type="ftr" idx="11"/>
          </p:nvPr>
        </p:nvSpPr>
        <p:spPr>
          <a:xfrm>
            <a:off x="5357813" y="8985250"/>
            <a:ext cx="922337" cy="180975"/>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Boris Bellalta (UPF Barcelona), Szymon Szott (AGH University)</a:t>
            </a:r>
            <a:endParaRPr/>
          </a:p>
        </p:txBody>
      </p:sp>
      <p:sp>
        <p:nvSpPr>
          <p:cNvPr id="112" name="Google Shape;112;p3:notes"/>
          <p:cNvSpPr txBox="1">
            <a:spLocks noGrp="1"/>
          </p:cNvSpPr>
          <p:nvPr>
            <p:ph type="sldNum" idx="12"/>
          </p:nvPr>
        </p:nvSpPr>
        <p:spPr>
          <a:xfrm>
            <a:off x="3222625" y="8985250"/>
            <a:ext cx="511175" cy="363538"/>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SzPts val="1400"/>
              <a:buNone/>
            </a:pPr>
            <a:r>
              <a:rPr lang="en-US"/>
              <a:t>Page </a:t>
            </a:r>
            <a:fld id="{00000000-1234-1234-1234-123412341234}" type="slidenum">
              <a:rPr lang="en-US"/>
              <a:t>4</a:t>
            </a:fld>
            <a:endParaRPr/>
          </a:p>
        </p:txBody>
      </p:sp>
      <p:sp>
        <p:nvSpPr>
          <p:cNvPr id="113" name="Google Shape;113;p3:notes"/>
          <p:cNvSpPr>
            <a:spLocks noGrp="1" noRot="1" noChangeAspect="1"/>
          </p:cNvSpPr>
          <p:nvPr>
            <p:ph type="sldImg" idx="3"/>
          </p:nvPr>
        </p:nvSpPr>
        <p:spPr>
          <a:xfrm>
            <a:off x="384175" y="701675"/>
            <a:ext cx="6165850" cy="346868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114" name="Google Shape;114;p3:notes"/>
          <p:cNvSpPr txBox="1">
            <a:spLocks noGrp="1"/>
          </p:cNvSpPr>
          <p:nvPr>
            <p:ph type="body" idx="1"/>
          </p:nvPr>
        </p:nvSpPr>
        <p:spPr>
          <a:xfrm>
            <a:off x="923925" y="4408488"/>
            <a:ext cx="5086350" cy="4270375"/>
          </a:xfrm>
          <a:prstGeom prst="rect">
            <a:avLst/>
          </a:prstGeom>
          <a:noFill/>
          <a:ln>
            <a:noFill/>
          </a:ln>
        </p:spPr>
        <p:txBody>
          <a:bodyPr spcFirstLastPara="1" wrap="square" lIns="93600" tIns="46075" rIns="93600" bIns="46075" anchor="ctr" anchorCtr="0">
            <a:noAutofit/>
          </a:bodyPr>
          <a:lstStyle/>
          <a:p>
            <a:pPr marL="0" lvl="0" indent="0" algn="l" rtl="0">
              <a:lnSpc>
                <a:spcPct val="100000"/>
              </a:lnSpc>
              <a:spcBef>
                <a:spcPts val="360"/>
              </a:spcBef>
              <a:spcAft>
                <a:spcPts val="0"/>
              </a:spcAft>
              <a:buSzPts val="1400"/>
              <a:buNone/>
            </a:pPr>
            <a:endParaRPr/>
          </a:p>
        </p:txBody>
      </p:sp>
    </p:spTree>
    <p:extLst>
      <p:ext uri="{BB962C8B-B14F-4D97-AF65-F5344CB8AC3E}">
        <p14:creationId xmlns:p14="http://schemas.microsoft.com/office/powerpoint/2010/main" val="3305159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5</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495054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6</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9337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7</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929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t>doc.: IEEE 802.11-23/0221r0</a:t>
            </a:r>
          </a:p>
        </p:txBody>
      </p:sp>
      <p:sp>
        <p:nvSpPr>
          <p:cNvPr id="5" name="Date Placeholder 4"/>
          <p:cNvSpPr>
            <a:spLocks noGrp="1"/>
          </p:cNvSpPr>
          <p:nvPr>
            <p:ph type="dt" idx="11"/>
          </p:nvPr>
        </p:nvSpPr>
        <p:spPr/>
        <p:txBody>
          <a:bodyPr/>
          <a:lstStyle/>
          <a:p>
            <a:pPr>
              <a:defRPr/>
            </a:pPr>
            <a:r>
              <a:rPr lang="en-US"/>
              <a:t>March 2023</a:t>
            </a:r>
          </a:p>
        </p:txBody>
      </p:sp>
      <p:sp>
        <p:nvSpPr>
          <p:cNvPr id="6" name="Footer Placeholder 5"/>
          <p:cNvSpPr>
            <a:spLocks noGrp="1"/>
          </p:cNvSpPr>
          <p:nvPr>
            <p:ph type="ftr" sz="quarter" idx="12"/>
          </p:nvPr>
        </p:nvSpPr>
        <p:spPr/>
        <p:txBody>
          <a:bodyPr/>
          <a:lstStyle/>
          <a:p>
            <a:pPr lvl="4">
              <a:defRPr/>
            </a:pPr>
            <a:r>
              <a:rPr lang="en-US"/>
              <a:t>Volker Jungnickel (Fraunhofer HHI)</a:t>
            </a:r>
          </a:p>
        </p:txBody>
      </p:sp>
      <p:sp>
        <p:nvSpPr>
          <p:cNvPr id="7" name="Slide Number Placeholder 6"/>
          <p:cNvSpPr>
            <a:spLocks noGrp="1"/>
          </p:cNvSpPr>
          <p:nvPr>
            <p:ph type="sldNum" sz="quarter" idx="13"/>
          </p:nvPr>
        </p:nvSpPr>
        <p:spPr/>
        <p:txBody>
          <a:bodyPr/>
          <a:lstStyle/>
          <a:p>
            <a:pPr>
              <a:defRPr/>
            </a:pPr>
            <a:r>
              <a:rPr lang="en-US"/>
              <a:t>Page </a:t>
            </a:r>
            <a:fld id="{2C873923-7103-4AF9-AECF-EE09B40480BC}" type="slidenum">
              <a:rPr lang="en-US" smtClean="0"/>
              <a:pPr>
                <a:defRPr/>
              </a:pPr>
              <a:t>8</a:t>
            </a:fld>
            <a:endParaRPr lang="en-US"/>
          </a:p>
        </p:txBody>
      </p:sp>
    </p:spTree>
    <p:extLst>
      <p:ext uri="{BB962C8B-B14F-4D97-AF65-F5344CB8AC3E}">
        <p14:creationId xmlns:p14="http://schemas.microsoft.com/office/powerpoint/2010/main" val="3751171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325481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de-DE" smtClean="0"/>
              <a:t>Titelmasterformat durch Klicken bearbeiten</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en-GB"/>
          </a:p>
        </p:txBody>
      </p:sp>
      <p:sp>
        <p:nvSpPr>
          <p:cNvPr id="4" name="Date Placeholder 3"/>
          <p:cNvSpPr>
            <a:spLocks noGrp="1"/>
          </p:cNvSpPr>
          <p:nvPr>
            <p:ph type="dt" idx="10"/>
          </p:nvPr>
        </p:nvSpPr>
        <p:spPr>
          <a:xfrm>
            <a:off x="915589" y="275630"/>
            <a:ext cx="2499764" cy="273050"/>
          </a:xfrm>
          <a:prstGeom prst="rect">
            <a:avLst/>
          </a:prstGeom>
        </p:spPr>
        <p:txBody>
          <a:bodyPr/>
          <a:lstStyle>
            <a:lvl1pPr>
              <a:defRPr/>
            </a:lvl1pPr>
          </a:lstStyle>
          <a:p>
            <a:r>
              <a:rPr lang="en-US" dirty="0" smtClean="0"/>
              <a:t>September 2024</a:t>
            </a:r>
            <a:endParaRPr lang="en-GB" dirty="0"/>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‹Nr.›</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‹Nr.›</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Name, Affiliation</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a:t>Month Year</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de-DE" smtClean="0"/>
              <a:t>Titelmasterformat durch Klicken bearbeiten</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Formatvorlagen des Textmasters bearbeiten</a:t>
            </a:r>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‹Nr.›</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e Placeholder 4"/>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6" name="Footer Placeholder 5"/>
          <p:cNvSpPr>
            <a:spLocks noGrp="1"/>
          </p:cNvSpPr>
          <p:nvPr>
            <p:ph type="ftr" idx="11"/>
          </p:nvPr>
        </p:nvSpPr>
        <p:spPr/>
        <p:txBody>
          <a:bodyPr/>
          <a:lstStyle>
            <a:lvl1pPr>
              <a:defRPr/>
            </a:lvl1pPr>
          </a:lstStyle>
          <a:p>
            <a:r>
              <a:rPr lang="en-GB"/>
              <a:t>Name, Affiliation</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‹Nr.›</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e Placeholder 6"/>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a:t>Name, Affiliation</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‹Nr.›</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Date Placeholder 2"/>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4" name="Footer Placeholder 3"/>
          <p:cNvSpPr>
            <a:spLocks noGrp="1"/>
          </p:cNvSpPr>
          <p:nvPr>
            <p:ph type="ftr" idx="11"/>
          </p:nvPr>
        </p:nvSpPr>
        <p:spPr/>
        <p:txBody>
          <a:bodyPr/>
          <a:lstStyle>
            <a:lvl1pPr>
              <a:defRPr/>
            </a:lvl1pPr>
          </a:lstStyle>
          <a:p>
            <a:r>
              <a:rPr lang="en-GB"/>
              <a:t>Name, Affiliation</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3" name="Footer Placeholder 2"/>
          <p:cNvSpPr>
            <a:spLocks noGrp="1"/>
          </p:cNvSpPr>
          <p:nvPr>
            <p:ph type="ftr" idx="11"/>
          </p:nvPr>
        </p:nvSpPr>
        <p:spPr/>
        <p:txBody>
          <a:bodyPr/>
          <a:lstStyle>
            <a:lvl1pPr>
              <a:defRPr/>
            </a:lvl1pPr>
          </a:lstStyle>
          <a:p>
            <a:r>
              <a:rPr lang="en-GB"/>
              <a:t>Name, Affiliation</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GB"/>
          </a:p>
        </p:txBody>
      </p:sp>
      <p:sp>
        <p:nvSpPr>
          <p:cNvPr id="3" name="Vertical Text Placehold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de-DE" smtClean="0"/>
              <a:t>Titelmasterformat durch Klicken bearbeiten</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e Placeholder 3"/>
          <p:cNvSpPr>
            <a:spLocks noGrp="1"/>
          </p:cNvSpPr>
          <p:nvPr>
            <p:ph type="dt" idx="10"/>
          </p:nvPr>
        </p:nvSpPr>
        <p:spPr>
          <a:xfrm>
            <a:off x="915589" y="220641"/>
            <a:ext cx="2499764" cy="273050"/>
          </a:xfrm>
          <a:prstGeom prst="rect">
            <a:avLst/>
          </a:prstGeom>
        </p:spPr>
        <p:txBody>
          <a:bodyPr/>
          <a:lstStyle>
            <a:lvl1pPr>
              <a:defRPr/>
            </a:lvl1pPr>
          </a:lstStyle>
          <a:p>
            <a:r>
              <a:rPr lang="en-US"/>
              <a:t>Month Year</a:t>
            </a:r>
            <a:endParaRPr lang="en-GB"/>
          </a:p>
        </p:txBody>
      </p:sp>
      <p:sp>
        <p:nvSpPr>
          <p:cNvPr id="5" name="Footer Placeholder 4"/>
          <p:cNvSpPr>
            <a:spLocks noGrp="1"/>
          </p:cNvSpPr>
          <p:nvPr>
            <p:ph type="ftr" idx="11"/>
          </p:nvPr>
        </p:nvSpPr>
        <p:spPr/>
        <p:txBody>
          <a:bodyPr/>
          <a:lstStyle>
            <a:lvl1pPr>
              <a:defRPr/>
            </a:lvl1pPr>
          </a:lstStyle>
          <a:p>
            <a:r>
              <a:rPr lang="en-GB"/>
              <a:t>Name, Affiliation</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dirty="0" err="1" smtClean="0"/>
              <a:t>Volkewr</a:t>
            </a:r>
            <a:r>
              <a:rPr lang="en-GB" dirty="0" smtClean="0"/>
              <a:t> Jungnickel, Fraunhofer HHI</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‹Nr.›</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3265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802.11-24/1594r0</a:t>
            </a:r>
            <a:endPar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endParaRPr>
          </a:p>
        </p:txBody>
      </p:sp>
      <p:sp>
        <p:nvSpPr>
          <p:cNvPr id="13" name="Date Placeholder 3"/>
          <p:cNvSpPr>
            <a:spLocks noGrp="1"/>
          </p:cNvSpPr>
          <p:nvPr>
            <p:ph type="dt" idx="2"/>
          </p:nvPr>
        </p:nvSpPr>
        <p:spPr>
          <a:xfrm>
            <a:off x="915589" y="275630"/>
            <a:ext cx="2499764" cy="273050"/>
          </a:xfrm>
          <a:prstGeom prst="rect">
            <a:avLst/>
          </a:prstGeom>
        </p:spPr>
        <p:txBody>
          <a:bodyPr/>
          <a:lstStyle>
            <a:lvl1pPr>
              <a:defRPr sz="1800" b="1" i="0">
                <a:solidFill>
                  <a:schemeClr val="tx1"/>
                </a:solidFill>
              </a:defRPr>
            </a:lvl1pPr>
          </a:lstStyle>
          <a:p>
            <a:r>
              <a:rPr lang="en-US" smtClean="0"/>
              <a:t>September 2024</a:t>
            </a:r>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hhi.fraunhofer.de/en/news/nachrichten/2021/lifi-technology-enables-driverless-platooning-of-trucks-for-the-first-time-on-japanese-highway.html" TargetMode="External"/><Relationship Id="rId13" Type="http://schemas.openxmlformats.org/officeDocument/2006/relationships/hyperlink" Target="https://www.hhi.fraunhofer.de/en/news/nachrichten/2021/germanys-first-classroom-equipped-with-networked-lifi-technology-goes-live.html" TargetMode="External"/><Relationship Id="rId18" Type="http://schemas.openxmlformats.org/officeDocument/2006/relationships/hyperlink" Target="https://www.oledcomm.net/press/oledcomms-lifi-in-space-launched-by-spacex/" TargetMode="External"/><Relationship Id="rId3" Type="http://schemas.openxmlformats.org/officeDocument/2006/relationships/hyperlink" Target="https://standards.ieee.org/ieee/802.11bb/10823/" TargetMode="External"/><Relationship Id="rId7" Type="http://schemas.openxmlformats.org/officeDocument/2006/relationships/hyperlink" Target="https://newsletter.fraunhofer.de/-viewonline2/17386/789/3/6RFhct0v/n28DsXXw3G/1" TargetMode="External"/><Relationship Id="rId12" Type="http://schemas.openxmlformats.org/officeDocument/2006/relationships/hyperlink" Target="https://ieeexplore.ieee.org/abstract/document/10117339" TargetMode="External"/><Relationship Id="rId17" Type="http://schemas.openxmlformats.org/officeDocument/2006/relationships/hyperlink" Target="https://www.signify.com/en-us/innovation/trulifi/government-defense" TargetMode="External"/><Relationship Id="rId2" Type="http://schemas.openxmlformats.org/officeDocument/2006/relationships/notesSlide" Target="../notesSlides/notesSlide14.xml"/><Relationship Id="rId16" Type="http://schemas.openxmlformats.org/officeDocument/2006/relationships/hyperlink" Target="https://www.purelifi.com/us-army-expand-lifi-deployment/" TargetMode="External"/><Relationship Id="rId20" Type="http://schemas.openxmlformats.org/officeDocument/2006/relationships/hyperlink" Target="https://ieeexplore.ieee.org/stamp/stamp.jsp?tp=&amp;arnumber=10347540" TargetMode="External"/><Relationship Id="rId1" Type="http://schemas.openxmlformats.org/officeDocument/2006/relationships/slideLayout" Target="../slideLayouts/slideLayout2.xml"/><Relationship Id="rId6" Type="http://schemas.openxmlformats.org/officeDocument/2006/relationships/hyperlink" Target="https://www.purelifi.com/products/the-lifi-cube/" TargetMode="External"/><Relationship Id="rId11" Type="http://schemas.openxmlformats.org/officeDocument/2006/relationships/hyperlink" Target="https://ieeexplore.ieee.org/abstract/document/9479791" TargetMode="External"/><Relationship Id="rId5" Type="http://schemas.openxmlformats.org/officeDocument/2006/relationships/hyperlink" Target="https://ieeexplore.ieee.org/document/9469422" TargetMode="External"/><Relationship Id="rId15" Type="http://schemas.openxmlformats.org/officeDocument/2006/relationships/hyperlink" Target="https://www.signify.com/global/our-company/news/press-releases/2022/20221107-signify-trulifi-technology-brings-best-in-class-connectivity-to-pioneering-berlin-school" TargetMode="External"/><Relationship Id="rId10" Type="http://schemas.openxmlformats.org/officeDocument/2006/relationships/hyperlink" Target="https://ieeexplore.ieee.org/document/9969087" TargetMode="External"/><Relationship Id="rId19" Type="http://schemas.openxmlformats.org/officeDocument/2006/relationships/hyperlink" Target="https://www.signify.com/en-us/innovation/trulifi/aero-and-transportation" TargetMode="External"/><Relationship Id="rId4" Type="http://schemas.openxmlformats.org/officeDocument/2006/relationships/hyperlink" Target="https://mentor.ieee.org/802.11/dcn/23/11-23-0277-01-0000-ieee-802-standards-on-light-communication.pdf" TargetMode="External"/><Relationship Id="rId9" Type="http://schemas.openxmlformats.org/officeDocument/2006/relationships/hyperlink" Target="https://ieeexplore.ieee.org/document/9489955" TargetMode="External"/><Relationship Id="rId14" Type="http://schemas.openxmlformats.org/officeDocument/2006/relationships/hyperlink" Target="https://www.purelifi.com/case-studies/lifi-in-the-classro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Use Cases and Requirements for </a:t>
            </a:r>
            <a:br>
              <a:rPr lang="en-GB" dirty="0" smtClean="0"/>
            </a:br>
            <a:r>
              <a:rPr lang="en-GB" dirty="0" smtClean="0"/>
              <a:t>Enhanced Light Communication (ELC)</a:t>
            </a:r>
            <a:endParaRPr lang="en-GB" dirty="0"/>
          </a:p>
        </p:txBody>
      </p:sp>
      <p:sp>
        <p:nvSpPr>
          <p:cNvPr id="3074" name="Rectangle 2"/>
          <p:cNvSpPr>
            <a:spLocks noGrp="1" noChangeArrowheads="1"/>
          </p:cNvSpPr>
          <p:nvPr>
            <p:ph type="subTitle" idx="1"/>
          </p:nvPr>
        </p:nvSpPr>
        <p:spPr>
          <a:xfrm>
            <a:off x="1828800" y="1944638"/>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2023-09-08</a:t>
            </a:r>
            <a:endParaRPr lang="en-GB" sz="2000" b="0" dirty="0"/>
          </a:p>
        </p:txBody>
      </p:sp>
      <p:sp>
        <p:nvSpPr>
          <p:cNvPr id="7" name="Footer Placeholder 4"/>
          <p:cNvSpPr>
            <a:spLocks noGrp="1"/>
          </p:cNvSpPr>
          <p:nvPr>
            <p:ph type="ftr" idx="11"/>
          </p:nvPr>
        </p:nvSpPr>
        <p:spPr/>
        <p:txBody>
          <a:bodyPr/>
          <a:lstStyle/>
          <a:p>
            <a:r>
              <a:rPr lang="en-GB" dirty="0" smtClean="0"/>
              <a:t>Volker Jungnickel, Fraunhofer HHI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4199312699"/>
              </p:ext>
            </p:extLst>
          </p:nvPr>
        </p:nvGraphicFramePr>
        <p:xfrm>
          <a:off x="989013" y="3082925"/>
          <a:ext cx="9759950" cy="2371725"/>
        </p:xfrm>
        <a:graphic>
          <a:graphicData uri="http://schemas.openxmlformats.org/presentationml/2006/ole">
            <mc:AlternateContent xmlns:mc="http://schemas.openxmlformats.org/markup-compatibility/2006">
              <mc:Choice xmlns:v="urn:schemas-microsoft-com:vml" Requires="v">
                <p:oleObj spid="_x0000_s1385" name="Document" r:id="rId4" imgW="10441751" imgH="2543950" progId="Word.Document.8">
                  <p:embed/>
                </p:oleObj>
              </mc:Choice>
              <mc:Fallback>
                <p:oleObj name="Document" r:id="rId4" imgW="10441751" imgH="2543950" progId="Word.Document.8">
                  <p:embed/>
                  <p:pic>
                    <p:nvPicPr>
                      <p:cNvPr id="0" name="Picture 3"/>
                      <p:cNvPicPr>
                        <a:picLocks noChangeAspect="1" noChangeArrowheads="1"/>
                      </p:cNvPicPr>
                      <p:nvPr/>
                    </p:nvPicPr>
                    <p:blipFill>
                      <a:blip r:embed="rId5"/>
                      <a:srcRect/>
                      <a:stretch>
                        <a:fillRect/>
                      </a:stretch>
                    </p:blipFill>
                    <p:spPr bwMode="auto">
                      <a:xfrm>
                        <a:off x="989013" y="3082925"/>
                        <a:ext cx="9759950" cy="2371725"/>
                      </a:xfrm>
                      <a:prstGeom prst="rect">
                        <a:avLst/>
                      </a:prstGeom>
                      <a:noFill/>
                    </p:spPr>
                  </p:pic>
                </p:oleObj>
              </mc:Fallback>
            </mc:AlternateContent>
          </a:graphicData>
        </a:graphic>
      </p:graphicFrame>
      <p:sp>
        <p:nvSpPr>
          <p:cNvPr id="3076" name="Rectangle 4"/>
          <p:cNvSpPr>
            <a:spLocks noChangeArrowheads="1"/>
          </p:cNvSpPr>
          <p:nvPr/>
        </p:nvSpPr>
        <p:spPr bwMode="auto">
          <a:xfrm>
            <a:off x="993775" y="256490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0"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2"/>
          <p:cNvSpPr txBox="1">
            <a:spLocks noChangeArrowheads="1"/>
          </p:cNvSpPr>
          <p:nvPr/>
        </p:nvSpPr>
        <p:spPr bwMode="auto">
          <a:xfrm>
            <a:off x="964142" y="4625312"/>
            <a:ext cx="10420164" cy="168400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smtClean="0"/>
              <a:t>Light </a:t>
            </a:r>
            <a:r>
              <a:rPr lang="de-DE" sz="2000" kern="0" dirty="0" err="1" smtClean="0"/>
              <a:t>propagates</a:t>
            </a:r>
            <a:r>
              <a:rPr lang="de-DE" sz="2000" kern="0" dirty="0" smtClean="0"/>
              <a:t> via LOS: </a:t>
            </a:r>
            <a:r>
              <a:rPr lang="de-DE" sz="2000" b="0" kern="0" dirty="0" err="1" smtClean="0"/>
              <a:t>can</a:t>
            </a:r>
            <a:r>
              <a:rPr lang="de-DE" sz="2000" b="0" kern="0" dirty="0" smtClean="0"/>
              <a:t> </a:t>
            </a:r>
            <a:r>
              <a:rPr lang="de-DE" sz="2000" b="0" kern="0" dirty="0" err="1" smtClean="0"/>
              <a:t>be</a:t>
            </a:r>
            <a:r>
              <a:rPr lang="de-DE" sz="2000" b="0" kern="0" dirty="0" smtClean="0"/>
              <a:t> </a:t>
            </a:r>
            <a:r>
              <a:rPr lang="de-DE" sz="2000" b="0" kern="0" dirty="0" err="1" smtClean="0"/>
              <a:t>blocked</a:t>
            </a:r>
            <a:r>
              <a:rPr lang="de-DE" sz="2000" b="0" kern="0" dirty="0" smtClean="0"/>
              <a:t> </a:t>
            </a:r>
            <a:r>
              <a:rPr lang="de-DE" sz="2000" b="0" kern="0" dirty="0" smtClean="0">
                <a:sym typeface="Wingdings" panose="05000000000000000000" pitchFamily="2" charset="2"/>
              </a:rPr>
              <a:t></a:t>
            </a:r>
            <a:r>
              <a:rPr lang="de-DE" sz="2000" b="0" kern="0" dirty="0" smtClean="0"/>
              <a:t>  multiple </a:t>
            </a:r>
            <a:r>
              <a:rPr lang="de-DE" sz="2000" b="0" kern="0" dirty="0" err="1" smtClean="0"/>
              <a:t>optical</a:t>
            </a:r>
            <a:r>
              <a:rPr lang="de-DE" sz="2000" b="0" kern="0" dirty="0" smtClean="0"/>
              <a:t> </a:t>
            </a:r>
            <a:r>
              <a:rPr lang="de-DE" sz="2000" b="0" kern="0" dirty="0" err="1" smtClean="0"/>
              <a:t>frontends</a:t>
            </a:r>
            <a:r>
              <a:rPr lang="de-DE" sz="2000" kern="0" dirty="0"/>
              <a:t>: </a:t>
            </a:r>
            <a:r>
              <a:rPr lang="de-DE" sz="2000" b="0" kern="0" dirty="0" err="1"/>
              <a:t>if</a:t>
            </a:r>
            <a:r>
              <a:rPr lang="de-DE" sz="2000" b="0" kern="0" dirty="0"/>
              <a:t> </a:t>
            </a:r>
            <a:r>
              <a:rPr lang="de-DE" sz="2000" b="0" kern="0" dirty="0" err="1"/>
              <a:t>one</a:t>
            </a:r>
            <a:r>
              <a:rPr lang="de-DE" sz="2000" b="0" kern="0" dirty="0"/>
              <a:t> link </a:t>
            </a:r>
            <a:r>
              <a:rPr lang="de-DE" sz="2000" b="0" kern="0" dirty="0" err="1"/>
              <a:t>is</a:t>
            </a:r>
            <a:r>
              <a:rPr lang="de-DE" sz="2000" b="0" kern="0" dirty="0"/>
              <a:t> </a:t>
            </a:r>
            <a:r>
              <a:rPr lang="de-DE" sz="2000" b="0" kern="0" dirty="0" err="1"/>
              <a:t>blocked</a:t>
            </a:r>
            <a:r>
              <a:rPr lang="de-DE" sz="2000" b="0" kern="0" dirty="0"/>
              <a:t>, </a:t>
            </a:r>
            <a:r>
              <a:rPr lang="de-DE" sz="2000" b="0" kern="0" dirty="0" err="1" smtClean="0"/>
              <a:t>another</a:t>
            </a:r>
            <a:r>
              <a:rPr lang="de-DE" sz="2000" b="0" kern="0" dirty="0" smtClean="0"/>
              <a:t> </a:t>
            </a:r>
            <a:r>
              <a:rPr lang="de-DE" sz="2000" b="0" kern="0" dirty="0" err="1" smtClean="0"/>
              <a:t>can</a:t>
            </a:r>
            <a:r>
              <a:rPr lang="de-DE" sz="2000" b="0" kern="0" dirty="0" smtClean="0"/>
              <a:t> </a:t>
            </a:r>
            <a:r>
              <a:rPr lang="de-DE" sz="2000" b="0" kern="0" dirty="0" err="1" smtClean="0"/>
              <a:t>take</a:t>
            </a:r>
            <a:r>
              <a:rPr lang="de-DE" sz="2000" b="0" kern="0" dirty="0" smtClean="0"/>
              <a:t> </a:t>
            </a:r>
            <a:r>
              <a:rPr lang="de-DE" sz="2000" b="0" kern="0" dirty="0" err="1" smtClean="0"/>
              <a:t>over</a:t>
            </a:r>
            <a:r>
              <a:rPr lang="de-DE" sz="2000" b="0" kern="0" dirty="0" smtClean="0"/>
              <a:t>, </a:t>
            </a:r>
            <a:r>
              <a:rPr lang="de-DE" sz="2000" b="0" kern="0" dirty="0" err="1" smtClean="0"/>
              <a:t>reliable</a:t>
            </a:r>
            <a:r>
              <a:rPr lang="de-DE" sz="2000" b="0" kern="0" dirty="0" smtClean="0"/>
              <a:t> link </a:t>
            </a:r>
            <a:r>
              <a:rPr lang="de-DE" sz="2000" b="0" kern="0" dirty="0" err="1" smtClean="0"/>
              <a:t>needs</a:t>
            </a:r>
            <a:r>
              <a:rPr lang="de-DE" sz="2000" b="0" kern="0" dirty="0" smtClean="0"/>
              <a:t> </a:t>
            </a:r>
            <a:r>
              <a:rPr lang="de-DE" sz="2000" b="0" kern="0" dirty="0" err="1" smtClean="0"/>
              <a:t>overlapping</a:t>
            </a:r>
            <a:r>
              <a:rPr lang="de-DE" sz="2000" b="0" kern="0" dirty="0" smtClean="0"/>
              <a:t> </a:t>
            </a:r>
            <a:r>
              <a:rPr lang="de-DE" sz="2000" b="0" kern="0" dirty="0" err="1" smtClean="0"/>
              <a:t>coverage</a:t>
            </a:r>
            <a:r>
              <a:rPr lang="de-DE" sz="2000" b="0" kern="0" dirty="0" smtClean="0"/>
              <a:t> </a:t>
            </a:r>
            <a:r>
              <a:rPr lang="de-DE" sz="2000" b="0" kern="0" dirty="0" err="1" smtClean="0"/>
              <a:t>areas</a:t>
            </a:r>
            <a:r>
              <a:rPr lang="de-DE" sz="2000" b="0" kern="0" dirty="0" smtClean="0"/>
              <a:t>, </a:t>
            </a:r>
            <a:r>
              <a:rPr lang="de-DE" sz="2000" b="0" kern="0" dirty="0" err="1" smtClean="0"/>
              <a:t>ceiling</a:t>
            </a:r>
            <a:r>
              <a:rPr lang="de-DE" sz="2000" b="0" kern="0" dirty="0" smtClean="0"/>
              <a:t> </a:t>
            </a:r>
            <a:r>
              <a:rPr lang="de-DE" sz="2000" b="0" kern="0" dirty="0" err="1" smtClean="0"/>
              <a:t>up</a:t>
            </a:r>
            <a:r>
              <a:rPr lang="de-DE" sz="2000" b="0" kern="0" dirty="0" smtClean="0"/>
              <a:t> </a:t>
            </a:r>
            <a:r>
              <a:rPr lang="de-DE" sz="2000" b="0" kern="0" dirty="0" err="1" smtClean="0"/>
              <a:t>to</a:t>
            </a:r>
            <a:r>
              <a:rPr lang="de-DE" sz="2000" b="0" kern="0" dirty="0" smtClean="0"/>
              <a:t> 6 m high</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err="1" smtClean="0"/>
              <a:t>Current</a:t>
            </a:r>
            <a:r>
              <a:rPr lang="de-DE" sz="2000" kern="0" dirty="0" smtClean="0"/>
              <a:t> </a:t>
            </a:r>
            <a:r>
              <a:rPr lang="de-DE" sz="2000" kern="0" dirty="0" err="1" smtClean="0"/>
              <a:t>result</a:t>
            </a:r>
            <a:r>
              <a:rPr lang="de-DE" sz="2000" kern="0" dirty="0" smtClean="0"/>
              <a:t>: </a:t>
            </a:r>
            <a:r>
              <a:rPr lang="de-DE" sz="2000" b="0" kern="0" dirty="0" smtClean="0"/>
              <a:t>OFDM </a:t>
            </a:r>
            <a:r>
              <a:rPr lang="de-DE" sz="2000" b="0" kern="0" dirty="0" err="1" smtClean="0"/>
              <a:t>based</a:t>
            </a:r>
            <a:r>
              <a:rPr lang="de-DE" sz="2000" b="0" kern="0" dirty="0" smtClean="0"/>
              <a:t> PHYs (G.hn, 802.11bb) </a:t>
            </a:r>
            <a:r>
              <a:rPr lang="de-DE" sz="2000" b="0" kern="0" dirty="0" err="1" smtClean="0"/>
              <a:t>have</a:t>
            </a:r>
            <a:r>
              <a:rPr lang="de-DE" sz="2000" b="0" kern="0" dirty="0" smtClean="0"/>
              <a:t> limited </a:t>
            </a:r>
            <a:r>
              <a:rPr lang="de-DE" sz="2000" b="0" kern="0" dirty="0" err="1" smtClean="0"/>
              <a:t>energy</a:t>
            </a:r>
            <a:r>
              <a:rPr lang="de-DE" sz="2000" b="0" kern="0" dirty="0" smtClean="0"/>
              <a:t> </a:t>
            </a:r>
            <a:r>
              <a:rPr lang="de-DE" sz="2000" b="0" kern="0" dirty="0" err="1" smtClean="0"/>
              <a:t>efficiency</a:t>
            </a:r>
            <a:r>
              <a:rPr lang="de-DE" sz="2000" b="0" kern="0" dirty="0" smtClean="0"/>
              <a:t>/</a:t>
            </a:r>
            <a:r>
              <a:rPr lang="de-DE" sz="2000" b="0" kern="0" dirty="0" err="1" smtClean="0"/>
              <a:t>coverage</a:t>
            </a:r>
            <a:r>
              <a:rPr lang="de-DE" sz="2000" b="0" kern="0" dirty="0" smtClean="0"/>
              <a:t> </a:t>
            </a:r>
            <a:endParaRPr lang="de-DE" sz="2000" b="0" kern="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err="1" smtClean="0"/>
              <a:t>Proposed</a:t>
            </a:r>
            <a:r>
              <a:rPr lang="de-DE" sz="2000" kern="0" dirty="0" smtClean="0"/>
              <a:t> ELC </a:t>
            </a:r>
            <a:r>
              <a:rPr lang="de-DE" sz="2000" kern="0" dirty="0" err="1" smtClean="0"/>
              <a:t>solution</a:t>
            </a:r>
            <a:r>
              <a:rPr lang="de-DE" sz="2000" kern="0" dirty="0" smtClean="0"/>
              <a:t>: </a:t>
            </a:r>
            <a:r>
              <a:rPr lang="de-DE" sz="2000" b="0" u="sng" kern="0" dirty="0" smtClean="0"/>
              <a:t>minor</a:t>
            </a:r>
            <a:r>
              <a:rPr lang="de-DE" sz="2000" b="0" kern="0" dirty="0" smtClean="0"/>
              <a:t> </a:t>
            </a:r>
            <a:r>
              <a:rPr lang="de-DE" sz="2000" b="0" kern="0" dirty="0" err="1" smtClean="0"/>
              <a:t>modifications</a:t>
            </a:r>
            <a:r>
              <a:rPr lang="de-DE" sz="2000" b="0" kern="0" dirty="0" smtClean="0"/>
              <a:t> in </a:t>
            </a:r>
            <a:r>
              <a:rPr lang="de-DE" sz="2000" b="0" kern="0" dirty="0" err="1" smtClean="0"/>
              <a:t>the</a:t>
            </a:r>
            <a:r>
              <a:rPr lang="de-DE" sz="2000" b="0" kern="0" dirty="0" smtClean="0"/>
              <a:t> OFDM </a:t>
            </a:r>
            <a:r>
              <a:rPr lang="de-DE" sz="2000" b="0" kern="0" dirty="0" smtClean="0"/>
              <a:t>MAC and PHY </a:t>
            </a:r>
            <a:r>
              <a:rPr lang="de-DE" sz="2000" b="0" kern="0" dirty="0" err="1" smtClean="0"/>
              <a:t>for</a:t>
            </a:r>
            <a:r>
              <a:rPr lang="de-DE" sz="2000" b="0" kern="0" dirty="0" smtClean="0"/>
              <a:t> </a:t>
            </a:r>
            <a:r>
              <a:rPr lang="de-DE" sz="2000" b="0" kern="0" dirty="0" err="1" smtClean="0"/>
              <a:t>efficient</a:t>
            </a:r>
            <a:r>
              <a:rPr lang="de-DE" sz="2000" b="0" kern="0" dirty="0" smtClean="0"/>
              <a:t> </a:t>
            </a:r>
            <a:r>
              <a:rPr lang="de-DE" sz="2000" b="0" kern="0" dirty="0" err="1" smtClean="0"/>
              <a:t>driver</a:t>
            </a:r>
            <a:r>
              <a:rPr lang="de-DE" sz="2000" b="0" kern="0" dirty="0" smtClean="0"/>
              <a:t> </a:t>
            </a:r>
            <a:r>
              <a:rPr lang="de-DE" sz="2000" b="0" kern="0" dirty="0" smtClean="0"/>
              <a:t>design </a:t>
            </a:r>
            <a:r>
              <a:rPr lang="de-DE" sz="2000" b="0" kern="0" dirty="0" err="1" smtClean="0"/>
              <a:t>for</a:t>
            </a:r>
            <a:r>
              <a:rPr lang="de-DE" sz="2000" b="0" kern="0" dirty="0" smtClean="0"/>
              <a:t> </a:t>
            </a:r>
            <a:r>
              <a:rPr lang="de-DE" sz="2000" b="0" kern="0" dirty="0" err="1" smtClean="0"/>
              <a:t>reduced</a:t>
            </a:r>
            <a:r>
              <a:rPr lang="de-DE" sz="2000" b="0" kern="0" dirty="0" smtClean="0"/>
              <a:t> </a:t>
            </a:r>
            <a:r>
              <a:rPr lang="de-DE" sz="2000" b="0" kern="0" dirty="0" smtClean="0"/>
              <a:t>power </a:t>
            </a:r>
            <a:r>
              <a:rPr lang="de-DE" sz="2000" b="0" kern="0" dirty="0" smtClean="0"/>
              <a:t>and </a:t>
            </a:r>
            <a:r>
              <a:rPr lang="de-DE" sz="2000" b="0" kern="0" dirty="0" err="1" smtClean="0"/>
              <a:t>increase</a:t>
            </a:r>
            <a:r>
              <a:rPr lang="de-DE" sz="2000" b="0" kern="0" dirty="0" smtClean="0"/>
              <a:t> </a:t>
            </a:r>
            <a:r>
              <a:rPr lang="de-DE" sz="2000" b="0" kern="0" dirty="0" err="1" smtClean="0"/>
              <a:t>range</a:t>
            </a:r>
            <a:r>
              <a:rPr lang="de-DE" sz="2000" b="0" kern="0" dirty="0" smtClean="0"/>
              <a:t> [</a:t>
            </a:r>
            <a:r>
              <a:rPr lang="de-DE" sz="2000" b="0" kern="0" dirty="0" smtClean="0"/>
              <a:t>14]</a:t>
            </a:r>
            <a:endParaRPr lang="de-DE" sz="2000" kern="0" dirty="0" smtClean="0"/>
          </a:p>
        </p:txBody>
      </p:sp>
      <p:sp>
        <p:nvSpPr>
          <p:cNvPr id="5" name="Footer Placeholder 4"/>
          <p:cNvSpPr>
            <a:spLocks noGrp="1"/>
          </p:cNvSpPr>
          <p:nvPr>
            <p:ph type="ftr" sz="quarter" idx="4294967295"/>
          </p:nvPr>
        </p:nvSpPr>
        <p:spPr bwMode="auto">
          <a:xfrm>
            <a:off x="9145488" y="6477000"/>
            <a:ext cx="22388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r>
              <a:rPr lang="en-US" dirty="0"/>
              <a:t>Volker </a:t>
            </a:r>
            <a:r>
              <a:rPr lang="en-US" dirty="0" smtClean="0"/>
              <a:t>Jungnickel, Fraunhofer HHI</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10</a:t>
            </a:fld>
            <a:endParaRPr lang="en-US"/>
          </a:p>
        </p:txBody>
      </p:sp>
      <p:sp>
        <p:nvSpPr>
          <p:cNvPr id="12" name="Title 1"/>
          <p:cNvSpPr>
            <a:spLocks noGrp="1"/>
          </p:cNvSpPr>
          <p:nvPr>
            <p:ph type="title"/>
          </p:nvPr>
        </p:nvSpPr>
        <p:spPr>
          <a:xfrm>
            <a:off x="914400" y="685800"/>
            <a:ext cx="10363200" cy="1066800"/>
          </a:xfrm>
        </p:spPr>
        <p:txBody>
          <a:bodyPr/>
          <a:lstStyle/>
          <a:p>
            <a:r>
              <a:rPr lang="en-US" dirty="0" smtClean="0"/>
              <a:t>Industrial </a:t>
            </a:r>
            <a:r>
              <a:rPr lang="en-US" dirty="0" err="1" smtClean="0"/>
              <a:t>IoT</a:t>
            </a:r>
            <a:r>
              <a:rPr lang="en-US" dirty="0" smtClean="0"/>
              <a:t>: Enhanced </a:t>
            </a:r>
            <a:r>
              <a:rPr lang="en-US" dirty="0" smtClean="0"/>
              <a:t>Coverage</a:t>
            </a:r>
            <a:endParaRPr lang="en-US" dirty="0"/>
          </a:p>
        </p:txBody>
      </p:sp>
      <p:sp>
        <p:nvSpPr>
          <p:cNvPr id="36"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grpSp>
        <p:nvGrpSpPr>
          <p:cNvPr id="33" name="Gruppieren 1"/>
          <p:cNvGrpSpPr>
            <a:grpSpLocks/>
          </p:cNvGrpSpPr>
          <p:nvPr/>
        </p:nvGrpSpPr>
        <p:grpSpPr bwMode="auto">
          <a:xfrm>
            <a:off x="4655840" y="1677292"/>
            <a:ext cx="3600400" cy="2831828"/>
            <a:chOff x="4876800" y="1676400"/>
            <a:chExt cx="3962400" cy="3709988"/>
          </a:xfrm>
        </p:grpSpPr>
        <p:sp>
          <p:nvSpPr>
            <p:cNvPr id="37" name="Pfeil nach unten 10"/>
            <p:cNvSpPr>
              <a:spLocks noChangeArrowheads="1"/>
            </p:cNvSpPr>
            <p:nvPr/>
          </p:nvSpPr>
          <p:spPr bwMode="auto">
            <a:xfrm>
              <a:off x="6616700" y="3540125"/>
              <a:ext cx="255588" cy="361950"/>
            </a:xfrm>
            <a:prstGeom prst="downArrow">
              <a:avLst>
                <a:gd name="adj1" fmla="val 50000"/>
                <a:gd name="adj2" fmla="val 49834"/>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eaLnBrk="1" hangingPunct="1">
                <a:spcBef>
                  <a:spcPct val="0"/>
                </a:spcBef>
                <a:spcAft>
                  <a:spcPct val="40000"/>
                </a:spcAft>
                <a:buFont typeface="Wingdings" panose="05000000000000000000" pitchFamily="2" charset="2"/>
                <a:buNone/>
              </a:pPr>
              <a:endParaRPr lang="de-DE" altLang="de-DE" sz="1800" b="0">
                <a:latin typeface="Frutiger LT Com 55 Roman" panose="020B0503030504020204" pitchFamily="34" charset="0"/>
              </a:endParaRPr>
            </a:p>
          </p:txBody>
        </p:sp>
        <p:pic>
          <p:nvPicPr>
            <p:cNvPr id="38" name="Grafik 11"/>
            <p:cNvPicPr>
              <a:picLocks noChangeAspect="1"/>
            </p:cNvPicPr>
            <p:nvPr/>
          </p:nvPicPr>
          <p:blipFill>
            <a:blip r:embed="rId3">
              <a:extLst>
                <a:ext uri="{28A0092B-C50C-407E-A947-70E740481C1C}">
                  <a14:useLocalDpi xmlns:a14="http://schemas.microsoft.com/office/drawing/2010/main" val="0"/>
                </a:ext>
              </a:extLst>
            </a:blip>
            <a:srcRect r="42984"/>
            <a:stretch>
              <a:fillRect/>
            </a:stretch>
          </p:blipFill>
          <p:spPr bwMode="auto">
            <a:xfrm>
              <a:off x="4876800" y="4043363"/>
              <a:ext cx="3733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Grafik 12"/>
            <p:cNvPicPr>
              <a:picLocks noChangeAspect="1"/>
            </p:cNvPicPr>
            <p:nvPr/>
          </p:nvPicPr>
          <p:blipFill>
            <a:blip r:embed="rId3">
              <a:extLst>
                <a:ext uri="{28A0092B-C50C-407E-A947-70E740481C1C}">
                  <a14:useLocalDpi xmlns:a14="http://schemas.microsoft.com/office/drawing/2010/main" val="0"/>
                </a:ext>
              </a:extLst>
            </a:blip>
            <a:srcRect l="61444"/>
            <a:stretch>
              <a:fillRect/>
            </a:stretch>
          </p:blipFill>
          <p:spPr bwMode="auto">
            <a:xfrm>
              <a:off x="5446713" y="2098675"/>
              <a:ext cx="2595562"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feld 13"/>
            <p:cNvSpPr txBox="1">
              <a:spLocks noChangeArrowheads="1"/>
            </p:cNvSpPr>
            <p:nvPr/>
          </p:nvSpPr>
          <p:spPr bwMode="auto">
            <a:xfrm>
              <a:off x="7840663" y="1676400"/>
              <a:ext cx="99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de-DE" sz="1200" b="0"/>
                <a:t>Narrow</a:t>
              </a:r>
              <a:br>
                <a:rPr lang="en-US" altLang="de-DE" sz="1200" b="0"/>
              </a:br>
              <a:r>
                <a:rPr lang="en-US" altLang="de-DE" sz="1200" b="0"/>
                <a:t>field-of-view</a:t>
              </a:r>
            </a:p>
          </p:txBody>
        </p:sp>
        <p:sp>
          <p:nvSpPr>
            <p:cNvPr id="44" name="Textfeld 14"/>
            <p:cNvSpPr txBox="1">
              <a:spLocks noChangeArrowheads="1"/>
            </p:cNvSpPr>
            <p:nvPr/>
          </p:nvSpPr>
          <p:spPr bwMode="auto">
            <a:xfrm>
              <a:off x="7840663" y="3702050"/>
              <a:ext cx="998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de-DE" sz="1200" b="0"/>
                <a:t>Wide</a:t>
              </a:r>
              <a:br>
                <a:rPr lang="en-US" altLang="de-DE" sz="1200" b="0"/>
              </a:br>
              <a:r>
                <a:rPr lang="en-US" altLang="de-DE" sz="1200" b="0"/>
                <a:t>field-of-view</a:t>
              </a:r>
            </a:p>
          </p:txBody>
        </p:sp>
        <p:cxnSp>
          <p:nvCxnSpPr>
            <p:cNvPr id="45" name="Gerade Verbindung mit Pfeil 15"/>
            <p:cNvCxnSpPr>
              <a:cxnSpLocks noChangeShapeType="1"/>
            </p:cNvCxnSpPr>
            <p:nvPr/>
          </p:nvCxnSpPr>
          <p:spPr bwMode="auto">
            <a:xfrm flipH="1">
              <a:off x="6616700" y="2259013"/>
              <a:ext cx="127000" cy="849312"/>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6" name="Gerade Verbindung mit Pfeil 16"/>
            <p:cNvCxnSpPr>
              <a:cxnSpLocks noChangeShapeType="1"/>
            </p:cNvCxnSpPr>
            <p:nvPr/>
          </p:nvCxnSpPr>
          <p:spPr bwMode="auto">
            <a:xfrm>
              <a:off x="6775450" y="2255838"/>
              <a:ext cx="63500" cy="347662"/>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Gerade Verbindung mit Pfeil 17"/>
            <p:cNvCxnSpPr>
              <a:cxnSpLocks noChangeShapeType="1"/>
            </p:cNvCxnSpPr>
            <p:nvPr/>
          </p:nvCxnSpPr>
          <p:spPr bwMode="auto">
            <a:xfrm flipH="1">
              <a:off x="6581775" y="4211638"/>
              <a:ext cx="131763" cy="841375"/>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Gerade Verbindung mit Pfeil 18"/>
            <p:cNvCxnSpPr>
              <a:cxnSpLocks noChangeShapeType="1"/>
            </p:cNvCxnSpPr>
            <p:nvPr/>
          </p:nvCxnSpPr>
          <p:spPr bwMode="auto">
            <a:xfrm>
              <a:off x="6765925" y="4219575"/>
              <a:ext cx="55563" cy="328613"/>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Gerade Verbindung mit Pfeil 19"/>
            <p:cNvCxnSpPr>
              <a:cxnSpLocks noChangeShapeType="1"/>
            </p:cNvCxnSpPr>
            <p:nvPr/>
          </p:nvCxnSpPr>
          <p:spPr bwMode="auto">
            <a:xfrm flipH="1">
              <a:off x="6965950" y="4205288"/>
              <a:ext cx="517525" cy="846137"/>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feld 20"/>
            <p:cNvSpPr txBox="1">
              <a:spLocks noChangeArrowheads="1"/>
            </p:cNvSpPr>
            <p:nvPr/>
          </p:nvSpPr>
          <p:spPr bwMode="auto">
            <a:xfrm>
              <a:off x="6858000" y="2286000"/>
              <a:ext cx="604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de-DE" sz="1200" b="0" dirty="0"/>
                <a:t>Block-</a:t>
              </a:r>
              <a:br>
                <a:rPr lang="en-US" altLang="de-DE" sz="1200" b="0" dirty="0"/>
              </a:br>
              <a:r>
                <a:rPr lang="en-US" altLang="de-DE" sz="1200" b="0" dirty="0"/>
                <a:t>age</a:t>
              </a:r>
            </a:p>
          </p:txBody>
        </p:sp>
      </p:grpSp>
      <p:grpSp>
        <p:nvGrpSpPr>
          <p:cNvPr id="4" name="Gruppieren 3"/>
          <p:cNvGrpSpPr/>
          <p:nvPr/>
        </p:nvGrpSpPr>
        <p:grpSpPr>
          <a:xfrm>
            <a:off x="8582274" y="1772816"/>
            <a:ext cx="2626294" cy="2736304"/>
            <a:chOff x="8985290" y="1556792"/>
            <a:chExt cx="3219526" cy="3499132"/>
          </a:xfrm>
        </p:grpSpPr>
        <p:grpSp>
          <p:nvGrpSpPr>
            <p:cNvPr id="63" name="Gruppieren 62"/>
            <p:cNvGrpSpPr/>
            <p:nvPr/>
          </p:nvGrpSpPr>
          <p:grpSpPr>
            <a:xfrm>
              <a:off x="8985290" y="1556792"/>
              <a:ext cx="3219526" cy="1868748"/>
              <a:chOff x="5816401" y="1311891"/>
              <a:chExt cx="3204074" cy="1821109"/>
            </a:xfrm>
          </p:grpSpPr>
          <p:pic>
            <p:nvPicPr>
              <p:cNvPr id="65" name="Grafik 64"/>
              <p:cNvPicPr>
                <a:picLocks noChangeAspect="1"/>
              </p:cNvPicPr>
              <p:nvPr/>
            </p:nvPicPr>
            <p:blipFill>
              <a:blip r:embed="rId4"/>
              <a:stretch>
                <a:fillRect/>
              </a:stretch>
            </p:blipFill>
            <p:spPr>
              <a:xfrm>
                <a:off x="5816401" y="1311891"/>
                <a:ext cx="3204074" cy="1602037"/>
              </a:xfrm>
              <a:prstGeom prst="rect">
                <a:avLst/>
              </a:prstGeom>
            </p:spPr>
          </p:pic>
          <p:sp>
            <p:nvSpPr>
              <p:cNvPr id="67" name="Textfeld 66"/>
              <p:cNvSpPr txBox="1"/>
              <p:nvPr/>
            </p:nvSpPr>
            <p:spPr>
              <a:xfrm>
                <a:off x="6228062" y="2779057"/>
                <a:ext cx="2771800" cy="353943"/>
              </a:xfrm>
              <a:prstGeom prst="rect">
                <a:avLst/>
              </a:prstGeom>
              <a:noFill/>
            </p:spPr>
            <p:txBody>
              <a:bodyPr wrap="square" rtlCol="0">
                <a:spAutoFit/>
              </a:bodyPr>
              <a:lstStyle/>
              <a:p>
                <a:r>
                  <a:rPr lang="en-US" sz="500" dirty="0"/>
                  <a:t>M. </a:t>
                </a:r>
                <a:r>
                  <a:rPr lang="en-US" sz="500" dirty="0" err="1"/>
                  <a:t>Hinrichs</a:t>
                </a:r>
                <a:r>
                  <a:rPr lang="en-US" sz="500" dirty="0"/>
                  <a:t> </a:t>
                </a:r>
                <a:r>
                  <a:rPr lang="en-US" sz="500" i="1" dirty="0"/>
                  <a:t>et al</a:t>
                </a:r>
                <a:r>
                  <a:rPr lang="en-US" sz="500" dirty="0"/>
                  <a:t>., "A Physical Layer for Low Power Optical Wireless Communications," </a:t>
                </a:r>
              </a:p>
              <a:p>
                <a:r>
                  <a:rPr lang="en-US" sz="500" dirty="0"/>
                  <a:t>in </a:t>
                </a:r>
                <a:r>
                  <a:rPr lang="en-US" sz="500" i="1" dirty="0"/>
                  <a:t>IEEE Transactions on Green Communications and Networking</a:t>
                </a:r>
                <a:r>
                  <a:rPr lang="en-US" sz="500" dirty="0"/>
                  <a:t>, vol. 5, no. 1, pp. 4-17, March 2021</a:t>
                </a:r>
                <a:endParaRPr lang="de-DE" sz="500" dirty="0"/>
              </a:p>
            </p:txBody>
          </p:sp>
        </p:grpSp>
        <p:grpSp>
          <p:nvGrpSpPr>
            <p:cNvPr id="68" name="Gruppieren 67"/>
            <p:cNvGrpSpPr/>
            <p:nvPr/>
          </p:nvGrpSpPr>
          <p:grpSpPr>
            <a:xfrm>
              <a:off x="9005336" y="3255139"/>
              <a:ext cx="3199480" cy="1800785"/>
              <a:chOff x="5796136" y="1007346"/>
              <a:chExt cx="3240434" cy="1823835"/>
            </a:xfrm>
          </p:grpSpPr>
          <p:pic>
            <p:nvPicPr>
              <p:cNvPr id="70" name="Grafik 69"/>
              <p:cNvPicPr>
                <a:picLocks noChangeAspect="1"/>
              </p:cNvPicPr>
              <p:nvPr/>
            </p:nvPicPr>
            <p:blipFill>
              <a:blip r:embed="rId5"/>
              <a:stretch>
                <a:fillRect/>
              </a:stretch>
            </p:blipFill>
            <p:spPr>
              <a:xfrm>
                <a:off x="5796136" y="1007346"/>
                <a:ext cx="3240434" cy="1613283"/>
              </a:xfrm>
              <a:prstGeom prst="rect">
                <a:avLst/>
              </a:prstGeom>
            </p:spPr>
          </p:pic>
          <p:sp>
            <p:nvSpPr>
              <p:cNvPr id="71" name="Textfeld 70"/>
              <p:cNvSpPr txBox="1"/>
              <p:nvPr/>
            </p:nvSpPr>
            <p:spPr>
              <a:xfrm>
                <a:off x="6264770" y="2477238"/>
                <a:ext cx="2771800" cy="353943"/>
              </a:xfrm>
              <a:prstGeom prst="rect">
                <a:avLst/>
              </a:prstGeom>
              <a:noFill/>
            </p:spPr>
            <p:txBody>
              <a:bodyPr wrap="square" rtlCol="0">
                <a:spAutoFit/>
              </a:bodyPr>
              <a:lstStyle/>
              <a:p>
                <a:r>
                  <a:rPr lang="en-US" sz="500"/>
                  <a:t>M. Hinrichs </a:t>
                </a:r>
                <a:r>
                  <a:rPr lang="en-US" sz="500" i="1"/>
                  <a:t>et al</a:t>
                </a:r>
                <a:r>
                  <a:rPr lang="en-US" sz="500"/>
                  <a:t>., "A Physical Layer for Low Power Optical Wireless Communications," </a:t>
                </a:r>
              </a:p>
              <a:p>
                <a:r>
                  <a:rPr lang="en-US" sz="500"/>
                  <a:t>in </a:t>
                </a:r>
                <a:r>
                  <a:rPr lang="en-US" sz="500" i="1"/>
                  <a:t>IEEE Transactions on Green Communications and Networking</a:t>
                </a:r>
                <a:r>
                  <a:rPr lang="en-US" sz="500"/>
                  <a:t>, vol. 5, no. 1, pp. 4-17, March 2021</a:t>
                </a:r>
                <a:endParaRPr lang="de-DE" sz="500"/>
              </a:p>
            </p:txBody>
          </p:sp>
        </p:grpSp>
      </p:grpSp>
      <p:pic>
        <p:nvPicPr>
          <p:cNvPr id="72" name="Grafik 71"/>
          <p:cNvPicPr>
            <a:picLocks noChangeAspect="1"/>
          </p:cNvPicPr>
          <p:nvPr/>
        </p:nvPicPr>
        <p:blipFill>
          <a:blip r:embed="rId6"/>
          <a:stretch>
            <a:fillRect/>
          </a:stretch>
        </p:blipFill>
        <p:spPr>
          <a:xfrm>
            <a:off x="1399467" y="1677292"/>
            <a:ext cx="2931029" cy="2948020"/>
          </a:xfrm>
          <a:prstGeom prst="rect">
            <a:avLst/>
          </a:prstGeom>
        </p:spPr>
      </p:pic>
    </p:spTree>
    <p:extLst>
      <p:ext uri="{BB962C8B-B14F-4D97-AF65-F5344CB8AC3E}">
        <p14:creationId xmlns:p14="http://schemas.microsoft.com/office/powerpoint/2010/main" val="405247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Industrial </a:t>
            </a:r>
            <a:r>
              <a:rPr lang="en-GB" dirty="0" err="1" smtClean="0"/>
              <a:t>IoT</a:t>
            </a:r>
            <a:r>
              <a:rPr lang="en-GB" dirty="0" smtClean="0"/>
              <a:t>: Hybrid RF/ELC</a:t>
            </a:r>
            <a:endParaRPr lang="en-GB" dirty="0"/>
          </a:p>
        </p:txBody>
      </p:sp>
      <p:sp>
        <p:nvSpPr>
          <p:cNvPr id="4098" name="Rectangle 2"/>
          <p:cNvSpPr>
            <a:spLocks noGrp="1" noChangeArrowheads="1"/>
          </p:cNvSpPr>
          <p:nvPr>
            <p:ph idx="1"/>
          </p:nvPr>
        </p:nvSpPr>
        <p:spPr>
          <a:xfrm>
            <a:off x="914401" y="4581129"/>
            <a:ext cx="10798223" cy="1894286"/>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Industrial </a:t>
            </a:r>
            <a:r>
              <a:rPr lang="en-GB" sz="2000" dirty="0" err="1" smtClean="0"/>
              <a:t>IoT</a:t>
            </a:r>
            <a:r>
              <a:rPr lang="en-GB" sz="2000" dirty="0" smtClean="0"/>
              <a:t>: </a:t>
            </a:r>
            <a:r>
              <a:rPr lang="en-GB" sz="2000" b="0" dirty="0" smtClean="0"/>
              <a:t>optical frontends are used to cover a hotspot area where </a:t>
            </a:r>
            <a:r>
              <a:rPr lang="en-GB" sz="2000" b="0" dirty="0" smtClean="0"/>
              <a:t>a reliable </a:t>
            </a:r>
            <a:r>
              <a:rPr lang="en-GB" sz="2000" b="0" dirty="0" smtClean="0"/>
              <a:t>link is needed, outside that area, a parallel RF link is available.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Current result: </a:t>
            </a:r>
            <a:r>
              <a:rPr lang="en-GB" sz="2000" b="0" dirty="0" smtClean="0"/>
              <a:t>integration on layer 3 yields 4 </a:t>
            </a:r>
            <a:r>
              <a:rPr lang="en-GB" sz="2000" b="0" dirty="0" err="1"/>
              <a:t>ms</a:t>
            </a:r>
            <a:r>
              <a:rPr lang="en-GB" sz="2000" b="0" dirty="0"/>
              <a:t> latency for </a:t>
            </a:r>
            <a:r>
              <a:rPr lang="en-GB" sz="2000" b="0" dirty="0" smtClean="0"/>
              <a:t>handover, few packets get lost [6]. Live video and </a:t>
            </a:r>
            <a:r>
              <a:rPr lang="en-GB" sz="2000" b="0" dirty="0" err="1" smtClean="0"/>
              <a:t>realtime</a:t>
            </a:r>
            <a:r>
              <a:rPr lang="en-GB" sz="2000" b="0" dirty="0" smtClean="0"/>
              <a:t> services require lower latency/jitter and no packet loss</a:t>
            </a:r>
            <a:endParaRPr lang="en-GB" sz="200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sym typeface="Wingdings" panose="05000000000000000000" pitchFamily="2" charset="2"/>
              </a:rPr>
              <a:t>Proposed ELC solution: </a:t>
            </a:r>
            <a:r>
              <a:rPr lang="en-GB" sz="2000" b="0" dirty="0">
                <a:sym typeface="Wingdings" panose="05000000000000000000" pitchFamily="2" charset="2"/>
              </a:rPr>
              <a:t></a:t>
            </a:r>
            <a:r>
              <a:rPr lang="en-GB" sz="2000" b="0" dirty="0"/>
              <a:t> </a:t>
            </a:r>
            <a:r>
              <a:rPr lang="en-GB" sz="2000" b="0" dirty="0" smtClean="0"/>
              <a:t>Integration of ELC </a:t>
            </a:r>
            <a:r>
              <a:rPr lang="en-GB" sz="2000" b="0" dirty="0" smtClean="0"/>
              <a:t>into MLO</a:t>
            </a:r>
            <a:endParaRPr lang="en-GB" b="0" dirty="0">
              <a:sym typeface="Wingdings" panose="05000000000000000000" pitchFamily="2" charset="2"/>
            </a:endParaRP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000" dirty="0"/>
          </a:p>
        </p:txBody>
      </p:sp>
      <p:sp>
        <p:nvSpPr>
          <p:cNvPr id="6" name="Slide Number Placeholder 5"/>
          <p:cNvSpPr>
            <a:spLocks noGrp="1"/>
          </p:cNvSpPr>
          <p:nvPr>
            <p:ph type="sldNum" idx="12"/>
          </p:nvPr>
        </p:nvSpPr>
        <p:spPr/>
        <p:txBody>
          <a:bodyPr/>
          <a:lstStyle/>
          <a:p>
            <a:r>
              <a:rPr lang="en-GB" dirty="0"/>
              <a:t>Slide </a:t>
            </a:r>
            <a:fld id="{351F4386-A5E2-41A1-B4D0-BE653C929E06}" type="slidenum">
              <a:rPr lang="en-GB"/>
              <a:pPr/>
              <a:t>11</a:t>
            </a:fld>
            <a:endParaRPr lang="en-GB" dirty="0"/>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grpSp>
        <p:nvGrpSpPr>
          <p:cNvPr id="12" name="Gruppieren 11"/>
          <p:cNvGrpSpPr/>
          <p:nvPr/>
        </p:nvGrpSpPr>
        <p:grpSpPr>
          <a:xfrm>
            <a:off x="5843326" y="1828332"/>
            <a:ext cx="3637050" cy="2617336"/>
            <a:chOff x="4973351" y="911413"/>
            <a:chExt cx="3912525" cy="2880019"/>
          </a:xfrm>
        </p:grpSpPr>
        <p:grpSp>
          <p:nvGrpSpPr>
            <p:cNvPr id="13" name="Gruppieren 12"/>
            <p:cNvGrpSpPr/>
            <p:nvPr/>
          </p:nvGrpSpPr>
          <p:grpSpPr>
            <a:xfrm>
              <a:off x="4973351" y="911432"/>
              <a:ext cx="3912525" cy="2880000"/>
              <a:chOff x="368389" y="1035997"/>
              <a:chExt cx="3912525" cy="2880000"/>
            </a:xfrm>
          </p:grpSpPr>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389" y="1035997"/>
                <a:ext cx="3912525" cy="2880000"/>
              </a:xfrm>
              <a:prstGeom prst="rect">
                <a:avLst/>
              </a:prstGeom>
            </p:spPr>
          </p:pic>
          <p:grpSp>
            <p:nvGrpSpPr>
              <p:cNvPr id="16" name="Gruppieren 15"/>
              <p:cNvGrpSpPr/>
              <p:nvPr/>
            </p:nvGrpSpPr>
            <p:grpSpPr>
              <a:xfrm>
                <a:off x="1310647" y="1775652"/>
                <a:ext cx="1206104" cy="1260128"/>
                <a:chOff x="1385664" y="1779662"/>
                <a:chExt cx="1206104" cy="1260128"/>
              </a:xfrm>
            </p:grpSpPr>
            <p:sp>
              <p:nvSpPr>
                <p:cNvPr id="17" name="Rechteck 16"/>
                <p:cNvSpPr/>
                <p:nvPr/>
              </p:nvSpPr>
              <p:spPr bwMode="auto">
                <a:xfrm>
                  <a:off x="1385664" y="1779662"/>
                  <a:ext cx="108000" cy="108000"/>
                </a:xfrm>
                <a:prstGeom prst="rect">
                  <a:avLst/>
                </a:prstGeom>
                <a:solidFill>
                  <a:schemeClr val="accent6">
                    <a:lumMod val="50000"/>
                  </a:schemeClr>
                </a:solidFill>
                <a:ln>
                  <a:solidFill>
                    <a:schemeClr val="bg2"/>
                  </a:solid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endParaRPr lang="de-DE">
                    <a:solidFill>
                      <a:schemeClr val="tx1"/>
                    </a:solidFill>
                    <a:latin typeface="Frutiger LT Com 55 Roman" pitchFamily="34" charset="0"/>
                  </a:endParaRPr>
                </a:p>
              </p:txBody>
            </p:sp>
            <p:sp>
              <p:nvSpPr>
                <p:cNvPr id="18" name="Rechteck 17"/>
                <p:cNvSpPr/>
                <p:nvPr/>
              </p:nvSpPr>
              <p:spPr bwMode="auto">
                <a:xfrm>
                  <a:off x="2483768" y="1779662"/>
                  <a:ext cx="108000" cy="108000"/>
                </a:xfrm>
                <a:prstGeom prst="rect">
                  <a:avLst/>
                </a:prstGeom>
                <a:solidFill>
                  <a:schemeClr val="accent6">
                    <a:lumMod val="50000"/>
                  </a:schemeClr>
                </a:solidFill>
                <a:ln>
                  <a:solidFill>
                    <a:schemeClr val="bg2"/>
                  </a:solid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endParaRPr lang="de-DE">
                    <a:solidFill>
                      <a:schemeClr val="tx1"/>
                    </a:solidFill>
                    <a:latin typeface="Frutiger LT Com 55 Roman" pitchFamily="34" charset="0"/>
                  </a:endParaRPr>
                </a:p>
              </p:txBody>
            </p:sp>
            <p:sp>
              <p:nvSpPr>
                <p:cNvPr id="19" name="Rechteck 18"/>
                <p:cNvSpPr/>
                <p:nvPr/>
              </p:nvSpPr>
              <p:spPr bwMode="auto">
                <a:xfrm>
                  <a:off x="1385664" y="2931790"/>
                  <a:ext cx="108000" cy="108000"/>
                </a:xfrm>
                <a:prstGeom prst="rect">
                  <a:avLst/>
                </a:prstGeom>
                <a:solidFill>
                  <a:schemeClr val="accent6">
                    <a:lumMod val="50000"/>
                  </a:schemeClr>
                </a:solidFill>
                <a:ln>
                  <a:solidFill>
                    <a:schemeClr val="bg2"/>
                  </a:solid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endParaRPr lang="de-DE">
                    <a:solidFill>
                      <a:schemeClr val="tx1"/>
                    </a:solidFill>
                    <a:latin typeface="Frutiger LT Com 55 Roman" pitchFamily="34" charset="0"/>
                  </a:endParaRPr>
                </a:p>
              </p:txBody>
            </p:sp>
            <p:sp>
              <p:nvSpPr>
                <p:cNvPr id="20" name="Rechteck 19"/>
                <p:cNvSpPr/>
                <p:nvPr/>
              </p:nvSpPr>
              <p:spPr bwMode="auto">
                <a:xfrm>
                  <a:off x="2483768" y="2926148"/>
                  <a:ext cx="108000" cy="108000"/>
                </a:xfrm>
                <a:prstGeom prst="rect">
                  <a:avLst/>
                </a:prstGeom>
                <a:solidFill>
                  <a:schemeClr val="accent6">
                    <a:lumMod val="50000"/>
                  </a:schemeClr>
                </a:solidFill>
                <a:ln>
                  <a:solidFill>
                    <a:schemeClr val="bg2"/>
                  </a:solidFill>
                </a:ln>
                <a:extLst/>
              </p:spPr>
              <p:style>
                <a:lnRef idx="2">
                  <a:schemeClr val="accent1"/>
                </a:lnRef>
                <a:fillRef idx="1">
                  <a:schemeClr val="lt1"/>
                </a:fillRef>
                <a:effectRef idx="0">
                  <a:schemeClr val="accent1"/>
                </a:effectRef>
                <a:fontRef idx="minor">
                  <a:schemeClr val="dk1"/>
                </a:fontRef>
              </p:style>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noFill/>
                    </a:ln>
                    <a:solidFill>
                      <a:schemeClr val="tx1"/>
                    </a:solidFill>
                    <a:effectLst/>
                    <a:latin typeface="Frutiger LT Com 55 Roman" pitchFamily="34" charset="0"/>
                  </a:endParaRPr>
                </a:p>
              </p:txBody>
            </p:sp>
          </p:grpSp>
        </p:grpSp>
        <p:sp>
          <p:nvSpPr>
            <p:cNvPr id="14" name="Rechteck 13"/>
            <p:cNvSpPr/>
            <p:nvPr/>
          </p:nvSpPr>
          <p:spPr bwMode="auto">
            <a:xfrm>
              <a:off x="6327837" y="911413"/>
              <a:ext cx="504056" cy="167601"/>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40000"/>
                </a:spcAft>
                <a:buClrTx/>
                <a:buSzTx/>
                <a:buFont typeface="Wingdings" pitchFamily="2" charset="2"/>
                <a:buNone/>
                <a:tabLst/>
              </a:pPr>
              <a:endParaRPr kumimoji="0" lang="de-DE" sz="1800" b="0" i="0" u="none" strike="noStrike" cap="none" normalizeH="0" baseline="0">
                <a:ln>
                  <a:noFill/>
                </a:ln>
                <a:solidFill>
                  <a:schemeClr val="tx1"/>
                </a:solidFill>
                <a:effectLst/>
                <a:latin typeface="Frutiger LT Com 55 Roman" pitchFamily="34" charset="0"/>
              </a:endParaRPr>
            </a:p>
          </p:txBody>
        </p:sp>
      </p:grpSp>
      <p:pic>
        <p:nvPicPr>
          <p:cNvPr id="21" name="Grafik 20"/>
          <p:cNvPicPr>
            <a:picLocks noChangeAspect="1"/>
          </p:cNvPicPr>
          <p:nvPr/>
        </p:nvPicPr>
        <p:blipFill>
          <a:blip r:embed="rId4"/>
          <a:stretch>
            <a:fillRect/>
          </a:stretch>
        </p:blipFill>
        <p:spPr>
          <a:xfrm>
            <a:off x="929217" y="1731698"/>
            <a:ext cx="4824218" cy="2713970"/>
          </a:xfrm>
          <a:prstGeom prst="rect">
            <a:avLst/>
          </a:prstGeom>
        </p:spPr>
      </p:pic>
      <p:pic>
        <p:nvPicPr>
          <p:cNvPr id="22" name="Grafik 21"/>
          <p:cNvPicPr>
            <a:picLocks noChangeAspect="1"/>
          </p:cNvPicPr>
          <p:nvPr/>
        </p:nvPicPr>
        <p:blipFill>
          <a:blip r:embed="rId5"/>
          <a:stretch>
            <a:fillRect/>
          </a:stretch>
        </p:blipFill>
        <p:spPr>
          <a:xfrm>
            <a:off x="9480376" y="1706473"/>
            <a:ext cx="1800200" cy="2739195"/>
          </a:xfrm>
          <a:prstGeom prst="rect">
            <a:avLst/>
          </a:prstGeom>
        </p:spPr>
      </p:pic>
      <p:sp>
        <p:nvSpPr>
          <p:cNvPr id="23"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3607421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655839" y="685801"/>
            <a:ext cx="6619645"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Ways to integrate ELC into MLO</a:t>
            </a:r>
            <a:endParaRPr lang="en-GB" dirty="0"/>
          </a:p>
        </p:txBody>
      </p:sp>
      <p:sp>
        <p:nvSpPr>
          <p:cNvPr id="4098" name="Rectangle 2"/>
          <p:cNvSpPr>
            <a:spLocks noGrp="1" noChangeArrowheads="1"/>
          </p:cNvSpPr>
          <p:nvPr>
            <p:ph idx="1"/>
          </p:nvPr>
        </p:nvSpPr>
        <p:spPr>
          <a:xfrm>
            <a:off x="5015880" y="1817866"/>
            <a:ext cx="6696744" cy="1467118"/>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MLO becomes available </a:t>
            </a:r>
            <a:r>
              <a:rPr lang="en-GB" dirty="0" smtClean="0"/>
              <a:t>after </a:t>
            </a:r>
            <a:r>
              <a:rPr lang="en-GB" dirty="0" smtClean="0"/>
              <a:t>11be</a:t>
            </a:r>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t>further optimized </a:t>
            </a:r>
            <a:r>
              <a:rPr lang="en-GB" sz="2400" dirty="0" smtClean="0"/>
              <a:t>in 11bn</a:t>
            </a:r>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t>reuse </a:t>
            </a:r>
            <a:r>
              <a:rPr lang="en-GB" sz="2400" dirty="0" smtClean="0"/>
              <a:t>the </a:t>
            </a:r>
            <a:r>
              <a:rPr lang="en-GB" sz="2400" dirty="0" smtClean="0"/>
              <a:t>same baseband at all frequencies</a:t>
            </a:r>
            <a:endParaRPr lang="en-GB" sz="2400" dirty="0" smtClean="0"/>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ym typeface="Wingdings" panose="05000000000000000000" pitchFamily="2" charset="2"/>
              </a:rPr>
              <a:t>different frontends </a:t>
            </a:r>
            <a:r>
              <a:rPr lang="en-GB" sz="2400" dirty="0" smtClean="0">
                <a:sym typeface="Wingdings" panose="05000000000000000000" pitchFamily="2" charset="2"/>
              </a:rPr>
              <a:t>used </a:t>
            </a:r>
            <a:r>
              <a:rPr lang="en-GB" sz="2400" dirty="0" smtClean="0">
                <a:sym typeface="Wingdings" panose="05000000000000000000" pitchFamily="2" charset="2"/>
              </a:rPr>
              <a:t>in each band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Possible </a:t>
            </a:r>
            <a:r>
              <a:rPr lang="en-GB" dirty="0"/>
              <a:t>use cases</a:t>
            </a:r>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smtClean="0">
                <a:sym typeface="Wingdings" panose="05000000000000000000" pitchFamily="2" charset="2"/>
              </a:rPr>
              <a:t>max. reliability (UHR): all </a:t>
            </a:r>
            <a:r>
              <a:rPr lang="en-GB" sz="2400" dirty="0">
                <a:sym typeface="Wingdings" panose="05000000000000000000" pitchFamily="2" charset="2"/>
              </a:rPr>
              <a:t>bands </a:t>
            </a:r>
            <a:r>
              <a:rPr lang="en-GB" sz="2400" dirty="0" smtClean="0">
                <a:sym typeface="Wingdings" panose="05000000000000000000" pitchFamily="2" charset="2"/>
              </a:rPr>
              <a:t>bidirectional</a:t>
            </a:r>
            <a:endParaRPr lang="en-GB" sz="2400" dirty="0">
              <a:sym typeface="Wingdings" panose="05000000000000000000" pitchFamily="2" charset="2"/>
            </a:endParaRPr>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400" dirty="0"/>
              <a:t>limited </a:t>
            </a:r>
            <a:r>
              <a:rPr lang="en-GB" sz="2400" dirty="0" smtClean="0"/>
              <a:t>use </a:t>
            </a:r>
            <a:r>
              <a:rPr lang="en-GB" sz="2400" dirty="0"/>
              <a:t>of bands, </a:t>
            </a:r>
            <a:r>
              <a:rPr lang="en-GB" sz="2400" dirty="0" smtClean="0"/>
              <a:t>e.g., </a:t>
            </a:r>
            <a:endParaRPr lang="en-GB" sz="2400" dirty="0"/>
          </a:p>
          <a:p>
            <a:pPr marL="1200150" lvl="2" indent="-342900">
              <a:buFont typeface="Courier New" panose="02070309020205020404" pitchFamily="49" charset="0"/>
              <a:buChar char="o"/>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dirty="0"/>
              <a:t>hybrid </a:t>
            </a:r>
            <a:r>
              <a:rPr lang="en-GB" sz="2200" dirty="0" smtClean="0"/>
              <a:t>RF/ELC for industrial </a:t>
            </a:r>
            <a:r>
              <a:rPr lang="en-GB" sz="2200" dirty="0" err="1" smtClean="0"/>
              <a:t>IoT</a:t>
            </a:r>
            <a:r>
              <a:rPr lang="en-GB" sz="2200" dirty="0" smtClean="0"/>
              <a:t>: two bands, non-standalone, unidirectional</a:t>
            </a:r>
            <a:endParaRPr lang="en-GB" sz="2200" dirty="0"/>
          </a:p>
          <a:p>
            <a:pPr marL="1200150" lvl="2" indent="-342900">
              <a:buFont typeface="Courier New" panose="02070309020205020404" pitchFamily="49" charset="0"/>
              <a:buChar char="o"/>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200" dirty="0" smtClean="0"/>
              <a:t>hospital/industry/security: all-optical, standalone, e.g., bidirectional </a:t>
            </a:r>
            <a:endParaRPr lang="en-GB" sz="2200" dirty="0"/>
          </a:p>
          <a:p>
            <a:pPr marL="800100" lvl="1" indent="-342900">
              <a:buFont typeface="Symbol" panose="05050102010706020507" pitchFamily="18" charset="2"/>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2400" dirty="0" smtClean="0"/>
          </a:p>
        </p:txBody>
      </p:sp>
      <p:sp>
        <p:nvSpPr>
          <p:cNvPr id="7" name="Date Placeholder 3"/>
          <p:cNvSpPr>
            <a:spLocks noGrp="1"/>
          </p:cNvSpPr>
          <p:nvPr>
            <p:ph type="dt" idx="4294967295"/>
          </p:nvPr>
        </p:nvSpPr>
        <p:spPr>
          <a:xfrm>
            <a:off x="929217" y="333375"/>
            <a:ext cx="2499764" cy="273050"/>
          </a:xfrm>
          <a:prstGeom prst="rect">
            <a:avLst/>
          </a:prstGeom>
        </p:spPr>
        <p:txBody>
          <a:bodyPr/>
          <a:lstStyle/>
          <a:p>
            <a:r>
              <a:rPr lang="en-US" dirty="0" smtClean="0"/>
              <a:t>November 2023</a:t>
            </a:r>
            <a:endParaRPr lang="en-GB" dirty="0"/>
          </a:p>
        </p:txBody>
      </p:sp>
      <p:sp>
        <p:nvSpPr>
          <p:cNvPr id="73" name="Rectangle 2"/>
          <p:cNvSpPr txBox="1">
            <a:spLocks noChangeArrowheads="1"/>
          </p:cNvSpPr>
          <p:nvPr/>
        </p:nvSpPr>
        <p:spPr bwMode="auto">
          <a:xfrm>
            <a:off x="5375920" y="3743989"/>
            <a:ext cx="6336704" cy="1467118"/>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kern="0" dirty="0" smtClean="0"/>
          </a:p>
        </p:txBody>
      </p:sp>
      <p:pic>
        <p:nvPicPr>
          <p:cNvPr id="13" name="Grafik 12"/>
          <p:cNvPicPr>
            <a:picLocks noChangeAspect="1"/>
          </p:cNvPicPr>
          <p:nvPr/>
        </p:nvPicPr>
        <p:blipFill>
          <a:blip r:embed="rId3"/>
          <a:stretch>
            <a:fillRect/>
          </a:stretch>
        </p:blipFill>
        <p:spPr>
          <a:xfrm>
            <a:off x="939522" y="836712"/>
            <a:ext cx="3538242" cy="5529240"/>
          </a:xfrm>
          <a:prstGeom prst="rect">
            <a:avLst/>
          </a:prstGeom>
        </p:spPr>
      </p:pic>
      <p:sp>
        <p:nvSpPr>
          <p:cNvPr id="254" name="Footer Placeholder 4"/>
          <p:cNvSpPr>
            <a:spLocks noGrp="1"/>
          </p:cNvSpPr>
          <p:nvPr>
            <p:ph type="ftr" idx="14"/>
          </p:nvPr>
        </p:nvSpPr>
        <p:spPr>
          <a:xfrm>
            <a:off x="7143757" y="6475414"/>
            <a:ext cx="4246027" cy="180975"/>
          </a:xfrm>
        </p:spPr>
        <p:txBody>
          <a:bodyPr/>
          <a:lstStyle/>
          <a:p>
            <a:r>
              <a:rPr lang="en-GB" dirty="0" smtClean="0"/>
              <a:t>Volker Jungnickel, Fraunhofer HHI</a:t>
            </a:r>
            <a:endParaRPr lang="en-GB" dirty="0"/>
          </a:p>
        </p:txBody>
      </p:sp>
      <p:sp>
        <p:nvSpPr>
          <p:cNvPr id="255" name="Slide Number Placeholder 5"/>
          <p:cNvSpPr txBox="1">
            <a:spLocks/>
          </p:cNvSpPr>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smtClean="0"/>
              <a:t>Slide </a:t>
            </a:r>
            <a:fld id="{351F4386-A5E2-41A1-B4D0-BE653C929E06}" type="slidenum">
              <a:rPr lang="en-GB" smtClean="0"/>
              <a:pPr/>
              <a:t>12</a:t>
            </a:fld>
            <a:endParaRPr lang="en-GB" dirty="0"/>
          </a:p>
        </p:txBody>
      </p:sp>
    </p:spTree>
    <p:extLst>
      <p:ext uri="{BB962C8B-B14F-4D97-AF65-F5344CB8AC3E}">
        <p14:creationId xmlns:p14="http://schemas.microsoft.com/office/powerpoint/2010/main" val="4328111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Summary: Proposed features in scope of ELC</a:t>
            </a:r>
            <a:endParaRPr lang="en-GB" dirty="0"/>
          </a:p>
        </p:txBody>
      </p:sp>
      <p:sp>
        <p:nvSpPr>
          <p:cNvPr id="4098" name="Rectangle 2"/>
          <p:cNvSpPr>
            <a:spLocks noGrp="1" noChangeArrowheads="1"/>
          </p:cNvSpPr>
          <p:nvPr>
            <p:ph idx="1"/>
          </p:nvPr>
        </p:nvSpPr>
        <p:spPr>
          <a:xfrm>
            <a:off x="914401" y="1980083"/>
            <a:ext cx="10361084" cy="4113213"/>
          </a:xfrm>
          <a:ln/>
        </p:spPr>
        <p:txBody>
          <a:bodyPr/>
          <a:lstStyle/>
          <a:p>
            <a:pPr marL="0" indent="0" algn="just">
              <a:lnSpc>
                <a:spcPct val="150000"/>
              </a:lnSpc>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The </a:t>
            </a:r>
            <a:r>
              <a:rPr lang="en-GB" sz="2000" dirty="0" smtClean="0"/>
              <a:t>scope for Enhanced Light Communication (ELC) should </a:t>
            </a:r>
            <a:r>
              <a:rPr lang="en-GB" sz="2000" dirty="0"/>
              <a:t>include </a:t>
            </a:r>
            <a:r>
              <a:rPr lang="en-GB" sz="2000" dirty="0" smtClean="0"/>
              <a:t>changes </a:t>
            </a:r>
            <a:r>
              <a:rPr lang="en-GB" sz="2000" dirty="0"/>
              <a:t>to </a:t>
            </a:r>
            <a:r>
              <a:rPr lang="en-GB" sz="2000" dirty="0" smtClean="0"/>
              <a:t>the MAC </a:t>
            </a:r>
            <a:r>
              <a:rPr lang="en-GB" sz="2000" dirty="0"/>
              <a:t>and PHY layer </a:t>
            </a:r>
            <a:r>
              <a:rPr lang="en-GB" sz="2000" dirty="0" smtClean="0"/>
              <a:t>of </a:t>
            </a:r>
            <a:r>
              <a:rPr lang="en-GB" sz="2000" dirty="0"/>
              <a:t>802.11 for the operation in </a:t>
            </a:r>
            <a:r>
              <a:rPr lang="en-GB" sz="2000" dirty="0" smtClean="0"/>
              <a:t>optical bands, which enable</a:t>
            </a:r>
            <a:endParaRPr lang="en-GB" sz="2000" dirty="0"/>
          </a:p>
          <a:p>
            <a:pPr marL="800100" lvl="1" indent="-400050" algn="just">
              <a:lnSpc>
                <a:spcPct val="150000"/>
              </a:lnSpc>
              <a:buFont typeface="Times New Roman" pitchFamily="16" charset="0"/>
              <a:buAutoNum type="romanLcParen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t>simpler </a:t>
            </a:r>
            <a:r>
              <a:rPr lang="en-GB" b="1" dirty="0"/>
              <a:t>integration of 802.11 baseband with optical frontends,</a:t>
            </a:r>
          </a:p>
          <a:p>
            <a:pPr marL="800100" lvl="1" indent="-400050" algn="just">
              <a:lnSpc>
                <a:spcPct val="150000"/>
              </a:lnSpc>
              <a:buAutoNum type="romanLcParen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t>power saving and increased coverage area, and</a:t>
            </a:r>
            <a:endParaRPr lang="en-GB" b="1" dirty="0"/>
          </a:p>
          <a:p>
            <a:pPr marL="800100" lvl="1" indent="-400050" algn="just">
              <a:lnSpc>
                <a:spcPct val="150000"/>
              </a:lnSpc>
              <a:buFont typeface="Times New Roman" pitchFamily="16" charset="0"/>
              <a:buAutoNum type="romanLcParen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1" dirty="0" smtClean="0"/>
              <a:t>seamless integration into </a:t>
            </a:r>
            <a:r>
              <a:rPr lang="en-GB" b="1" dirty="0"/>
              <a:t>the </a:t>
            </a:r>
            <a:r>
              <a:rPr lang="en-GB" b="1" dirty="0" smtClean="0"/>
              <a:t>multilink </a:t>
            </a:r>
            <a:r>
              <a:rPr lang="en-GB" b="1" dirty="0"/>
              <a:t>operation (MLO) </a:t>
            </a:r>
            <a:r>
              <a:rPr lang="en-GB" b="1" dirty="0" smtClean="0"/>
              <a:t>framework of 802.11.</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13</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sp>
        <p:nvSpPr>
          <p:cNvPr id="8"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27678856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References</a:t>
            </a:r>
            <a:endParaRPr lang="en-GB" dirty="0"/>
          </a:p>
        </p:txBody>
      </p:sp>
      <p:sp>
        <p:nvSpPr>
          <p:cNvPr id="4098" name="Rectangle 2"/>
          <p:cNvSpPr>
            <a:spLocks noGrp="1" noChangeArrowheads="1"/>
          </p:cNvSpPr>
          <p:nvPr>
            <p:ph idx="1"/>
          </p:nvPr>
        </p:nvSpPr>
        <p:spPr>
          <a:xfrm>
            <a:off x="914401" y="1404019"/>
            <a:ext cx="10361084" cy="4113213"/>
          </a:xfrm>
          <a:ln/>
        </p:spPr>
        <p:txBody>
          <a:bodyPr/>
          <a:lstStyle/>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200" b="0" dirty="0"/>
              <a:t>[1]	</a:t>
            </a:r>
            <a:r>
              <a:rPr lang="en-GB" sz="1200" b="0" dirty="0" smtClean="0">
                <a:solidFill>
                  <a:schemeClr val="tx1"/>
                </a:solidFill>
              </a:rPr>
              <a:t>IEEE </a:t>
            </a:r>
            <a:r>
              <a:rPr lang="en-GB" sz="1200" b="0" dirty="0" err="1" smtClean="0">
                <a:solidFill>
                  <a:schemeClr val="tx1"/>
                </a:solidFill>
              </a:rPr>
              <a:t>Std</a:t>
            </a:r>
            <a:r>
              <a:rPr lang="en-GB" sz="1200" b="0" dirty="0" smtClean="0">
                <a:solidFill>
                  <a:schemeClr val="tx1"/>
                </a:solidFill>
              </a:rPr>
              <a:t> 802.11bb-2023, </a:t>
            </a:r>
            <a:r>
              <a:rPr lang="en-GB" sz="1200" b="0" dirty="0" smtClean="0">
                <a:solidFill>
                  <a:schemeClr val="tx1"/>
                </a:solidFill>
                <a:hlinkClick r:id="rId3"/>
              </a:rPr>
              <a:t>https</a:t>
            </a:r>
            <a:r>
              <a:rPr lang="en-GB" sz="1200" b="0" dirty="0">
                <a:solidFill>
                  <a:schemeClr val="tx1"/>
                </a:solidFill>
                <a:hlinkClick r:id="rId3"/>
              </a:rPr>
              <a:t>://standards.ieee.org/ieee/802.11bb/10823</a:t>
            </a:r>
            <a:r>
              <a:rPr lang="en-GB" sz="1200" b="0" dirty="0" smtClean="0">
                <a:solidFill>
                  <a:schemeClr val="tx1"/>
                </a:solidFill>
                <a:hlinkClick r:id="rId3"/>
              </a:rPr>
              <a:t>/</a:t>
            </a:r>
            <a:endParaRPr lang="en-GB"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200" b="0" dirty="0" smtClean="0">
                <a:solidFill>
                  <a:schemeClr val="tx1"/>
                </a:solidFill>
              </a:rPr>
              <a:t>[2]</a:t>
            </a:r>
            <a:r>
              <a:rPr lang="en-GB" sz="1200" b="0" dirty="0">
                <a:solidFill>
                  <a:schemeClr val="tx1"/>
                </a:solidFill>
              </a:rPr>
              <a:t>	</a:t>
            </a:r>
            <a:r>
              <a:rPr lang="en-GB" sz="1200" b="0" dirty="0" smtClean="0">
                <a:solidFill>
                  <a:schemeClr val="tx1"/>
                </a:solidFill>
              </a:rPr>
              <a:t>IEEE 802 Tutorial “</a:t>
            </a:r>
            <a:r>
              <a:rPr lang="en-US" sz="1200" b="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IEEE 802 </a:t>
            </a:r>
            <a:r>
              <a:rPr lang="en-US" sz="1200" b="0" dirty="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Standards on Light </a:t>
            </a:r>
            <a:r>
              <a:rPr lang="en-US" sz="1200" b="0" dirty="0" smtClean="0">
                <a:solidFill>
                  <a:schemeClr val="tx1"/>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Communication”</a:t>
            </a:r>
            <a:r>
              <a:rPr lang="en-GB" sz="1200" b="0" dirty="0" smtClean="0">
                <a:solidFill>
                  <a:schemeClr val="tx1"/>
                </a:solidFill>
              </a:rPr>
              <a:t> at </a:t>
            </a:r>
            <a:r>
              <a:rPr lang="en-GB" sz="1200" b="0" i="1" dirty="0" smtClean="0">
                <a:solidFill>
                  <a:schemeClr val="tx1"/>
                </a:solidFill>
              </a:rPr>
              <a:t>March </a:t>
            </a:r>
            <a:r>
              <a:rPr lang="en-GB" sz="1200" b="0" i="1" dirty="0">
                <a:solidFill>
                  <a:schemeClr val="tx1"/>
                </a:solidFill>
              </a:rPr>
              <a:t>2023 IEEE 802 Plenary </a:t>
            </a:r>
            <a:r>
              <a:rPr lang="en-GB" sz="1200" b="0" i="1" dirty="0" smtClean="0">
                <a:solidFill>
                  <a:schemeClr val="tx1"/>
                </a:solidFill>
              </a:rPr>
              <a:t>Meeting</a:t>
            </a:r>
            <a:r>
              <a:rPr lang="en-GB" sz="1200" b="0" dirty="0" smtClean="0">
                <a:solidFill>
                  <a:schemeClr val="tx1"/>
                </a:solidFill>
              </a:rPr>
              <a:t> </a:t>
            </a:r>
            <a:r>
              <a:rPr lang="en-GB" sz="1200" b="0" dirty="0" smtClean="0">
                <a:solidFill>
                  <a:schemeClr val="tx1"/>
                </a:solidFill>
                <a:hlinkClick r:id="rId4"/>
              </a:rPr>
              <a:t>https</a:t>
            </a:r>
            <a:r>
              <a:rPr lang="en-GB" sz="1200" b="0" dirty="0">
                <a:solidFill>
                  <a:schemeClr val="tx1"/>
                </a:solidFill>
                <a:hlinkClick r:id="rId4"/>
              </a:rPr>
              <a:t>://</a:t>
            </a:r>
            <a:r>
              <a:rPr lang="en-GB" sz="1200" b="0" dirty="0" smtClean="0">
                <a:solidFill>
                  <a:schemeClr val="tx1"/>
                </a:solidFill>
                <a:hlinkClick r:id="rId4"/>
              </a:rPr>
              <a:t>mentor.ieee.org/802.11/dcn/23/11-23-0277-01-0000-ieee-802-standards-on-light-communication.pdf</a:t>
            </a:r>
            <a:r>
              <a:rPr lang="en-GB" sz="1200" b="0" dirty="0" smtClean="0">
                <a:solidFill>
                  <a:schemeClr val="tx1"/>
                </a:solidFill>
              </a:rPr>
              <a:t> </a:t>
            </a: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200" b="0" dirty="0" smtClean="0">
                <a:solidFill>
                  <a:schemeClr val="tx1"/>
                </a:solidFill>
              </a:rPr>
              <a:t>[3]	</a:t>
            </a:r>
            <a:r>
              <a:rPr lang="de-DE" sz="1200" b="0" dirty="0" smtClean="0">
                <a:solidFill>
                  <a:schemeClr val="tx1"/>
                </a:solidFill>
              </a:rPr>
              <a:t>A. Zubow </a:t>
            </a:r>
            <a:r>
              <a:rPr lang="de-DE" sz="1200" b="0" i="1" dirty="0" smtClean="0">
                <a:solidFill>
                  <a:schemeClr val="tx1"/>
                </a:solidFill>
              </a:rPr>
              <a:t>et al.</a:t>
            </a:r>
            <a:r>
              <a:rPr lang="de-DE" sz="1200" b="0" dirty="0" smtClean="0">
                <a:solidFill>
                  <a:schemeClr val="tx1"/>
                </a:solidFill>
              </a:rPr>
              <a:t>, "</a:t>
            </a:r>
            <a:r>
              <a:rPr lang="de-DE" sz="1200" b="0" dirty="0" err="1" smtClean="0">
                <a:solidFill>
                  <a:schemeClr val="tx1"/>
                </a:solidFill>
              </a:rPr>
              <a:t>Hy-Fi</a:t>
            </a:r>
            <a:r>
              <a:rPr lang="de-DE" sz="1200" b="0" dirty="0" smtClean="0">
                <a:solidFill>
                  <a:schemeClr val="tx1"/>
                </a:solidFill>
              </a:rPr>
              <a:t>: Aggregation </a:t>
            </a:r>
            <a:r>
              <a:rPr lang="de-DE" sz="1200" b="0" dirty="0" err="1" smtClean="0">
                <a:solidFill>
                  <a:schemeClr val="tx1"/>
                </a:solidFill>
              </a:rPr>
              <a:t>of</a:t>
            </a:r>
            <a:r>
              <a:rPr lang="de-DE" sz="1200" b="0" dirty="0" smtClean="0">
                <a:solidFill>
                  <a:schemeClr val="tx1"/>
                </a:solidFill>
              </a:rPr>
              <a:t> </a:t>
            </a:r>
            <a:r>
              <a:rPr lang="de-DE" sz="1200" b="0" dirty="0" err="1" smtClean="0">
                <a:solidFill>
                  <a:schemeClr val="tx1"/>
                </a:solidFill>
              </a:rPr>
              <a:t>LiFi</a:t>
            </a:r>
            <a:r>
              <a:rPr lang="de-DE" sz="1200" b="0" dirty="0" smtClean="0">
                <a:solidFill>
                  <a:schemeClr val="tx1"/>
                </a:solidFill>
              </a:rPr>
              <a:t> and WiFi </a:t>
            </a:r>
            <a:r>
              <a:rPr lang="de-DE" sz="1200" b="0" dirty="0" err="1" smtClean="0">
                <a:solidFill>
                  <a:schemeClr val="tx1"/>
                </a:solidFill>
              </a:rPr>
              <a:t>using</a:t>
            </a:r>
            <a:r>
              <a:rPr lang="de-DE" sz="1200" b="0" dirty="0" smtClean="0">
                <a:solidFill>
                  <a:schemeClr val="tx1"/>
                </a:solidFill>
              </a:rPr>
              <a:t> MIMO in IEEE 802.11," </a:t>
            </a:r>
            <a:r>
              <a:rPr lang="de-DE" sz="1200" b="0" i="1" dirty="0" smtClean="0">
                <a:solidFill>
                  <a:schemeClr val="tx1"/>
                </a:solidFill>
              </a:rPr>
              <a:t>2021 IEEE 22nd </a:t>
            </a:r>
            <a:r>
              <a:rPr lang="de-DE" sz="1200" b="0" i="1" dirty="0" err="1" smtClean="0">
                <a:solidFill>
                  <a:schemeClr val="tx1"/>
                </a:solidFill>
              </a:rPr>
              <a:t>WoWMoM</a:t>
            </a:r>
            <a:r>
              <a:rPr lang="de-DE" sz="1200" b="0" dirty="0" smtClean="0">
                <a:solidFill>
                  <a:schemeClr val="tx1"/>
                </a:solidFill>
              </a:rPr>
              <a:t>, Pisa, </a:t>
            </a:r>
            <a:r>
              <a:rPr lang="de-DE" sz="1200" b="0" dirty="0" err="1" smtClean="0">
                <a:solidFill>
                  <a:schemeClr val="tx1"/>
                </a:solidFill>
              </a:rPr>
              <a:t>Italy</a:t>
            </a:r>
            <a:r>
              <a:rPr lang="de-DE" sz="1200" b="0" dirty="0" smtClean="0">
                <a:solidFill>
                  <a:schemeClr val="tx1"/>
                </a:solidFill>
              </a:rPr>
              <a:t>, 2021, pp. 100-108, </a:t>
            </a:r>
            <a:r>
              <a:rPr lang="en-GB" sz="1200" b="0" dirty="0" smtClean="0">
                <a:solidFill>
                  <a:schemeClr val="tx1"/>
                </a:solidFill>
                <a:hlinkClick r:id="rId5"/>
              </a:rPr>
              <a:t>https://ieeexplore.ieee.org/document/9469422</a:t>
            </a:r>
            <a:r>
              <a:rPr lang="en-GB" sz="1200" b="0" dirty="0" smtClean="0">
                <a:solidFill>
                  <a:schemeClr val="tx1"/>
                </a:solidFill>
              </a:rPr>
              <a:t>, </a:t>
            </a:r>
            <a:r>
              <a:rPr lang="en-US" sz="1200" b="0" dirty="0" err="1" smtClean="0">
                <a:solidFill>
                  <a:schemeClr val="tx1"/>
                </a:solidFill>
              </a:rPr>
              <a:t>LiFi</a:t>
            </a:r>
            <a:r>
              <a:rPr lang="en-US" sz="1200" b="0" dirty="0" smtClean="0">
                <a:solidFill>
                  <a:schemeClr val="tx1"/>
                </a:solidFill>
              </a:rPr>
              <a:t> </a:t>
            </a:r>
            <a:r>
              <a:rPr lang="en-US" sz="1200" b="0" dirty="0">
                <a:solidFill>
                  <a:schemeClr val="tx1"/>
                </a:solidFill>
              </a:rPr>
              <a:t>Cube</a:t>
            </a:r>
            <a:r>
              <a:rPr lang="en-US" sz="1200" b="0" dirty="0" smtClean="0">
                <a:solidFill>
                  <a:schemeClr val="tx1"/>
                </a:solidFill>
              </a:rPr>
              <a:t>™: “Plug </a:t>
            </a:r>
            <a:r>
              <a:rPr lang="en-US" sz="1200" b="0" dirty="0">
                <a:solidFill>
                  <a:schemeClr val="tx1"/>
                </a:solidFill>
              </a:rPr>
              <a:t>and play </a:t>
            </a:r>
            <a:r>
              <a:rPr lang="en-US" sz="1200" b="0" dirty="0" err="1">
                <a:solidFill>
                  <a:schemeClr val="tx1"/>
                </a:solidFill>
              </a:rPr>
              <a:t>LiFi</a:t>
            </a:r>
            <a:r>
              <a:rPr lang="en-US" sz="1200" b="0" dirty="0">
                <a:solidFill>
                  <a:schemeClr val="tx1"/>
                </a:solidFill>
              </a:rPr>
              <a:t> Gateway for an instant connection at home, on the move or in the </a:t>
            </a:r>
            <a:r>
              <a:rPr lang="en-US" sz="1200" b="0" dirty="0" smtClean="0">
                <a:solidFill>
                  <a:schemeClr val="tx1"/>
                </a:solidFill>
              </a:rPr>
              <a:t>office, </a:t>
            </a:r>
            <a:r>
              <a:rPr lang="en-US" sz="1200" b="0" dirty="0">
                <a:solidFill>
                  <a:schemeClr val="tx1"/>
                </a:solidFill>
                <a:hlinkClick r:id="rId6"/>
              </a:rPr>
              <a:t>https://www.purelifi.com/products/the-lifi-cube</a:t>
            </a:r>
            <a:r>
              <a:rPr lang="en-US" sz="1200" b="0" dirty="0" smtClean="0">
                <a:solidFill>
                  <a:schemeClr val="tx1"/>
                </a:solidFill>
                <a:hlinkClick r:id="rId6"/>
              </a:rPr>
              <a:t>/</a:t>
            </a:r>
            <a:r>
              <a:rPr lang="en-US" sz="1200" b="0" dirty="0" smtClean="0">
                <a:solidFill>
                  <a:schemeClr val="tx1"/>
                </a:solidFill>
              </a:rPr>
              <a:t>, Global </a:t>
            </a:r>
            <a:r>
              <a:rPr lang="en-US" sz="1200" b="0" dirty="0" err="1">
                <a:solidFill>
                  <a:schemeClr val="tx1"/>
                </a:solidFill>
              </a:rPr>
              <a:t>LiFi</a:t>
            </a:r>
            <a:r>
              <a:rPr lang="en-US" sz="1200" b="0" dirty="0">
                <a:solidFill>
                  <a:schemeClr val="tx1"/>
                </a:solidFill>
              </a:rPr>
              <a:t> firms welcome the release of IEEE 802.11bb global light communications </a:t>
            </a:r>
            <a:r>
              <a:rPr lang="en-US" sz="1200" b="0" dirty="0" smtClean="0">
                <a:solidFill>
                  <a:schemeClr val="tx1"/>
                </a:solidFill>
              </a:rPr>
              <a:t>standard, </a:t>
            </a:r>
            <a:r>
              <a:rPr lang="en-US" sz="1200" b="0" dirty="0" smtClean="0">
                <a:solidFill>
                  <a:schemeClr val="tx1"/>
                </a:solidFill>
                <a:hlinkClick r:id="rId7"/>
              </a:rPr>
              <a:t>https</a:t>
            </a:r>
            <a:r>
              <a:rPr lang="en-US" sz="1200" b="0" dirty="0">
                <a:solidFill>
                  <a:schemeClr val="tx1"/>
                </a:solidFill>
                <a:hlinkClick r:id="rId7"/>
              </a:rPr>
              <a:t>://newsletter.fraunhofer.de/-</a:t>
            </a:r>
            <a:r>
              <a:rPr lang="en-US" sz="1200" b="0" dirty="0" smtClean="0">
                <a:solidFill>
                  <a:schemeClr val="tx1"/>
                </a:solidFill>
                <a:hlinkClick r:id="rId7"/>
              </a:rPr>
              <a:t>viewonline2/17386/789/3/6RFhct0v/n28DsXXw3G/1</a:t>
            </a:r>
            <a:r>
              <a:rPr lang="en-US" sz="1200" b="0" dirty="0" smtClean="0">
                <a:solidFill>
                  <a:schemeClr val="tx1"/>
                </a:solidFill>
              </a:rPr>
              <a:t> </a:t>
            </a:r>
            <a:endParaRPr lang="en-GB"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200" b="0" dirty="0" smtClean="0">
                <a:solidFill>
                  <a:schemeClr val="tx1"/>
                </a:solidFill>
              </a:rPr>
              <a:t>[</a:t>
            </a:r>
            <a:r>
              <a:rPr lang="en-GB" sz="1200" b="0" dirty="0" smtClean="0">
                <a:solidFill>
                  <a:schemeClr val="tx1"/>
                </a:solidFill>
              </a:rPr>
              <a:t>4]</a:t>
            </a:r>
            <a:r>
              <a:rPr lang="en-GB" sz="1200" b="0" dirty="0">
                <a:solidFill>
                  <a:schemeClr val="tx1"/>
                </a:solidFill>
              </a:rPr>
              <a:t>	</a:t>
            </a:r>
            <a:r>
              <a:rPr lang="en-US" sz="1200" b="0" dirty="0" err="1" smtClean="0">
                <a:solidFill>
                  <a:schemeClr val="tx1"/>
                </a:solidFill>
              </a:rPr>
              <a:t>LiFi</a:t>
            </a:r>
            <a:r>
              <a:rPr lang="en-US" sz="1200" b="0" dirty="0" smtClean="0">
                <a:solidFill>
                  <a:schemeClr val="tx1"/>
                </a:solidFill>
              </a:rPr>
              <a:t>-Technology </a:t>
            </a:r>
            <a:r>
              <a:rPr lang="en-US" sz="1200" b="0" dirty="0">
                <a:solidFill>
                  <a:schemeClr val="tx1"/>
                </a:solidFill>
              </a:rPr>
              <a:t>enables driverless platooning of trucks for the first time on Japanese </a:t>
            </a:r>
            <a:r>
              <a:rPr lang="en-US" sz="1200" b="0" dirty="0" smtClean="0">
                <a:solidFill>
                  <a:schemeClr val="tx1"/>
                </a:solidFill>
              </a:rPr>
              <a:t>highway </a:t>
            </a:r>
            <a:r>
              <a:rPr lang="en-GB" sz="1200" b="0" dirty="0" smtClean="0">
                <a:solidFill>
                  <a:schemeClr val="tx1"/>
                </a:solidFill>
                <a:hlinkClick r:id="rId8"/>
              </a:rPr>
              <a:t>https</a:t>
            </a:r>
            <a:r>
              <a:rPr lang="en-GB" sz="1200" b="0" dirty="0">
                <a:solidFill>
                  <a:schemeClr val="tx1"/>
                </a:solidFill>
                <a:hlinkClick r:id="rId8"/>
              </a:rPr>
              <a:t>://</a:t>
            </a:r>
            <a:r>
              <a:rPr lang="en-GB" sz="1200" b="0" dirty="0" smtClean="0">
                <a:solidFill>
                  <a:schemeClr val="tx1"/>
                </a:solidFill>
                <a:hlinkClick r:id="rId8"/>
              </a:rPr>
              <a:t>www.hhi.fraunhofer.de/en/news/nachrichten/2021/lifi-technology-enables-driverless-platooning-of-trucks-for-the-first-time-on-japanese-highway.html</a:t>
            </a:r>
            <a:endParaRPr lang="en-GB"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200" b="0" dirty="0" smtClean="0">
                <a:solidFill>
                  <a:schemeClr val="tx1"/>
                </a:solidFill>
              </a:rPr>
              <a:t>[5]	</a:t>
            </a:r>
            <a:r>
              <a:rPr lang="en-US" sz="1200" b="0" dirty="0">
                <a:solidFill>
                  <a:schemeClr val="tx1"/>
                </a:solidFill>
              </a:rPr>
              <a:t>D. Schulz </a:t>
            </a:r>
            <a:r>
              <a:rPr lang="en-US" sz="1200" b="0" i="1" dirty="0">
                <a:solidFill>
                  <a:schemeClr val="tx1"/>
                </a:solidFill>
              </a:rPr>
              <a:t>et al</a:t>
            </a:r>
            <a:r>
              <a:rPr lang="en-US" sz="1200" b="0" dirty="0">
                <a:solidFill>
                  <a:schemeClr val="tx1"/>
                </a:solidFill>
              </a:rPr>
              <a:t>., </a:t>
            </a:r>
            <a:r>
              <a:rPr lang="en-US" sz="1200" b="0" dirty="0" smtClean="0">
                <a:solidFill>
                  <a:schemeClr val="tx1"/>
                </a:solidFill>
              </a:rPr>
              <a:t>"All-Indoor </a:t>
            </a:r>
            <a:r>
              <a:rPr lang="en-US" sz="1200" b="0" dirty="0">
                <a:solidFill>
                  <a:schemeClr val="tx1"/>
                </a:solidFill>
              </a:rPr>
              <a:t>Optical Customer Premises Equipment for Fixed Wireless </a:t>
            </a:r>
            <a:r>
              <a:rPr lang="en-US" sz="1200" b="0" dirty="0" smtClean="0">
                <a:solidFill>
                  <a:schemeClr val="tx1"/>
                </a:solidFill>
              </a:rPr>
              <a:t>Access,” , </a:t>
            </a:r>
            <a:r>
              <a:rPr lang="en-US" sz="1200" b="0" i="1" dirty="0" smtClean="0">
                <a:solidFill>
                  <a:schemeClr val="tx1"/>
                </a:solidFill>
              </a:rPr>
              <a:t>OFC 2021</a:t>
            </a:r>
            <a:r>
              <a:rPr lang="en-US" sz="1200" b="0" dirty="0" smtClean="0">
                <a:solidFill>
                  <a:schemeClr val="tx1"/>
                </a:solidFill>
              </a:rPr>
              <a:t>, </a:t>
            </a:r>
            <a:r>
              <a:rPr lang="en-US" sz="1200" b="0" dirty="0">
                <a:solidFill>
                  <a:schemeClr val="tx1"/>
                </a:solidFill>
              </a:rPr>
              <a:t>San Francisco, CA, USA, </a:t>
            </a:r>
            <a:r>
              <a:rPr lang="en-US" sz="1200" b="0" dirty="0">
                <a:solidFill>
                  <a:schemeClr val="tx1"/>
                </a:solidFill>
                <a:hlinkClick r:id="rId9"/>
              </a:rPr>
              <a:t>https://</a:t>
            </a:r>
            <a:r>
              <a:rPr lang="en-US" sz="1200" b="0" dirty="0" smtClean="0">
                <a:solidFill>
                  <a:schemeClr val="tx1"/>
                </a:solidFill>
                <a:hlinkClick r:id="rId9"/>
              </a:rPr>
              <a:t>ieeexplore.ieee.org/document/9489955</a:t>
            </a:r>
            <a:r>
              <a:rPr lang="en-US" sz="1200" b="0" dirty="0" smtClean="0">
                <a:solidFill>
                  <a:schemeClr val="tx1"/>
                </a:solidFill>
              </a:rPr>
              <a:t> </a:t>
            </a:r>
            <a:endParaRPr lang="en-GB" sz="1200" b="0" dirty="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a:solidFill>
                  <a:schemeClr val="tx1"/>
                </a:solidFill>
              </a:rPr>
              <a:t>[6]	A. Paraskevopoulos </a:t>
            </a:r>
            <a:r>
              <a:rPr lang="en-US" sz="1200" b="0" i="1" dirty="0">
                <a:solidFill>
                  <a:schemeClr val="tx1"/>
                </a:solidFill>
              </a:rPr>
              <a:t>et al</a:t>
            </a:r>
            <a:r>
              <a:rPr lang="en-US" sz="1200" b="0" dirty="0">
                <a:solidFill>
                  <a:schemeClr val="tx1"/>
                </a:solidFill>
              </a:rPr>
              <a:t>., "Software-defined </a:t>
            </a:r>
            <a:r>
              <a:rPr lang="en-US" sz="1200" b="0" dirty="0" err="1">
                <a:solidFill>
                  <a:schemeClr val="tx1"/>
                </a:solidFill>
              </a:rPr>
              <a:t>LiFi</a:t>
            </a:r>
            <a:r>
              <a:rPr lang="en-US" sz="1200" b="0" dirty="0">
                <a:solidFill>
                  <a:schemeClr val="tx1"/>
                </a:solidFill>
              </a:rPr>
              <a:t> - RF network for Industry 4.0 applications," </a:t>
            </a:r>
            <a:r>
              <a:rPr lang="en-US" sz="1200" b="0" i="1" dirty="0">
                <a:solidFill>
                  <a:schemeClr val="tx1"/>
                </a:solidFill>
              </a:rPr>
              <a:t>IECON </a:t>
            </a:r>
            <a:r>
              <a:rPr lang="en-US" sz="1200" b="0" i="1" dirty="0" smtClean="0">
                <a:solidFill>
                  <a:schemeClr val="tx1"/>
                </a:solidFill>
              </a:rPr>
              <a:t>2022, </a:t>
            </a:r>
            <a:r>
              <a:rPr lang="en-US" sz="1200" b="0" dirty="0" smtClean="0">
                <a:solidFill>
                  <a:schemeClr val="tx1"/>
                </a:solidFill>
              </a:rPr>
              <a:t>Brussels</a:t>
            </a:r>
            <a:r>
              <a:rPr lang="en-US" sz="1200" b="0" dirty="0">
                <a:solidFill>
                  <a:schemeClr val="tx1"/>
                </a:solidFill>
              </a:rPr>
              <a:t>, </a:t>
            </a:r>
            <a:r>
              <a:rPr lang="en-US" sz="1200" b="0" dirty="0" smtClean="0">
                <a:solidFill>
                  <a:schemeClr val="tx1"/>
                </a:solidFill>
              </a:rPr>
              <a:t>Belgium, </a:t>
            </a:r>
            <a:r>
              <a:rPr lang="en-GB" sz="1200" b="0" dirty="0">
                <a:solidFill>
                  <a:schemeClr val="tx1"/>
                </a:solidFill>
                <a:hlinkClick r:id="rId10"/>
              </a:rPr>
              <a:t>https://</a:t>
            </a:r>
            <a:r>
              <a:rPr lang="en-GB" sz="1200" b="0" dirty="0" smtClean="0">
                <a:solidFill>
                  <a:schemeClr val="tx1"/>
                </a:solidFill>
                <a:hlinkClick r:id="rId10"/>
              </a:rPr>
              <a:t>ieeexplore.ieee.org/document/9969087</a:t>
            </a:r>
            <a:endParaRPr lang="en-GB"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1200" b="0" dirty="0" smtClean="0">
                <a:solidFill>
                  <a:schemeClr val="tx1"/>
                </a:solidFill>
              </a:rPr>
              <a:t>[7] </a:t>
            </a:r>
            <a:r>
              <a:rPr lang="de-DE" sz="1200" b="0" dirty="0" smtClean="0">
                <a:solidFill>
                  <a:schemeClr val="tx1"/>
                </a:solidFill>
              </a:rPr>
              <a:t>	S</a:t>
            </a:r>
            <a:r>
              <a:rPr lang="de-DE" sz="1200" b="0" dirty="0">
                <a:solidFill>
                  <a:schemeClr val="tx1"/>
                </a:solidFill>
              </a:rPr>
              <a:t>. M. Kouhini </a:t>
            </a:r>
            <a:r>
              <a:rPr lang="de-DE" sz="1200" b="0" i="1" dirty="0">
                <a:solidFill>
                  <a:schemeClr val="tx1"/>
                </a:solidFill>
              </a:rPr>
              <a:t>et al.</a:t>
            </a:r>
            <a:r>
              <a:rPr lang="de-DE" sz="1200" b="0" dirty="0">
                <a:solidFill>
                  <a:schemeClr val="tx1"/>
                </a:solidFill>
              </a:rPr>
              <a:t>, "</a:t>
            </a:r>
            <a:r>
              <a:rPr lang="de-DE" sz="1200" b="0" dirty="0" err="1">
                <a:solidFill>
                  <a:schemeClr val="tx1"/>
                </a:solidFill>
              </a:rPr>
              <a:t>LiFi</a:t>
            </a:r>
            <a:r>
              <a:rPr lang="de-DE" sz="1200" b="0" dirty="0">
                <a:solidFill>
                  <a:schemeClr val="tx1"/>
                </a:solidFill>
              </a:rPr>
              <a:t> </a:t>
            </a:r>
            <a:r>
              <a:rPr lang="de-DE" sz="1200" b="0" dirty="0" err="1">
                <a:solidFill>
                  <a:schemeClr val="tx1"/>
                </a:solidFill>
              </a:rPr>
              <a:t>Positioning</a:t>
            </a:r>
            <a:r>
              <a:rPr lang="de-DE" sz="1200" b="0" dirty="0">
                <a:solidFill>
                  <a:schemeClr val="tx1"/>
                </a:solidFill>
              </a:rPr>
              <a:t> </a:t>
            </a:r>
            <a:r>
              <a:rPr lang="de-DE" sz="1200" b="0" dirty="0" err="1">
                <a:solidFill>
                  <a:schemeClr val="tx1"/>
                </a:solidFill>
              </a:rPr>
              <a:t>for</a:t>
            </a:r>
            <a:r>
              <a:rPr lang="de-DE" sz="1200" b="0" dirty="0">
                <a:solidFill>
                  <a:schemeClr val="tx1"/>
                </a:solidFill>
              </a:rPr>
              <a:t> </a:t>
            </a:r>
            <a:r>
              <a:rPr lang="de-DE" sz="1200" b="0" dirty="0" err="1">
                <a:solidFill>
                  <a:schemeClr val="tx1"/>
                </a:solidFill>
              </a:rPr>
              <a:t>Industry</a:t>
            </a:r>
            <a:r>
              <a:rPr lang="de-DE" sz="1200" b="0" dirty="0">
                <a:solidFill>
                  <a:schemeClr val="tx1"/>
                </a:solidFill>
              </a:rPr>
              <a:t> 4.0," in </a:t>
            </a:r>
            <a:r>
              <a:rPr lang="de-DE" sz="1200" b="0" i="1" dirty="0">
                <a:solidFill>
                  <a:schemeClr val="tx1"/>
                </a:solidFill>
              </a:rPr>
              <a:t>IEEE </a:t>
            </a:r>
            <a:r>
              <a:rPr lang="de-DE" sz="1200" b="0" i="1" dirty="0" smtClean="0">
                <a:solidFill>
                  <a:schemeClr val="tx1"/>
                </a:solidFill>
              </a:rPr>
              <a:t>JSTQE</a:t>
            </a:r>
            <a:r>
              <a:rPr lang="de-DE" sz="1200" b="0" dirty="0" smtClean="0">
                <a:solidFill>
                  <a:schemeClr val="tx1"/>
                </a:solidFill>
              </a:rPr>
              <a:t>, </a:t>
            </a:r>
            <a:r>
              <a:rPr lang="de-DE" sz="1200" b="0" dirty="0">
                <a:solidFill>
                  <a:schemeClr val="tx1"/>
                </a:solidFill>
              </a:rPr>
              <a:t>vol. 27, </a:t>
            </a:r>
            <a:r>
              <a:rPr lang="de-DE" sz="1200" b="0" dirty="0" err="1">
                <a:solidFill>
                  <a:schemeClr val="tx1"/>
                </a:solidFill>
              </a:rPr>
              <a:t>no</a:t>
            </a:r>
            <a:r>
              <a:rPr lang="de-DE" sz="1200" b="0" dirty="0">
                <a:solidFill>
                  <a:schemeClr val="tx1"/>
                </a:solidFill>
              </a:rPr>
              <a:t>. 6, pp. 1-15, </a:t>
            </a:r>
            <a:r>
              <a:rPr lang="de-DE" sz="1200" b="0" dirty="0" smtClean="0">
                <a:solidFill>
                  <a:schemeClr val="tx1"/>
                </a:solidFill>
              </a:rPr>
              <a:t>2021 </a:t>
            </a:r>
            <a:r>
              <a:rPr lang="de-DE" sz="1200" b="0" dirty="0">
                <a:solidFill>
                  <a:schemeClr val="tx1"/>
                </a:solidFill>
                <a:hlinkClick r:id="rId11"/>
              </a:rPr>
              <a:t>https://</a:t>
            </a:r>
            <a:r>
              <a:rPr lang="de-DE" sz="1200" b="0" dirty="0" smtClean="0">
                <a:solidFill>
                  <a:schemeClr val="tx1"/>
                </a:solidFill>
                <a:hlinkClick r:id="rId11"/>
              </a:rPr>
              <a:t>ieeexplore.ieee.org/abstract/document/9479791</a:t>
            </a:r>
            <a:endParaRPr lang="de-DE"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1200" b="0" dirty="0" smtClean="0">
                <a:solidFill>
                  <a:schemeClr val="tx1"/>
                </a:solidFill>
              </a:rPr>
              <a:t>[8]	</a:t>
            </a:r>
            <a:r>
              <a:rPr lang="en-US" sz="1200" b="0" dirty="0" smtClean="0">
                <a:solidFill>
                  <a:schemeClr val="tx1"/>
                </a:solidFill>
              </a:rPr>
              <a:t>C</a:t>
            </a:r>
            <a:r>
              <a:rPr lang="en-US" sz="1200" b="0" dirty="0">
                <a:solidFill>
                  <a:schemeClr val="tx1"/>
                </a:solidFill>
              </a:rPr>
              <a:t>. </a:t>
            </a:r>
            <a:r>
              <a:rPr lang="en-US" sz="1200" b="0" dirty="0" smtClean="0">
                <a:solidFill>
                  <a:schemeClr val="tx1"/>
                </a:solidFill>
              </a:rPr>
              <a:t>Kottke </a:t>
            </a:r>
            <a:r>
              <a:rPr lang="en-US" sz="1200" b="0" i="1" dirty="0" smtClean="0">
                <a:solidFill>
                  <a:schemeClr val="tx1"/>
                </a:solidFill>
              </a:rPr>
              <a:t>et al.</a:t>
            </a:r>
            <a:r>
              <a:rPr lang="en-US" sz="1200" b="0" dirty="0" smtClean="0">
                <a:solidFill>
                  <a:schemeClr val="tx1"/>
                </a:solidFill>
              </a:rPr>
              <a:t>, </a:t>
            </a:r>
            <a:r>
              <a:rPr lang="en-US" sz="1200" b="0" dirty="0">
                <a:solidFill>
                  <a:schemeClr val="tx1"/>
                </a:solidFill>
              </a:rPr>
              <a:t>"In-building Optical Wireless Positioning Using Time of Flight," </a:t>
            </a:r>
            <a:r>
              <a:rPr lang="en-US" sz="1200" b="0" i="1" dirty="0" smtClean="0">
                <a:solidFill>
                  <a:schemeClr val="tx1"/>
                </a:solidFill>
              </a:rPr>
              <a:t>OFC 2023 </a:t>
            </a:r>
            <a:r>
              <a:rPr lang="en-US" sz="1200" b="0" dirty="0" smtClean="0">
                <a:solidFill>
                  <a:schemeClr val="tx1"/>
                </a:solidFill>
              </a:rPr>
              <a:t>San Diego, CA, USA, </a:t>
            </a:r>
            <a:r>
              <a:rPr lang="en-US" sz="1200" b="0" dirty="0" smtClean="0">
                <a:solidFill>
                  <a:schemeClr val="tx1"/>
                </a:solidFill>
                <a:hlinkClick r:id="rId12"/>
              </a:rPr>
              <a:t>https</a:t>
            </a:r>
            <a:r>
              <a:rPr lang="en-US" sz="1200" b="0" dirty="0">
                <a:solidFill>
                  <a:schemeClr val="tx1"/>
                </a:solidFill>
                <a:hlinkClick r:id="rId12"/>
              </a:rPr>
              <a:t>://</a:t>
            </a:r>
            <a:r>
              <a:rPr lang="en-US" sz="1200" b="0" dirty="0" smtClean="0">
                <a:solidFill>
                  <a:schemeClr val="tx1"/>
                </a:solidFill>
                <a:hlinkClick r:id="rId12"/>
              </a:rPr>
              <a:t>ieeexplore.ieee.org/abstract/document/10117339</a:t>
            </a:r>
            <a:r>
              <a:rPr lang="en-US" sz="1200" b="0" dirty="0" smtClean="0">
                <a:solidFill>
                  <a:schemeClr val="tx1"/>
                </a:solidFill>
              </a:rPr>
              <a:t> </a:t>
            </a: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smtClean="0">
                <a:solidFill>
                  <a:schemeClr val="tx1"/>
                </a:solidFill>
              </a:rPr>
              <a:t>[9]	</a:t>
            </a:r>
            <a:r>
              <a:rPr lang="en-US" sz="1200" b="0" dirty="0" smtClean="0">
                <a:solidFill>
                  <a:schemeClr val="tx1"/>
                </a:solidFill>
              </a:rPr>
              <a:t>Germany's </a:t>
            </a:r>
            <a:r>
              <a:rPr lang="en-US" sz="1200" b="0" dirty="0">
                <a:solidFill>
                  <a:schemeClr val="tx1"/>
                </a:solidFill>
              </a:rPr>
              <a:t>first classroom equipped with networked </a:t>
            </a:r>
            <a:r>
              <a:rPr lang="en-US" sz="1200" b="0" dirty="0" err="1">
                <a:solidFill>
                  <a:schemeClr val="tx1"/>
                </a:solidFill>
              </a:rPr>
              <a:t>LiFi</a:t>
            </a:r>
            <a:r>
              <a:rPr lang="en-US" sz="1200" b="0" dirty="0">
                <a:solidFill>
                  <a:schemeClr val="tx1"/>
                </a:solidFill>
              </a:rPr>
              <a:t> technology goes </a:t>
            </a:r>
            <a:r>
              <a:rPr lang="en-US" sz="1200" b="0" dirty="0" smtClean="0">
                <a:solidFill>
                  <a:schemeClr val="tx1"/>
                </a:solidFill>
              </a:rPr>
              <a:t>live: </a:t>
            </a:r>
            <a:r>
              <a:rPr lang="en-US" sz="1200" b="0" dirty="0">
                <a:solidFill>
                  <a:schemeClr val="tx1"/>
                </a:solidFill>
                <a:hlinkClick r:id="rId13"/>
              </a:rPr>
              <a:t>https://</a:t>
            </a:r>
            <a:r>
              <a:rPr lang="en-US" sz="1200" b="0" dirty="0" smtClean="0">
                <a:solidFill>
                  <a:schemeClr val="tx1"/>
                </a:solidFill>
                <a:hlinkClick r:id="rId13"/>
              </a:rPr>
              <a:t>www.hhi.fraunhofer.de/en/news/nachrichten/2021/germanys-first-classroom-equipped-with-networked-lifi-technology-goes-live.html</a:t>
            </a:r>
            <a:r>
              <a:rPr lang="en-US" sz="1200" b="0" dirty="0">
                <a:solidFill>
                  <a:schemeClr val="tx1"/>
                </a:solidFill>
              </a:rPr>
              <a:t>, </a:t>
            </a:r>
            <a:r>
              <a:rPr lang="en-US" sz="1200" b="0" dirty="0" err="1">
                <a:solidFill>
                  <a:schemeClr val="tx1"/>
                </a:solidFill>
              </a:rPr>
              <a:t>LiFi</a:t>
            </a:r>
            <a:r>
              <a:rPr lang="en-US" sz="1200" b="0" dirty="0">
                <a:solidFill>
                  <a:schemeClr val="tx1"/>
                </a:solidFill>
              </a:rPr>
              <a:t> in the </a:t>
            </a:r>
            <a:r>
              <a:rPr lang="en-US" sz="1200" b="0" dirty="0" smtClean="0">
                <a:solidFill>
                  <a:schemeClr val="tx1"/>
                </a:solidFill>
              </a:rPr>
              <a:t>Classroom, </a:t>
            </a:r>
            <a:r>
              <a:rPr lang="en-US" sz="1200" b="0" dirty="0" smtClean="0">
                <a:solidFill>
                  <a:schemeClr val="tx1"/>
                </a:solidFill>
                <a:hlinkClick r:id="rId14"/>
              </a:rPr>
              <a:t>https</a:t>
            </a:r>
            <a:r>
              <a:rPr lang="en-US" sz="1200" b="0" dirty="0">
                <a:solidFill>
                  <a:schemeClr val="tx1"/>
                </a:solidFill>
                <a:hlinkClick r:id="rId14"/>
              </a:rPr>
              <a:t>://www.purelifi.com/case-studies/lifi-in-the-classroom</a:t>
            </a:r>
            <a:r>
              <a:rPr lang="en-US" sz="1200" b="0" dirty="0" smtClean="0">
                <a:solidFill>
                  <a:schemeClr val="tx1"/>
                </a:solidFill>
                <a:hlinkClick r:id="rId14"/>
              </a:rPr>
              <a:t>/</a:t>
            </a:r>
            <a:r>
              <a:rPr lang="en-US" sz="1200" b="0" dirty="0">
                <a:solidFill>
                  <a:schemeClr val="tx1"/>
                </a:solidFill>
              </a:rPr>
              <a:t>, </a:t>
            </a:r>
            <a:r>
              <a:rPr lang="en-US" sz="1200" b="0" dirty="0" err="1">
                <a:solidFill>
                  <a:schemeClr val="tx1"/>
                </a:solidFill>
              </a:rPr>
              <a:t>Signify’s</a:t>
            </a:r>
            <a:r>
              <a:rPr lang="en-US" sz="1200" b="0" dirty="0">
                <a:solidFill>
                  <a:schemeClr val="tx1"/>
                </a:solidFill>
              </a:rPr>
              <a:t> </a:t>
            </a:r>
            <a:r>
              <a:rPr lang="en-US" sz="1200" b="0" dirty="0" err="1">
                <a:solidFill>
                  <a:schemeClr val="tx1"/>
                </a:solidFill>
              </a:rPr>
              <a:t>Trulifi</a:t>
            </a:r>
            <a:r>
              <a:rPr lang="en-US" sz="1200" b="0" dirty="0">
                <a:solidFill>
                  <a:schemeClr val="tx1"/>
                </a:solidFill>
              </a:rPr>
              <a:t> brings connectivity to pioneering Berlin </a:t>
            </a:r>
            <a:r>
              <a:rPr lang="en-US" sz="1200" b="0" dirty="0" smtClean="0">
                <a:solidFill>
                  <a:schemeClr val="tx1"/>
                </a:solidFill>
              </a:rPr>
              <a:t>school, </a:t>
            </a:r>
            <a:r>
              <a:rPr lang="en-US" sz="1200" b="0" dirty="0" smtClean="0">
                <a:solidFill>
                  <a:schemeClr val="tx1"/>
                </a:solidFill>
                <a:hlinkClick r:id="rId15"/>
              </a:rPr>
              <a:t>https</a:t>
            </a:r>
            <a:r>
              <a:rPr lang="en-US" sz="1200" b="0" dirty="0">
                <a:solidFill>
                  <a:schemeClr val="tx1"/>
                </a:solidFill>
                <a:hlinkClick r:id="rId15"/>
              </a:rPr>
              <a:t>://</a:t>
            </a:r>
            <a:r>
              <a:rPr lang="en-US" sz="1200" b="0" dirty="0" smtClean="0">
                <a:solidFill>
                  <a:schemeClr val="tx1"/>
                </a:solidFill>
                <a:hlinkClick r:id="rId15"/>
              </a:rPr>
              <a:t>www.signify.com/global/our-company/news/press-releases/2022/20221107-signify-trulifi-technology-brings-best-in-class-connectivity-to-pioneering-berlin-school</a:t>
            </a:r>
            <a:endParaRPr lang="en-US"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smtClean="0">
                <a:solidFill>
                  <a:schemeClr val="tx1"/>
                </a:solidFill>
              </a:rPr>
              <a:t>[10]	</a:t>
            </a:r>
            <a:r>
              <a:rPr lang="en-US" sz="1200" b="0" dirty="0">
                <a:solidFill>
                  <a:schemeClr val="tx1"/>
                </a:solidFill>
              </a:rPr>
              <a:t>US Army to expand deployment of </a:t>
            </a:r>
            <a:r>
              <a:rPr lang="en-US" sz="1200" b="0" dirty="0" err="1">
                <a:solidFill>
                  <a:schemeClr val="tx1"/>
                </a:solidFill>
              </a:rPr>
              <a:t>LiFi</a:t>
            </a:r>
            <a:r>
              <a:rPr lang="en-US" sz="1200" b="0" dirty="0">
                <a:solidFill>
                  <a:schemeClr val="tx1"/>
                </a:solidFill>
              </a:rPr>
              <a:t> as </a:t>
            </a:r>
            <a:r>
              <a:rPr lang="en-US" sz="1200" b="0" dirty="0" err="1">
                <a:solidFill>
                  <a:schemeClr val="tx1"/>
                </a:solidFill>
              </a:rPr>
              <a:t>pureLiFi</a:t>
            </a:r>
            <a:r>
              <a:rPr lang="en-US" sz="1200" b="0" dirty="0">
                <a:solidFill>
                  <a:schemeClr val="tx1"/>
                </a:solidFill>
              </a:rPr>
              <a:t> is awarded another big </a:t>
            </a:r>
            <a:r>
              <a:rPr lang="en-US" sz="1200" b="0" dirty="0" smtClean="0">
                <a:solidFill>
                  <a:schemeClr val="tx1"/>
                </a:solidFill>
              </a:rPr>
              <a:t>deal, </a:t>
            </a:r>
            <a:r>
              <a:rPr lang="en-US" sz="1200" b="0" dirty="0" smtClean="0">
                <a:solidFill>
                  <a:schemeClr val="tx1"/>
                </a:solidFill>
                <a:hlinkClick r:id="rId16"/>
              </a:rPr>
              <a:t>https</a:t>
            </a:r>
            <a:r>
              <a:rPr lang="en-US" sz="1200" b="0" dirty="0">
                <a:solidFill>
                  <a:schemeClr val="tx1"/>
                </a:solidFill>
                <a:hlinkClick r:id="rId16"/>
              </a:rPr>
              <a:t>://www.purelifi.com/us-army-expand-lifi-deployment</a:t>
            </a:r>
            <a:r>
              <a:rPr lang="en-US" sz="1200" b="0" dirty="0" smtClean="0">
                <a:solidFill>
                  <a:schemeClr val="tx1"/>
                </a:solidFill>
                <a:hlinkClick r:id="rId16"/>
              </a:rPr>
              <a:t>/</a:t>
            </a:r>
            <a:r>
              <a:rPr lang="en-US" sz="1200" b="0" dirty="0" smtClean="0">
                <a:solidFill>
                  <a:schemeClr val="tx1"/>
                </a:solidFill>
              </a:rPr>
              <a:t>  </a:t>
            </a: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a:solidFill>
                  <a:schemeClr val="tx1"/>
                </a:solidFill>
              </a:rPr>
              <a:t>[11]	</a:t>
            </a:r>
            <a:r>
              <a:rPr lang="en-US" sz="1200" b="0" dirty="0" smtClean="0">
                <a:solidFill>
                  <a:schemeClr val="tx1"/>
                </a:solidFill>
              </a:rPr>
              <a:t>Secure </a:t>
            </a:r>
            <a:r>
              <a:rPr lang="en-US" sz="1200" b="0" dirty="0">
                <a:solidFill>
                  <a:schemeClr val="tx1"/>
                </a:solidFill>
              </a:rPr>
              <a:t>wireless high-speed data for government and </a:t>
            </a:r>
            <a:r>
              <a:rPr lang="en-US" sz="1200" b="0" dirty="0" smtClean="0">
                <a:solidFill>
                  <a:schemeClr val="tx1"/>
                </a:solidFill>
              </a:rPr>
              <a:t>defense, </a:t>
            </a:r>
            <a:r>
              <a:rPr lang="en-US" sz="1200" b="0" dirty="0" smtClean="0">
                <a:solidFill>
                  <a:schemeClr val="tx1"/>
                </a:solidFill>
                <a:hlinkClick r:id="rId17"/>
              </a:rPr>
              <a:t>https</a:t>
            </a:r>
            <a:r>
              <a:rPr lang="en-US" sz="1200" b="0" dirty="0">
                <a:solidFill>
                  <a:schemeClr val="tx1"/>
                </a:solidFill>
                <a:hlinkClick r:id="rId17"/>
              </a:rPr>
              <a:t>://</a:t>
            </a:r>
            <a:r>
              <a:rPr lang="en-US" sz="1200" b="0" dirty="0" smtClean="0">
                <a:solidFill>
                  <a:schemeClr val="tx1"/>
                </a:solidFill>
                <a:hlinkClick r:id="rId17"/>
              </a:rPr>
              <a:t>www.signify.com/en-us/innovation/trulifi/government-defense</a:t>
            </a:r>
            <a:r>
              <a:rPr lang="en-US" sz="1200" b="0" dirty="0" smtClean="0">
                <a:solidFill>
                  <a:schemeClr val="tx1"/>
                </a:solidFill>
              </a:rPr>
              <a:t> </a:t>
            </a:r>
            <a:endParaRPr lang="en-US" sz="1200" b="0" dirty="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smtClean="0">
                <a:solidFill>
                  <a:schemeClr val="tx1"/>
                </a:solidFill>
              </a:rPr>
              <a:t>[12]	</a:t>
            </a:r>
            <a:r>
              <a:rPr lang="en-US" sz="1200" b="0" dirty="0" err="1" smtClean="0">
                <a:solidFill>
                  <a:schemeClr val="tx1"/>
                </a:solidFill>
              </a:rPr>
              <a:t>LiFi</a:t>
            </a:r>
            <a:r>
              <a:rPr lang="en-US" sz="1200" b="0" dirty="0" smtClean="0">
                <a:solidFill>
                  <a:schemeClr val="tx1"/>
                </a:solidFill>
              </a:rPr>
              <a:t> </a:t>
            </a:r>
            <a:r>
              <a:rPr lang="en-US" sz="1200" b="0" dirty="0">
                <a:solidFill>
                  <a:schemeClr val="tx1"/>
                </a:solidFill>
              </a:rPr>
              <a:t>in Space Launched by </a:t>
            </a:r>
            <a:r>
              <a:rPr lang="en-US" sz="1200" b="0" dirty="0" err="1" smtClean="0">
                <a:solidFill>
                  <a:schemeClr val="tx1"/>
                </a:solidFill>
              </a:rPr>
              <a:t>SpaceX</a:t>
            </a:r>
            <a:r>
              <a:rPr lang="en-US" sz="1200" b="0" dirty="0" smtClean="0">
                <a:solidFill>
                  <a:schemeClr val="tx1"/>
                </a:solidFill>
              </a:rPr>
              <a:t>, </a:t>
            </a:r>
            <a:r>
              <a:rPr lang="de-DE" sz="1200" b="0" dirty="0" smtClean="0">
                <a:solidFill>
                  <a:schemeClr val="tx1"/>
                </a:solidFill>
                <a:hlinkClick r:id="rId18"/>
              </a:rPr>
              <a:t>https://www.oledcomm.net/press/oledcomms-lifi-in-space-launched-by-spacex/</a:t>
            </a:r>
            <a:r>
              <a:rPr lang="de-DE" sz="1200" b="0" dirty="0" smtClean="0">
                <a:solidFill>
                  <a:schemeClr val="tx1"/>
                </a:solidFill>
              </a:rPr>
              <a:t> </a:t>
            </a:r>
            <a:endParaRPr lang="en-US" sz="1200" b="0" dirty="0" smtClean="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smtClean="0">
                <a:solidFill>
                  <a:schemeClr val="tx1"/>
                </a:solidFill>
              </a:rPr>
              <a:t>[13]	</a:t>
            </a:r>
            <a:r>
              <a:rPr lang="en-US" sz="1200" b="0" dirty="0" err="1" smtClean="0">
                <a:solidFill>
                  <a:schemeClr val="tx1"/>
                </a:solidFill>
              </a:rPr>
              <a:t>LiFi</a:t>
            </a:r>
            <a:r>
              <a:rPr lang="en-US" sz="1200" b="0" dirty="0" smtClean="0">
                <a:solidFill>
                  <a:schemeClr val="tx1"/>
                </a:solidFill>
              </a:rPr>
              <a:t> in </a:t>
            </a:r>
            <a:r>
              <a:rPr lang="en-US" sz="1200" b="0" dirty="0" smtClean="0">
                <a:solidFill>
                  <a:schemeClr val="tx1"/>
                </a:solidFill>
              </a:rPr>
              <a:t>Aerospace </a:t>
            </a:r>
            <a:r>
              <a:rPr lang="en-US" sz="1200" b="0" dirty="0">
                <a:solidFill>
                  <a:schemeClr val="tx1"/>
                </a:solidFill>
              </a:rPr>
              <a:t>and </a:t>
            </a:r>
            <a:r>
              <a:rPr lang="en-US" sz="1200" b="0" dirty="0" smtClean="0">
                <a:solidFill>
                  <a:schemeClr val="tx1"/>
                </a:solidFill>
              </a:rPr>
              <a:t>Transportation, </a:t>
            </a:r>
            <a:r>
              <a:rPr lang="de-DE" sz="1200" b="0" dirty="0" smtClean="0">
                <a:solidFill>
                  <a:schemeClr val="tx1"/>
                </a:solidFill>
                <a:hlinkClick r:id="rId19"/>
              </a:rPr>
              <a:t>https</a:t>
            </a:r>
            <a:r>
              <a:rPr lang="de-DE" sz="1200" b="0" dirty="0">
                <a:solidFill>
                  <a:schemeClr val="tx1"/>
                </a:solidFill>
                <a:hlinkClick r:id="rId19"/>
              </a:rPr>
              <a:t>://</a:t>
            </a:r>
            <a:r>
              <a:rPr lang="de-DE" sz="1200" b="0" dirty="0" smtClean="0">
                <a:solidFill>
                  <a:schemeClr val="tx1"/>
                </a:solidFill>
                <a:hlinkClick r:id="rId19"/>
              </a:rPr>
              <a:t>www.signify.com/en-us/innovation/trulifi/aero-and-transportation</a:t>
            </a:r>
            <a:r>
              <a:rPr lang="de-DE" sz="1200" b="0" dirty="0" smtClean="0">
                <a:solidFill>
                  <a:schemeClr val="tx1"/>
                </a:solidFill>
              </a:rPr>
              <a:t> </a:t>
            </a:r>
            <a:endParaRPr lang="de-DE" sz="1200" b="0" dirty="0">
              <a:solidFill>
                <a:schemeClr val="tx1"/>
              </a:solidFill>
            </a:endParaRPr>
          </a:p>
          <a:p>
            <a:pPr marL="355600" indent="-355600">
              <a:spcBef>
                <a:spcPts val="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sz="1200" b="0" dirty="0" smtClean="0">
                <a:solidFill>
                  <a:schemeClr val="tx1"/>
                </a:solidFill>
              </a:rPr>
              <a:t>[14] </a:t>
            </a:r>
            <a:r>
              <a:rPr lang="en-US" sz="1200" b="0" dirty="0" smtClean="0">
                <a:solidFill>
                  <a:schemeClr val="tx1"/>
                </a:solidFill>
              </a:rPr>
              <a:t>	</a:t>
            </a:r>
            <a:r>
              <a:rPr lang="de-DE" sz="1200" b="0" dirty="0" smtClean="0"/>
              <a:t>M</a:t>
            </a:r>
            <a:r>
              <a:rPr lang="de-DE" sz="1200" b="0" dirty="0"/>
              <a:t>. Hinrichs et al., "A Performance </a:t>
            </a:r>
            <a:r>
              <a:rPr lang="de-DE" sz="1200" b="0" dirty="0" err="1"/>
              <a:t>Comparison</a:t>
            </a:r>
            <a:r>
              <a:rPr lang="de-DE" sz="1200" b="0" dirty="0"/>
              <a:t> </a:t>
            </a:r>
            <a:r>
              <a:rPr lang="de-DE" sz="1200" b="0" dirty="0" err="1"/>
              <a:t>of</a:t>
            </a:r>
            <a:r>
              <a:rPr lang="de-DE" sz="1200" b="0" dirty="0"/>
              <a:t> OFDM and </a:t>
            </a:r>
            <a:r>
              <a:rPr lang="de-DE" sz="1200" b="0" dirty="0" err="1"/>
              <a:t>Pulsed</a:t>
            </a:r>
            <a:r>
              <a:rPr lang="de-DE" sz="1200" b="0" dirty="0"/>
              <a:t> PHY </a:t>
            </a:r>
            <a:r>
              <a:rPr lang="de-DE" sz="1200" b="0" dirty="0" err="1"/>
              <a:t>Modulations</a:t>
            </a:r>
            <a:r>
              <a:rPr lang="de-DE" sz="1200" b="0" dirty="0"/>
              <a:t> in Optical Wireless Communications," </a:t>
            </a:r>
            <a:r>
              <a:rPr lang="de-DE" sz="1200" b="0" dirty="0" smtClean="0"/>
              <a:t> </a:t>
            </a:r>
            <a:r>
              <a:rPr lang="de-DE" sz="1200" b="0" i="1" dirty="0" err="1" smtClean="0"/>
              <a:t>Proc</a:t>
            </a:r>
            <a:r>
              <a:rPr lang="de-DE" sz="1200" b="0" i="1" dirty="0" smtClean="0"/>
              <a:t>. SACVLC 2023</a:t>
            </a:r>
            <a:r>
              <a:rPr lang="de-DE" sz="1200" b="0" dirty="0" smtClean="0"/>
              <a:t>, </a:t>
            </a:r>
            <a:r>
              <a:rPr lang="de-DE" sz="1200" b="0" dirty="0"/>
              <a:t>Santiago, Chile, 2023, pp. 124-129, </a:t>
            </a:r>
            <a:r>
              <a:rPr lang="de-DE" sz="1200" b="0" dirty="0" err="1"/>
              <a:t>doi</a:t>
            </a:r>
            <a:r>
              <a:rPr lang="de-DE" sz="1200" b="0" dirty="0"/>
              <a:t>: 10.1109/SACVLC59022.2023.10347540. </a:t>
            </a:r>
            <a:r>
              <a:rPr lang="de-DE" sz="1200" b="0" dirty="0">
                <a:hlinkClick r:id="rId20"/>
              </a:rPr>
              <a:t>https://ieeexplore.ieee.org/stamp/stamp.jsp?tp=&amp;</a:t>
            </a:r>
            <a:r>
              <a:rPr lang="de-DE" sz="1200" b="0" dirty="0" smtClean="0">
                <a:hlinkClick r:id="rId20"/>
              </a:rPr>
              <a:t>arnumber=10347540</a:t>
            </a:r>
            <a:r>
              <a:rPr lang="de-DE" sz="1200" b="0" dirty="0" smtClean="0"/>
              <a:t> </a:t>
            </a:r>
            <a:endParaRPr lang="en-US" sz="1200" b="0" dirty="0" smtClean="0">
              <a:solidFill>
                <a:schemeClr val="tx1"/>
              </a:solidFill>
            </a:endParaRP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14</a:t>
            </a:fld>
            <a:endParaRPr lang="en-GB"/>
          </a:p>
        </p:txBody>
      </p:sp>
      <p:sp>
        <p:nvSpPr>
          <p:cNvPr id="8" name="Footer Placeholder 4"/>
          <p:cNvSpPr>
            <a:spLocks noGrp="1"/>
          </p:cNvSpPr>
          <p:nvPr>
            <p:ph type="ftr" idx="14"/>
          </p:nvPr>
        </p:nvSpPr>
        <p:spPr>
          <a:xfrm>
            <a:off x="7143757" y="6475414"/>
            <a:ext cx="4246027" cy="180975"/>
          </a:xfrm>
        </p:spPr>
        <p:txBody>
          <a:bodyPr/>
          <a:lstStyle/>
          <a:p>
            <a:r>
              <a:rPr lang="en-GB" dirty="0" smtClean="0"/>
              <a:t>Volker Jungnickel, Fraunhofer HHI</a:t>
            </a:r>
            <a:endParaRPr lang="en-GB" dirty="0"/>
          </a:p>
        </p:txBody>
      </p:sp>
      <p:sp>
        <p:nvSpPr>
          <p:cNvPr id="9"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11462231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marL="0" indent="0" algn="just">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This contribution considers use </a:t>
            </a:r>
            <a:r>
              <a:rPr lang="en-GB" sz="2000" dirty="0"/>
              <a:t>cases promising </a:t>
            </a:r>
            <a:r>
              <a:rPr lang="en-GB" sz="2000" dirty="0" smtClean="0"/>
              <a:t>wide market adoption of </a:t>
            </a:r>
            <a:r>
              <a:rPr lang="en-GB" sz="2000" dirty="0"/>
              <a:t>enhanced light communication (ELC</a:t>
            </a:r>
            <a:r>
              <a:rPr lang="en-GB" sz="2000" dirty="0" smtClean="0"/>
              <a:t>). The idea is to exploit unique </a:t>
            </a:r>
            <a:r>
              <a:rPr lang="en-GB" sz="2000" dirty="0"/>
              <a:t>features of </a:t>
            </a:r>
            <a:r>
              <a:rPr lang="en-GB" sz="2000" dirty="0" smtClean="0"/>
              <a:t>light to complement RF. In the industrial </a:t>
            </a:r>
            <a:r>
              <a:rPr lang="en-GB" sz="2000" dirty="0" err="1" smtClean="0"/>
              <a:t>IoT</a:t>
            </a:r>
            <a:r>
              <a:rPr lang="en-GB" sz="2000" dirty="0" smtClean="0"/>
              <a:t>, ELC is robust against interference and provides access to uncontended optical spectrum for reliable low-latency communications and precise positioning. In medical applications, ELC features high spatial reuse w/o interference coordination. In residential scenarios, besides high area capacity, ELC adds security due to confined propagation of light. The contribution proposes some features to be considered in the scope of the ELC project. </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13" name="Footer Placeholder 4"/>
          <p:cNvSpPr>
            <a:spLocks noGrp="1"/>
          </p:cNvSpPr>
          <p:nvPr>
            <p:ph type="ftr" idx="14"/>
          </p:nvPr>
        </p:nvSpPr>
        <p:spPr>
          <a:xfrm>
            <a:off x="7143757" y="6475414"/>
            <a:ext cx="4246027" cy="180975"/>
          </a:xfrm>
        </p:spPr>
        <p:txBody>
          <a:bodyPr/>
          <a:lstStyle/>
          <a:p>
            <a:r>
              <a:rPr lang="en-GB" dirty="0" smtClean="0"/>
              <a:t>Volker Jungnickel, Fraunhofer HHI</a:t>
            </a:r>
            <a:endParaRPr lang="en-GB" dirty="0"/>
          </a:p>
        </p:txBody>
      </p:sp>
      <p:sp>
        <p:nvSpPr>
          <p:cNvPr id="10"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Outline</a:t>
            </a:r>
            <a:endParaRPr lang="en-GB" dirty="0"/>
          </a:p>
        </p:txBody>
      </p:sp>
      <p:sp>
        <p:nvSpPr>
          <p:cNvPr id="4098" name="Rectangle 2"/>
          <p:cNvSpPr>
            <a:spLocks noGrp="1" noChangeArrowheads="1"/>
          </p:cNvSpPr>
          <p:nvPr>
            <p:ph idx="1"/>
          </p:nvPr>
        </p:nvSpPr>
        <p:spPr>
          <a:xfrm>
            <a:off x="914401" y="1700808"/>
            <a:ext cx="10361084" cy="4113213"/>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Enhanced Light Communication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Recent work</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Why ELC is needed?</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Use </a:t>
            </a:r>
            <a:r>
              <a:rPr lang="en-GB" dirty="0" smtClean="0"/>
              <a:t>cases and required features</a:t>
            </a:r>
            <a:endParaRPr lang="en-GB" dirty="0" smtClean="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Industrial </a:t>
            </a:r>
            <a:r>
              <a:rPr lang="en-GB" dirty="0" err="1" smtClean="0"/>
              <a:t>IoT</a:t>
            </a:r>
            <a:endParaRPr lang="en-GB" dirty="0" smtClean="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Medical applications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Residential scenarios </a:t>
            </a: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Summary: Proposed features in scope of ELC</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3</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sp>
        <p:nvSpPr>
          <p:cNvPr id="8"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14991062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
          <p:cNvSpPr txBox="1">
            <a:spLocks noGrp="1"/>
          </p:cNvSpPr>
          <p:nvPr>
            <p:ph type="title"/>
          </p:nvPr>
        </p:nvSpPr>
        <p:spPr>
          <a:xfrm>
            <a:off x="914401" y="685801"/>
            <a:ext cx="10361084" cy="1065213"/>
          </a:xfrm>
          <a:prstGeom prst="rect">
            <a:avLst/>
          </a:prstGeom>
          <a:noFill/>
          <a:ln>
            <a:noFill/>
          </a:ln>
        </p:spPr>
        <p:txBody>
          <a:bodyPr spcFirstLastPara="1" wrap="square" lIns="92150" tIns="46075" rIns="92150" bIns="46075" anchor="ctr" anchorCtr="0">
            <a:noAutofit/>
          </a:bodyPr>
          <a:lstStyle/>
          <a:p>
            <a:r>
              <a:rPr lang="en-US" dirty="0" smtClean="0"/>
              <a:t>Enhanced Light Communication</a:t>
            </a:r>
            <a:endParaRPr dirty="0"/>
          </a:p>
        </p:txBody>
      </p:sp>
      <p:sp>
        <p:nvSpPr>
          <p:cNvPr id="118" name="Google Shape;118;p3"/>
          <p:cNvSpPr txBox="1">
            <a:spLocks noGrp="1"/>
          </p:cNvSpPr>
          <p:nvPr>
            <p:ph type="sldNum" idx="12"/>
          </p:nvPr>
        </p:nvSpPr>
        <p:spPr>
          <a:xfrm>
            <a:off x="5793318" y="6475414"/>
            <a:ext cx="704849" cy="363537"/>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200"/>
              <a:buNone/>
            </a:pPr>
            <a:r>
              <a:rPr lang="en-US"/>
              <a:t>Slide </a:t>
            </a:r>
            <a:fld id="{00000000-1234-1234-1234-123412341234}" type="slidenum">
              <a:rPr lang="en-US"/>
              <a:t>4</a:t>
            </a:fld>
            <a:endParaRPr/>
          </a:p>
        </p:txBody>
      </p:sp>
      <p:sp>
        <p:nvSpPr>
          <p:cNvPr id="11" name="Inhaltsplatzhalter 3"/>
          <p:cNvSpPr txBox="1">
            <a:spLocks/>
          </p:cNvSpPr>
          <p:nvPr/>
        </p:nvSpPr>
        <p:spPr bwMode="auto">
          <a:xfrm>
            <a:off x="5643042" y="2102366"/>
            <a:ext cx="6235014" cy="3642238"/>
          </a:xfrm>
          <a:prstGeom prst="rect">
            <a:avLst/>
          </a:prstGeom>
          <a:noFill/>
          <a:ln>
            <a:noFill/>
          </a:ln>
          <a:effectLst/>
        </p:spPr>
        <p:txBody>
          <a:bodyPr vert="horz" wrap="square" lIns="0" tIns="0" rIns="0" bIns="0" numCol="1" anchor="t" anchorCtr="0" compatLnSpc="1">
            <a:prstTxWarp prst="textNoShape">
              <a:avLst/>
            </a:prstTxWarp>
          </a:bodyPr>
          <a:lstStyle>
            <a:lvl1pPr marL="360000" indent="-360000" algn="l" defTabSz="360000" rtl="0" fontAlgn="base">
              <a:spcBef>
                <a:spcPct val="0"/>
              </a:spcBef>
              <a:spcAft>
                <a:spcPts val="900"/>
              </a:spcAft>
              <a:buClr>
                <a:schemeClr val="tx2"/>
              </a:buClr>
              <a:buFont typeface="Wingdings" pitchFamily="2" charset="2"/>
              <a:buChar char="n"/>
              <a:defRPr sz="1600">
                <a:solidFill>
                  <a:schemeClr val="tx1"/>
                </a:solidFill>
                <a:latin typeface="+mn-lt"/>
                <a:ea typeface="+mn-ea"/>
                <a:cs typeface="+mn-cs"/>
              </a:defRPr>
            </a:lvl1pPr>
            <a:lvl2pPr marL="720000" indent="-360000" algn="l" defTabSz="360000" rtl="0" fontAlgn="base">
              <a:spcBef>
                <a:spcPct val="0"/>
              </a:spcBef>
              <a:spcAft>
                <a:spcPts val="900"/>
              </a:spcAft>
              <a:buClr>
                <a:schemeClr val="bg2"/>
              </a:buClr>
              <a:buFont typeface="Wingdings" pitchFamily="2" charset="2"/>
              <a:buChar char="n"/>
              <a:defRPr sz="1600">
                <a:solidFill>
                  <a:schemeClr val="tx1"/>
                </a:solidFill>
                <a:latin typeface="+mn-lt"/>
              </a:defRPr>
            </a:lvl2pPr>
            <a:lvl3pPr marL="1080000" indent="-360000" algn="l" defTabSz="360000" rtl="0" fontAlgn="base">
              <a:spcBef>
                <a:spcPct val="0"/>
              </a:spcBef>
              <a:spcAft>
                <a:spcPts val="900"/>
              </a:spcAft>
              <a:buClr>
                <a:schemeClr val="bg2"/>
              </a:buClr>
              <a:buFont typeface="Wingdings" pitchFamily="2" charset="2"/>
              <a:buChar char="n"/>
              <a:defRPr sz="1600">
                <a:solidFill>
                  <a:schemeClr val="tx1"/>
                </a:solidFill>
                <a:latin typeface="+mn-lt"/>
              </a:defRPr>
            </a:lvl3pPr>
            <a:lvl4pPr marL="1440000" indent="-360000" algn="l" defTabSz="360000" rtl="0" fontAlgn="base">
              <a:spcBef>
                <a:spcPct val="0"/>
              </a:spcBef>
              <a:spcAft>
                <a:spcPts val="900"/>
              </a:spcAft>
              <a:buClr>
                <a:schemeClr val="bg2"/>
              </a:buClr>
              <a:buFont typeface="Wingdings" pitchFamily="2" charset="2"/>
              <a:buChar char="n"/>
              <a:defRPr sz="1600">
                <a:solidFill>
                  <a:schemeClr val="tx1"/>
                </a:solidFill>
                <a:latin typeface="+mn-lt"/>
              </a:defRPr>
            </a:lvl4pPr>
            <a:lvl5pPr marL="1800000" indent="-360000" algn="l" defTabSz="360000" rtl="0" fontAlgn="base">
              <a:spcBef>
                <a:spcPct val="0"/>
              </a:spcBef>
              <a:spcAft>
                <a:spcPts val="900"/>
              </a:spcAft>
              <a:buClr>
                <a:schemeClr val="bg2"/>
              </a:buClr>
              <a:buFont typeface="Wingdings" pitchFamily="2" charset="2"/>
              <a:buChar char="n"/>
              <a:defRPr sz="1600">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a:lstStyle>
          <a:p>
            <a:pPr marL="359410" indent="-359410">
              <a:buFont typeface="Arial" panose="020B0604020202020204" pitchFamily="34" charset="0"/>
              <a:buChar char="•"/>
            </a:pPr>
            <a:r>
              <a:rPr lang="en-US" sz="1800" b="1" kern="0" dirty="0">
                <a:latin typeface="Times"/>
                <a:cs typeface="Times"/>
              </a:rPr>
              <a:t>Higher capacity/area in small “hotspots”</a:t>
            </a:r>
            <a:endParaRPr lang="de-DE" dirty="0">
              <a:latin typeface="Times"/>
              <a:cs typeface="Times"/>
            </a:endParaRPr>
          </a:p>
          <a:p>
            <a:pPr marL="645795" lvl="1" indent="-285750">
              <a:buClrTx/>
              <a:buFont typeface="Symbol" panose="05050102010706020507" pitchFamily="18" charset="2"/>
              <a:buChar char="-"/>
            </a:pPr>
            <a:r>
              <a:rPr lang="en-US" sz="1800" kern="0" dirty="0">
                <a:latin typeface="Times"/>
                <a:cs typeface="Times"/>
              </a:rPr>
              <a:t>1…10 Mbps/m² (Wi-Fi 6…7), &gt;</a:t>
            </a:r>
            <a:r>
              <a:rPr lang="en-US" sz="1800" kern="0" dirty="0">
                <a:latin typeface="Times"/>
                <a:cs typeface="Times"/>
                <a:sym typeface="Wingdings" panose="05000000000000000000" pitchFamily="2" charset="2"/>
              </a:rPr>
              <a:t>100 Mbps/m² (LC)</a:t>
            </a:r>
            <a:endParaRPr lang="en-US" sz="1800" kern="0" dirty="0">
              <a:latin typeface="Times"/>
              <a:cs typeface="Times"/>
            </a:endParaRPr>
          </a:p>
          <a:p>
            <a:pPr marL="359410" indent="-359410">
              <a:buFont typeface="Arial" panose="020B0604020202020204" pitchFamily="34" charset="0"/>
              <a:buChar char="•"/>
            </a:pPr>
            <a:r>
              <a:rPr lang="en-US" sz="1800" b="1" kern="0" dirty="0" smtClean="0">
                <a:latin typeface="Times"/>
                <a:cs typeface="Times"/>
                <a:sym typeface="Wingdings" panose="05000000000000000000" pitchFamily="2" charset="2"/>
              </a:rPr>
              <a:t>Higher </a:t>
            </a:r>
            <a:r>
              <a:rPr lang="en-US" sz="1800" b="1" kern="0" dirty="0" err="1" smtClean="0">
                <a:latin typeface="Times"/>
                <a:cs typeface="Times"/>
                <a:sym typeface="Wingdings" panose="05000000000000000000" pitchFamily="2" charset="2"/>
              </a:rPr>
              <a:t>QoS</a:t>
            </a:r>
            <a:r>
              <a:rPr lang="en-US" sz="1800" b="1" kern="0" dirty="0" smtClean="0">
                <a:latin typeface="Times"/>
                <a:cs typeface="Times"/>
                <a:sym typeface="Wingdings" panose="05000000000000000000" pitchFamily="2" charset="2"/>
              </a:rPr>
              <a:t>: </a:t>
            </a:r>
            <a:r>
              <a:rPr lang="en-US" sz="1800" b="1" kern="0" dirty="0">
                <a:latin typeface="Times"/>
                <a:cs typeface="Times"/>
                <a:sym typeface="Wingdings" panose="05000000000000000000" pitchFamily="2" charset="2"/>
              </a:rPr>
              <a:t>guaranteed delivery at low latency</a:t>
            </a:r>
            <a:endParaRPr lang="en-US" sz="1800" b="1" kern="0" dirty="0">
              <a:latin typeface="Times"/>
              <a:cs typeface="Times"/>
            </a:endParaRPr>
          </a:p>
          <a:p>
            <a:pPr marL="719455" lvl="1" indent="-359410">
              <a:buFont typeface="Symbol" panose="05050102010706020507" pitchFamily="18" charset="2"/>
              <a:buChar char="-"/>
            </a:pPr>
            <a:r>
              <a:rPr lang="en-US" sz="1800" dirty="0" smtClean="0">
                <a:latin typeface="Times"/>
                <a:cs typeface="Times"/>
              </a:rPr>
              <a:t>light remains in one room, no interference </a:t>
            </a:r>
          </a:p>
          <a:p>
            <a:pPr marL="719455" lvl="1" indent="-359410">
              <a:buFont typeface="Symbol" panose="05050102010706020507" pitchFamily="18" charset="2"/>
              <a:buChar char="-"/>
            </a:pPr>
            <a:r>
              <a:rPr lang="en-US" sz="1800" kern="0" dirty="0">
                <a:latin typeface="Times"/>
                <a:cs typeface="Times"/>
              </a:rPr>
              <a:t>robust against </a:t>
            </a:r>
            <a:r>
              <a:rPr lang="en-US" sz="1800" kern="0" dirty="0" smtClean="0">
                <a:latin typeface="Times"/>
                <a:cs typeface="Times"/>
              </a:rPr>
              <a:t>jamming (EMI)</a:t>
            </a:r>
            <a:endParaRPr lang="en-US" sz="1800" kern="0" dirty="0">
              <a:latin typeface="Times"/>
              <a:cs typeface="Times"/>
            </a:endParaRPr>
          </a:p>
          <a:p>
            <a:pPr marL="719455" lvl="1" indent="-359410">
              <a:buFont typeface="Symbol" panose="05050102010706020507" pitchFamily="18" charset="2"/>
              <a:buChar char="-"/>
            </a:pPr>
            <a:endParaRPr lang="en-US" sz="1800" kern="0" dirty="0">
              <a:latin typeface="Times"/>
              <a:cs typeface="Times"/>
            </a:endParaRPr>
          </a:p>
          <a:p>
            <a:pPr marL="359410" indent="-359410">
              <a:buFont typeface="Arial" panose="020B0604020202020204" pitchFamily="34" charset="0"/>
              <a:buChar char="•"/>
            </a:pPr>
            <a:r>
              <a:rPr lang="en-US" sz="1800" b="1" dirty="0" smtClean="0">
                <a:latin typeface="Times"/>
                <a:cs typeface="Times"/>
              </a:rPr>
              <a:t>RF</a:t>
            </a:r>
            <a:r>
              <a:rPr lang="en-US" sz="1800" b="1" kern="0" dirty="0" smtClean="0">
                <a:latin typeface="Times"/>
                <a:cs typeface="Times"/>
              </a:rPr>
              <a:t> </a:t>
            </a:r>
            <a:r>
              <a:rPr lang="en-US" sz="1800" b="1" kern="0" dirty="0">
                <a:latin typeface="Times"/>
                <a:cs typeface="Times"/>
              </a:rPr>
              <a:t>is already mature and well established</a:t>
            </a:r>
          </a:p>
          <a:p>
            <a:pPr marL="719455" lvl="1" indent="-359410">
              <a:buFont typeface="Symbol" panose="05050102010706020507" pitchFamily="18" charset="2"/>
              <a:buChar char="-"/>
            </a:pPr>
            <a:r>
              <a:rPr lang="en-US" sz="1800" kern="0" dirty="0" smtClean="0">
                <a:latin typeface="Times"/>
                <a:cs typeface="Times"/>
              </a:rPr>
              <a:t>ELC </a:t>
            </a:r>
            <a:r>
              <a:rPr lang="en-US" sz="1800" kern="0" dirty="0" smtClean="0">
                <a:latin typeface="Times"/>
                <a:cs typeface="Times"/>
              </a:rPr>
              <a:t>can complement where RFs has limitations</a:t>
            </a:r>
            <a:endParaRPr lang="en-US" sz="1800" kern="0" dirty="0">
              <a:latin typeface="Times"/>
              <a:cs typeface="Times"/>
            </a:endParaRPr>
          </a:p>
          <a:p>
            <a:pPr marL="359410" indent="-359410">
              <a:buFont typeface="Arial" panose="020B0604020202020204" pitchFamily="34" charset="0"/>
              <a:buChar char="•"/>
            </a:pPr>
            <a:r>
              <a:rPr lang="en-US" sz="1800" b="1" dirty="0">
                <a:latin typeface="Times"/>
                <a:cs typeface="Times"/>
              </a:rPr>
              <a:t>LC</a:t>
            </a:r>
            <a:r>
              <a:rPr lang="en-US" sz="1800" b="1" kern="0" dirty="0">
                <a:latin typeface="Times"/>
                <a:cs typeface="Times"/>
              </a:rPr>
              <a:t> adds new value</a:t>
            </a:r>
            <a:r>
              <a:rPr lang="en-US" sz="1800" b="1" dirty="0">
                <a:latin typeface="Times"/>
                <a:cs typeface="Times"/>
              </a:rPr>
              <a:t> to RF</a:t>
            </a:r>
          </a:p>
          <a:p>
            <a:pPr marL="719455" lvl="1" indent="-359410">
              <a:buFont typeface="Symbol" panose="05050102010706020507" pitchFamily="18" charset="2"/>
              <a:buChar char="-"/>
            </a:pPr>
            <a:r>
              <a:rPr lang="en-US" sz="1800" kern="0" dirty="0">
                <a:latin typeface="Times"/>
                <a:cs typeface="Times"/>
              </a:rPr>
              <a:t>important synergies, both indoors and </a:t>
            </a:r>
            <a:r>
              <a:rPr lang="en-US" sz="1800" kern="0" dirty="0" smtClean="0">
                <a:latin typeface="Times"/>
                <a:cs typeface="Times"/>
              </a:rPr>
              <a:t>outdoors</a:t>
            </a:r>
          </a:p>
          <a:p>
            <a:pPr marL="719455" lvl="1" indent="-359410">
              <a:buFont typeface="Symbol" panose="05050102010706020507" pitchFamily="18" charset="2"/>
              <a:buChar char="-"/>
            </a:pPr>
            <a:r>
              <a:rPr lang="en-US" sz="1800" kern="0" dirty="0" smtClean="0">
                <a:latin typeface="Times"/>
                <a:cs typeface="Times"/>
              </a:rPr>
              <a:t>both hybrid (RF/optical) and all-optical approaches</a:t>
            </a:r>
            <a:endParaRPr lang="en-US" sz="1800" kern="0" dirty="0">
              <a:latin typeface="Times"/>
              <a:cs typeface="Times"/>
            </a:endParaRPr>
          </a:p>
        </p:txBody>
      </p:sp>
      <p:sp>
        <p:nvSpPr>
          <p:cNvPr id="12" name="Textplatzhalter 6"/>
          <p:cNvSpPr>
            <a:spLocks noGrp="1"/>
          </p:cNvSpPr>
          <p:nvPr>
            <p:ph type="body" sz="quarter" idx="4294967295"/>
          </p:nvPr>
        </p:nvSpPr>
        <p:spPr>
          <a:xfrm>
            <a:off x="1084485" y="1597418"/>
            <a:ext cx="7520959" cy="328969"/>
          </a:xfrm>
        </p:spPr>
        <p:txBody>
          <a:bodyPr>
            <a:noAutofit/>
          </a:bodyPr>
          <a:lstStyle/>
          <a:p>
            <a:r>
              <a:rPr lang="en-US" sz="2400" b="1" noProof="0">
                <a:solidFill>
                  <a:schemeClr val="tx1"/>
                </a:solidFill>
                <a:latin typeface="Times" panose="02020603050405020304" pitchFamily="18" charset="0"/>
                <a:cs typeface="Times" panose="02020603050405020304" pitchFamily="18" charset="0"/>
              </a:rPr>
              <a:t>Key facts</a:t>
            </a:r>
            <a:endParaRPr lang="en-US" sz="2000" noProof="0">
              <a:latin typeface="Times" panose="02020603050405020304" pitchFamily="18" charset="0"/>
              <a:cs typeface="Times" panose="02020603050405020304" pitchFamily="18" charset="0"/>
            </a:endParaRPr>
          </a:p>
        </p:txBody>
      </p:sp>
      <p:sp>
        <p:nvSpPr>
          <p:cNvPr id="13" name="Textplatzhalter 2"/>
          <p:cNvSpPr txBox="1">
            <a:spLocks/>
          </p:cNvSpPr>
          <p:nvPr/>
        </p:nvSpPr>
        <p:spPr bwMode="auto">
          <a:xfrm>
            <a:off x="5646301" y="1597418"/>
            <a:ext cx="3452402" cy="328969"/>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fontAlgn="base">
              <a:spcBef>
                <a:spcPct val="0"/>
              </a:spcBef>
              <a:spcAft>
                <a:spcPts val="900"/>
              </a:spcAft>
              <a:buClr>
                <a:schemeClr val="tx2"/>
              </a:buClr>
              <a:buFont typeface="Wingdings" pitchFamily="2" charset="2"/>
              <a:buNone/>
              <a:defRPr sz="2000" b="0">
                <a:solidFill>
                  <a:schemeClr val="tx2"/>
                </a:solidFill>
                <a:latin typeface="+mn-lt"/>
                <a:ea typeface="+mn-ea"/>
                <a:cs typeface="+mn-cs"/>
              </a:defRPr>
            </a:lvl1pPr>
            <a:lvl2pPr marL="36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2pPr>
            <a:lvl3pPr marL="72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3pPr>
            <a:lvl4pPr marL="108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4pPr>
            <a:lvl5pPr marL="144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a:lstStyle>
          <a:p>
            <a:r>
              <a:rPr lang="de-DE" sz="2400" b="1" kern="0">
                <a:solidFill>
                  <a:schemeClr val="tx1"/>
                </a:solidFill>
                <a:latin typeface="Times" panose="02020603050405020304" pitchFamily="18" charset="0"/>
                <a:cs typeface="Times" panose="02020603050405020304" pitchFamily="18" charset="0"/>
              </a:rPr>
              <a:t>Unique </a:t>
            </a:r>
            <a:r>
              <a:rPr lang="de-DE" sz="2400" b="1" err="1">
                <a:solidFill>
                  <a:schemeClr val="tx1"/>
                </a:solidFill>
                <a:latin typeface="Times" panose="02020603050405020304" pitchFamily="18" charset="0"/>
                <a:cs typeface="Times" panose="02020603050405020304" pitchFamily="18" charset="0"/>
              </a:rPr>
              <a:t>s</a:t>
            </a:r>
            <a:r>
              <a:rPr lang="de-DE" sz="2400" b="1" kern="0" err="1">
                <a:solidFill>
                  <a:schemeClr val="tx1"/>
                </a:solidFill>
                <a:latin typeface="Times" panose="02020603050405020304" pitchFamily="18" charset="0"/>
                <a:cs typeface="Times" panose="02020603050405020304" pitchFamily="18" charset="0"/>
              </a:rPr>
              <a:t>elling</a:t>
            </a:r>
            <a:r>
              <a:rPr lang="de-DE" sz="2400" b="1" kern="0">
                <a:solidFill>
                  <a:schemeClr val="tx1"/>
                </a:solidFill>
                <a:latin typeface="Times" panose="02020603050405020304" pitchFamily="18" charset="0"/>
                <a:cs typeface="Times" panose="02020603050405020304" pitchFamily="18" charset="0"/>
              </a:rPr>
              <a:t> </a:t>
            </a:r>
            <a:r>
              <a:rPr lang="de-DE" sz="2400" b="1" kern="0" err="1">
                <a:solidFill>
                  <a:schemeClr val="tx1"/>
                </a:solidFill>
                <a:latin typeface="Times" panose="02020603050405020304" pitchFamily="18" charset="0"/>
                <a:cs typeface="Times" panose="02020603050405020304" pitchFamily="18" charset="0"/>
              </a:rPr>
              <a:t>points</a:t>
            </a:r>
            <a:endParaRPr lang="de-DE" sz="2400" b="1" kern="0">
              <a:solidFill>
                <a:schemeClr val="tx1"/>
              </a:solidFill>
              <a:latin typeface="Times" panose="02020603050405020304" pitchFamily="18" charset="0"/>
              <a:cs typeface="Times" panose="02020603050405020304" pitchFamily="18" charset="0"/>
            </a:endParaRPr>
          </a:p>
        </p:txBody>
      </p:sp>
      <p:sp>
        <p:nvSpPr>
          <p:cNvPr id="14" name="Textplatzhalter 2"/>
          <p:cNvSpPr txBox="1">
            <a:spLocks/>
          </p:cNvSpPr>
          <p:nvPr/>
        </p:nvSpPr>
        <p:spPr bwMode="auto">
          <a:xfrm>
            <a:off x="5646300" y="4007284"/>
            <a:ext cx="5216771" cy="372692"/>
          </a:xfrm>
          <a:prstGeom prst="rect">
            <a:avLst/>
          </a:prstGeom>
          <a:noFill/>
          <a:ln>
            <a:noFill/>
          </a:ln>
          <a:effectLst/>
        </p:spPr>
        <p:txBody>
          <a:bodyPr vert="horz" wrap="square" lIns="0" tIns="0" rIns="0" bIns="0" numCol="1" anchor="t" anchorCtr="0" compatLnSpc="1">
            <a:prstTxWarp prst="textNoShape">
              <a:avLst/>
            </a:prstTxWarp>
          </a:bodyPr>
          <a:lstStyle>
            <a:lvl1pPr marL="0" indent="0" algn="l" defTabSz="360000" rtl="0" fontAlgn="base">
              <a:spcBef>
                <a:spcPct val="0"/>
              </a:spcBef>
              <a:spcAft>
                <a:spcPts val="900"/>
              </a:spcAft>
              <a:buClr>
                <a:schemeClr val="tx2"/>
              </a:buClr>
              <a:buFont typeface="Wingdings" pitchFamily="2" charset="2"/>
              <a:buNone/>
              <a:defRPr sz="2000" b="0">
                <a:solidFill>
                  <a:schemeClr val="tx2"/>
                </a:solidFill>
                <a:latin typeface="+mn-lt"/>
                <a:ea typeface="+mn-ea"/>
                <a:cs typeface="+mn-cs"/>
              </a:defRPr>
            </a:lvl1pPr>
            <a:lvl2pPr marL="36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2pPr>
            <a:lvl3pPr marL="72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3pPr>
            <a:lvl4pPr marL="108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4pPr>
            <a:lvl5pPr marL="1440000" indent="0" algn="l" defTabSz="360000" rtl="0" fontAlgn="base">
              <a:spcBef>
                <a:spcPct val="0"/>
              </a:spcBef>
              <a:spcAft>
                <a:spcPts val="900"/>
              </a:spcAft>
              <a:buClr>
                <a:schemeClr val="bg2"/>
              </a:buClr>
              <a:buFont typeface="Wingdings" pitchFamily="2" charset="2"/>
              <a:buNone/>
              <a:defRPr sz="1600">
                <a:solidFill>
                  <a:schemeClr val="tx1"/>
                </a:solidFill>
                <a:latin typeface="+mn-lt"/>
              </a:defRPr>
            </a:lvl5pPr>
            <a:lvl6pPr marL="1887538" indent="-358775" algn="l" rtl="0" fontAlgn="base">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fontAlgn="base">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fontAlgn="base">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fontAlgn="base">
              <a:spcBef>
                <a:spcPct val="0"/>
              </a:spcBef>
              <a:spcAft>
                <a:spcPct val="40000"/>
              </a:spcAft>
              <a:buClr>
                <a:schemeClr val="bg2"/>
              </a:buClr>
              <a:buFont typeface="Wingdings" pitchFamily="2" charset="2"/>
              <a:buChar char="n"/>
              <a:defRPr>
                <a:solidFill>
                  <a:schemeClr val="tx1"/>
                </a:solidFill>
                <a:latin typeface="+mn-lt"/>
              </a:defRPr>
            </a:lvl9pPr>
          </a:lstStyle>
          <a:p>
            <a:r>
              <a:rPr lang="de-DE" sz="2400" b="1" dirty="0">
                <a:solidFill>
                  <a:schemeClr val="tx1"/>
                </a:solidFill>
                <a:latin typeface="Times"/>
                <a:cs typeface="Times"/>
              </a:rPr>
              <a:t>Strategic </a:t>
            </a:r>
            <a:r>
              <a:rPr lang="de-DE" sz="2400" b="1" dirty="0" err="1">
                <a:solidFill>
                  <a:schemeClr val="tx1"/>
                </a:solidFill>
                <a:latin typeface="Times"/>
                <a:cs typeface="Times"/>
              </a:rPr>
              <a:t>use</a:t>
            </a:r>
            <a:endParaRPr lang="de-DE" dirty="0" err="1"/>
          </a:p>
        </p:txBody>
      </p:sp>
      <p:sp>
        <p:nvSpPr>
          <p:cNvPr id="16" name="Inhaltsplatzhalter 3"/>
          <p:cNvSpPr txBox="1">
            <a:spLocks/>
          </p:cNvSpPr>
          <p:nvPr/>
        </p:nvSpPr>
        <p:spPr>
          <a:xfrm>
            <a:off x="950977" y="1959741"/>
            <a:ext cx="4517135" cy="894384"/>
          </a:xfrm>
          <a:prstGeom prst="rect">
            <a:avLst/>
          </a:prstGeom>
          <a:noFill/>
          <a:ln>
            <a:noFill/>
          </a:ln>
        </p:spPr>
        <p:txBody>
          <a:bodyPr spcFirstLastPara="1" wrap="square" lIns="92150" tIns="46075" rIns="92150" bIns="46075"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600"/>
              </a:spcBef>
              <a:spcAft>
                <a:spcPts val="0"/>
              </a:spcAft>
              <a:buClr>
                <a:srgbClr val="000000"/>
              </a:buClr>
              <a:buSzPts val="1400"/>
              <a:buFont typeface="Arial"/>
              <a:buNone/>
              <a:defRPr sz="2400" b="1" i="0" u="none" strike="noStrike" cap="none">
                <a:solidFill>
                  <a:srgbClr val="000000"/>
                </a:solidFill>
                <a:latin typeface="Times New Roman"/>
                <a:ea typeface="Times New Roman"/>
                <a:cs typeface="Times New Roman"/>
                <a:sym typeface="Times New Roman"/>
              </a:defRPr>
            </a:lvl1pPr>
            <a:lvl2pPr marL="914400" marR="0" lvl="1" indent="-228600" algn="l" rtl="0">
              <a:lnSpc>
                <a:spcPct val="100000"/>
              </a:lnSpc>
              <a:spcBef>
                <a:spcPts val="500"/>
              </a:spcBef>
              <a:spcAft>
                <a:spcPts val="0"/>
              </a:spcAft>
              <a:buClr>
                <a:srgbClr val="000000"/>
              </a:buClr>
              <a:buSzPts val="1400"/>
              <a:buFont typeface="Arial"/>
              <a:buNone/>
              <a:defRPr sz="2000" b="0" i="0" u="none" strike="noStrike" cap="none">
                <a:solidFill>
                  <a:srgbClr val="000000"/>
                </a:solidFill>
                <a:latin typeface="Times New Roman"/>
                <a:ea typeface="Times New Roman"/>
                <a:cs typeface="Times New Roman"/>
                <a:sym typeface="Times New Roman"/>
              </a:defRPr>
            </a:lvl2pPr>
            <a:lvl3pPr marL="1371600" marR="0" lvl="2" indent="-228600" algn="l" rtl="0">
              <a:lnSpc>
                <a:spcPct val="100000"/>
              </a:lnSpc>
              <a:spcBef>
                <a:spcPts val="450"/>
              </a:spcBef>
              <a:spcAft>
                <a:spcPts val="0"/>
              </a:spcAft>
              <a:buClr>
                <a:srgbClr val="000000"/>
              </a:buClr>
              <a:buSzPts val="1400"/>
              <a:buFont typeface="Arial"/>
              <a:buNone/>
              <a:defRPr sz="1800" b="0" i="0" u="none" strike="noStrike" cap="none">
                <a:solidFill>
                  <a:srgbClr val="000000"/>
                </a:solidFill>
                <a:latin typeface="Times New Roman"/>
                <a:ea typeface="Times New Roman"/>
                <a:cs typeface="Times New Roman"/>
                <a:sym typeface="Times New Roman"/>
              </a:defRPr>
            </a:lvl3pPr>
            <a:lvl4pPr marL="1828800" marR="0" lvl="3"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4pPr>
            <a:lvl5pPr marL="2286000" marR="0" lvl="4"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5pPr>
            <a:lvl6pPr marL="2743200" marR="0" lvl="5"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6pPr>
            <a:lvl7pPr marL="3200400" marR="0" lvl="6"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7pPr>
            <a:lvl8pPr marL="3657600" marR="0" lvl="7"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8pPr>
            <a:lvl9pPr marL="4114800" marR="0" lvl="8" indent="-228600" algn="l" rtl="0">
              <a:lnSpc>
                <a:spcPct val="100000"/>
              </a:lnSpc>
              <a:spcBef>
                <a:spcPts val="400"/>
              </a:spcBef>
              <a:spcAft>
                <a:spcPts val="0"/>
              </a:spcAft>
              <a:buClr>
                <a:srgbClr val="000000"/>
              </a:buClr>
              <a:buSzPts val="1400"/>
              <a:buFont typeface="Arial"/>
              <a:buNone/>
              <a:defRPr sz="1600" b="0" i="0" u="none" strike="noStrike" cap="none">
                <a:solidFill>
                  <a:srgbClr val="000000"/>
                </a:solidFill>
                <a:latin typeface="Times New Roman"/>
                <a:ea typeface="Times New Roman"/>
                <a:cs typeface="Times New Roman"/>
                <a:sym typeface="Times New Roman"/>
              </a:defRPr>
            </a:lvl9pPr>
          </a:lstStyle>
          <a:p>
            <a:pPr marL="285750" indent="-285750">
              <a:buFont typeface="Arial" panose="020B0604020202020204" pitchFamily="34" charset="0"/>
              <a:buChar char="•"/>
            </a:pPr>
            <a:r>
              <a:rPr lang="en-US" sz="1800" dirty="0"/>
              <a:t>Mobile communication by using light</a:t>
            </a:r>
          </a:p>
          <a:p>
            <a:pPr marL="285750" indent="-285750">
              <a:buFont typeface="Arial" panose="020B0604020202020204" pitchFamily="34" charset="0"/>
              <a:buChar char="•"/>
            </a:pPr>
            <a:r>
              <a:rPr lang="en-US" sz="1800" dirty="0"/>
              <a:t>Mobile, bidirectional, high-speed data</a:t>
            </a:r>
          </a:p>
          <a:p>
            <a:pPr marL="285750" indent="-285750">
              <a:buFont typeface="Arial" panose="020B0604020202020204" pitchFamily="34" charset="0"/>
              <a:buChar char="•"/>
            </a:pPr>
            <a:r>
              <a:rPr lang="en-US" sz="1800" dirty="0"/>
              <a:t>Complementary to RF</a:t>
            </a:r>
          </a:p>
        </p:txBody>
      </p:sp>
      <p:sp>
        <p:nvSpPr>
          <p:cNvPr id="10" name="AutoShape 2" descr="https://euc-powerpoint.officeapps.live.com/pods/GetClipboardImage.ashx?Id=7b69765a-d60d-4248-80c3-604031ca6b33&amp;DC=GEU6&amp;pkey=c3462666-6bbd-4380-817e-3e157f35b7ae&amp;wdwaccluster=GEU6"/>
          <p:cNvSpPr>
            <a:spLocks noChangeAspect="1" noChangeArrowheads="1"/>
          </p:cNvSpPr>
          <p:nvPr/>
        </p:nvSpPr>
        <p:spPr bwMode="auto">
          <a:xfrm>
            <a:off x="9328727" y="685800"/>
            <a:ext cx="2456873"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285750" lvl="8" indent="-285750">
              <a:buFont typeface="Arial" panose="020B0604020202020204" pitchFamily="34" charset="0"/>
              <a:buChar char="•"/>
            </a:pPr>
            <a:r>
              <a:rPr lang="en-US" b="1" dirty="0" smtClean="0"/>
              <a:t>What is LC?</a:t>
            </a:r>
          </a:p>
          <a:p>
            <a:pPr marL="285750" lvl="8" indent="-285750">
              <a:buFont typeface="Arial" panose="020B0604020202020204" pitchFamily="34" charset="0"/>
              <a:buChar char="•"/>
            </a:pPr>
            <a:r>
              <a:rPr lang="en-US" dirty="0" smtClean="0"/>
              <a:t>Other LC standards</a:t>
            </a:r>
            <a:endParaRPr lang="en-US" dirty="0"/>
          </a:p>
          <a:p>
            <a:pPr marL="285750" lvl="8" indent="-285750">
              <a:buFont typeface="Arial" panose="020B0604020202020204" pitchFamily="34" charset="0"/>
              <a:buChar char="•"/>
            </a:pPr>
            <a:endParaRPr lang="en-US" dirty="0"/>
          </a:p>
        </p:txBody>
      </p:sp>
      <p:pic>
        <p:nvPicPr>
          <p:cNvPr id="2" name="Grafik 1"/>
          <p:cNvPicPr>
            <a:picLocks noChangeAspect="1"/>
          </p:cNvPicPr>
          <p:nvPr/>
        </p:nvPicPr>
        <p:blipFill>
          <a:blip r:embed="rId3"/>
          <a:stretch>
            <a:fillRect/>
          </a:stretch>
        </p:blipFill>
        <p:spPr>
          <a:xfrm>
            <a:off x="1297248" y="3147700"/>
            <a:ext cx="3286584" cy="3305636"/>
          </a:xfrm>
          <a:prstGeom prst="rect">
            <a:avLst/>
          </a:prstGeom>
        </p:spPr>
      </p:pic>
      <p:sp>
        <p:nvSpPr>
          <p:cNvPr id="17" name="Footer Placeholder 4"/>
          <p:cNvSpPr>
            <a:spLocks noGrp="1"/>
          </p:cNvSpPr>
          <p:nvPr>
            <p:ph type="ftr" idx="14"/>
          </p:nvPr>
        </p:nvSpPr>
        <p:spPr>
          <a:xfrm>
            <a:off x="7143757" y="6475414"/>
            <a:ext cx="4246027" cy="180975"/>
          </a:xfrm>
        </p:spPr>
        <p:txBody>
          <a:bodyPr/>
          <a:lstStyle/>
          <a:p>
            <a:r>
              <a:rPr lang="en-GB" dirty="0" smtClean="0"/>
              <a:t>Volker Jungnickel, Fraunhofer HHI</a:t>
            </a:r>
            <a:endParaRPr lang="en-GB" dirty="0"/>
          </a:p>
        </p:txBody>
      </p:sp>
      <p:sp>
        <p:nvSpPr>
          <p:cNvPr id="18"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3488118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Previous </a:t>
            </a:r>
            <a:r>
              <a:rPr lang="en-GB" dirty="0"/>
              <a:t>W</a:t>
            </a:r>
            <a:r>
              <a:rPr lang="en-GB" dirty="0" smtClean="0"/>
              <a:t>ork</a:t>
            </a:r>
            <a:endParaRPr lang="en-GB" dirty="0"/>
          </a:p>
        </p:txBody>
      </p:sp>
      <p:sp>
        <p:nvSpPr>
          <p:cNvPr id="4098" name="Rectangle 2"/>
          <p:cNvSpPr>
            <a:spLocks noGrp="1" noChangeArrowheads="1"/>
          </p:cNvSpPr>
          <p:nvPr>
            <p:ph idx="1"/>
          </p:nvPr>
        </p:nvSpPr>
        <p:spPr>
          <a:xfrm>
            <a:off x="914401" y="1755276"/>
            <a:ext cx="10361084" cy="4113213"/>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IEEE </a:t>
            </a:r>
            <a:r>
              <a:rPr lang="en-GB" sz="2000" dirty="0" err="1" smtClean="0"/>
              <a:t>Std</a:t>
            </a:r>
            <a:r>
              <a:rPr lang="en-GB" sz="2000" dirty="0" smtClean="0"/>
              <a:t> 802.11bb-2023 was published Nov. 11 </a:t>
            </a:r>
            <a:r>
              <a:rPr lang="en-GB" sz="2000" b="0" dirty="0" smtClean="0"/>
              <a:t>[1]</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Tutorial on LC standards at March 2023 Plenary Session in Atlanta, GA </a:t>
            </a:r>
            <a:r>
              <a:rPr lang="en-GB" sz="2000" b="0" dirty="0" smtClean="0"/>
              <a:t>[2]</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smtClean="0"/>
              <a:t>including also IEEE </a:t>
            </a:r>
            <a:r>
              <a:rPr lang="en-GB" sz="1600" dirty="0" err="1" smtClean="0"/>
              <a:t>Std</a:t>
            </a:r>
            <a:r>
              <a:rPr lang="en-GB" sz="1600" dirty="0" smtClean="0"/>
              <a:t> 802.15.13-2023 for specialty use cases, e.g. industrial</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At least four 11bb implementations worldwide </a:t>
            </a:r>
            <a:r>
              <a:rPr lang="en-GB" sz="2000" b="0" dirty="0" smtClean="0"/>
              <a:t>[</a:t>
            </a:r>
            <a:r>
              <a:rPr lang="en-GB" sz="2000" b="0" dirty="0" smtClean="0"/>
              <a:t>3, 4]</a:t>
            </a:r>
            <a:endParaRPr lang="en-GB" sz="2000" b="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smtClean="0"/>
              <a:t>initial l</a:t>
            </a:r>
            <a:r>
              <a:rPr lang="en-GB" sz="1600" dirty="0" smtClean="0"/>
              <a:t>aboratory </a:t>
            </a:r>
            <a:r>
              <a:rPr lang="en-GB" sz="1600" dirty="0" smtClean="0"/>
              <a:t>demos </a:t>
            </a:r>
            <a:r>
              <a:rPr lang="en-GB" sz="1600" dirty="0" smtClean="0"/>
              <a:t>were based </a:t>
            </a:r>
            <a:r>
              <a:rPr lang="en-GB" sz="1600" dirty="0" smtClean="0"/>
              <a:t>on </a:t>
            </a:r>
            <a:r>
              <a:rPr lang="en-GB" sz="1600" dirty="0" smtClean="0"/>
              <a:t>11ac </a:t>
            </a:r>
            <a:r>
              <a:rPr lang="en-GB" sz="1600" dirty="0" smtClean="0"/>
              <a:t>chips, </a:t>
            </a:r>
            <a:r>
              <a:rPr lang="en-GB" sz="1600" dirty="0" smtClean="0"/>
              <a:t>work </a:t>
            </a:r>
            <a:r>
              <a:rPr lang="en-GB" sz="1600" dirty="0" smtClean="0"/>
              <a:t>using 11ax </a:t>
            </a:r>
            <a:r>
              <a:rPr lang="en-GB" sz="1600" dirty="0" smtClean="0"/>
              <a:t>baseband is </a:t>
            </a:r>
            <a:r>
              <a:rPr lang="en-GB" sz="1600" dirty="0" smtClean="0"/>
              <a:t>ongoing</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Miniaturization makes progress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smtClean="0"/>
              <a:t>demonstration </a:t>
            </a:r>
            <a:r>
              <a:rPr lang="en-GB" sz="1600" dirty="0" smtClean="0"/>
              <a:t>at 802.11 mid-week plenary at the July 2023 Wireless Interim meeting in Berlin, Germany</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Numerous </a:t>
            </a:r>
            <a:r>
              <a:rPr lang="en-GB" sz="2000" dirty="0" smtClean="0"/>
              <a:t>trials in </a:t>
            </a:r>
            <a:r>
              <a:rPr lang="en-GB" sz="2000" dirty="0" smtClean="0"/>
              <a:t>a great variety of use cases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b="0" dirty="0" smtClean="0"/>
              <a:t>Users give valuable feedback leading to further optimization of the technology</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5</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sp>
        <p:nvSpPr>
          <p:cNvPr id="8" name="Rectangle 2"/>
          <p:cNvSpPr txBox="1">
            <a:spLocks noChangeArrowheads="1"/>
          </p:cNvSpPr>
          <p:nvPr/>
        </p:nvSpPr>
        <p:spPr bwMode="auto">
          <a:xfrm>
            <a:off x="1199456" y="4998368"/>
            <a:ext cx="4461519" cy="159898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smtClean="0"/>
              <a:t>Mobile device integration [2]</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Truck-to-truck platooning [4]</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smtClean="0"/>
              <a:t>Fixed </a:t>
            </a:r>
            <a:r>
              <a:rPr lang="en-GB" sz="1600" kern="0" dirty="0"/>
              <a:t>Wireless Access (</a:t>
            </a:r>
            <a:r>
              <a:rPr lang="en-GB" sz="1600" kern="0" dirty="0" smtClean="0"/>
              <a:t>FWA) </a:t>
            </a:r>
            <a:r>
              <a:rPr lang="en-GB" sz="1600" kern="0" dirty="0" smtClean="0"/>
              <a:t>[</a:t>
            </a:r>
            <a:r>
              <a:rPr lang="en-GB" sz="1600" kern="0" dirty="0"/>
              <a:t>5</a:t>
            </a:r>
            <a:r>
              <a:rPr lang="en-GB" sz="1600" kern="0" dirty="0" smtClean="0"/>
              <a: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Classrooms [9]</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GB" sz="1600" kern="0" dirty="0"/>
          </a:p>
        </p:txBody>
      </p:sp>
      <p:sp>
        <p:nvSpPr>
          <p:cNvPr id="9" name="Rectangle 2"/>
          <p:cNvSpPr txBox="1">
            <a:spLocks noChangeArrowheads="1"/>
          </p:cNvSpPr>
          <p:nvPr/>
        </p:nvSpPr>
        <p:spPr bwMode="auto">
          <a:xfrm>
            <a:off x="5447928" y="4998368"/>
            <a:ext cx="4461519" cy="159898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a:t>Industrial communication [6</a:t>
            </a:r>
            <a:r>
              <a:rPr lang="en-GB" sz="1600" kern="0" dirty="0" smtClean="0"/>
              <a:t>] and positioning </a:t>
            </a:r>
            <a:r>
              <a:rPr lang="en-GB" sz="1600" kern="0" dirty="0"/>
              <a:t>[</a:t>
            </a:r>
            <a:r>
              <a:rPr lang="en-GB" sz="1600" kern="0" dirty="0" smtClean="0"/>
              <a:t>7, 8]</a:t>
            </a:r>
            <a:endParaRPr lang="en-GB" sz="1600" kern="0" dirty="0"/>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smtClean="0"/>
              <a:t>Military </a:t>
            </a:r>
            <a:r>
              <a:rPr lang="en-GB" sz="1600" kern="0" dirty="0" smtClean="0"/>
              <a:t>communication [</a:t>
            </a:r>
            <a:r>
              <a:rPr lang="en-GB" sz="1600" kern="0" dirty="0" smtClean="0"/>
              <a:t>10, 11]</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kern="0" dirty="0" smtClean="0"/>
              <a:t>Space Applications [12, 13]</a:t>
            </a:r>
            <a:endParaRPr lang="en-GB" sz="1600" kern="0" dirty="0" smtClean="0"/>
          </a:p>
        </p:txBody>
      </p:sp>
      <p:sp>
        <p:nvSpPr>
          <p:cNvPr id="10"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13651320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Why ELC is </a:t>
            </a:r>
            <a:r>
              <a:rPr lang="en-GB" dirty="0" smtClean="0"/>
              <a:t>Needed?</a:t>
            </a:r>
            <a:endParaRPr lang="en-GB" dirty="0"/>
          </a:p>
        </p:txBody>
      </p:sp>
      <p:sp>
        <p:nvSpPr>
          <p:cNvPr id="4098" name="Rectangle 2"/>
          <p:cNvSpPr>
            <a:spLocks noGrp="1" noChangeArrowheads="1"/>
          </p:cNvSpPr>
          <p:nvPr>
            <p:ph idx="1"/>
          </p:nvPr>
        </p:nvSpPr>
        <p:spPr>
          <a:xfrm>
            <a:off x="914401" y="1772816"/>
            <a:ext cx="10361084" cy="4113213"/>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Light Communication according to 802.11bb is hardly adopted in the market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minimalistic design focusing on time-to-market, KISS philosophy </a:t>
            </a:r>
            <a:r>
              <a:rPr lang="en-GB" sz="1800" dirty="0" smtClean="0"/>
              <a:t>to </a:t>
            </a:r>
            <a:r>
              <a:rPr lang="en-GB" sz="1800" dirty="0" smtClean="0"/>
              <a:t>be </a:t>
            </a:r>
            <a:r>
              <a:rPr lang="en-GB" sz="1800" dirty="0" smtClean="0"/>
              <a:t>reconsidered</a:t>
            </a:r>
            <a:endParaRPr lang="en-GB" sz="1800" dirty="0" smtClean="0">
              <a:sym typeface="Wingdings" panose="05000000000000000000" pitchFamily="2" charset="2"/>
            </a:endParaRP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sym typeface="Wingdings" panose="05000000000000000000" pitchFamily="2" charset="2"/>
              </a:rPr>
              <a:t>l</a:t>
            </a:r>
            <a:r>
              <a:rPr lang="en-GB" sz="1800" dirty="0" smtClean="0">
                <a:sym typeface="Wingdings" panose="05000000000000000000" pitchFamily="2" charset="2"/>
              </a:rPr>
              <a:t>ower performance than competing technology (ITU-T </a:t>
            </a:r>
            <a:r>
              <a:rPr lang="en-GB" sz="1800" dirty="0" err="1" smtClean="0">
                <a:sym typeface="Wingdings" panose="05000000000000000000" pitchFamily="2" charset="2"/>
              </a:rPr>
              <a:t>G.vlc</a:t>
            </a:r>
            <a:r>
              <a:rPr lang="en-GB" sz="1800" dirty="0" smtClean="0">
                <a:sym typeface="Wingdings" panose="05000000000000000000" pitchFamily="2" charset="2"/>
              </a:rPr>
              <a:t>)</a:t>
            </a:r>
            <a:r>
              <a:rPr lang="en-GB" sz="1800" dirty="0" smtClean="0"/>
              <a:t> </a:t>
            </a:r>
            <a:r>
              <a:rPr lang="en-GB" sz="1800" dirty="0" smtClean="0"/>
              <a:t>which is easier to implement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802.11 chipset vendors focus more on mainstream below 7 </a:t>
            </a:r>
            <a:r>
              <a:rPr lang="en-GB" sz="1800" dirty="0" smtClean="0"/>
              <a:t>GHz, </a:t>
            </a:r>
            <a:r>
              <a:rPr lang="en-GB" sz="1800" dirty="0" smtClean="0"/>
              <a:t>rather than new frequency bands</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ELC should address these shortcomings to make optical wireless successful in the market</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create a better </a:t>
            </a:r>
            <a:r>
              <a:rPr lang="en-GB" sz="1800" dirty="0" smtClean="0"/>
              <a:t>user </a:t>
            </a:r>
            <a:r>
              <a:rPr lang="en-GB" sz="1800" dirty="0" smtClean="0"/>
              <a:t>experience when using 802.11 technologies in the optical bands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enable use cases in which ELC makes a difference compared to RF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a:t>s</a:t>
            </a:r>
            <a:r>
              <a:rPr lang="en-GB" sz="1800" dirty="0" smtClean="0"/>
              <a:t>implify and improve integration of ELC with 802.11</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Support the long-term strategy of 802.11 </a:t>
            </a:r>
            <a:r>
              <a:rPr lang="en-GB" sz="2000" dirty="0"/>
              <a:t>to expand </a:t>
            </a:r>
            <a:r>
              <a:rPr lang="en-GB" sz="2000" dirty="0" smtClean="0"/>
              <a:t>into higher frequency bands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integrated mm-wave (IMMW) project 802.11bq takes off in January besides UHR (802.11bn)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800" dirty="0" smtClean="0"/>
              <a:t>ELC is legacy of UHR and IMMW and should define its own unique features</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smtClean="0"/>
              <a:t>go beyond reusing existing chipsets</a:t>
            </a:r>
          </a:p>
          <a:p>
            <a:pPr lvl="2">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1600" dirty="0" smtClean="0"/>
              <a:t>allow light changes to existing PHY and MAC to define new features that help ELC in the marketplace</a:t>
            </a:r>
            <a:endParaRPr lang="en-GB" sz="2600" dirty="0" smtClean="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6</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sp>
        <p:nvSpPr>
          <p:cNvPr id="10"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11596638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Medical: </a:t>
            </a:r>
            <a:r>
              <a:rPr lang="en-GB" dirty="0" err="1" smtClean="0"/>
              <a:t>Realtime</a:t>
            </a:r>
            <a:r>
              <a:rPr lang="en-GB" dirty="0" smtClean="0"/>
              <a:t> Video in Adjacent Operation Rooms</a:t>
            </a:r>
            <a:endParaRPr lang="en-GB" dirty="0"/>
          </a:p>
        </p:txBody>
      </p:sp>
      <p:sp>
        <p:nvSpPr>
          <p:cNvPr id="4098" name="Rectangle 2"/>
          <p:cNvSpPr>
            <a:spLocks noGrp="1" noChangeArrowheads="1"/>
          </p:cNvSpPr>
          <p:nvPr>
            <p:ph idx="1"/>
          </p:nvPr>
        </p:nvSpPr>
        <p:spPr>
          <a:xfrm>
            <a:off x="1164647" y="4625960"/>
            <a:ext cx="10619985" cy="3051512"/>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High spatial reuse: </a:t>
            </a:r>
            <a:r>
              <a:rPr lang="en-GB" sz="2000" b="0" dirty="0" smtClean="0"/>
              <a:t>transmit real-time in-body video from endoscope to large screen, light does not pass through light walls between adjacent OP rooms </a:t>
            </a:r>
            <a:r>
              <a:rPr lang="en-GB" sz="2000" b="0" dirty="0" smtClean="0">
                <a:sym typeface="Wingdings" panose="05000000000000000000" pitchFamily="2" charset="2"/>
              </a:rPr>
              <a:t> spatial reuse in adjacent </a:t>
            </a:r>
            <a:r>
              <a:rPr lang="en-GB" sz="2000" b="0" dirty="0" smtClean="0">
                <a:sym typeface="Wingdings" panose="05000000000000000000" pitchFamily="2" charset="2"/>
              </a:rPr>
              <a:t>rooms</a:t>
            </a:r>
            <a:endParaRPr lang="en-GB" sz="2000" b="0" dirty="0" smtClea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Current result: </a:t>
            </a:r>
            <a:r>
              <a:rPr lang="en-GB" sz="2000" b="0" dirty="0" smtClean="0"/>
              <a:t>multiple optical frontends at the ceiling, 3D-OFE connected to endoscope</a:t>
            </a:r>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sym typeface="Wingdings" panose="05000000000000000000" pitchFamily="2" charset="2"/>
              </a:rPr>
              <a:t>Proposed ELC solution: </a:t>
            </a:r>
            <a:r>
              <a:rPr lang="de-DE" sz="2000" b="0" dirty="0" err="1" smtClean="0"/>
              <a:t>simplified</a:t>
            </a:r>
            <a:r>
              <a:rPr lang="de-DE" sz="2000" b="0" dirty="0" smtClean="0"/>
              <a:t> </a:t>
            </a:r>
            <a:r>
              <a:rPr lang="de-DE" sz="2000" b="0" dirty="0" err="1" smtClean="0"/>
              <a:t>interface</a:t>
            </a:r>
            <a:r>
              <a:rPr lang="de-DE" sz="2000" b="0" dirty="0" smtClean="0"/>
              <a:t> </a:t>
            </a:r>
            <a:r>
              <a:rPr lang="de-DE" sz="2000" b="0" dirty="0" err="1"/>
              <a:t>to</a:t>
            </a:r>
            <a:r>
              <a:rPr lang="de-DE" sz="2000" b="0" dirty="0"/>
              <a:t> </a:t>
            </a:r>
            <a:r>
              <a:rPr lang="de-DE" sz="2000" b="0" dirty="0" err="1" smtClean="0"/>
              <a:t>distributed</a:t>
            </a:r>
            <a:r>
              <a:rPr lang="de-DE" sz="2000" b="0" dirty="0" smtClean="0"/>
              <a:t> </a:t>
            </a:r>
            <a:r>
              <a:rPr lang="de-DE" sz="2000" b="0" dirty="0" err="1" smtClean="0"/>
              <a:t>optical</a:t>
            </a:r>
            <a:r>
              <a:rPr lang="de-DE" sz="2000" b="0" dirty="0" smtClean="0"/>
              <a:t> </a:t>
            </a:r>
            <a:r>
              <a:rPr lang="de-DE" sz="2000" b="0" dirty="0" err="1" smtClean="0"/>
              <a:t>frontends</a:t>
            </a:r>
            <a:r>
              <a:rPr lang="de-DE" sz="2000" b="0" dirty="0" smtClean="0"/>
              <a:t>, </a:t>
            </a:r>
            <a:r>
              <a:rPr lang="de-DE" sz="2000" b="0" dirty="0" err="1" smtClean="0">
                <a:sym typeface="Wingdings" panose="05000000000000000000" pitchFamily="2" charset="2"/>
              </a:rPr>
              <a:t>use</a:t>
            </a:r>
            <a:r>
              <a:rPr lang="de-DE" sz="2000" b="0" dirty="0" smtClean="0">
                <a:sym typeface="Wingdings" panose="05000000000000000000" pitchFamily="2" charset="2"/>
              </a:rPr>
              <a:t> </a:t>
            </a:r>
            <a:r>
              <a:rPr lang="de-DE" sz="2000" b="0" dirty="0" err="1">
                <a:sym typeface="Wingdings" panose="05000000000000000000" pitchFamily="2" charset="2"/>
              </a:rPr>
              <a:t>of</a:t>
            </a:r>
            <a:r>
              <a:rPr lang="de-DE" sz="2000" b="0" dirty="0">
                <a:sym typeface="Wingdings" panose="05000000000000000000" pitchFamily="2" charset="2"/>
              </a:rPr>
              <a:t> </a:t>
            </a:r>
            <a:r>
              <a:rPr lang="de-DE" sz="2000" b="0" dirty="0" smtClean="0">
                <a:sym typeface="Wingdings" panose="05000000000000000000" pitchFamily="2" charset="2"/>
              </a:rPr>
              <a:t>MIMO and multi-AP </a:t>
            </a:r>
            <a:r>
              <a:rPr lang="de-DE" sz="2000" b="0" dirty="0" err="1">
                <a:sym typeface="Wingdings" panose="05000000000000000000" pitchFamily="2" charset="2"/>
              </a:rPr>
              <a:t>from</a:t>
            </a:r>
            <a:r>
              <a:rPr lang="de-DE" sz="2000" b="0" dirty="0">
                <a:sym typeface="Wingdings" panose="05000000000000000000" pitchFamily="2" charset="2"/>
              </a:rPr>
              <a:t> </a:t>
            </a:r>
            <a:r>
              <a:rPr lang="de-DE" sz="2000" b="0" dirty="0" smtClean="0">
                <a:sym typeface="Wingdings" panose="05000000000000000000" pitchFamily="2" charset="2"/>
              </a:rPr>
              <a:t>802.11bn</a:t>
            </a:r>
            <a:endParaRPr lang="en-GB" sz="1800" b="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7</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sp>
        <p:nvSpPr>
          <p:cNvPr id="11"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pic>
        <p:nvPicPr>
          <p:cNvPr id="8" name="Grafik 7"/>
          <p:cNvPicPr/>
          <p:nvPr/>
        </p:nvPicPr>
        <p:blipFill>
          <a:blip r:embed="rId3">
            <a:extLst>
              <a:ext uri="{28A0092B-C50C-407E-A947-70E740481C1C}">
                <a14:useLocalDpi xmlns:a14="http://schemas.microsoft.com/office/drawing/2010/main" val="0"/>
              </a:ext>
            </a:extLst>
          </a:blip>
          <a:stretch>
            <a:fillRect/>
          </a:stretch>
        </p:blipFill>
        <p:spPr>
          <a:xfrm>
            <a:off x="3942293" y="1556792"/>
            <a:ext cx="4305300" cy="3009900"/>
          </a:xfrm>
          <a:prstGeom prst="rect">
            <a:avLst/>
          </a:prstGeom>
        </p:spPr>
      </p:pic>
    </p:spTree>
    <p:extLst>
      <p:ext uri="{BB962C8B-B14F-4D97-AF65-F5344CB8AC3E}">
        <p14:creationId xmlns:p14="http://schemas.microsoft.com/office/powerpoint/2010/main" val="7715637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pieren 2"/>
          <p:cNvGrpSpPr/>
          <p:nvPr/>
        </p:nvGrpSpPr>
        <p:grpSpPr>
          <a:xfrm>
            <a:off x="8760296" y="1556792"/>
            <a:ext cx="3312368" cy="4680520"/>
            <a:chOff x="8688288" y="1484784"/>
            <a:chExt cx="3312368" cy="4680520"/>
          </a:xfrm>
        </p:grpSpPr>
        <p:grpSp>
          <p:nvGrpSpPr>
            <p:cNvPr id="2" name="Gruppieren 1"/>
            <p:cNvGrpSpPr/>
            <p:nvPr/>
          </p:nvGrpSpPr>
          <p:grpSpPr>
            <a:xfrm>
              <a:off x="8688288" y="1484784"/>
              <a:ext cx="3312368" cy="4680520"/>
              <a:chOff x="8640000" y="1412776"/>
              <a:chExt cx="1656000" cy="2326315"/>
            </a:xfrm>
          </p:grpSpPr>
          <p:pic>
            <p:nvPicPr>
              <p:cNvPr id="50" name="Grafik 49"/>
              <p:cNvPicPr>
                <a:picLocks noChangeAspect="1"/>
              </p:cNvPicPr>
              <p:nvPr/>
            </p:nvPicPr>
            <p:blipFill rotWithShape="1">
              <a:blip r:embed="rId3"/>
              <a:srcRect l="897" r="48883"/>
              <a:stretch/>
            </p:blipFill>
            <p:spPr>
              <a:xfrm>
                <a:off x="8676000" y="1412776"/>
                <a:ext cx="1620000" cy="1154859"/>
              </a:xfrm>
              <a:prstGeom prst="rect">
                <a:avLst/>
              </a:prstGeom>
            </p:spPr>
          </p:pic>
          <p:pic>
            <p:nvPicPr>
              <p:cNvPr id="35" name="Grafik 34"/>
              <p:cNvPicPr>
                <a:picLocks noChangeAspect="1"/>
              </p:cNvPicPr>
              <p:nvPr/>
            </p:nvPicPr>
            <p:blipFill rotWithShape="1">
              <a:blip r:embed="rId3"/>
              <a:srcRect l="49104" r="-440"/>
              <a:stretch/>
            </p:blipFill>
            <p:spPr>
              <a:xfrm>
                <a:off x="8640000" y="2584232"/>
                <a:ext cx="1656000" cy="1154859"/>
              </a:xfrm>
              <a:prstGeom prst="rect">
                <a:avLst/>
              </a:prstGeom>
            </p:spPr>
          </p:pic>
        </p:grpSp>
        <p:sp>
          <p:nvSpPr>
            <p:cNvPr id="52" name="Textfeld 51"/>
            <p:cNvSpPr txBox="1"/>
            <p:nvPr/>
          </p:nvSpPr>
          <p:spPr>
            <a:xfrm>
              <a:off x="9728675" y="2354178"/>
              <a:ext cx="1681213" cy="584775"/>
            </a:xfrm>
            <a:prstGeom prst="rect">
              <a:avLst/>
            </a:prstGeom>
            <a:noFill/>
          </p:spPr>
          <p:txBody>
            <a:bodyPr wrap="square" rtlCol="0">
              <a:spAutoFit/>
            </a:bodyPr>
            <a:lstStyle/>
            <a:p>
              <a:pPr algn="ctr"/>
              <a:r>
                <a:rPr lang="de-DE" sz="1600" dirty="0" err="1" smtClean="0">
                  <a:solidFill>
                    <a:schemeClr val="tx1"/>
                  </a:solidFill>
                </a:rPr>
                <a:t>before</a:t>
              </a:r>
              <a:endParaRPr lang="de-DE" sz="1600" dirty="0" smtClean="0">
                <a:solidFill>
                  <a:schemeClr val="tx1"/>
                </a:solidFill>
              </a:endParaRPr>
            </a:p>
            <a:p>
              <a:pPr algn="ctr"/>
              <a:r>
                <a:rPr lang="de-DE" sz="1600" dirty="0" err="1" smtClean="0">
                  <a:solidFill>
                    <a:schemeClr val="tx1"/>
                  </a:solidFill>
                </a:rPr>
                <a:t>calibration</a:t>
              </a:r>
              <a:endParaRPr lang="de-DE" sz="1600" dirty="0">
                <a:solidFill>
                  <a:schemeClr val="tx1"/>
                </a:solidFill>
              </a:endParaRPr>
            </a:p>
          </p:txBody>
        </p:sp>
        <p:sp>
          <p:nvSpPr>
            <p:cNvPr id="53" name="Textfeld 52"/>
            <p:cNvSpPr txBox="1"/>
            <p:nvPr/>
          </p:nvSpPr>
          <p:spPr>
            <a:xfrm>
              <a:off x="9735978" y="4677742"/>
              <a:ext cx="1681213" cy="584775"/>
            </a:xfrm>
            <a:prstGeom prst="rect">
              <a:avLst/>
            </a:prstGeom>
            <a:noFill/>
          </p:spPr>
          <p:txBody>
            <a:bodyPr wrap="square" rtlCol="0">
              <a:spAutoFit/>
            </a:bodyPr>
            <a:lstStyle/>
            <a:p>
              <a:pPr algn="ctr"/>
              <a:r>
                <a:rPr lang="de-DE" sz="1600" dirty="0" smtClean="0">
                  <a:solidFill>
                    <a:schemeClr val="tx1"/>
                  </a:solidFill>
                </a:rPr>
                <a:t>after</a:t>
              </a:r>
            </a:p>
            <a:p>
              <a:pPr algn="ctr"/>
              <a:r>
                <a:rPr lang="de-DE" sz="1600" dirty="0" err="1" smtClean="0">
                  <a:solidFill>
                    <a:schemeClr val="tx1"/>
                  </a:solidFill>
                </a:rPr>
                <a:t>calibration</a:t>
              </a:r>
              <a:endParaRPr lang="de-DE" sz="1600" dirty="0">
                <a:solidFill>
                  <a:schemeClr val="tx1"/>
                </a:solidFill>
              </a:endParaRPr>
            </a:p>
          </p:txBody>
        </p:sp>
      </p:grpSp>
      <p:sp>
        <p:nvSpPr>
          <p:cNvPr id="66" name="Rectangle 2"/>
          <p:cNvSpPr txBox="1">
            <a:spLocks noChangeArrowheads="1"/>
          </p:cNvSpPr>
          <p:nvPr/>
        </p:nvSpPr>
        <p:spPr bwMode="auto">
          <a:xfrm>
            <a:off x="895536" y="4365104"/>
            <a:ext cx="7936768" cy="2620112"/>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smtClean="0"/>
              <a:t>ELC </a:t>
            </a:r>
            <a:r>
              <a:rPr lang="de-DE" sz="2000" kern="0" dirty="0" err="1" smtClean="0"/>
              <a:t>propagates</a:t>
            </a:r>
            <a:r>
              <a:rPr lang="de-DE" sz="2000" kern="0" dirty="0" smtClean="0"/>
              <a:t> </a:t>
            </a:r>
            <a:r>
              <a:rPr lang="de-DE" sz="2000" kern="0" dirty="0" err="1" smtClean="0"/>
              <a:t>mostly</a:t>
            </a:r>
            <a:r>
              <a:rPr lang="de-DE" sz="2000" kern="0" dirty="0" smtClean="0"/>
              <a:t> via LOS: </a:t>
            </a:r>
            <a:r>
              <a:rPr lang="de-DE" sz="2000" b="0" kern="0" dirty="0" smtClean="0"/>
              <a:t>time-</a:t>
            </a:r>
            <a:r>
              <a:rPr lang="de-DE" sz="2000" b="0" kern="0" dirty="0" err="1" smtClean="0"/>
              <a:t>of</a:t>
            </a:r>
            <a:r>
              <a:rPr lang="de-DE" sz="2000" b="0" kern="0" dirty="0" smtClean="0"/>
              <a:t>-</a:t>
            </a:r>
            <a:r>
              <a:rPr lang="de-DE" sz="2000" b="0" kern="0" dirty="0" err="1" smtClean="0"/>
              <a:t>flight</a:t>
            </a:r>
            <a:r>
              <a:rPr lang="de-DE" sz="2000" b="0" kern="0" dirty="0" smtClean="0"/>
              <a:t> </a:t>
            </a:r>
            <a:r>
              <a:rPr lang="de-DE" sz="2000" b="0" kern="0" dirty="0" err="1" smtClean="0"/>
              <a:t>measurement</a:t>
            </a:r>
            <a:r>
              <a:rPr lang="de-DE" sz="2000" b="0" kern="0" dirty="0" smtClean="0"/>
              <a:t> via pure LOS </a:t>
            </a:r>
            <a:r>
              <a:rPr lang="de-DE" sz="2000" b="0" kern="0" dirty="0" err="1" smtClean="0"/>
              <a:t>is</a:t>
            </a:r>
            <a:r>
              <a:rPr lang="de-DE" sz="2000" b="0" kern="0" dirty="0" smtClean="0"/>
              <a:t> </a:t>
            </a:r>
            <a:r>
              <a:rPr lang="de-DE" sz="2000" b="0" kern="0" dirty="0" err="1" smtClean="0"/>
              <a:t>inherently</a:t>
            </a:r>
            <a:r>
              <a:rPr lang="de-DE" sz="2000" b="0" kern="0" dirty="0" smtClean="0"/>
              <a:t> </a:t>
            </a:r>
            <a:r>
              <a:rPr lang="de-DE" sz="2000" b="0" kern="0" dirty="0" err="1" smtClean="0"/>
              <a:t>precise</a:t>
            </a:r>
            <a:endParaRPr lang="de-DE" sz="2000" b="0" kern="0" dirty="0" smtClea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smtClean="0"/>
              <a:t>Offline </a:t>
            </a:r>
            <a:r>
              <a:rPr lang="de-DE" sz="2000" kern="0" dirty="0" err="1" smtClean="0"/>
              <a:t>result</a:t>
            </a:r>
            <a:r>
              <a:rPr lang="de-DE" sz="2000" kern="0" dirty="0" smtClean="0"/>
              <a:t>: </a:t>
            </a:r>
            <a:r>
              <a:rPr lang="de-DE" sz="2000" b="0" kern="0" dirty="0" smtClean="0"/>
              <a:t>3 </a:t>
            </a:r>
            <a:r>
              <a:rPr lang="de-DE" sz="2000" b="0" kern="0" dirty="0"/>
              <a:t>cm </a:t>
            </a:r>
            <a:r>
              <a:rPr lang="de-DE" sz="2000" b="0" kern="0" dirty="0" err="1"/>
              <a:t>precision</a:t>
            </a:r>
            <a:r>
              <a:rPr lang="de-DE" sz="2000" b="0" kern="0" dirty="0"/>
              <a:t> in 3D, after </a:t>
            </a:r>
            <a:r>
              <a:rPr lang="de-DE" sz="2000" b="0" kern="0" dirty="0" err="1"/>
              <a:t>calibration</a:t>
            </a:r>
            <a:r>
              <a:rPr lang="de-DE" sz="2000" kern="0" dirty="0"/>
              <a:t> </a:t>
            </a:r>
            <a:r>
              <a:rPr lang="de-DE" sz="2000" b="0" kern="0" dirty="0" smtClean="0"/>
              <a:t>[7-8]</a:t>
            </a:r>
            <a:endParaRPr lang="de-DE" sz="2000" b="0" kern="0"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sz="2000" kern="0" dirty="0" err="1" smtClean="0"/>
              <a:t>Proposed</a:t>
            </a:r>
            <a:r>
              <a:rPr lang="de-DE" sz="2000" kern="0" dirty="0" smtClean="0"/>
              <a:t> ELC </a:t>
            </a:r>
            <a:r>
              <a:rPr lang="de-DE" sz="2000" kern="0" dirty="0" err="1" smtClean="0"/>
              <a:t>solution</a:t>
            </a:r>
            <a:r>
              <a:rPr lang="de-DE" sz="2000" kern="0" dirty="0" smtClean="0"/>
              <a:t>: </a:t>
            </a:r>
            <a:r>
              <a:rPr lang="de-DE" sz="2000" b="0" dirty="0" err="1"/>
              <a:t>simplified</a:t>
            </a:r>
            <a:r>
              <a:rPr lang="de-DE" sz="2000" b="0" dirty="0"/>
              <a:t> </a:t>
            </a:r>
            <a:r>
              <a:rPr lang="de-DE" sz="2000" b="0" dirty="0" err="1"/>
              <a:t>interface</a:t>
            </a:r>
            <a:r>
              <a:rPr lang="de-DE" sz="2000" b="0" dirty="0"/>
              <a:t> </a:t>
            </a:r>
            <a:r>
              <a:rPr lang="de-DE" sz="2000" b="0" dirty="0" err="1"/>
              <a:t>to</a:t>
            </a:r>
            <a:r>
              <a:rPr lang="de-DE" sz="2000" b="0" dirty="0"/>
              <a:t> </a:t>
            </a:r>
            <a:r>
              <a:rPr lang="de-DE" sz="2000" b="0" dirty="0" err="1"/>
              <a:t>distributed</a:t>
            </a:r>
            <a:r>
              <a:rPr lang="de-DE" sz="2000" b="0" dirty="0"/>
              <a:t> </a:t>
            </a:r>
            <a:r>
              <a:rPr lang="de-DE" sz="2000" b="0" dirty="0" err="1"/>
              <a:t>optical</a:t>
            </a:r>
            <a:r>
              <a:rPr lang="de-DE" sz="2000" b="0" dirty="0"/>
              <a:t> </a:t>
            </a:r>
            <a:r>
              <a:rPr lang="de-DE" sz="2000" b="0" dirty="0" err="1" smtClean="0"/>
              <a:t>frontends</a:t>
            </a:r>
            <a:r>
              <a:rPr lang="de-DE" sz="2000" b="0" dirty="0" smtClean="0"/>
              <a:t>, </a:t>
            </a:r>
            <a:r>
              <a:rPr lang="de-DE" sz="2000" b="0" dirty="0" err="1" smtClean="0">
                <a:sym typeface="Wingdings" panose="05000000000000000000" pitchFamily="2" charset="2"/>
              </a:rPr>
              <a:t>use</a:t>
            </a:r>
            <a:r>
              <a:rPr lang="de-DE" sz="2000" b="0" dirty="0" smtClean="0">
                <a:sym typeface="Wingdings" panose="05000000000000000000" pitchFamily="2" charset="2"/>
              </a:rPr>
              <a:t> </a:t>
            </a:r>
            <a:r>
              <a:rPr lang="de-DE" sz="2000" b="0" dirty="0" err="1">
                <a:sym typeface="Wingdings" panose="05000000000000000000" pitchFamily="2" charset="2"/>
              </a:rPr>
              <a:t>of</a:t>
            </a:r>
            <a:r>
              <a:rPr lang="de-DE" sz="2000" b="0" dirty="0">
                <a:sym typeface="Wingdings" panose="05000000000000000000" pitchFamily="2" charset="2"/>
              </a:rPr>
              <a:t> MIMO </a:t>
            </a:r>
            <a:r>
              <a:rPr lang="de-DE" sz="2000" b="0" dirty="0" err="1" smtClean="0">
                <a:sym typeface="Wingdings" panose="05000000000000000000" pitchFamily="2" charset="2"/>
              </a:rPr>
              <a:t>together</a:t>
            </a:r>
            <a:r>
              <a:rPr lang="de-DE" sz="2000" b="0" dirty="0" smtClean="0">
                <a:sym typeface="Wingdings" panose="05000000000000000000" pitchFamily="2" charset="2"/>
              </a:rPr>
              <a:t> </a:t>
            </a:r>
            <a:r>
              <a:rPr lang="de-DE" sz="2000" b="0" dirty="0" err="1" smtClean="0">
                <a:sym typeface="Wingdings" panose="05000000000000000000" pitchFamily="2" charset="2"/>
              </a:rPr>
              <a:t>with</a:t>
            </a:r>
            <a:r>
              <a:rPr lang="de-DE" sz="2000" b="0" dirty="0" smtClean="0">
                <a:sym typeface="Wingdings" panose="05000000000000000000" pitchFamily="2" charset="2"/>
              </a:rPr>
              <a:t> FTMs </a:t>
            </a:r>
            <a:r>
              <a:rPr lang="de-DE" sz="2000" b="0" dirty="0" smtClean="0">
                <a:sym typeface="Wingdings" panose="05000000000000000000" pitchFamily="2" charset="2"/>
              </a:rPr>
              <a:t>(11bk follow-</a:t>
            </a:r>
            <a:r>
              <a:rPr lang="de-DE" sz="2000" b="0" dirty="0" err="1" smtClean="0">
                <a:sym typeface="Wingdings" panose="05000000000000000000" pitchFamily="2" charset="2"/>
              </a:rPr>
              <a:t>up</a:t>
            </a:r>
            <a:r>
              <a:rPr lang="de-DE" sz="2000" b="0" dirty="0" smtClean="0">
                <a:sym typeface="Wingdings" panose="05000000000000000000" pitchFamily="2" charset="2"/>
              </a:rPr>
              <a:t>, </a:t>
            </a:r>
            <a:r>
              <a:rPr lang="de-DE" sz="2000" b="0" dirty="0" err="1" smtClean="0">
                <a:sym typeface="Wingdings" panose="05000000000000000000" pitchFamily="2" charset="2"/>
              </a:rPr>
              <a:t>considered</a:t>
            </a:r>
            <a:r>
              <a:rPr lang="de-DE" sz="2000" b="0" dirty="0" smtClean="0">
                <a:sym typeface="Wingdings" panose="05000000000000000000" pitchFamily="2" charset="2"/>
              </a:rPr>
              <a:t> out </a:t>
            </a:r>
            <a:r>
              <a:rPr lang="de-DE" sz="2000" b="0" dirty="0" err="1" smtClean="0">
                <a:sym typeface="Wingdings" panose="05000000000000000000" pitchFamily="2" charset="2"/>
              </a:rPr>
              <a:t>of</a:t>
            </a:r>
            <a:r>
              <a:rPr lang="de-DE" sz="2000" b="0" dirty="0" smtClean="0">
                <a:sym typeface="Wingdings" panose="05000000000000000000" pitchFamily="2" charset="2"/>
              </a:rPr>
              <a:t> </a:t>
            </a:r>
            <a:r>
              <a:rPr lang="de-DE" sz="2000" b="0" dirty="0" err="1" smtClean="0">
                <a:sym typeface="Wingdings" panose="05000000000000000000" pitchFamily="2" charset="2"/>
              </a:rPr>
              <a:t>scope</a:t>
            </a:r>
            <a:r>
              <a:rPr lang="de-DE" sz="2000" b="0" dirty="0" smtClean="0">
                <a:sym typeface="Wingdings" panose="05000000000000000000" pitchFamily="2" charset="2"/>
              </a:rPr>
              <a:t> </a:t>
            </a:r>
            <a:r>
              <a:rPr lang="de-DE" sz="2000" b="0" dirty="0" err="1" smtClean="0">
                <a:sym typeface="Wingdings" panose="05000000000000000000" pitchFamily="2" charset="2"/>
              </a:rPr>
              <a:t>for</a:t>
            </a:r>
            <a:r>
              <a:rPr lang="de-DE" sz="2000" b="0" dirty="0" smtClean="0">
                <a:sym typeface="Wingdings" panose="05000000000000000000" pitchFamily="2" charset="2"/>
              </a:rPr>
              <a:t> ELC)</a:t>
            </a:r>
            <a:endParaRPr lang="de-DE" sz="2000" kern="0" dirty="0" smtClean="0"/>
          </a:p>
        </p:txBody>
      </p:sp>
      <p:sp>
        <p:nvSpPr>
          <p:cNvPr id="5" name="Footer Placeholder 4"/>
          <p:cNvSpPr>
            <a:spLocks noGrp="1"/>
          </p:cNvSpPr>
          <p:nvPr>
            <p:ph type="ftr" sz="quarter" idx="4294967295"/>
          </p:nvPr>
        </p:nvSpPr>
        <p:spPr bwMode="auto">
          <a:xfrm>
            <a:off x="9145488" y="6477000"/>
            <a:ext cx="2238818"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fontAlgn="base">
              <a:spcBef>
                <a:spcPct val="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Times New Roman" pitchFamily="18" charset="0"/>
                <a:ea typeface="+mn-ea"/>
                <a:cs typeface="Arial" charset="0"/>
              </a:defRPr>
            </a:lvl6pPr>
            <a:lvl7pPr marL="2743200" algn="l" defTabSz="914400" rtl="0" eaLnBrk="1" latinLnBrk="0" hangingPunct="1">
              <a:defRPr sz="1200" kern="1200">
                <a:solidFill>
                  <a:schemeClr val="tx1"/>
                </a:solidFill>
                <a:latin typeface="Times New Roman" pitchFamily="18" charset="0"/>
                <a:ea typeface="+mn-ea"/>
                <a:cs typeface="Arial" charset="0"/>
              </a:defRPr>
            </a:lvl7pPr>
            <a:lvl8pPr marL="3200400" algn="l" defTabSz="914400" rtl="0" eaLnBrk="1" latinLnBrk="0" hangingPunct="1">
              <a:defRPr sz="1200" kern="1200">
                <a:solidFill>
                  <a:schemeClr val="tx1"/>
                </a:solidFill>
                <a:latin typeface="Times New Roman" pitchFamily="18" charset="0"/>
                <a:ea typeface="+mn-ea"/>
                <a:cs typeface="Arial" charset="0"/>
              </a:defRPr>
            </a:lvl8pPr>
            <a:lvl9pPr marL="3657600" algn="l" defTabSz="914400" rtl="0" eaLnBrk="1" latinLnBrk="0" hangingPunct="1">
              <a:defRPr sz="1200" kern="1200">
                <a:solidFill>
                  <a:schemeClr val="tx1"/>
                </a:solidFill>
                <a:latin typeface="Times New Roman" pitchFamily="18" charset="0"/>
                <a:ea typeface="+mn-ea"/>
                <a:cs typeface="Arial" charset="0"/>
              </a:defRPr>
            </a:lvl9pPr>
          </a:lstStyle>
          <a:p>
            <a:r>
              <a:rPr lang="en-US" dirty="0"/>
              <a:t>Volker </a:t>
            </a:r>
            <a:r>
              <a:rPr lang="en-US" dirty="0" smtClean="0"/>
              <a:t>Jungnickel, Fraunhofer HHI</a:t>
            </a:r>
            <a:endParaRPr lang="en-US" dirty="0"/>
          </a:p>
        </p:txBody>
      </p:sp>
      <p:sp>
        <p:nvSpPr>
          <p:cNvPr id="6" name="Slide Number Placeholder 5"/>
          <p:cNvSpPr>
            <a:spLocks noGrp="1"/>
          </p:cNvSpPr>
          <p:nvPr>
            <p:ph type="sldNum" sz="quarter" idx="12"/>
          </p:nvPr>
        </p:nvSpPr>
        <p:spPr/>
        <p:txBody>
          <a:bodyPr/>
          <a:lstStyle/>
          <a:p>
            <a:r>
              <a:rPr lang="en-US"/>
              <a:t>Slide </a:t>
            </a:r>
            <a:fld id="{C1789BC7-C074-42CC-ADF8-5107DF6BD1C1}" type="slidenum">
              <a:rPr lang="en-US" smtClean="0"/>
              <a:pPr/>
              <a:t>8</a:t>
            </a:fld>
            <a:endParaRPr lang="en-US"/>
          </a:p>
        </p:txBody>
      </p:sp>
      <p:sp>
        <p:nvSpPr>
          <p:cNvPr id="12" name="Title 1"/>
          <p:cNvSpPr>
            <a:spLocks noGrp="1"/>
          </p:cNvSpPr>
          <p:nvPr>
            <p:ph type="title"/>
          </p:nvPr>
        </p:nvSpPr>
        <p:spPr>
          <a:xfrm>
            <a:off x="914400" y="685800"/>
            <a:ext cx="10363200" cy="1066800"/>
          </a:xfrm>
        </p:spPr>
        <p:txBody>
          <a:bodyPr/>
          <a:lstStyle/>
          <a:p>
            <a:r>
              <a:rPr lang="en-US" dirty="0" smtClean="0"/>
              <a:t>Industrial </a:t>
            </a:r>
            <a:r>
              <a:rPr lang="en-US" dirty="0" err="1" smtClean="0"/>
              <a:t>IoT</a:t>
            </a:r>
            <a:r>
              <a:rPr lang="en-US" dirty="0" smtClean="0"/>
              <a:t>: Precise Positioning</a:t>
            </a:r>
            <a:endParaRPr lang="en-US" dirty="0"/>
          </a:p>
        </p:txBody>
      </p:sp>
      <p:grpSp>
        <p:nvGrpSpPr>
          <p:cNvPr id="64" name="Gruppieren 63"/>
          <p:cNvGrpSpPr/>
          <p:nvPr/>
        </p:nvGrpSpPr>
        <p:grpSpPr>
          <a:xfrm>
            <a:off x="551384" y="1700808"/>
            <a:ext cx="3960440" cy="2160240"/>
            <a:chOff x="8328248" y="4221088"/>
            <a:chExt cx="3960440" cy="2160240"/>
          </a:xfrm>
        </p:grpSpPr>
        <p:pic>
          <p:nvPicPr>
            <p:cNvPr id="25" name="Grafik 11"/>
            <p:cNvPicPr>
              <a:picLocks noChangeAspect="1"/>
            </p:cNvPicPr>
            <p:nvPr/>
          </p:nvPicPr>
          <p:blipFill>
            <a:blip r:embed="rId4">
              <a:extLst>
                <a:ext uri="{28A0092B-C50C-407E-A947-70E740481C1C}">
                  <a14:useLocalDpi xmlns:a14="http://schemas.microsoft.com/office/drawing/2010/main" val="0"/>
                </a:ext>
              </a:extLst>
            </a:blip>
            <a:srcRect r="42984"/>
            <a:stretch>
              <a:fillRect/>
            </a:stretch>
          </p:blipFill>
          <p:spPr bwMode="auto">
            <a:xfrm>
              <a:off x="8328248" y="5038303"/>
              <a:ext cx="3733800"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7" name="Gerade Verbindung mit Pfeil 17"/>
            <p:cNvCxnSpPr>
              <a:cxnSpLocks noChangeShapeType="1"/>
            </p:cNvCxnSpPr>
            <p:nvPr/>
          </p:nvCxnSpPr>
          <p:spPr bwMode="auto">
            <a:xfrm flipH="1">
              <a:off x="10033223" y="5206578"/>
              <a:ext cx="131763" cy="841375"/>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mit Pfeil 18"/>
            <p:cNvCxnSpPr>
              <a:cxnSpLocks noChangeShapeType="1"/>
            </p:cNvCxnSpPr>
            <p:nvPr/>
          </p:nvCxnSpPr>
          <p:spPr bwMode="auto">
            <a:xfrm>
              <a:off x="10217373" y="5214515"/>
              <a:ext cx="55563" cy="328613"/>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mit Pfeil 19"/>
            <p:cNvCxnSpPr>
              <a:cxnSpLocks noChangeShapeType="1"/>
            </p:cNvCxnSpPr>
            <p:nvPr/>
          </p:nvCxnSpPr>
          <p:spPr bwMode="auto">
            <a:xfrm flipH="1">
              <a:off x="10417398" y="5200228"/>
              <a:ext cx="517525" cy="846137"/>
            </a:xfrm>
            <a:prstGeom prst="straightConnector1">
              <a:avLst/>
            </a:prstGeom>
            <a:noFill/>
            <a:ln w="9525" algn="ctr">
              <a:solidFill>
                <a:srgbClr val="FFC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2" name="Gruppieren 41"/>
            <p:cNvGrpSpPr/>
            <p:nvPr/>
          </p:nvGrpSpPr>
          <p:grpSpPr>
            <a:xfrm>
              <a:off x="9391898" y="4437112"/>
              <a:ext cx="1600647" cy="576066"/>
              <a:chOff x="9391898" y="4221090"/>
              <a:chExt cx="1600647" cy="792088"/>
            </a:xfrm>
          </p:grpSpPr>
          <p:cxnSp>
            <p:nvCxnSpPr>
              <p:cNvPr id="7" name="Gewinkelter Verbinder 6"/>
              <p:cNvCxnSpPr/>
              <p:nvPr/>
            </p:nvCxnSpPr>
            <p:spPr bwMode="auto">
              <a:xfrm rot="5400000">
                <a:off x="9383106" y="4267834"/>
                <a:ext cx="754136" cy="736551"/>
              </a:xfrm>
              <a:prstGeom prst="bentConnector3">
                <a:avLst/>
              </a:prstGeom>
              <a:solidFill>
                <a:srgbClr val="00B8FF"/>
              </a:solidFill>
              <a:ln w="9525" cap="flat" cmpd="sng" algn="ctr">
                <a:solidFill>
                  <a:schemeClr val="accent2"/>
                </a:solidFill>
                <a:prstDash val="solid"/>
                <a:round/>
                <a:headEnd type="none" w="med" len="med"/>
                <a:tailEnd type="triangle"/>
              </a:ln>
              <a:effectLst/>
            </p:spPr>
          </p:cxnSp>
          <p:cxnSp>
            <p:nvCxnSpPr>
              <p:cNvPr id="34" name="Gewinkelter Verbinder 33"/>
              <p:cNvCxnSpPr/>
              <p:nvPr/>
            </p:nvCxnSpPr>
            <p:spPr bwMode="auto">
              <a:xfrm rot="16200000" flipH="1">
                <a:off x="10247202" y="4267834"/>
                <a:ext cx="754136" cy="736551"/>
              </a:xfrm>
              <a:prstGeom prst="bentConnector3">
                <a:avLst/>
              </a:prstGeom>
              <a:solidFill>
                <a:srgbClr val="00B8FF"/>
              </a:solidFill>
              <a:ln w="9525" cap="flat" cmpd="sng" algn="ctr">
                <a:solidFill>
                  <a:schemeClr val="accent2"/>
                </a:solidFill>
                <a:prstDash val="solid"/>
                <a:round/>
                <a:headEnd type="none" w="med" len="med"/>
                <a:tailEnd type="triangle"/>
              </a:ln>
              <a:effectLst/>
            </p:spPr>
          </p:cxnSp>
          <p:cxnSp>
            <p:nvCxnSpPr>
              <p:cNvPr id="40" name="Gerade Verbindung mit Pfeil 39"/>
              <p:cNvCxnSpPr/>
              <p:nvPr/>
            </p:nvCxnSpPr>
            <p:spPr bwMode="auto">
              <a:xfrm>
                <a:off x="10195150" y="4221090"/>
                <a:ext cx="0" cy="779264"/>
              </a:xfrm>
              <a:prstGeom prst="straightConnector1">
                <a:avLst/>
              </a:prstGeom>
              <a:solidFill>
                <a:srgbClr val="00B8FF"/>
              </a:solidFill>
              <a:ln w="9525" cap="flat" cmpd="sng" algn="ctr">
                <a:solidFill>
                  <a:schemeClr val="accent2"/>
                </a:solidFill>
                <a:prstDash val="solid"/>
                <a:round/>
                <a:headEnd type="none" w="med" len="med"/>
                <a:tailEnd type="triangle"/>
              </a:ln>
              <a:effectLst/>
            </p:spPr>
          </p:cxnSp>
        </p:grpSp>
        <p:sp>
          <p:nvSpPr>
            <p:cNvPr id="41" name="Rechteck 40"/>
            <p:cNvSpPr/>
            <p:nvPr/>
          </p:nvSpPr>
          <p:spPr bwMode="auto">
            <a:xfrm>
              <a:off x="9920884" y="4221088"/>
              <a:ext cx="567604" cy="360040"/>
            </a:xfrm>
            <a:prstGeom prst="rect">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de-DE" sz="1800" b="0" i="0" u="none" strike="noStrike" cap="none" normalizeH="0" baseline="0" dirty="0" smtClean="0">
                  <a:ln>
                    <a:noFill/>
                  </a:ln>
                  <a:solidFill>
                    <a:schemeClr val="tx1"/>
                  </a:solidFill>
                  <a:effectLst/>
                  <a:latin typeface="Times New Roman" pitchFamily="16" charset="0"/>
                  <a:ea typeface="MS Gothic" charset="-128"/>
                </a:rPr>
                <a:t> AP</a:t>
              </a:r>
              <a:endParaRPr kumimoji="0" lang="de-DE" sz="2400" b="0" i="0" u="none" strike="noStrike" cap="none" normalizeH="0" baseline="0" dirty="0" smtClean="0">
                <a:ln>
                  <a:noFill/>
                </a:ln>
                <a:solidFill>
                  <a:schemeClr val="tx1"/>
                </a:solidFill>
                <a:effectLst/>
                <a:latin typeface="Times New Roman" pitchFamily="16" charset="0"/>
                <a:ea typeface="MS Gothic" charset="-128"/>
              </a:endParaRPr>
            </a:p>
          </p:txBody>
        </p:sp>
        <p:cxnSp>
          <p:nvCxnSpPr>
            <p:cNvPr id="49" name="Gerader Verbinder 48"/>
            <p:cNvCxnSpPr/>
            <p:nvPr/>
          </p:nvCxnSpPr>
          <p:spPr bwMode="auto">
            <a:xfrm flipV="1">
              <a:off x="10488488" y="4365104"/>
              <a:ext cx="288032" cy="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6" name="Gerader Verbinder 55"/>
            <p:cNvCxnSpPr/>
            <p:nvPr/>
          </p:nvCxnSpPr>
          <p:spPr bwMode="auto">
            <a:xfrm>
              <a:off x="10565979"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7" name="Gerader Verbinder 56"/>
            <p:cNvCxnSpPr/>
            <p:nvPr/>
          </p:nvCxnSpPr>
          <p:spPr bwMode="auto">
            <a:xfrm>
              <a:off x="10632504"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8" name="Gerader Verbinder 57"/>
            <p:cNvCxnSpPr/>
            <p:nvPr/>
          </p:nvCxnSpPr>
          <p:spPr bwMode="auto">
            <a:xfrm>
              <a:off x="10704512"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59" name="Gerader Verbinder 58"/>
            <p:cNvCxnSpPr/>
            <p:nvPr/>
          </p:nvCxnSpPr>
          <p:spPr bwMode="auto">
            <a:xfrm flipV="1">
              <a:off x="9642625" y="4365104"/>
              <a:ext cx="288032" cy="2"/>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0" name="Gerader Verbinder 59"/>
            <p:cNvCxnSpPr/>
            <p:nvPr/>
          </p:nvCxnSpPr>
          <p:spPr bwMode="auto">
            <a:xfrm>
              <a:off x="9786641"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1" name="Gerader Verbinder 60"/>
            <p:cNvCxnSpPr/>
            <p:nvPr/>
          </p:nvCxnSpPr>
          <p:spPr bwMode="auto">
            <a:xfrm>
              <a:off x="9720116"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62" name="Gerader Verbinder 61"/>
            <p:cNvCxnSpPr/>
            <p:nvPr/>
          </p:nvCxnSpPr>
          <p:spPr bwMode="auto">
            <a:xfrm>
              <a:off x="9648108" y="4293096"/>
              <a:ext cx="66525" cy="14401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69" name="Textfeld 14"/>
            <p:cNvSpPr txBox="1">
              <a:spLocks noChangeArrowheads="1"/>
            </p:cNvSpPr>
            <p:nvPr/>
          </p:nvSpPr>
          <p:spPr bwMode="auto">
            <a:xfrm>
              <a:off x="11144400" y="4797152"/>
              <a:ext cx="11442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eaLnBrk="1" hangingPunct="1">
                <a:spcBef>
                  <a:spcPct val="0"/>
                </a:spcBef>
                <a:buFontTx/>
                <a:buNone/>
              </a:pPr>
              <a:r>
                <a:rPr lang="en-US" altLang="de-DE" sz="1200" b="0" dirty="0" smtClean="0"/>
                <a:t>Measure </a:t>
              </a:r>
            </a:p>
            <a:p>
              <a:pPr algn="ctr" eaLnBrk="1" hangingPunct="1">
                <a:spcBef>
                  <a:spcPct val="0"/>
                </a:spcBef>
                <a:buFontTx/>
                <a:buNone/>
              </a:pPr>
              <a:r>
                <a:rPr lang="en-US" altLang="de-DE" sz="1200" b="0" dirty="0" smtClean="0"/>
                <a:t>Time-of-Flight </a:t>
              </a:r>
            </a:p>
            <a:p>
              <a:pPr algn="ctr" eaLnBrk="1" hangingPunct="1">
                <a:spcBef>
                  <a:spcPct val="0"/>
                </a:spcBef>
                <a:buFontTx/>
                <a:buNone/>
              </a:pPr>
              <a:r>
                <a:rPr lang="en-US" altLang="de-DE" sz="1200" b="0" dirty="0" smtClean="0"/>
                <a:t>(via LOS)</a:t>
              </a:r>
              <a:endParaRPr lang="en-US" altLang="de-DE" sz="1200" b="0" dirty="0"/>
            </a:p>
          </p:txBody>
        </p:sp>
      </p:grpSp>
      <p:pic>
        <p:nvPicPr>
          <p:cNvPr id="51" name="Picture 5"/>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844402" y="1689752"/>
            <a:ext cx="3627862" cy="2243304"/>
          </a:xfrm>
          <a:prstGeom prst="rect">
            <a:avLst/>
          </a:prstGeom>
        </p:spPr>
      </p:pic>
      <p:sp>
        <p:nvSpPr>
          <p:cNvPr id="36"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3841356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Residential: Secure Conference- and Classrooms</a:t>
            </a:r>
            <a:endParaRPr lang="en-GB" dirty="0"/>
          </a:p>
        </p:txBody>
      </p:sp>
      <p:sp>
        <p:nvSpPr>
          <p:cNvPr id="4098" name="Rectangle 2"/>
          <p:cNvSpPr>
            <a:spLocks noGrp="1" noChangeArrowheads="1"/>
          </p:cNvSpPr>
          <p:nvPr>
            <p:ph idx="1"/>
          </p:nvPr>
        </p:nvSpPr>
        <p:spPr>
          <a:xfrm>
            <a:off x="6744071" y="1764059"/>
            <a:ext cx="4896545" cy="4113213"/>
          </a:xfrm>
          <a:ln/>
        </p:spPr>
        <p:txBody>
          <a:bodyPr/>
          <a:lstStyle/>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Light adds physical layer security</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l</a:t>
            </a:r>
            <a:r>
              <a:rPr lang="en-GB" dirty="0" smtClean="0"/>
              <a:t>ight is directive, LOS propagation </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does not pass through walls</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light cannot be jammed or wiretapped</a:t>
            </a:r>
            <a:endParaRPr lang="en-GB" dirty="0" smtClean="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t>Current approach</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smtClean="0"/>
              <a:t>multiple optical </a:t>
            </a:r>
            <a:r>
              <a:rPr lang="en-GB" dirty="0" smtClean="0"/>
              <a:t>frontends send/ receive </a:t>
            </a:r>
            <a:r>
              <a:rPr lang="en-GB" dirty="0" smtClean="0"/>
              <a:t>the same signal</a:t>
            </a:r>
            <a:endParaRPr lang="en-GB" dirty="0"/>
          </a:p>
          <a:p>
            <a:pPr>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smtClean="0">
                <a:sym typeface="Wingdings" panose="05000000000000000000" pitchFamily="2" charset="2"/>
              </a:rPr>
              <a:t>Proposed ELC solution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err="1"/>
              <a:t>simplified</a:t>
            </a:r>
            <a:r>
              <a:rPr lang="de-DE" dirty="0"/>
              <a:t> </a:t>
            </a:r>
            <a:r>
              <a:rPr lang="de-DE" dirty="0" err="1"/>
              <a:t>interface</a:t>
            </a:r>
            <a:r>
              <a:rPr lang="de-DE" dirty="0"/>
              <a:t> </a:t>
            </a:r>
            <a:r>
              <a:rPr lang="de-DE" dirty="0" err="1"/>
              <a:t>to</a:t>
            </a:r>
            <a:r>
              <a:rPr lang="de-DE" dirty="0"/>
              <a:t> </a:t>
            </a:r>
            <a:r>
              <a:rPr lang="de-DE" dirty="0" err="1"/>
              <a:t>distributed</a:t>
            </a:r>
            <a:r>
              <a:rPr lang="de-DE" dirty="0"/>
              <a:t> </a:t>
            </a:r>
            <a:r>
              <a:rPr lang="de-DE" dirty="0" err="1"/>
              <a:t>optical</a:t>
            </a:r>
            <a:r>
              <a:rPr lang="de-DE" dirty="0"/>
              <a:t> </a:t>
            </a:r>
            <a:r>
              <a:rPr lang="de-DE" dirty="0" err="1" smtClean="0"/>
              <a:t>frontends</a:t>
            </a:r>
            <a:r>
              <a:rPr lang="de-DE" dirty="0" smtClean="0"/>
              <a:t>, </a:t>
            </a:r>
            <a:r>
              <a:rPr lang="de-DE" dirty="0" err="1" smtClean="0">
                <a:sym typeface="Wingdings" panose="05000000000000000000" pitchFamily="2" charset="2"/>
              </a:rPr>
              <a:t>use</a:t>
            </a:r>
            <a:r>
              <a:rPr lang="de-DE" dirty="0" smtClean="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MIMO </a:t>
            </a:r>
            <a:r>
              <a:rPr lang="de-DE" dirty="0" smtClean="0">
                <a:sym typeface="Wingdings" panose="05000000000000000000" pitchFamily="2" charset="2"/>
              </a:rPr>
              <a:t>and </a:t>
            </a:r>
            <a:r>
              <a:rPr lang="de-DE" dirty="0" smtClean="0">
                <a:sym typeface="Wingdings" panose="05000000000000000000" pitchFamily="2" charset="2"/>
              </a:rPr>
              <a:t>multi-AP: 802.11bn</a:t>
            </a:r>
          </a:p>
          <a:p>
            <a:pPr lvl="1">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de-DE" dirty="0" err="1">
                <a:sym typeface="Wingdings" panose="05000000000000000000" pitchFamily="2" charset="2"/>
              </a:rPr>
              <a:t>i</a:t>
            </a:r>
            <a:r>
              <a:rPr lang="de-DE" sz="2000" dirty="0" err="1" smtClean="0">
                <a:sym typeface="Wingdings" panose="05000000000000000000" pitchFamily="2" charset="2"/>
              </a:rPr>
              <a:t>ntegration</a:t>
            </a:r>
            <a:r>
              <a:rPr lang="de-DE" sz="2000" dirty="0" smtClean="0">
                <a:sym typeface="Wingdings" panose="05000000000000000000" pitchFamily="2" charset="2"/>
              </a:rPr>
              <a:t> </a:t>
            </a:r>
            <a:r>
              <a:rPr lang="de-DE" sz="2000" dirty="0" err="1" smtClean="0">
                <a:sym typeface="Wingdings" panose="05000000000000000000" pitchFamily="2" charset="2"/>
              </a:rPr>
              <a:t>of</a:t>
            </a:r>
            <a:r>
              <a:rPr lang="de-DE" sz="2000" dirty="0" smtClean="0">
                <a:sym typeface="Wingdings" panose="05000000000000000000" pitchFamily="2" charset="2"/>
              </a:rPr>
              <a:t> ELC </a:t>
            </a:r>
            <a:r>
              <a:rPr lang="de-DE" sz="2000" dirty="0" err="1" smtClean="0">
                <a:sym typeface="Wingdings" panose="05000000000000000000" pitchFamily="2" charset="2"/>
              </a:rPr>
              <a:t>into</a:t>
            </a:r>
            <a:r>
              <a:rPr lang="de-DE" sz="2000" dirty="0" smtClean="0">
                <a:sym typeface="Wingdings" panose="05000000000000000000" pitchFamily="2" charset="2"/>
              </a:rPr>
              <a:t> MLO</a:t>
            </a:r>
            <a:endParaRPr lang="en-GB" sz="2000"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a:t>
            </a:fld>
            <a:endParaRPr lang="en-GB"/>
          </a:p>
        </p:txBody>
      </p:sp>
      <p:sp>
        <p:nvSpPr>
          <p:cNvPr id="5" name="Footer Placeholder 4"/>
          <p:cNvSpPr>
            <a:spLocks noGrp="1"/>
          </p:cNvSpPr>
          <p:nvPr>
            <p:ph type="ftr" idx="14"/>
          </p:nvPr>
        </p:nvSpPr>
        <p:spPr/>
        <p:txBody>
          <a:bodyPr/>
          <a:lstStyle/>
          <a:p>
            <a:r>
              <a:rPr lang="en-GB" dirty="0" smtClean="0"/>
              <a:t>Volker Jungnickel, Fraunhofer HHI</a:t>
            </a:r>
            <a:endParaRPr lang="en-GB" dirty="0"/>
          </a:p>
        </p:txBody>
      </p:sp>
      <p:grpSp>
        <p:nvGrpSpPr>
          <p:cNvPr id="2" name="Gruppieren 1"/>
          <p:cNvGrpSpPr/>
          <p:nvPr/>
        </p:nvGrpSpPr>
        <p:grpSpPr>
          <a:xfrm>
            <a:off x="916153" y="1925589"/>
            <a:ext cx="5683903" cy="3888432"/>
            <a:chOff x="607198" y="1914346"/>
            <a:chExt cx="6293954" cy="4466983"/>
          </a:xfrm>
        </p:grpSpPr>
        <p:pic>
          <p:nvPicPr>
            <p:cNvPr id="8" name="Grafik 7"/>
            <p:cNvPicPr>
              <a:picLocks noChangeAspect="1"/>
            </p:cNvPicPr>
            <p:nvPr/>
          </p:nvPicPr>
          <p:blipFill rotWithShape="1">
            <a:blip r:embed="rId3" cstate="print">
              <a:extLst>
                <a:ext uri="{28A0092B-C50C-407E-A947-70E740481C1C}">
                  <a14:useLocalDpi xmlns:a14="http://schemas.microsoft.com/office/drawing/2010/main" val="0"/>
                </a:ext>
              </a:extLst>
            </a:blip>
            <a:srcRect l="15342" t="9593" r="11462" b="16370"/>
            <a:stretch/>
          </p:blipFill>
          <p:spPr>
            <a:xfrm>
              <a:off x="623393" y="1914346"/>
              <a:ext cx="2952328" cy="2239696"/>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992543" y="2472721"/>
              <a:ext cx="4466981" cy="3350236"/>
            </a:xfrm>
            <a:prstGeom prst="rect">
              <a:avLst/>
            </a:prstGeom>
          </p:spPr>
        </p:pic>
        <p:pic>
          <p:nvPicPr>
            <p:cNvPr id="10" name="Grafik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7198" y="4154043"/>
              <a:ext cx="2968522" cy="2226392"/>
            </a:xfrm>
            <a:prstGeom prst="rect">
              <a:avLst/>
            </a:prstGeom>
          </p:spPr>
        </p:pic>
      </p:grpSp>
      <p:sp>
        <p:nvSpPr>
          <p:cNvPr id="11" name="Date Placeholder 3"/>
          <p:cNvSpPr>
            <a:spLocks noGrp="1"/>
          </p:cNvSpPr>
          <p:nvPr>
            <p:ph type="dt" idx="4294967295"/>
          </p:nvPr>
        </p:nvSpPr>
        <p:spPr>
          <a:xfrm>
            <a:off x="915589" y="275630"/>
            <a:ext cx="2499764" cy="273050"/>
          </a:xfrm>
          <a:prstGeom prst="rect">
            <a:avLst/>
          </a:prstGeom>
        </p:spPr>
        <p:txBody>
          <a:bodyPr/>
          <a:lstStyle>
            <a:lvl1pPr>
              <a:defRPr/>
            </a:lvl1pPr>
          </a:lstStyle>
          <a:p>
            <a:r>
              <a:rPr lang="en-US" sz="2000" b="1" dirty="0" smtClean="0">
                <a:solidFill>
                  <a:schemeClr val="tx1"/>
                </a:solidFill>
              </a:rPr>
              <a:t>September 2024</a:t>
            </a:r>
            <a:endParaRPr lang="en-GB" sz="2000" b="1" dirty="0">
              <a:solidFill>
                <a:schemeClr val="tx1"/>
              </a:solidFill>
            </a:endParaRPr>
          </a:p>
        </p:txBody>
      </p:sp>
    </p:spTree>
    <p:extLst>
      <p:ext uri="{BB962C8B-B14F-4D97-AF65-F5344CB8AC3E}">
        <p14:creationId xmlns:p14="http://schemas.microsoft.com/office/powerpoint/2010/main" val="2688864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802-11-Submission.potx" id="{39B8279D-3729-4704-AB80-54F0A287AE33}" vid="{CABC245B-FFD7-4563-8595-2F43F99F393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1943</Words>
  <Application>Microsoft Office PowerPoint</Application>
  <PresentationFormat>Breitbild</PresentationFormat>
  <Paragraphs>234</Paragraphs>
  <Slides>14</Slides>
  <Notes>14</Notes>
  <HiddenSlides>0</HiddenSlides>
  <MMClips>0</MMClips>
  <ScaleCrop>false</ScaleCrop>
  <HeadingPairs>
    <vt:vector size="8" baseType="variant">
      <vt:variant>
        <vt:lpstr>Verwendete Schriftarten</vt:lpstr>
      </vt:variant>
      <vt:variant>
        <vt:i4>9</vt:i4>
      </vt:variant>
      <vt:variant>
        <vt:lpstr>Design</vt:lpstr>
      </vt:variant>
      <vt:variant>
        <vt:i4>1</vt:i4>
      </vt:variant>
      <vt:variant>
        <vt:lpstr>Eingebettete OLE-Server</vt:lpstr>
      </vt:variant>
      <vt:variant>
        <vt:i4>1</vt:i4>
      </vt:variant>
      <vt:variant>
        <vt:lpstr>Folientitel</vt:lpstr>
      </vt:variant>
      <vt:variant>
        <vt:i4>14</vt:i4>
      </vt:variant>
    </vt:vector>
  </HeadingPairs>
  <TitlesOfParts>
    <vt:vector size="25" baseType="lpstr">
      <vt:lpstr>MS Gothic</vt:lpstr>
      <vt:lpstr>Arial</vt:lpstr>
      <vt:lpstr>Arial Unicode MS</vt:lpstr>
      <vt:lpstr>Courier New</vt:lpstr>
      <vt:lpstr>Frutiger LT Com 55 Roman</vt:lpstr>
      <vt:lpstr>Symbol</vt:lpstr>
      <vt:lpstr>Times</vt:lpstr>
      <vt:lpstr>Times New Roman</vt:lpstr>
      <vt:lpstr>Wingdings</vt:lpstr>
      <vt:lpstr>Office</vt:lpstr>
      <vt:lpstr>Microsoft Word 97-2003-Dokument</vt:lpstr>
      <vt:lpstr>Use Cases and Requirements for  Enhanced Light Communication (ELC)</vt:lpstr>
      <vt:lpstr>Abstract</vt:lpstr>
      <vt:lpstr>Outline</vt:lpstr>
      <vt:lpstr>Enhanced Light Communication</vt:lpstr>
      <vt:lpstr>Previous Work</vt:lpstr>
      <vt:lpstr>Why ELC is Needed?</vt:lpstr>
      <vt:lpstr>Medical: Realtime Video in Adjacent Operation Rooms</vt:lpstr>
      <vt:lpstr>Industrial IoT: Precise Positioning</vt:lpstr>
      <vt:lpstr>Residential: Secure Conference- and Classrooms</vt:lpstr>
      <vt:lpstr>Industrial IoT: Enhanced Coverage</vt:lpstr>
      <vt:lpstr>Industrial IoT: Hybrid RF/ELC</vt:lpstr>
      <vt:lpstr>Ways to integrate ELC into MLO</vt:lpstr>
      <vt:lpstr>Summary: Proposed features in scope of ELC</vt:lpstr>
      <vt:lpstr>References</vt:lpstr>
    </vt:vector>
  </TitlesOfParts>
  <Company>Fraunhofer-Institut für Nachrichtentechnik, HHI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Jungnickel, Volker</dc:creator>
  <cp:keywords/>
  <cp:lastModifiedBy>Jungnickel, Volker</cp:lastModifiedBy>
  <cp:revision>344</cp:revision>
  <cp:lastPrinted>1601-01-01T00:00:00Z</cp:lastPrinted>
  <dcterms:created xsi:type="dcterms:W3CDTF">2023-11-10T08:30:45Z</dcterms:created>
  <dcterms:modified xsi:type="dcterms:W3CDTF">2024-09-10T00:26:50Z</dcterms:modified>
  <cp:category>Name, Affiliation</cp:category>
</cp:coreProperties>
</file>