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63" r:id="rId5"/>
    <p:sldId id="261" r:id="rId6"/>
    <p:sldId id="259" r:id="rId7"/>
    <p:sldId id="260" r:id="rId8"/>
    <p:sldId id="265" r:id="rId9"/>
    <p:sldId id="266" r:id="rId10"/>
    <p:sldId id="264" r:id="rId11"/>
    <p:sldId id="267" r:id="rId12"/>
  </p:sldIdLst>
  <p:sldSz cx="12192000" cy="6858000"/>
  <p:notesSz cx="6858000" cy="91440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C99C"/>
    <a:srgbClr val="FFC000"/>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34" autoAdjust="0"/>
    <p:restoredTop sz="94712" autoAdjust="0"/>
  </p:normalViewPr>
  <p:slideViewPr>
    <p:cSldViewPr snapToGrid="0">
      <p:cViewPr varScale="1">
        <p:scale>
          <a:sx n="104" d="100"/>
          <a:sy n="104" d="100"/>
        </p:scale>
        <p:origin x="1134"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i Ram Balakrishnan" userId="f789bb03-acaf-4876-847e-a09adc9c12da" providerId="ADAL" clId="{3ADEF846-6560-4546-8CF5-D422EAF9CC13}"/>
    <pc:docChg chg="undo redo custSel modSld modMainMaster">
      <pc:chgData name="Hari Ram Balakrishnan" userId="f789bb03-acaf-4876-847e-a09adc9c12da" providerId="ADAL" clId="{3ADEF846-6560-4546-8CF5-D422EAF9CC13}" dt="2024-11-13T14:39:37.373" v="114" actId="20577"/>
      <pc:docMkLst>
        <pc:docMk/>
      </pc:docMkLst>
      <pc:sldChg chg="modSp mod">
        <pc:chgData name="Hari Ram Balakrishnan" userId="f789bb03-acaf-4876-847e-a09adc9c12da" providerId="ADAL" clId="{3ADEF846-6560-4546-8CF5-D422EAF9CC13}" dt="2024-11-13T14:39:37.373" v="114" actId="20577"/>
        <pc:sldMkLst>
          <pc:docMk/>
          <pc:sldMk cId="3508065022" sldId="256"/>
        </pc:sldMkLst>
        <pc:spChg chg="mod">
          <ac:chgData name="Hari Ram Balakrishnan" userId="f789bb03-acaf-4876-847e-a09adc9c12da" providerId="ADAL" clId="{3ADEF846-6560-4546-8CF5-D422EAF9CC13}" dt="2024-11-13T14:39:37.373" v="114" actId="20577"/>
          <ac:spMkLst>
            <pc:docMk/>
            <pc:sldMk cId="3508065022" sldId="256"/>
            <ac:spMk id="8" creationId="{7D2A875D-E883-1A66-8359-DB5766AD2328}"/>
          </ac:spMkLst>
        </pc:spChg>
        <pc:graphicFrameChg chg="modGraphic">
          <ac:chgData name="Hari Ram Balakrishnan" userId="f789bb03-acaf-4876-847e-a09adc9c12da" providerId="ADAL" clId="{3ADEF846-6560-4546-8CF5-D422EAF9CC13}" dt="2024-11-13T14:39:35.685" v="105" actId="2165"/>
          <ac:graphicFrameMkLst>
            <pc:docMk/>
            <pc:sldMk cId="3508065022" sldId="256"/>
            <ac:graphicFrameMk id="11" creationId="{88A5DC03-5930-0E73-6DE9-B0FDF321F205}"/>
          </ac:graphicFrameMkLst>
        </pc:graphicFrameChg>
      </pc:sldChg>
      <pc:sldChg chg="modSp mod">
        <pc:chgData name="Hari Ram Balakrishnan" userId="f789bb03-acaf-4876-847e-a09adc9c12da" providerId="ADAL" clId="{3ADEF846-6560-4546-8CF5-D422EAF9CC13}" dt="2024-11-13T14:35:47.570" v="66" actId="20577"/>
        <pc:sldMkLst>
          <pc:docMk/>
          <pc:sldMk cId="1074077670" sldId="266"/>
        </pc:sldMkLst>
        <pc:spChg chg="mod">
          <ac:chgData name="Hari Ram Balakrishnan" userId="f789bb03-acaf-4876-847e-a09adc9c12da" providerId="ADAL" clId="{3ADEF846-6560-4546-8CF5-D422EAF9CC13}" dt="2024-11-13T14:35:47.570" v="66" actId="20577"/>
          <ac:spMkLst>
            <pc:docMk/>
            <pc:sldMk cId="1074077670" sldId="266"/>
            <ac:spMk id="2" creationId="{0D0EDF49-9D26-895B-C0F9-38E35EB47195}"/>
          </ac:spMkLst>
        </pc:spChg>
      </pc:sldChg>
      <pc:sldMasterChg chg="modSp mod modSldLayout">
        <pc:chgData name="Hari Ram Balakrishnan" userId="f789bb03-acaf-4876-847e-a09adc9c12da" providerId="ADAL" clId="{3ADEF846-6560-4546-8CF5-D422EAF9CC13}" dt="2024-11-13T14:38:30.161" v="83" actId="20577"/>
        <pc:sldMasterMkLst>
          <pc:docMk/>
          <pc:sldMasterMk cId="1727273181" sldId="2147483660"/>
        </pc:sldMasterMkLst>
        <pc:spChg chg="mod">
          <ac:chgData name="Hari Ram Balakrishnan" userId="f789bb03-acaf-4876-847e-a09adc9c12da" providerId="ADAL" clId="{3ADEF846-6560-4546-8CF5-D422EAF9CC13}" dt="2024-11-13T14:38:30.161" v="83" actId="20577"/>
          <ac:spMkLst>
            <pc:docMk/>
            <pc:sldMasterMk cId="1727273181" sldId="2147483660"/>
            <ac:spMk id="1028" creationId="{00000000-0000-0000-0000-000000000000}"/>
          </ac:spMkLst>
        </pc:spChg>
        <pc:spChg chg="mod">
          <ac:chgData name="Hari Ram Balakrishnan" userId="f789bb03-acaf-4876-847e-a09adc9c12da" providerId="ADAL" clId="{3ADEF846-6560-4546-8CF5-D422EAF9CC13}" dt="2024-11-13T14:31:50.043" v="59" actId="20577"/>
          <ac:spMkLst>
            <pc:docMk/>
            <pc:sldMasterMk cId="1727273181" sldId="2147483660"/>
            <ac:spMk id="1031" creationId="{00000000-0000-0000-0000-000000000000}"/>
          </ac:spMkLst>
        </pc:spChg>
        <pc:sldLayoutChg chg="modSp mod">
          <pc:chgData name="Hari Ram Balakrishnan" userId="f789bb03-acaf-4876-847e-a09adc9c12da" providerId="ADAL" clId="{3ADEF846-6560-4546-8CF5-D422EAF9CC13}" dt="2024-11-13T14:38:25.396" v="75" actId="20577"/>
          <pc:sldLayoutMkLst>
            <pc:docMk/>
            <pc:sldMasterMk cId="1727273181" sldId="2147483660"/>
            <pc:sldLayoutMk cId="2251345150" sldId="2147483661"/>
          </pc:sldLayoutMkLst>
          <pc:spChg chg="mod">
            <ac:chgData name="Hari Ram Balakrishnan" userId="f789bb03-acaf-4876-847e-a09adc9c12da" providerId="ADAL" clId="{3ADEF846-6560-4546-8CF5-D422EAF9CC13}" dt="2024-11-13T14:38:25.396" v="75" actId="20577"/>
            <ac:spMkLst>
              <pc:docMk/>
              <pc:sldMasterMk cId="1727273181" sldId="2147483660"/>
              <pc:sldLayoutMk cId="2251345150" sldId="2147483661"/>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997275-BCB4-AE20-F88B-ED0E68EB8D6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Test</a:t>
            </a:r>
          </a:p>
        </p:txBody>
      </p:sp>
      <p:sp>
        <p:nvSpPr>
          <p:cNvPr id="3" name="Date Placeholder 2">
            <a:extLst>
              <a:ext uri="{FF2B5EF4-FFF2-40B4-BE49-F238E27FC236}">
                <a16:creationId xmlns:a16="http://schemas.microsoft.com/office/drawing/2014/main" id="{D15EE2BF-412A-38AB-B698-34AADAE23CF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3FC4D5A-8F7C-42BA-8C5E-0518AB517541}" type="datetimeFigureOut">
              <a:rPr lang="en-US" smtClean="0"/>
              <a:t>11/13/2024</a:t>
            </a:fld>
            <a:endParaRPr lang="en-US"/>
          </a:p>
        </p:txBody>
      </p:sp>
      <p:sp>
        <p:nvSpPr>
          <p:cNvPr id="4" name="Footer Placeholder 3">
            <a:extLst>
              <a:ext uri="{FF2B5EF4-FFF2-40B4-BE49-F238E27FC236}">
                <a16:creationId xmlns:a16="http://schemas.microsoft.com/office/drawing/2014/main" id="{CD132130-9C9C-068D-FC9E-A6792223830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6549047-F5A1-8467-263B-FCA8B16ADDC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18E85B-4D76-4AD8-9B23-6CCA416F53A7}" type="slidenum">
              <a:rPr lang="en-US" smtClean="0"/>
              <a:t>‹#›</a:t>
            </a:fld>
            <a:endParaRPr lang="en-US"/>
          </a:p>
        </p:txBody>
      </p:sp>
    </p:spTree>
    <p:extLst>
      <p:ext uri="{BB962C8B-B14F-4D97-AF65-F5344CB8AC3E}">
        <p14:creationId xmlns:p14="http://schemas.microsoft.com/office/powerpoint/2010/main" val="18168864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Test</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0D17CC-4B63-4EA3-AF24-ECF4B9BB65BA}" type="datetimeFigureOut">
              <a:rPr lang="en-US" smtClean="0"/>
              <a:t>11/13/2024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A296A5-3B29-4790-BCB6-4E2426A433A0}" type="slidenum">
              <a:rPr lang="en-US" smtClean="0"/>
              <a:t>‹#›</a:t>
            </a:fld>
            <a:endParaRPr lang="en-US"/>
          </a:p>
        </p:txBody>
      </p:sp>
    </p:spTree>
    <p:extLst>
      <p:ext uri="{BB962C8B-B14F-4D97-AF65-F5344CB8AC3E}">
        <p14:creationId xmlns:p14="http://schemas.microsoft.com/office/powerpoint/2010/main" val="12284704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A296A5-3B29-4790-BCB6-4E2426A433A0}" type="slidenum">
              <a:rPr lang="en-US" smtClean="0"/>
              <a:t>1</a:t>
            </a:fld>
            <a:endParaRPr lang="en-US"/>
          </a:p>
        </p:txBody>
      </p:sp>
    </p:spTree>
    <p:extLst>
      <p:ext uri="{BB962C8B-B14F-4D97-AF65-F5344CB8AC3E}">
        <p14:creationId xmlns:p14="http://schemas.microsoft.com/office/powerpoint/2010/main" val="3480863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 Ross, 3 – Leonardo, 4- Lin</a:t>
            </a:r>
          </a:p>
        </p:txBody>
      </p:sp>
      <p:sp>
        <p:nvSpPr>
          <p:cNvPr id="4" name="Slide Number Placeholder 3"/>
          <p:cNvSpPr>
            <a:spLocks noGrp="1"/>
          </p:cNvSpPr>
          <p:nvPr>
            <p:ph type="sldNum" sz="quarter" idx="5"/>
          </p:nvPr>
        </p:nvSpPr>
        <p:spPr/>
        <p:txBody>
          <a:bodyPr/>
          <a:lstStyle/>
          <a:p>
            <a:fld id="{C8A296A5-3B29-4790-BCB6-4E2426A433A0}" type="slidenum">
              <a:rPr lang="en-US" smtClean="0"/>
              <a:t>2</a:t>
            </a:fld>
            <a:endParaRPr lang="en-US"/>
          </a:p>
        </p:txBody>
      </p:sp>
    </p:spTree>
    <p:extLst>
      <p:ext uri="{BB962C8B-B14F-4D97-AF65-F5344CB8AC3E}">
        <p14:creationId xmlns:p14="http://schemas.microsoft.com/office/powerpoint/2010/main" val="78023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929218" y="332601"/>
            <a:ext cx="1579600" cy="276999"/>
          </a:xfrm>
          <a:ln/>
        </p:spPr>
        <p:txBody>
          <a:bodyPr/>
          <a:lstStyle>
            <a:lvl1pPr>
              <a:defRPr/>
            </a:lvl1pPr>
          </a:lstStyle>
          <a:p>
            <a:r>
              <a:rPr lang="en-US"/>
              <a:t>November 2024</a:t>
            </a:r>
            <a:endParaRPr lang="en-US" dirty="0"/>
          </a:p>
        </p:txBody>
      </p:sp>
      <p:sp>
        <p:nvSpPr>
          <p:cNvPr id="5" name="Rectangle 5"/>
          <p:cNvSpPr>
            <a:spLocks noGrp="1" noChangeArrowheads="1"/>
          </p:cNvSpPr>
          <p:nvPr>
            <p:ph type="ftr" sz="quarter" idx="11"/>
          </p:nvPr>
        </p:nvSpPr>
        <p:spPr>
          <a:xfrm>
            <a:off x="10199267" y="6475413"/>
            <a:ext cx="1192634" cy="184666"/>
          </a:xfrm>
          <a:ln/>
        </p:spPr>
        <p:txBody>
          <a:bodyPr/>
          <a:lstStyle>
            <a:lvl1pPr>
              <a:defRPr/>
            </a:lvl1pPr>
          </a:lstStyle>
          <a:p>
            <a:r>
              <a:rPr lang="en-US" dirty="0"/>
              <a:t>B Hari Ram (NXP)</a:t>
            </a:r>
          </a:p>
        </p:txBody>
      </p:sp>
      <p:sp>
        <p:nvSpPr>
          <p:cNvPr id="6" name="Rectangle 6"/>
          <p:cNvSpPr>
            <a:spLocks noGrp="1" noChangeArrowheads="1"/>
          </p:cNvSpPr>
          <p:nvPr>
            <p:ph type="sldNum" sz="quarter" idx="12"/>
          </p:nvPr>
        </p:nvSpPr>
        <p:spPr>
          <a:xfrm>
            <a:off x="6057034" y="6475413"/>
            <a:ext cx="179536" cy="184666"/>
          </a:xfrm>
          <a:prstGeom prst="rect">
            <a:avLst/>
          </a:prstGeom>
          <a:ln/>
        </p:spPr>
        <p:txBody>
          <a:bodyPr/>
          <a:lstStyle>
            <a:lvl1pPr>
              <a:defRPr/>
            </a:lvl1pPr>
          </a:lstStyle>
          <a:p>
            <a:fld id="{CBA79600-21DF-4871-9A0D-27352659FA8F}" type="slidenum">
              <a:rPr lang="en-US" smtClean="0"/>
              <a:pPr/>
              <a:t>‹#›</a:t>
            </a:fld>
            <a:endParaRPr lang="en-US" dirty="0"/>
          </a:p>
        </p:txBody>
      </p:sp>
    </p:spTree>
    <p:extLst>
      <p:ext uri="{BB962C8B-B14F-4D97-AF65-F5344CB8AC3E}">
        <p14:creationId xmlns:p14="http://schemas.microsoft.com/office/powerpoint/2010/main" val="2251345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t>November 2024</a:t>
            </a:r>
          </a:p>
        </p:txBody>
      </p:sp>
      <p:sp>
        <p:nvSpPr>
          <p:cNvPr id="5" name="Rectangle 5"/>
          <p:cNvSpPr>
            <a:spLocks noGrp="1" noChangeArrowheads="1"/>
          </p:cNvSpPr>
          <p:nvPr>
            <p:ph type="ftr" sz="quarter" idx="11"/>
          </p:nvPr>
        </p:nvSpPr>
        <p:spPr>
          <a:ln/>
        </p:spPr>
        <p:txBody>
          <a:bodyPr/>
          <a:lstStyle>
            <a:lvl1pPr>
              <a:defRPr/>
            </a:lvl1pPr>
          </a:lstStyle>
          <a:p>
            <a:r>
              <a:rPr lang="en-US"/>
              <a:t>B Hari Ram (NXP)</a:t>
            </a:r>
          </a:p>
        </p:txBody>
      </p:sp>
      <p:sp>
        <p:nvSpPr>
          <p:cNvPr id="6" name="Rectangle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2856652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t>November 2024</a:t>
            </a:r>
          </a:p>
        </p:txBody>
      </p:sp>
      <p:sp>
        <p:nvSpPr>
          <p:cNvPr id="5" name="Rectangle 5"/>
          <p:cNvSpPr>
            <a:spLocks noGrp="1" noChangeArrowheads="1"/>
          </p:cNvSpPr>
          <p:nvPr>
            <p:ph type="ftr" sz="quarter" idx="11"/>
          </p:nvPr>
        </p:nvSpPr>
        <p:spPr>
          <a:ln/>
        </p:spPr>
        <p:txBody>
          <a:bodyPr/>
          <a:lstStyle>
            <a:lvl1pPr>
              <a:defRPr/>
            </a:lvl1pPr>
          </a:lstStyle>
          <a:p>
            <a:r>
              <a:rPr lang="en-US"/>
              <a:t>B Hari Ram (NXP)</a:t>
            </a:r>
          </a:p>
        </p:txBody>
      </p:sp>
      <p:sp>
        <p:nvSpPr>
          <p:cNvPr id="6" name="Rectangle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3081011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27277" y="1666619"/>
            <a:ext cx="11443668"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1"/>
          <p:cNvSpPr>
            <a:spLocks noGrp="1"/>
          </p:cNvSpPr>
          <p:nvPr>
            <p:ph type="ctrTitle" hasCustomPrompt="1"/>
          </p:nvPr>
        </p:nvSpPr>
        <p:spPr>
          <a:xfrm>
            <a:off x="346322" y="404085"/>
            <a:ext cx="11546635"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864347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a:extLst>
              <a:ext uri="{FF2B5EF4-FFF2-40B4-BE49-F238E27FC236}">
                <a16:creationId xmlns:a16="http://schemas.microsoft.com/office/drawing/2014/main" id="{4788B1A5-B30B-D4EF-46A5-2266B41347F0}"/>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9C99E070-0F39-EDCB-1E61-9B22D2981210}"/>
              </a:ext>
            </a:extLst>
          </p:cNvPr>
          <p:cNvSpPr>
            <a:spLocks noGrp="1"/>
          </p:cNvSpPr>
          <p:nvPr>
            <p:ph type="dt" sz="half" idx="10"/>
          </p:nvPr>
        </p:nvSpPr>
        <p:spPr/>
        <p:txBody>
          <a:bodyPr/>
          <a:lstStyle/>
          <a:p>
            <a:r>
              <a:rPr lang="en-US"/>
              <a:t>November 2024</a:t>
            </a:r>
          </a:p>
        </p:txBody>
      </p:sp>
      <p:sp>
        <p:nvSpPr>
          <p:cNvPr id="9" name="Footer Placeholder 8">
            <a:extLst>
              <a:ext uri="{FF2B5EF4-FFF2-40B4-BE49-F238E27FC236}">
                <a16:creationId xmlns:a16="http://schemas.microsoft.com/office/drawing/2014/main" id="{32D005A3-94FF-163D-6148-37F7B408F16C}"/>
              </a:ext>
            </a:extLst>
          </p:cNvPr>
          <p:cNvSpPr>
            <a:spLocks noGrp="1"/>
          </p:cNvSpPr>
          <p:nvPr>
            <p:ph type="ftr" sz="quarter" idx="11"/>
          </p:nvPr>
        </p:nvSpPr>
        <p:spPr/>
        <p:txBody>
          <a:bodyPr/>
          <a:lstStyle/>
          <a:p>
            <a:r>
              <a:rPr lang="en-US"/>
              <a:t>B Hari Ram (NXP)</a:t>
            </a:r>
          </a:p>
        </p:txBody>
      </p:sp>
      <p:sp>
        <p:nvSpPr>
          <p:cNvPr id="10" name="Slide Number Placeholder 9">
            <a:extLst>
              <a:ext uri="{FF2B5EF4-FFF2-40B4-BE49-F238E27FC236}">
                <a16:creationId xmlns:a16="http://schemas.microsoft.com/office/drawing/2014/main" id="{18FFE548-E2D0-BD94-4B2D-4DC3FE4801B0}"/>
              </a:ext>
            </a:extLst>
          </p:cNvPr>
          <p:cNvSpPr>
            <a:spLocks noGrp="1"/>
          </p:cNvSpPr>
          <p:nvPr>
            <p:ph type="sldNum" sz="quarter" idx="12"/>
          </p:nvPr>
        </p:nvSpPr>
        <p:spPr>
          <a:xfrm>
            <a:off x="5746051" y="6475413"/>
            <a:ext cx="801502" cy="276999"/>
          </a:xfrm>
          <a:prstGeom prst="rect">
            <a:avLst/>
          </a:prstGeom>
        </p:spPr>
        <p:txBody>
          <a:bodyPr/>
          <a:lstStyle/>
          <a:p>
            <a:fld id="{CBA79600-21DF-4871-9A0D-27352659FA8F}" type="slidenum">
              <a:rPr lang="en-US" smtClean="0"/>
              <a:t>‹#›</a:t>
            </a:fld>
            <a:endParaRPr lang="en-US"/>
          </a:p>
        </p:txBody>
      </p:sp>
    </p:spTree>
    <p:extLst>
      <p:ext uri="{BB962C8B-B14F-4D97-AF65-F5344CB8AC3E}">
        <p14:creationId xmlns:p14="http://schemas.microsoft.com/office/powerpoint/2010/main" val="314914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November 2024</a:t>
            </a:r>
          </a:p>
        </p:txBody>
      </p:sp>
      <p:sp>
        <p:nvSpPr>
          <p:cNvPr id="5" name="Rectangle 5"/>
          <p:cNvSpPr>
            <a:spLocks noGrp="1" noChangeArrowheads="1"/>
          </p:cNvSpPr>
          <p:nvPr>
            <p:ph type="ftr" sz="quarter" idx="11"/>
          </p:nvPr>
        </p:nvSpPr>
        <p:spPr>
          <a:ln/>
        </p:spPr>
        <p:txBody>
          <a:bodyPr/>
          <a:lstStyle>
            <a:lvl1pPr>
              <a:defRPr/>
            </a:lvl1pPr>
          </a:lstStyle>
          <a:p>
            <a:r>
              <a:rPr lang="en-US"/>
              <a:t>B Hari Ram (NXP)</a:t>
            </a:r>
          </a:p>
        </p:txBody>
      </p:sp>
      <p:sp>
        <p:nvSpPr>
          <p:cNvPr id="6" name="Rectangle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2981539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r>
              <a:rPr lang="en-US"/>
              <a:t>November 2024</a:t>
            </a:r>
          </a:p>
        </p:txBody>
      </p:sp>
      <p:sp>
        <p:nvSpPr>
          <p:cNvPr id="6" name="Rectangle 5"/>
          <p:cNvSpPr>
            <a:spLocks noGrp="1" noChangeArrowheads="1"/>
          </p:cNvSpPr>
          <p:nvPr>
            <p:ph type="ftr" sz="quarter" idx="11"/>
          </p:nvPr>
        </p:nvSpPr>
        <p:spPr>
          <a:ln/>
        </p:spPr>
        <p:txBody>
          <a:bodyPr/>
          <a:lstStyle>
            <a:lvl1pPr>
              <a:defRPr/>
            </a:lvl1pPr>
          </a:lstStyle>
          <a:p>
            <a:r>
              <a:rPr lang="en-US"/>
              <a:t>B Hari Ram (NXP)</a:t>
            </a:r>
          </a:p>
        </p:txBody>
      </p:sp>
      <p:sp>
        <p:nvSpPr>
          <p:cNvPr id="7" name="Slide Number Placeholder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3224139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r>
              <a:rPr lang="en-US"/>
              <a:t>November 2024</a:t>
            </a:r>
          </a:p>
        </p:txBody>
      </p:sp>
      <p:sp>
        <p:nvSpPr>
          <p:cNvPr id="8" name="Rectangle 5"/>
          <p:cNvSpPr>
            <a:spLocks noGrp="1" noChangeArrowheads="1"/>
          </p:cNvSpPr>
          <p:nvPr>
            <p:ph type="ftr" sz="quarter" idx="11"/>
          </p:nvPr>
        </p:nvSpPr>
        <p:spPr>
          <a:ln/>
        </p:spPr>
        <p:txBody>
          <a:bodyPr/>
          <a:lstStyle>
            <a:lvl1pPr>
              <a:defRPr/>
            </a:lvl1pPr>
          </a:lstStyle>
          <a:p>
            <a:r>
              <a:rPr lang="en-US"/>
              <a:t>B Hari Ram (NXP)</a:t>
            </a:r>
          </a:p>
        </p:txBody>
      </p:sp>
      <p:sp>
        <p:nvSpPr>
          <p:cNvPr id="9" name="Rectangle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372466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r>
              <a:rPr lang="en-US"/>
              <a:t>November 2024</a:t>
            </a:r>
          </a:p>
        </p:txBody>
      </p:sp>
      <p:sp>
        <p:nvSpPr>
          <p:cNvPr id="4" name="Rectangle 5"/>
          <p:cNvSpPr>
            <a:spLocks noGrp="1" noChangeArrowheads="1"/>
          </p:cNvSpPr>
          <p:nvPr>
            <p:ph type="ftr" sz="quarter" idx="11"/>
          </p:nvPr>
        </p:nvSpPr>
        <p:spPr>
          <a:ln/>
        </p:spPr>
        <p:txBody>
          <a:bodyPr/>
          <a:lstStyle>
            <a:lvl1pPr>
              <a:defRPr/>
            </a:lvl1pPr>
          </a:lstStyle>
          <a:p>
            <a:r>
              <a:rPr lang="en-US"/>
              <a:t>B Hari Ram (NXP)</a:t>
            </a:r>
          </a:p>
        </p:txBody>
      </p:sp>
      <p:sp>
        <p:nvSpPr>
          <p:cNvPr id="5" name="Rectangle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2746535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t>November 2024</a:t>
            </a:r>
          </a:p>
        </p:txBody>
      </p:sp>
      <p:sp>
        <p:nvSpPr>
          <p:cNvPr id="3" name="Rectangle 5"/>
          <p:cNvSpPr>
            <a:spLocks noGrp="1" noChangeArrowheads="1"/>
          </p:cNvSpPr>
          <p:nvPr>
            <p:ph type="ftr" sz="quarter" idx="11"/>
          </p:nvPr>
        </p:nvSpPr>
        <p:spPr>
          <a:ln/>
        </p:spPr>
        <p:txBody>
          <a:bodyPr/>
          <a:lstStyle>
            <a:lvl1pPr>
              <a:defRPr/>
            </a:lvl1pPr>
          </a:lstStyle>
          <a:p>
            <a:r>
              <a:rPr lang="en-US"/>
              <a:t>B Hari Ram (NXP)</a:t>
            </a:r>
          </a:p>
        </p:txBody>
      </p:sp>
      <p:sp>
        <p:nvSpPr>
          <p:cNvPr id="4" name="Rectangle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4256437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November 2024</a:t>
            </a:r>
          </a:p>
        </p:txBody>
      </p:sp>
      <p:sp>
        <p:nvSpPr>
          <p:cNvPr id="6" name="Rectangle 5"/>
          <p:cNvSpPr>
            <a:spLocks noGrp="1" noChangeArrowheads="1"/>
          </p:cNvSpPr>
          <p:nvPr>
            <p:ph type="ftr" sz="quarter" idx="11"/>
          </p:nvPr>
        </p:nvSpPr>
        <p:spPr>
          <a:ln/>
        </p:spPr>
        <p:txBody>
          <a:bodyPr/>
          <a:lstStyle>
            <a:lvl1pPr>
              <a:defRPr/>
            </a:lvl1pPr>
          </a:lstStyle>
          <a:p>
            <a:r>
              <a:rPr lang="en-US"/>
              <a:t>B Hari Ram (NXP)</a:t>
            </a:r>
          </a:p>
        </p:txBody>
      </p:sp>
      <p:sp>
        <p:nvSpPr>
          <p:cNvPr id="7" name="Slide Number Placeholder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103859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November 2024</a:t>
            </a:r>
          </a:p>
        </p:txBody>
      </p:sp>
      <p:sp>
        <p:nvSpPr>
          <p:cNvPr id="6" name="Rectangle 5"/>
          <p:cNvSpPr>
            <a:spLocks noGrp="1" noChangeArrowheads="1"/>
          </p:cNvSpPr>
          <p:nvPr>
            <p:ph type="ftr" sz="quarter" idx="11"/>
          </p:nvPr>
        </p:nvSpPr>
        <p:spPr>
          <a:ln/>
        </p:spPr>
        <p:txBody>
          <a:bodyPr/>
          <a:lstStyle>
            <a:lvl1pPr>
              <a:defRPr/>
            </a:lvl1pPr>
          </a:lstStyle>
          <a:p>
            <a:r>
              <a:rPr lang="en-US"/>
              <a:t>B Hari Ram (NXP)</a:t>
            </a:r>
          </a:p>
        </p:txBody>
      </p:sp>
      <p:sp>
        <p:nvSpPr>
          <p:cNvPr id="7" name="Slide Number Placeholder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1075698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28" name="Rectangle 4"/>
          <p:cNvSpPr>
            <a:spLocks noGrp="1" noChangeArrowheads="1"/>
          </p:cNvSpPr>
          <p:nvPr>
            <p:ph type="dt" sz="half" idx="2"/>
          </p:nvPr>
        </p:nvSpPr>
        <p:spPr bwMode="auto">
          <a:xfrm>
            <a:off x="929218"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a:t>November 2024</a:t>
            </a:r>
            <a:endParaRPr lang="en-US" dirty="0"/>
          </a:p>
        </p:txBody>
      </p:sp>
      <p:sp>
        <p:nvSpPr>
          <p:cNvPr id="1029" name="Rectangle 5"/>
          <p:cNvSpPr>
            <a:spLocks noGrp="1" noChangeArrowheads="1"/>
          </p:cNvSpPr>
          <p:nvPr>
            <p:ph type="ftr" sz="quarter" idx="3"/>
          </p:nvPr>
        </p:nvSpPr>
        <p:spPr bwMode="auto">
          <a:xfrm>
            <a:off x="9288760" y="6475413"/>
            <a:ext cx="210314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US"/>
              <a:t>B Hari Ram (NXP)</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r>
              <a:rPr lang="en-US" dirty="0"/>
              <a:t>Slide </a:t>
            </a:r>
            <a:fld id="{CBA79600-21DF-4871-9A0D-27352659FA8F}" type="slidenum">
              <a:rPr lang="en-US" smtClean="0"/>
              <a:pPr/>
              <a:t>‹#›</a:t>
            </a:fld>
            <a:endParaRPr lang="en-US" dirty="0"/>
          </a:p>
        </p:txBody>
      </p:sp>
      <p:sp>
        <p:nvSpPr>
          <p:cNvPr id="1031" name="Rectangle 7"/>
          <p:cNvSpPr>
            <a:spLocks noChangeArrowheads="1"/>
          </p:cNvSpPr>
          <p:nvPr/>
        </p:nvSpPr>
        <p:spPr bwMode="auto">
          <a:xfrm>
            <a:off x="7977652"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802.11-24/1592r1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Tree>
    <p:extLst>
      <p:ext uri="{BB962C8B-B14F-4D97-AF65-F5344CB8AC3E}">
        <p14:creationId xmlns:p14="http://schemas.microsoft.com/office/powerpoint/2010/main" val="17272731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ariram.balakrishnan@nxp.com" TargetMode="External"/><Relationship Id="rId7" Type="http://schemas.openxmlformats.org/officeDocument/2006/relationships/hyperlink" Target="mailto:hongyuan.zhang@nxp.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sudhir.srinivasa@nxp.com" TargetMode="External"/><Relationship Id="rId5" Type="http://schemas.openxmlformats.org/officeDocument/2006/relationships/hyperlink" Target="mailto:rui.cao_2@nxp.com" TargetMode="External"/><Relationship Id="rId4" Type="http://schemas.openxmlformats.org/officeDocument/2006/relationships/hyperlink" Target="mailto:priyanka.bansal@nxp.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49EEDF0-5FF7-C58A-CAD4-7B5DA40DA6CE}"/>
              </a:ext>
            </a:extLst>
          </p:cNvPr>
          <p:cNvSpPr>
            <a:spLocks noGrp="1"/>
          </p:cNvSpPr>
          <p:nvPr>
            <p:ph type="ftr" sz="quarter" idx="11"/>
          </p:nvPr>
        </p:nvSpPr>
        <p:spPr/>
        <p:txBody>
          <a:bodyPr/>
          <a:lstStyle/>
          <a:p>
            <a:r>
              <a:rPr lang="en-US"/>
              <a:t>B Hari Ram (NXP)</a:t>
            </a:r>
            <a:endParaRPr lang="en-US" dirty="0"/>
          </a:p>
        </p:txBody>
      </p:sp>
      <p:sp>
        <p:nvSpPr>
          <p:cNvPr id="5" name="Slide Number Placeholder 4">
            <a:extLst>
              <a:ext uri="{FF2B5EF4-FFF2-40B4-BE49-F238E27FC236}">
                <a16:creationId xmlns:a16="http://schemas.microsoft.com/office/drawing/2014/main" id="{BECDFEAA-9E85-DCA8-2615-E702341ECC2D}"/>
              </a:ext>
            </a:extLst>
          </p:cNvPr>
          <p:cNvSpPr>
            <a:spLocks noGrp="1"/>
          </p:cNvSpPr>
          <p:nvPr>
            <p:ph type="sldNum" sz="quarter" idx="12"/>
          </p:nvPr>
        </p:nvSpPr>
        <p:spPr/>
        <p:txBody>
          <a:bodyPr/>
          <a:lstStyle/>
          <a:p>
            <a:fld id="{CBA79600-21DF-4871-9A0D-27352659FA8F}" type="slidenum">
              <a:rPr lang="en-US" smtClean="0"/>
              <a:t>1</a:t>
            </a:fld>
            <a:endParaRPr lang="en-US" dirty="0"/>
          </a:p>
        </p:txBody>
      </p:sp>
      <p:sp>
        <p:nvSpPr>
          <p:cNvPr id="6" name="Date Placeholder 5">
            <a:extLst>
              <a:ext uri="{FF2B5EF4-FFF2-40B4-BE49-F238E27FC236}">
                <a16:creationId xmlns:a16="http://schemas.microsoft.com/office/drawing/2014/main" id="{537257F6-E5A6-B751-88E9-BD470BFADF80}"/>
              </a:ext>
            </a:extLst>
          </p:cNvPr>
          <p:cNvSpPr>
            <a:spLocks noGrp="1"/>
          </p:cNvSpPr>
          <p:nvPr>
            <p:ph type="dt" sz="half" idx="10"/>
          </p:nvPr>
        </p:nvSpPr>
        <p:spPr/>
        <p:txBody>
          <a:bodyPr/>
          <a:lstStyle/>
          <a:p>
            <a:r>
              <a:rPr lang="en-US"/>
              <a:t>November 2024</a:t>
            </a:r>
            <a:endParaRPr lang="en-US" dirty="0"/>
          </a:p>
        </p:txBody>
      </p:sp>
      <p:sp>
        <p:nvSpPr>
          <p:cNvPr id="7" name="Rectangle 2">
            <a:extLst>
              <a:ext uri="{FF2B5EF4-FFF2-40B4-BE49-F238E27FC236}">
                <a16:creationId xmlns:a16="http://schemas.microsoft.com/office/drawing/2014/main" id="{21F4BD36-510D-56B0-9F4B-FF69ADB0F401}"/>
              </a:ext>
            </a:extLst>
          </p:cNvPr>
          <p:cNvSpPr txBox="1">
            <a:spLocks noChangeArrowheads="1"/>
          </p:cNvSpPr>
          <p:nvPr/>
        </p:nvSpPr>
        <p:spPr bwMode="auto">
          <a:xfrm>
            <a:off x="1937759" y="859971"/>
            <a:ext cx="83058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a:t>USIG fields in an ELR PPDU</a:t>
            </a:r>
          </a:p>
        </p:txBody>
      </p:sp>
      <p:sp>
        <p:nvSpPr>
          <p:cNvPr id="8" name="Rectangle 6">
            <a:extLst>
              <a:ext uri="{FF2B5EF4-FFF2-40B4-BE49-F238E27FC236}">
                <a16:creationId xmlns:a16="http://schemas.microsoft.com/office/drawing/2014/main" id="{7D2A875D-E883-1A66-8359-DB5766AD2328}"/>
              </a:ext>
            </a:extLst>
          </p:cNvPr>
          <p:cNvSpPr txBox="1">
            <a:spLocks noChangeArrowheads="1"/>
          </p:cNvSpPr>
          <p:nvPr/>
        </p:nvSpPr>
        <p:spPr bwMode="auto">
          <a:xfrm>
            <a:off x="2242559" y="1926771"/>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b="1">
                <a:solidFill>
                  <a:schemeClr val="tx1"/>
                </a:solidFill>
                <a:latin typeface="+mn-lt"/>
                <a:ea typeface="+mn-ea"/>
                <a:cs typeface="+mn-cs"/>
              </a:defRPr>
            </a:lvl1pPr>
            <a:lvl2pPr marL="457200" indent="0" algn="ctr" rtl="0" eaLnBrk="1" fontAlgn="base" hangingPunct="1">
              <a:spcBef>
                <a:spcPct val="20000"/>
              </a:spcBef>
              <a:spcAft>
                <a:spcPct val="0"/>
              </a:spcAft>
              <a:buNone/>
              <a:defRPr sz="2000">
                <a:solidFill>
                  <a:schemeClr val="tx1"/>
                </a:solidFill>
                <a:latin typeface="+mn-lt"/>
              </a:defRPr>
            </a:lvl2pPr>
            <a:lvl3pPr marL="914400" indent="0" algn="ctr" rtl="0" eaLnBrk="1" fontAlgn="base" hangingPunct="1">
              <a:spcBef>
                <a:spcPct val="20000"/>
              </a:spcBef>
              <a:spcAft>
                <a:spcPct val="0"/>
              </a:spcAft>
              <a:buNone/>
              <a:defRPr>
                <a:solidFill>
                  <a:schemeClr val="tx1"/>
                </a:solidFill>
                <a:latin typeface="+mn-lt"/>
              </a:defRPr>
            </a:lvl3pPr>
            <a:lvl4pPr marL="1371600" indent="0" algn="ctr" rtl="0" eaLnBrk="1" fontAlgn="base" hangingPunct="1">
              <a:spcBef>
                <a:spcPct val="20000"/>
              </a:spcBef>
              <a:spcAft>
                <a:spcPct val="0"/>
              </a:spcAft>
              <a:buNone/>
              <a:defRPr sz="1600">
                <a:solidFill>
                  <a:schemeClr val="tx1"/>
                </a:solidFill>
                <a:latin typeface="+mn-lt"/>
              </a:defRPr>
            </a:lvl4pPr>
            <a:lvl5pPr marL="1828800" indent="0" algn="ctr" rtl="0" eaLnBrk="1" fontAlgn="base" hangingPunct="1">
              <a:spcBef>
                <a:spcPct val="20000"/>
              </a:spcBef>
              <a:spcAft>
                <a:spcPct val="0"/>
              </a:spcAft>
              <a:buNone/>
              <a:defRPr sz="1600">
                <a:solidFill>
                  <a:schemeClr val="tx1"/>
                </a:solidFill>
                <a:latin typeface="+mn-lt"/>
              </a:defRPr>
            </a:lvl5pPr>
            <a:lvl6pPr marL="2286000" indent="0" algn="ctr" rtl="0" eaLnBrk="1" fontAlgn="base" hangingPunct="1">
              <a:spcBef>
                <a:spcPct val="20000"/>
              </a:spcBef>
              <a:spcAft>
                <a:spcPct val="0"/>
              </a:spcAft>
              <a:buNone/>
              <a:defRPr sz="1600">
                <a:solidFill>
                  <a:schemeClr val="tx1"/>
                </a:solidFill>
                <a:latin typeface="+mn-lt"/>
              </a:defRPr>
            </a:lvl6pPr>
            <a:lvl7pPr marL="2743200" indent="0" algn="ctr" rtl="0" eaLnBrk="1" fontAlgn="base" hangingPunct="1">
              <a:spcBef>
                <a:spcPct val="20000"/>
              </a:spcBef>
              <a:spcAft>
                <a:spcPct val="0"/>
              </a:spcAft>
              <a:buNone/>
              <a:defRPr sz="1600">
                <a:solidFill>
                  <a:schemeClr val="tx1"/>
                </a:solidFill>
                <a:latin typeface="+mn-lt"/>
              </a:defRPr>
            </a:lvl7pPr>
            <a:lvl8pPr marL="3200400" indent="0" algn="ctr" rtl="0" eaLnBrk="1" fontAlgn="base" hangingPunct="1">
              <a:spcBef>
                <a:spcPct val="20000"/>
              </a:spcBef>
              <a:spcAft>
                <a:spcPct val="0"/>
              </a:spcAft>
              <a:buNone/>
              <a:defRPr sz="1600">
                <a:solidFill>
                  <a:schemeClr val="tx1"/>
                </a:solidFill>
                <a:latin typeface="+mn-lt"/>
              </a:defRPr>
            </a:lvl8pPr>
            <a:lvl9pPr marL="3657600" indent="0" algn="ctr" rtl="0" eaLnBrk="1" fontAlgn="base" hangingPunct="1">
              <a:spcBef>
                <a:spcPct val="20000"/>
              </a:spcBef>
              <a:spcAft>
                <a:spcPct val="0"/>
              </a:spcAft>
              <a:buNone/>
              <a:defRPr sz="1600">
                <a:solidFill>
                  <a:schemeClr val="tx1"/>
                </a:solidFill>
                <a:latin typeface="+mn-lt"/>
              </a:defRPr>
            </a:lvl9pPr>
          </a:lstStyle>
          <a:p>
            <a:r>
              <a:rPr lang="en-US" sz="2000" kern="0" dirty="0"/>
              <a:t>Date:</a:t>
            </a:r>
            <a:r>
              <a:rPr lang="en-US" sz="2000" b="0" kern="0" dirty="0"/>
              <a:t> 2024-11-13</a:t>
            </a:r>
          </a:p>
        </p:txBody>
      </p:sp>
      <p:sp>
        <p:nvSpPr>
          <p:cNvPr id="9" name="Rectangle 12">
            <a:extLst>
              <a:ext uri="{FF2B5EF4-FFF2-40B4-BE49-F238E27FC236}">
                <a16:creationId xmlns:a16="http://schemas.microsoft.com/office/drawing/2014/main" id="{DE585279-E39D-5A44-CC0E-8B1C48EBF6DF}"/>
              </a:ext>
            </a:extLst>
          </p:cNvPr>
          <p:cNvSpPr>
            <a:spLocks noChangeArrowheads="1"/>
          </p:cNvSpPr>
          <p:nvPr/>
        </p:nvSpPr>
        <p:spPr bwMode="auto">
          <a:xfrm>
            <a:off x="2090159" y="2307771"/>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a:extLst>
              <a:ext uri="{FF2B5EF4-FFF2-40B4-BE49-F238E27FC236}">
                <a16:creationId xmlns:a16="http://schemas.microsoft.com/office/drawing/2014/main" id="{88A5DC03-5930-0E73-6DE9-B0FDF321F205}"/>
              </a:ext>
            </a:extLst>
          </p:cNvPr>
          <p:cNvGraphicFramePr>
            <a:graphicFrameLocks noGrp="1"/>
          </p:cNvGraphicFramePr>
          <p:nvPr>
            <p:extLst>
              <p:ext uri="{D42A27DB-BD31-4B8C-83A1-F6EECF244321}">
                <p14:modId xmlns:p14="http://schemas.microsoft.com/office/powerpoint/2010/main" val="4270343259"/>
              </p:ext>
            </p:extLst>
          </p:nvPr>
        </p:nvGraphicFramePr>
        <p:xfrm>
          <a:off x="2090159" y="3185066"/>
          <a:ext cx="8966202" cy="2066030"/>
        </p:xfrm>
        <a:graphic>
          <a:graphicData uri="http://schemas.openxmlformats.org/drawingml/2006/table">
            <a:tbl>
              <a:tblPr/>
              <a:tblGrid>
                <a:gridCol w="2078104">
                  <a:extLst>
                    <a:ext uri="{9D8B030D-6E8A-4147-A177-3AD203B41FA5}">
                      <a16:colId xmlns:a16="http://schemas.microsoft.com/office/drawing/2014/main" val="20000"/>
                    </a:ext>
                  </a:extLst>
                </a:gridCol>
                <a:gridCol w="1256715">
                  <a:extLst>
                    <a:ext uri="{9D8B030D-6E8A-4147-A177-3AD203B41FA5}">
                      <a16:colId xmlns:a16="http://schemas.microsoft.com/office/drawing/2014/main" val="20001"/>
                    </a:ext>
                  </a:extLst>
                </a:gridCol>
                <a:gridCol w="1749227">
                  <a:extLst>
                    <a:ext uri="{9D8B030D-6E8A-4147-A177-3AD203B41FA5}">
                      <a16:colId xmlns:a16="http://schemas.microsoft.com/office/drawing/2014/main" val="20002"/>
                    </a:ext>
                  </a:extLst>
                </a:gridCol>
                <a:gridCol w="801259">
                  <a:extLst>
                    <a:ext uri="{9D8B030D-6E8A-4147-A177-3AD203B41FA5}">
                      <a16:colId xmlns:a16="http://schemas.microsoft.com/office/drawing/2014/main" val="20003"/>
                    </a:ext>
                  </a:extLst>
                </a:gridCol>
                <a:gridCol w="3080897">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Affiliations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Address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Phone</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email</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algn="l">
                        <a:spcBef>
                          <a:spcPts val="0"/>
                        </a:spcBef>
                        <a:spcAft>
                          <a:spcPts val="0"/>
                        </a:spcAft>
                      </a:pPr>
                      <a:r>
                        <a:rPr lang="en-US" sz="1800" dirty="0">
                          <a:effectLst/>
                          <a:latin typeface="Times New Roman"/>
                          <a:ea typeface="Times New Roman"/>
                        </a:rPr>
                        <a:t>Hari Ram Balakrishnan</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algn="ctr">
                        <a:spcBef>
                          <a:spcPts val="0"/>
                        </a:spcBef>
                        <a:spcAft>
                          <a:spcPts val="0"/>
                        </a:spcAft>
                      </a:pPr>
                      <a:r>
                        <a:rPr lang="en-US" sz="1800">
                          <a:effectLst/>
                          <a:latin typeface="Times New Roman"/>
                        </a:rPr>
                        <a:t>NXP</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algn="ctr">
                        <a:spcBef>
                          <a:spcPts val="0"/>
                        </a:spcBef>
                        <a:spcAft>
                          <a:spcPts val="0"/>
                        </a:spcAft>
                      </a:pPr>
                      <a:r>
                        <a:rPr lang="en-US" sz="1800" kern="1200">
                          <a:solidFill>
                            <a:schemeClr val="tx1"/>
                          </a:solidFill>
                          <a:effectLst/>
                          <a:latin typeface="+mn-lt"/>
                          <a:ea typeface="+mn-ea"/>
                          <a:cs typeface="+mn-cs"/>
                        </a:rPr>
                        <a:t>350 Holger Way, San Jose, CA 95134</a:t>
                      </a:r>
                      <a:endParaRPr lang="en-US" sz="1200">
                        <a:effectLst/>
                        <a:latin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nl-NL" sz="1800" u="sng" kern="1200">
                          <a:solidFill>
                            <a:schemeClr val="tx1"/>
                          </a:solidFill>
                          <a:effectLst/>
                          <a:latin typeface="+mn-lt"/>
                          <a:ea typeface="+mn-ea"/>
                          <a:cs typeface="+mn-cs"/>
                          <a:hlinkClick r:id="rId3"/>
                        </a:rPr>
                        <a:t>hariram.balakrishnan@nxp.com</a:t>
                      </a: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l">
                        <a:spcBef>
                          <a:spcPts val="0"/>
                        </a:spcBef>
                        <a:spcAft>
                          <a:spcPts val="0"/>
                        </a:spcAft>
                      </a:pPr>
                      <a:r>
                        <a:rPr lang="en-US" sz="1800" dirty="0">
                          <a:effectLst/>
                          <a:latin typeface="Times New Roman"/>
                          <a:ea typeface="Times New Roman"/>
                        </a:rPr>
                        <a:t>Priyanka Bansal</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800" u="none" kern="1200">
                          <a:solidFill>
                            <a:schemeClr val="tx1"/>
                          </a:solidFill>
                          <a:effectLst/>
                          <a:latin typeface="+mn-lt"/>
                          <a:ea typeface="+mn-ea"/>
                          <a:cs typeface="+mn-cs"/>
                          <a:hlinkClick r:id="rId4"/>
                        </a:rPr>
                        <a:t>priyanka.bansal@nxp.com</a:t>
                      </a:r>
                      <a:endParaRPr lang="en-US" sz="1200" u="none">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mn-lt"/>
                          <a:ea typeface="Times New Roman"/>
                        </a:rPr>
                        <a:t>Rui Cao</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u="sng" kern="1200">
                          <a:solidFill>
                            <a:schemeClr val="tx1"/>
                          </a:solidFill>
                          <a:effectLst/>
                          <a:latin typeface="+mn-lt"/>
                          <a:ea typeface="+mn-ea"/>
                          <a:cs typeface="+mn-cs"/>
                          <a:hlinkClick r:id="rId5"/>
                        </a:rPr>
                        <a:t>rui.cao_2@nxp.com</a:t>
                      </a:r>
                      <a:endParaRPr lang="en-US" sz="120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mn-lt"/>
                          <a:ea typeface="Times New Roman"/>
                        </a:rPr>
                        <a:t>Sudhir Srinivasa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vMerge="1">
                  <a:txBody>
                    <a:bodyPr/>
                    <a:lstStyle/>
                    <a:p>
                      <a:endParaRPr lang="en-US"/>
                    </a:p>
                  </a:txBody>
                  <a:tcPr>
                    <a:lnT w="12700" cap="flat" cmpd="sng" algn="ctr">
                      <a:solidFill>
                        <a:srgbClr val="000000"/>
                      </a:solidFill>
                      <a:prstDash val="solid"/>
                      <a:round/>
                      <a:headEnd type="none" w="med" len="med"/>
                      <a:tailEnd type="none" w="med" len="med"/>
                    </a:lnT>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mn-lt"/>
                          <a:ea typeface="Times New Roman"/>
                          <a:hlinkClick r:id="rId6"/>
                        </a:rPr>
                        <a:t>sudhir.srinivasa@nxp.com</a:t>
                      </a:r>
                      <a:endParaRPr lang="en-US" sz="1800" u="none"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1382002"/>
                  </a:ext>
                </a:extLst>
              </a:tr>
              <a:tr h="303478">
                <a:tc>
                  <a:txBody>
                    <a:bodyPr/>
                    <a:lstStyle/>
                    <a:p>
                      <a:pPr marL="0" marR="0" algn="l">
                        <a:spcBef>
                          <a:spcPts val="0"/>
                        </a:spcBef>
                        <a:spcAft>
                          <a:spcPts val="0"/>
                        </a:spcAft>
                      </a:pPr>
                      <a:r>
                        <a:rPr lang="en-US" sz="1800" dirty="0">
                          <a:effectLst/>
                          <a:latin typeface="Times New Roman"/>
                          <a:ea typeface="Times New Roman"/>
                        </a:rPr>
                        <a:t>Hongyuan Zhang</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800" u="sng" kern="1200" dirty="0">
                          <a:solidFill>
                            <a:schemeClr val="tx1"/>
                          </a:solidFill>
                          <a:effectLst/>
                          <a:latin typeface="+mn-lt"/>
                          <a:ea typeface="+mn-ea"/>
                          <a:cs typeface="+mn-cs"/>
                          <a:hlinkClick r:id="rId7"/>
                        </a:rPr>
                        <a:t>hongyuan.zhang@nxp.com</a:t>
                      </a:r>
                      <a:r>
                        <a:rPr lang="en-US" sz="1800" u="sng" kern="1200" dirty="0">
                          <a:solidFill>
                            <a:schemeClr val="tx1"/>
                          </a:solidFill>
                          <a:effectLst/>
                          <a:latin typeface="+mn-lt"/>
                          <a:ea typeface="+mn-ea"/>
                          <a:cs typeface="+mn-cs"/>
                        </a:rPr>
                        <a:t> </a:t>
                      </a: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508065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graph with a line&#10;&#10;Description automatically generated">
            <a:extLst>
              <a:ext uri="{FF2B5EF4-FFF2-40B4-BE49-F238E27FC236}">
                <a16:creationId xmlns:a16="http://schemas.microsoft.com/office/drawing/2014/main" id="{578B20FB-DB54-1E4C-B705-AB2413098F06}"/>
              </a:ext>
            </a:extLst>
          </p:cNvPr>
          <p:cNvPicPr>
            <a:picLocks noChangeAspect="1"/>
          </p:cNvPicPr>
          <p:nvPr/>
        </p:nvPicPr>
        <p:blipFill rotWithShape="1">
          <a:blip r:embed="rId2">
            <a:extLst>
              <a:ext uri="{28A0092B-C50C-407E-A947-70E740481C1C}">
                <a14:useLocalDpi xmlns:a14="http://schemas.microsoft.com/office/drawing/2010/main" val="0"/>
              </a:ext>
            </a:extLst>
          </a:blip>
          <a:srcRect l="2007" t="5157" r="7109" b="3834"/>
          <a:stretch/>
        </p:blipFill>
        <p:spPr>
          <a:xfrm>
            <a:off x="6816436" y="2733965"/>
            <a:ext cx="4174837" cy="2576728"/>
          </a:xfrm>
          <a:prstGeom prst="rect">
            <a:avLst/>
          </a:prstGeom>
          <a:solidFill>
            <a:schemeClr val="bg1">
              <a:alpha val="0"/>
            </a:schemeClr>
          </a:solidFill>
        </p:spPr>
      </p:pic>
      <p:sp>
        <p:nvSpPr>
          <p:cNvPr id="2" name="Content Placeholder 1">
            <a:extLst>
              <a:ext uri="{FF2B5EF4-FFF2-40B4-BE49-F238E27FC236}">
                <a16:creationId xmlns:a16="http://schemas.microsoft.com/office/drawing/2014/main" id="{326658C2-EB4D-658A-6AD4-8E042E214097}"/>
              </a:ext>
            </a:extLst>
          </p:cNvPr>
          <p:cNvSpPr>
            <a:spLocks noGrp="1"/>
          </p:cNvSpPr>
          <p:nvPr>
            <p:ph idx="1"/>
          </p:nvPr>
        </p:nvSpPr>
        <p:spPr/>
        <p:txBody>
          <a:bodyPr/>
          <a:lstStyle/>
          <a:p>
            <a:r>
              <a:rPr lang="en-US" dirty="0"/>
              <a:t>A valid ELR PPDU received at a ELR devices</a:t>
            </a:r>
          </a:p>
          <a:p>
            <a:pPr lvl="1"/>
            <a:r>
              <a:rPr lang="en-US" dirty="0"/>
              <a:t>Considerable fraction of the PPDU has “</a:t>
            </a:r>
            <a:r>
              <a:rPr lang="en-US" dirty="0" err="1"/>
              <a:t>Phy</a:t>
            </a:r>
            <a:r>
              <a:rPr lang="en-US" dirty="0"/>
              <a:t> version Identifier” field flipped to non-UHR with matched BSS color along with CRC passing.</a:t>
            </a:r>
          </a:p>
          <a:p>
            <a:pPr lvl="2"/>
            <a:r>
              <a:rPr lang="en-US" dirty="0"/>
              <a:t>The plot shows the probability that the packet is</a:t>
            </a:r>
            <a:br>
              <a:rPr lang="en-US" dirty="0"/>
            </a:br>
            <a:r>
              <a:rPr lang="en-US" dirty="0"/>
              <a:t>classified as non-UHR PPDU when receiving </a:t>
            </a:r>
            <a:br>
              <a:rPr lang="en-US" dirty="0"/>
            </a:br>
            <a:r>
              <a:rPr lang="en-US" dirty="0"/>
              <a:t>UHR-ELR-PPDU.</a:t>
            </a:r>
          </a:p>
          <a:p>
            <a:pPr lvl="2"/>
            <a:r>
              <a:rPr lang="en-US" dirty="0"/>
              <a:t>Configuration: </a:t>
            </a:r>
            <a:r>
              <a:rPr lang="en-US" dirty="0" err="1"/>
              <a:t>Ntx</a:t>
            </a:r>
            <a:r>
              <a:rPr lang="en-US" dirty="0"/>
              <a:t> = 4, </a:t>
            </a:r>
            <a:r>
              <a:rPr lang="en-US" dirty="0" err="1"/>
              <a:t>Nrx</a:t>
            </a:r>
            <a:r>
              <a:rPr lang="en-US" dirty="0"/>
              <a:t> = 2, ‘D’ channel, </a:t>
            </a:r>
            <a:br>
              <a:rPr lang="en-US" dirty="0"/>
            </a:br>
            <a:r>
              <a:rPr lang="en-US" dirty="0"/>
              <a:t>LSTF, LLTF boosted by 3 </a:t>
            </a:r>
            <a:r>
              <a:rPr lang="en-US" dirty="0" err="1"/>
              <a:t>dB.</a:t>
            </a:r>
            <a:br>
              <a:rPr lang="en-US" dirty="0"/>
            </a:br>
            <a:endParaRPr lang="en-US" dirty="0"/>
          </a:p>
          <a:p>
            <a:pPr lvl="1"/>
            <a:r>
              <a:rPr lang="en-US" dirty="0"/>
              <a:t>Consider the following scenario:</a:t>
            </a:r>
          </a:p>
          <a:p>
            <a:pPr lvl="2"/>
            <a:r>
              <a:rPr lang="en-US" dirty="0"/>
              <a:t>“</a:t>
            </a:r>
            <a:r>
              <a:rPr lang="en-US" dirty="0" err="1"/>
              <a:t>Phy</a:t>
            </a:r>
            <a:r>
              <a:rPr lang="en-US" dirty="0"/>
              <a:t> version Identifier” = x (~=1, decoded falsely), and “number of EHT-SIG symbol” = 1.</a:t>
            </a:r>
          </a:p>
          <a:p>
            <a:pPr lvl="2"/>
            <a:r>
              <a:rPr lang="en-US" dirty="0"/>
              <a:t>Non-UHR device functionality: Operations related to EHT-STF will start after 4 us from USIG2.</a:t>
            </a:r>
          </a:p>
          <a:p>
            <a:pPr lvl="2"/>
            <a:r>
              <a:rPr lang="en-US" dirty="0"/>
              <a:t>ELR PPDU is most likely not yet detected.</a:t>
            </a:r>
          </a:p>
          <a:p>
            <a:pPr marL="0" indent="0">
              <a:buNone/>
            </a:pPr>
            <a:endParaRPr lang="en-US" dirty="0"/>
          </a:p>
          <a:p>
            <a:pPr lvl="1"/>
            <a:endParaRPr lang="en-US" dirty="0"/>
          </a:p>
          <a:p>
            <a:pPr lvl="1"/>
            <a:endParaRPr lang="en-US" dirty="0"/>
          </a:p>
        </p:txBody>
      </p:sp>
      <p:sp>
        <p:nvSpPr>
          <p:cNvPr id="3" name="Title 2">
            <a:extLst>
              <a:ext uri="{FF2B5EF4-FFF2-40B4-BE49-F238E27FC236}">
                <a16:creationId xmlns:a16="http://schemas.microsoft.com/office/drawing/2014/main" id="{D3F4B65B-FDB7-F37C-4AB6-E7422424E5C5}"/>
              </a:ext>
            </a:extLst>
          </p:cNvPr>
          <p:cNvSpPr>
            <a:spLocks noGrp="1"/>
          </p:cNvSpPr>
          <p:nvPr>
            <p:ph type="title"/>
          </p:nvPr>
        </p:nvSpPr>
        <p:spPr/>
        <p:txBody>
          <a:bodyPr/>
          <a:lstStyle/>
          <a:p>
            <a:pPr algn="l"/>
            <a:r>
              <a:rPr lang="en-US" dirty="0"/>
              <a:t>Appendix: Potential Impact at ELR devices</a:t>
            </a:r>
          </a:p>
        </p:txBody>
      </p:sp>
      <p:sp>
        <p:nvSpPr>
          <p:cNvPr id="4" name="Date Placeholder 3">
            <a:extLst>
              <a:ext uri="{FF2B5EF4-FFF2-40B4-BE49-F238E27FC236}">
                <a16:creationId xmlns:a16="http://schemas.microsoft.com/office/drawing/2014/main" id="{21AE760A-9752-7C3C-F627-FC2E2C2846D0}"/>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7EF349A4-9A33-9841-80D2-9BB5E9598F63}"/>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FC4BCA33-FC85-0A2F-BEE3-DD7DB97EA549}"/>
              </a:ext>
            </a:extLst>
          </p:cNvPr>
          <p:cNvSpPr>
            <a:spLocks noGrp="1"/>
          </p:cNvSpPr>
          <p:nvPr>
            <p:ph type="sldNum" sz="quarter" idx="12"/>
          </p:nvPr>
        </p:nvSpPr>
        <p:spPr/>
        <p:txBody>
          <a:bodyPr/>
          <a:lstStyle/>
          <a:p>
            <a:fld id="{CBA79600-21DF-4871-9A0D-27352659FA8F}" type="slidenum">
              <a:rPr lang="en-US" smtClean="0"/>
              <a:t>10</a:t>
            </a:fld>
            <a:endParaRPr lang="en-US"/>
          </a:p>
        </p:txBody>
      </p:sp>
    </p:spTree>
    <p:extLst>
      <p:ext uri="{BB962C8B-B14F-4D97-AF65-F5344CB8AC3E}">
        <p14:creationId xmlns:p14="http://schemas.microsoft.com/office/powerpoint/2010/main" val="268743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E1849F-4D01-B786-4ADE-518BDCB5F64D}"/>
              </a:ext>
            </a:extLst>
          </p:cNvPr>
          <p:cNvSpPr>
            <a:spLocks noGrp="1"/>
          </p:cNvSpPr>
          <p:nvPr>
            <p:ph idx="1"/>
          </p:nvPr>
        </p:nvSpPr>
        <p:spPr>
          <a:xfrm>
            <a:off x="914400" y="1901951"/>
            <a:ext cx="10363200" cy="4573461"/>
          </a:xfrm>
        </p:spPr>
        <p:txBody>
          <a:bodyPr/>
          <a:lstStyle/>
          <a:p>
            <a:r>
              <a:rPr lang="en-US" sz="2200" dirty="0"/>
              <a:t>[1] 11-24-0873-02-00bn, “Design Targets and Considerations for Enhanced Long Range”, Jianhan Liu (</a:t>
            </a:r>
            <a:r>
              <a:rPr lang="en-US" sz="2200" dirty="0" err="1"/>
              <a:t>Mediatek</a:t>
            </a:r>
            <a:r>
              <a:rPr lang="en-US" sz="2200" dirty="0"/>
              <a:t>)</a:t>
            </a:r>
          </a:p>
          <a:p>
            <a:r>
              <a:rPr lang="en-US" sz="2200" dirty="0"/>
              <a:t>[2] 11-24-1410-00-00bn, “</a:t>
            </a:r>
            <a:r>
              <a:rPr lang="en-US" sz="2200" dirty="0">
                <a:solidFill>
                  <a:schemeClr val="tx1"/>
                </a:solidFill>
              </a:rPr>
              <a:t>Legacy preamble for ELR PPDU</a:t>
            </a:r>
            <a:r>
              <a:rPr lang="en-US" sz="2200" dirty="0"/>
              <a:t>”, Ross Jian Yu (Huawei)</a:t>
            </a:r>
          </a:p>
          <a:p>
            <a:r>
              <a:rPr lang="en-US" sz="2200" dirty="0"/>
              <a:t>[3]  11-24-1232-00-00bn, “</a:t>
            </a:r>
            <a:r>
              <a:rPr lang="en-GB" sz="2200" dirty="0"/>
              <a:t>Discussions on Extended Long Range PPDU</a:t>
            </a:r>
            <a:r>
              <a:rPr lang="en-US" sz="2200" dirty="0"/>
              <a:t>”, Leonardo </a:t>
            </a:r>
            <a:r>
              <a:rPr lang="en-US" sz="2200" dirty="0" err="1"/>
              <a:t>Lanante</a:t>
            </a:r>
            <a:r>
              <a:rPr lang="en-US" sz="2200" dirty="0"/>
              <a:t> (</a:t>
            </a:r>
            <a:r>
              <a:rPr lang="en-US" sz="2200" dirty="0" err="1"/>
              <a:t>Ofinno</a:t>
            </a:r>
            <a:r>
              <a:rPr lang="en-US" sz="2200" dirty="0"/>
              <a:t>)</a:t>
            </a:r>
          </a:p>
          <a:p>
            <a:r>
              <a:rPr lang="en-US" sz="2200" dirty="0"/>
              <a:t>[4] 11-24-1478-00-00bn, “ELR PPDU design”, Lin Yang (Qualcomm)</a:t>
            </a:r>
          </a:p>
          <a:p>
            <a:r>
              <a:rPr lang="en-US" sz="2200" dirty="0"/>
              <a:t>[5] 11-24-1571-00-00bn, “Extended Long Range (ELR) Mark Symbol Design”, Rethna Pulikkoonattu (Broadcom Inc)</a:t>
            </a:r>
          </a:p>
          <a:p>
            <a:r>
              <a:rPr lang="en-US" sz="2200" dirty="0"/>
              <a:t>[6] 11-24-1485-00-00bn, “</a:t>
            </a:r>
            <a:r>
              <a:rPr lang="en-US" altLang="ko-KR" sz="2200" dirty="0">
                <a:ea typeface="굴림" panose="020B0600000101010101" pitchFamily="50" charset="-127"/>
              </a:rPr>
              <a:t>Considerations for ELR PPDU format</a:t>
            </a:r>
            <a:r>
              <a:rPr lang="en-US" sz="2200" dirty="0"/>
              <a:t>”, Dongguk Lim (LG Electronics)</a:t>
            </a:r>
          </a:p>
          <a:p>
            <a:r>
              <a:rPr lang="en-US" sz="2200" dirty="0"/>
              <a:t>[7] 11-24-0875-01-00bn, “UHR Enhanced Long Range Support”, Rui Cao (NXP).</a:t>
            </a:r>
          </a:p>
        </p:txBody>
      </p:sp>
      <p:sp>
        <p:nvSpPr>
          <p:cNvPr id="3" name="Title 2">
            <a:extLst>
              <a:ext uri="{FF2B5EF4-FFF2-40B4-BE49-F238E27FC236}">
                <a16:creationId xmlns:a16="http://schemas.microsoft.com/office/drawing/2014/main" id="{B694EAD5-AEE9-43C0-4285-C7EE518EB5E3}"/>
              </a:ext>
            </a:extLst>
          </p:cNvPr>
          <p:cNvSpPr>
            <a:spLocks noGrp="1"/>
          </p:cNvSpPr>
          <p:nvPr>
            <p:ph type="title"/>
          </p:nvPr>
        </p:nvSpPr>
        <p:spPr/>
        <p:txBody>
          <a:bodyPr/>
          <a:lstStyle/>
          <a:p>
            <a:r>
              <a:rPr lang="en-US" dirty="0"/>
              <a:t>References</a:t>
            </a:r>
          </a:p>
        </p:txBody>
      </p:sp>
      <p:sp>
        <p:nvSpPr>
          <p:cNvPr id="4" name="Date Placeholder 3">
            <a:extLst>
              <a:ext uri="{FF2B5EF4-FFF2-40B4-BE49-F238E27FC236}">
                <a16:creationId xmlns:a16="http://schemas.microsoft.com/office/drawing/2014/main" id="{411C7E90-C025-D049-AA6F-736B65A89028}"/>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AC072A70-C8D1-668F-0527-C8A20E84751B}"/>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D0DB5C09-8E38-64F7-0D5B-9618191504C9}"/>
              </a:ext>
            </a:extLst>
          </p:cNvPr>
          <p:cNvSpPr>
            <a:spLocks noGrp="1"/>
          </p:cNvSpPr>
          <p:nvPr>
            <p:ph type="sldNum" sz="quarter" idx="12"/>
          </p:nvPr>
        </p:nvSpPr>
        <p:spPr/>
        <p:txBody>
          <a:bodyPr/>
          <a:lstStyle/>
          <a:p>
            <a:fld id="{CBA79600-21DF-4871-9A0D-27352659FA8F}" type="slidenum">
              <a:rPr lang="en-US" smtClean="0"/>
              <a:t>11</a:t>
            </a:fld>
            <a:endParaRPr lang="en-US"/>
          </a:p>
        </p:txBody>
      </p:sp>
    </p:spTree>
    <p:extLst>
      <p:ext uri="{BB962C8B-B14F-4D97-AF65-F5344CB8AC3E}">
        <p14:creationId xmlns:p14="http://schemas.microsoft.com/office/powerpoint/2010/main" val="3221176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7AC5-2BAB-EA02-C283-B37DFE5A7DEB}"/>
              </a:ext>
            </a:extLst>
          </p:cNvPr>
          <p:cNvSpPr>
            <a:spLocks noGrp="1"/>
          </p:cNvSpPr>
          <p:nvPr>
            <p:ph type="title"/>
          </p:nvPr>
        </p:nvSpPr>
        <p:spPr>
          <a:xfrm>
            <a:off x="914400" y="685800"/>
            <a:ext cx="10363200" cy="1066800"/>
          </a:xfrm>
        </p:spPr>
        <p:txBody>
          <a:bodyPr/>
          <a:lstStyle/>
          <a:p>
            <a:r>
              <a:rPr lang="en-US" dirty="0"/>
              <a:t>Introduction</a:t>
            </a:r>
          </a:p>
        </p:txBody>
      </p:sp>
      <p:sp>
        <p:nvSpPr>
          <p:cNvPr id="3" name="Content Placeholder 2">
            <a:extLst>
              <a:ext uri="{FF2B5EF4-FFF2-40B4-BE49-F238E27FC236}">
                <a16:creationId xmlns:a16="http://schemas.microsoft.com/office/drawing/2014/main" id="{8B8AFCD9-9CC7-499A-9A3B-0158983AAA98}"/>
              </a:ext>
            </a:extLst>
          </p:cNvPr>
          <p:cNvSpPr>
            <a:spLocks noGrp="1"/>
          </p:cNvSpPr>
          <p:nvPr>
            <p:ph idx="1"/>
          </p:nvPr>
        </p:nvSpPr>
        <p:spPr>
          <a:xfrm>
            <a:off x="914400" y="1904999"/>
            <a:ext cx="10363200" cy="4544199"/>
          </a:xfrm>
        </p:spPr>
        <p:txBody>
          <a:bodyPr/>
          <a:lstStyle/>
          <a:p>
            <a:r>
              <a:rPr lang="en-US" dirty="0"/>
              <a:t>The following format was proposed for ELR-PPDU in [1].</a:t>
            </a:r>
          </a:p>
          <a:p>
            <a:pPr lvl="1"/>
            <a:r>
              <a:rPr lang="en-US" dirty="0"/>
              <a:t>Supports coexistence with legacy STA</a:t>
            </a:r>
          </a:p>
          <a:p>
            <a:pPr lvl="1"/>
            <a:endParaRPr lang="en-US" dirty="0"/>
          </a:p>
          <a:p>
            <a:pPr lvl="1"/>
            <a:endParaRPr lang="en-US" dirty="0"/>
          </a:p>
          <a:p>
            <a:r>
              <a:rPr lang="en-US" dirty="0"/>
              <a:t>In [2, 3, 4, 5, 6],</a:t>
            </a:r>
          </a:p>
          <a:p>
            <a:pPr lvl="1"/>
            <a:r>
              <a:rPr lang="en-US" dirty="0"/>
              <a:t>Various options on Legacy preamble in ELR PPDU have been discussed.</a:t>
            </a:r>
          </a:p>
          <a:p>
            <a:pPr lvl="1"/>
            <a:r>
              <a:rPr lang="en-US" dirty="0"/>
              <a:t>The preferred option in all of them is the following:</a:t>
            </a:r>
          </a:p>
          <a:p>
            <a:pPr lvl="1"/>
            <a:endParaRPr lang="en-US" dirty="0"/>
          </a:p>
          <a:p>
            <a:pPr marL="457200" lvl="1" indent="0" algn="ctr">
              <a:buNone/>
            </a:pPr>
            <a:endParaRPr lang="en-US" dirty="0"/>
          </a:p>
          <a:p>
            <a:pPr marL="457200" lvl="1" indent="0" algn="ctr">
              <a:buNone/>
            </a:pPr>
            <a:endParaRPr lang="en-US" dirty="0"/>
          </a:p>
          <a:p>
            <a:pPr marL="457200" lvl="1" indent="0" algn="ctr">
              <a:buNone/>
            </a:pPr>
            <a:r>
              <a:rPr lang="en-US" dirty="0"/>
              <a:t>U-SIG is present in most of the design proposals</a:t>
            </a:r>
          </a:p>
        </p:txBody>
      </p:sp>
      <p:sp>
        <p:nvSpPr>
          <p:cNvPr id="4" name="Footer Placeholder 3">
            <a:extLst>
              <a:ext uri="{FF2B5EF4-FFF2-40B4-BE49-F238E27FC236}">
                <a16:creationId xmlns:a16="http://schemas.microsoft.com/office/drawing/2014/main" id="{4311848C-97D6-FE63-918F-09B91149569C}"/>
              </a:ext>
            </a:extLst>
          </p:cNvPr>
          <p:cNvSpPr>
            <a:spLocks noGrp="1"/>
          </p:cNvSpPr>
          <p:nvPr>
            <p:ph type="ftr" sz="quarter" idx="11"/>
          </p:nvPr>
        </p:nvSpPr>
        <p:spPr>
          <a:xfrm>
            <a:off x="9288760" y="6475413"/>
            <a:ext cx="2103141" cy="276999"/>
          </a:xfrm>
        </p:spPr>
        <p:txBody>
          <a:bodyPr/>
          <a:lstStyle/>
          <a:p>
            <a:r>
              <a:rPr lang="en-US"/>
              <a:t>B Hari Ram (NXP)</a:t>
            </a:r>
          </a:p>
        </p:txBody>
      </p:sp>
      <p:sp>
        <p:nvSpPr>
          <p:cNvPr id="5" name="Slide Number Placeholder 4">
            <a:extLst>
              <a:ext uri="{FF2B5EF4-FFF2-40B4-BE49-F238E27FC236}">
                <a16:creationId xmlns:a16="http://schemas.microsoft.com/office/drawing/2014/main" id="{9B6B4AD2-8213-1E1F-53E7-3590CD954008}"/>
              </a:ext>
            </a:extLst>
          </p:cNvPr>
          <p:cNvSpPr>
            <a:spLocks noGrp="1"/>
          </p:cNvSpPr>
          <p:nvPr>
            <p:ph type="sldNum" sz="quarter" idx="12"/>
          </p:nvPr>
        </p:nvSpPr>
        <p:spPr>
          <a:xfrm>
            <a:off x="5746051" y="6475413"/>
            <a:ext cx="801502" cy="276999"/>
          </a:xfrm>
        </p:spPr>
        <p:txBody>
          <a:bodyPr/>
          <a:lstStyle/>
          <a:p>
            <a:fld id="{CBA79600-21DF-4871-9A0D-27352659FA8F}" type="slidenum">
              <a:rPr lang="en-US" smtClean="0"/>
              <a:t>2</a:t>
            </a:fld>
            <a:endParaRPr lang="en-US"/>
          </a:p>
        </p:txBody>
      </p:sp>
      <p:sp>
        <p:nvSpPr>
          <p:cNvPr id="6" name="Date Placeholder 5">
            <a:extLst>
              <a:ext uri="{FF2B5EF4-FFF2-40B4-BE49-F238E27FC236}">
                <a16:creationId xmlns:a16="http://schemas.microsoft.com/office/drawing/2014/main" id="{DDD277A4-E8FE-198C-0A19-D50A2E0485E0}"/>
              </a:ext>
            </a:extLst>
          </p:cNvPr>
          <p:cNvSpPr>
            <a:spLocks noGrp="1"/>
          </p:cNvSpPr>
          <p:nvPr>
            <p:ph type="dt" sz="half" idx="10"/>
          </p:nvPr>
        </p:nvSpPr>
        <p:spPr>
          <a:xfrm>
            <a:off x="929218" y="332601"/>
            <a:ext cx="1579600" cy="276999"/>
          </a:xfrm>
        </p:spPr>
        <p:txBody>
          <a:bodyPr/>
          <a:lstStyle/>
          <a:p>
            <a:r>
              <a:rPr lang="en-US"/>
              <a:t>November 2024</a:t>
            </a:r>
          </a:p>
        </p:txBody>
      </p:sp>
      <p:grpSp>
        <p:nvGrpSpPr>
          <p:cNvPr id="11" name="Group 10">
            <a:extLst>
              <a:ext uri="{FF2B5EF4-FFF2-40B4-BE49-F238E27FC236}">
                <a16:creationId xmlns:a16="http://schemas.microsoft.com/office/drawing/2014/main" id="{D9297B91-4701-B7C2-E930-4F3AF0B95F1F}"/>
              </a:ext>
            </a:extLst>
          </p:cNvPr>
          <p:cNvGrpSpPr/>
          <p:nvPr/>
        </p:nvGrpSpPr>
        <p:grpSpPr>
          <a:xfrm>
            <a:off x="2376001" y="2869696"/>
            <a:ext cx="6978180" cy="517321"/>
            <a:chOff x="2376001" y="2976376"/>
            <a:chExt cx="6978180" cy="517321"/>
          </a:xfrm>
        </p:grpSpPr>
        <p:sp>
          <p:nvSpPr>
            <p:cNvPr id="8" name="Rectangle 7">
              <a:extLst>
                <a:ext uri="{FF2B5EF4-FFF2-40B4-BE49-F238E27FC236}">
                  <a16:creationId xmlns:a16="http://schemas.microsoft.com/office/drawing/2014/main" id="{8B5E2C93-5B3C-18CA-BD54-E5389FF8D890}"/>
                </a:ext>
              </a:extLst>
            </p:cNvPr>
            <p:cNvSpPr/>
            <p:nvPr/>
          </p:nvSpPr>
          <p:spPr bwMode="auto">
            <a:xfrm>
              <a:off x="2376001" y="2976376"/>
              <a:ext cx="2231790" cy="51732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Legacy Preamble</a:t>
              </a:r>
            </a:p>
          </p:txBody>
        </p:sp>
        <p:sp>
          <p:nvSpPr>
            <p:cNvPr id="9" name="Rectangle 8">
              <a:extLst>
                <a:ext uri="{FF2B5EF4-FFF2-40B4-BE49-F238E27FC236}">
                  <a16:creationId xmlns:a16="http://schemas.microsoft.com/office/drawing/2014/main" id="{5AC3B348-9CB8-A812-BBD9-A288F3F74294}"/>
                </a:ext>
              </a:extLst>
            </p:cNvPr>
            <p:cNvSpPr/>
            <p:nvPr/>
          </p:nvSpPr>
          <p:spPr bwMode="auto">
            <a:xfrm>
              <a:off x="4607791" y="2976376"/>
              <a:ext cx="2231790" cy="51732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ELR Preamble</a:t>
              </a:r>
            </a:p>
          </p:txBody>
        </p:sp>
        <p:sp>
          <p:nvSpPr>
            <p:cNvPr id="10" name="Rectangle 9">
              <a:extLst>
                <a:ext uri="{FF2B5EF4-FFF2-40B4-BE49-F238E27FC236}">
                  <a16:creationId xmlns:a16="http://schemas.microsoft.com/office/drawing/2014/main" id="{32A1BCAB-D8FA-2874-53C8-D5005954886B}"/>
                </a:ext>
              </a:extLst>
            </p:cNvPr>
            <p:cNvSpPr/>
            <p:nvPr/>
          </p:nvSpPr>
          <p:spPr bwMode="auto">
            <a:xfrm>
              <a:off x="6839581" y="2976376"/>
              <a:ext cx="2514600" cy="51732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ELR Data</a:t>
              </a:r>
            </a:p>
          </p:txBody>
        </p:sp>
      </p:grpSp>
      <p:grpSp>
        <p:nvGrpSpPr>
          <p:cNvPr id="21" name="Group 20">
            <a:extLst>
              <a:ext uri="{FF2B5EF4-FFF2-40B4-BE49-F238E27FC236}">
                <a16:creationId xmlns:a16="http://schemas.microsoft.com/office/drawing/2014/main" id="{4C63F678-E6F2-03EC-4BE1-494115536E39}"/>
              </a:ext>
            </a:extLst>
          </p:cNvPr>
          <p:cNvGrpSpPr/>
          <p:nvPr/>
        </p:nvGrpSpPr>
        <p:grpSpPr>
          <a:xfrm>
            <a:off x="2376001" y="4754882"/>
            <a:ext cx="7315200" cy="457200"/>
            <a:chOff x="2376001" y="5943600"/>
            <a:chExt cx="7315200" cy="457200"/>
          </a:xfrm>
        </p:grpSpPr>
        <p:grpSp>
          <p:nvGrpSpPr>
            <p:cNvPr id="20" name="Group 19">
              <a:extLst>
                <a:ext uri="{FF2B5EF4-FFF2-40B4-BE49-F238E27FC236}">
                  <a16:creationId xmlns:a16="http://schemas.microsoft.com/office/drawing/2014/main" id="{E64B0218-45A8-67A3-DCEC-6DBC23DD8DD1}"/>
                </a:ext>
              </a:extLst>
            </p:cNvPr>
            <p:cNvGrpSpPr/>
            <p:nvPr/>
          </p:nvGrpSpPr>
          <p:grpSpPr>
            <a:xfrm>
              <a:off x="2376001" y="5943600"/>
              <a:ext cx="5486400" cy="457200"/>
              <a:chOff x="2376001" y="5943600"/>
              <a:chExt cx="5486400" cy="457200"/>
            </a:xfrm>
            <a:solidFill>
              <a:srgbClr val="D9D9D9"/>
            </a:solidFill>
          </p:grpSpPr>
          <p:sp>
            <p:nvSpPr>
              <p:cNvPr id="12" name="矩形 19">
                <a:extLst>
                  <a:ext uri="{FF2B5EF4-FFF2-40B4-BE49-F238E27FC236}">
                    <a16:creationId xmlns:a16="http://schemas.microsoft.com/office/drawing/2014/main" id="{235833C6-0773-58C8-2ABD-E70CC1E0E5A7}"/>
                  </a:ext>
                </a:extLst>
              </p:cNvPr>
              <p:cNvSpPr/>
              <p:nvPr/>
            </p:nvSpPr>
            <p:spPr bwMode="auto">
              <a:xfrm>
                <a:off x="2376001" y="59436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L-STF</a:t>
                </a:r>
                <a:endParaRPr kumimoji="0" lang="zh-CN" altLang="en-US" sz="1200" b="0" i="0" u="none" strike="noStrike" cap="none" normalizeH="0" baseline="0" dirty="0">
                  <a:ln>
                    <a:noFill/>
                  </a:ln>
                  <a:solidFill>
                    <a:schemeClr val="tx1"/>
                  </a:solidFill>
                  <a:effectLst/>
                  <a:latin typeface="Times New Roman" charset="0"/>
                </a:endParaRPr>
              </a:p>
            </p:txBody>
          </p:sp>
          <p:sp>
            <p:nvSpPr>
              <p:cNvPr id="13" name="矩形 20">
                <a:extLst>
                  <a:ext uri="{FF2B5EF4-FFF2-40B4-BE49-F238E27FC236}">
                    <a16:creationId xmlns:a16="http://schemas.microsoft.com/office/drawing/2014/main" id="{0640ED7F-0761-E587-6778-72203C87F0A0}"/>
                  </a:ext>
                </a:extLst>
              </p:cNvPr>
              <p:cNvSpPr/>
              <p:nvPr/>
            </p:nvSpPr>
            <p:spPr bwMode="auto">
              <a:xfrm>
                <a:off x="3290401" y="59436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L-LTF</a:t>
                </a:r>
                <a:endParaRPr kumimoji="0" lang="zh-CN" altLang="en-US" sz="1200" b="0" i="0" u="none" strike="noStrike" cap="none" normalizeH="0" baseline="0" dirty="0">
                  <a:ln>
                    <a:noFill/>
                  </a:ln>
                  <a:solidFill>
                    <a:schemeClr val="tx1"/>
                  </a:solidFill>
                  <a:effectLst/>
                  <a:latin typeface="Times New Roman" charset="0"/>
                </a:endParaRPr>
              </a:p>
            </p:txBody>
          </p:sp>
          <p:sp>
            <p:nvSpPr>
              <p:cNvPr id="14" name="矩形 21">
                <a:extLst>
                  <a:ext uri="{FF2B5EF4-FFF2-40B4-BE49-F238E27FC236}">
                    <a16:creationId xmlns:a16="http://schemas.microsoft.com/office/drawing/2014/main" id="{683D77B9-7E1E-D977-FBCC-15CBBFF39021}"/>
                  </a:ext>
                </a:extLst>
              </p:cNvPr>
              <p:cNvSpPr/>
              <p:nvPr/>
            </p:nvSpPr>
            <p:spPr bwMode="auto">
              <a:xfrm>
                <a:off x="4204801" y="59436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L-SIG</a:t>
                </a:r>
                <a:endParaRPr kumimoji="0" lang="zh-CN" altLang="en-US" sz="1200" b="0" i="0" u="none" strike="noStrike" cap="none" normalizeH="0" baseline="0" dirty="0">
                  <a:ln>
                    <a:noFill/>
                  </a:ln>
                  <a:solidFill>
                    <a:schemeClr val="tx1"/>
                  </a:solidFill>
                  <a:effectLst/>
                  <a:latin typeface="Times New Roman" charset="0"/>
                </a:endParaRPr>
              </a:p>
            </p:txBody>
          </p:sp>
          <p:sp>
            <p:nvSpPr>
              <p:cNvPr id="15" name="矩形 22">
                <a:extLst>
                  <a:ext uri="{FF2B5EF4-FFF2-40B4-BE49-F238E27FC236}">
                    <a16:creationId xmlns:a16="http://schemas.microsoft.com/office/drawing/2014/main" id="{8CF7C07C-8C10-CC77-EAC9-0A3F43A26ACC}"/>
                  </a:ext>
                </a:extLst>
              </p:cNvPr>
              <p:cNvSpPr/>
              <p:nvPr/>
            </p:nvSpPr>
            <p:spPr bwMode="auto">
              <a:xfrm>
                <a:off x="5119201" y="59436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RL-SIG</a:t>
                </a:r>
                <a:endParaRPr kumimoji="0" lang="zh-CN" altLang="en-US" sz="1200" b="0" i="0" u="none" strike="noStrike" cap="none" normalizeH="0" baseline="0" dirty="0">
                  <a:ln>
                    <a:noFill/>
                  </a:ln>
                  <a:solidFill>
                    <a:schemeClr val="tx1"/>
                  </a:solidFill>
                  <a:effectLst/>
                  <a:latin typeface="Times New Roman" charset="0"/>
                </a:endParaRPr>
              </a:p>
            </p:txBody>
          </p:sp>
          <p:sp>
            <p:nvSpPr>
              <p:cNvPr id="16" name="矩形 23">
                <a:extLst>
                  <a:ext uri="{FF2B5EF4-FFF2-40B4-BE49-F238E27FC236}">
                    <a16:creationId xmlns:a16="http://schemas.microsoft.com/office/drawing/2014/main" id="{5F831C9A-94E0-4AE2-D0DC-F19E8DA44636}"/>
                  </a:ext>
                </a:extLst>
              </p:cNvPr>
              <p:cNvSpPr/>
              <p:nvPr/>
            </p:nvSpPr>
            <p:spPr bwMode="auto">
              <a:xfrm>
                <a:off x="6033601" y="5943600"/>
                <a:ext cx="914400" cy="4572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U-SIG-1</a:t>
                </a:r>
                <a:endParaRPr kumimoji="0" lang="zh-CN" altLang="en-US" sz="1200" b="0" i="0" u="none" strike="noStrike" cap="none" normalizeH="0" baseline="0" dirty="0">
                  <a:ln>
                    <a:noFill/>
                  </a:ln>
                  <a:solidFill>
                    <a:schemeClr val="tx1"/>
                  </a:solidFill>
                  <a:effectLst/>
                  <a:latin typeface="Times New Roman" charset="0"/>
                </a:endParaRPr>
              </a:p>
            </p:txBody>
          </p:sp>
          <p:sp>
            <p:nvSpPr>
              <p:cNvPr id="17" name="矩形 24">
                <a:extLst>
                  <a:ext uri="{FF2B5EF4-FFF2-40B4-BE49-F238E27FC236}">
                    <a16:creationId xmlns:a16="http://schemas.microsoft.com/office/drawing/2014/main" id="{F1BD1774-A364-2307-4B71-26161F8C0DBD}"/>
                  </a:ext>
                </a:extLst>
              </p:cNvPr>
              <p:cNvSpPr/>
              <p:nvPr/>
            </p:nvSpPr>
            <p:spPr bwMode="auto">
              <a:xfrm>
                <a:off x="6948001" y="5943600"/>
                <a:ext cx="914400" cy="4572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zh-CN" dirty="0"/>
                  <a:t>U-SIG-2</a:t>
                </a:r>
                <a:endParaRPr lang="zh-CN" altLang="en-US" dirty="0"/>
              </a:p>
            </p:txBody>
          </p:sp>
        </p:grpSp>
        <p:sp>
          <p:nvSpPr>
            <p:cNvPr id="18" name="矩形 25">
              <a:extLst>
                <a:ext uri="{FF2B5EF4-FFF2-40B4-BE49-F238E27FC236}">
                  <a16:creationId xmlns:a16="http://schemas.microsoft.com/office/drawing/2014/main" id="{76A8D0D3-F236-BA1E-AAEE-2DB20F40B7B1}"/>
                </a:ext>
              </a:extLst>
            </p:cNvPr>
            <p:cNvSpPr/>
            <p:nvPr/>
          </p:nvSpPr>
          <p:spPr bwMode="auto">
            <a:xfrm>
              <a:off x="7862401" y="59436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ELR-Preamble</a:t>
              </a:r>
              <a:endParaRPr kumimoji="0" lang="zh-CN" altLang="en-US" sz="1200" b="0" i="0" u="none" strike="noStrike" cap="none" normalizeH="0" baseline="0" dirty="0">
                <a:ln>
                  <a:noFill/>
                </a:ln>
                <a:solidFill>
                  <a:schemeClr val="tx1"/>
                </a:solidFill>
                <a:effectLst/>
                <a:latin typeface="Times New Roman" charset="0"/>
              </a:endParaRPr>
            </a:p>
          </p:txBody>
        </p:sp>
        <p:sp>
          <p:nvSpPr>
            <p:cNvPr id="19" name="矩形 26">
              <a:extLst>
                <a:ext uri="{FF2B5EF4-FFF2-40B4-BE49-F238E27FC236}">
                  <a16:creationId xmlns:a16="http://schemas.microsoft.com/office/drawing/2014/main" id="{321A5FC9-A76A-8056-8429-28C57B8D18BE}"/>
                </a:ext>
              </a:extLst>
            </p:cNvPr>
            <p:cNvSpPr/>
            <p:nvPr/>
          </p:nvSpPr>
          <p:spPr bwMode="auto">
            <a:xfrm>
              <a:off x="8776801" y="59436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ELR Data</a:t>
              </a:r>
              <a:endParaRPr kumimoji="0" lang="zh-CN" altLang="en-US" sz="1200" b="0" i="0" u="none" strike="noStrike" cap="none" normalizeH="0" baseline="0" dirty="0">
                <a:ln>
                  <a:noFill/>
                </a:ln>
                <a:solidFill>
                  <a:schemeClr val="tx1"/>
                </a:solidFill>
                <a:effectLst/>
                <a:latin typeface="Times New Roman" charset="0"/>
              </a:endParaRPr>
            </a:p>
          </p:txBody>
        </p:sp>
      </p:grpSp>
    </p:spTree>
    <p:extLst>
      <p:ext uri="{BB962C8B-B14F-4D97-AF65-F5344CB8AC3E}">
        <p14:creationId xmlns:p14="http://schemas.microsoft.com/office/powerpoint/2010/main" val="1297089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D0FC42B-A310-E060-B396-E9280E38819B}"/>
              </a:ext>
            </a:extLst>
          </p:cNvPr>
          <p:cNvSpPr>
            <a:spLocks noGrp="1"/>
          </p:cNvSpPr>
          <p:nvPr>
            <p:ph idx="1"/>
          </p:nvPr>
        </p:nvSpPr>
        <p:spPr>
          <a:xfrm>
            <a:off x="914400" y="1901952"/>
            <a:ext cx="10363200" cy="4494213"/>
          </a:xfrm>
        </p:spPr>
        <p:txBody>
          <a:bodyPr/>
          <a:lstStyle/>
          <a:p>
            <a:r>
              <a:rPr lang="en-US" sz="2200" dirty="0"/>
              <a:t>The SNR design target [1, 7] of the ELR-PPDU is ~6 dB better than 11a/g 6 Mbps.</a:t>
            </a:r>
          </a:p>
          <a:p>
            <a:endParaRPr lang="en-US" sz="2200" dirty="0"/>
          </a:p>
          <a:p>
            <a:r>
              <a:rPr lang="en-US" sz="2200" dirty="0"/>
              <a:t>The Legacy preamble does not have sufficient SNR for it to be decoded properly at the ELR STA at its range.</a:t>
            </a:r>
          </a:p>
          <a:p>
            <a:pPr lvl="1"/>
            <a:r>
              <a:rPr lang="en-US" sz="1800" dirty="0"/>
              <a:t>U-SIG decoding of an ELR PPDU have high false CRC-PASS, i.e., a valid ELR PPDU at a ELR capable device being detected as a valid non-ELR PPDU.</a:t>
            </a:r>
          </a:p>
          <a:p>
            <a:pPr lvl="1"/>
            <a:endParaRPr lang="en-US" dirty="0"/>
          </a:p>
          <a:p>
            <a:r>
              <a:rPr lang="en-US" sz="2200" dirty="0"/>
              <a:t>In this contribution, specific subfields in the USIG of ELR PPDU are defined which alleviate the false CRC passing issue for low SNR receivers, as well as enabling better coexistence and power save for high SNR receivers.</a:t>
            </a:r>
          </a:p>
          <a:p>
            <a:endParaRPr lang="en-US" sz="2200" dirty="0"/>
          </a:p>
        </p:txBody>
      </p:sp>
      <p:sp>
        <p:nvSpPr>
          <p:cNvPr id="3" name="Title 2">
            <a:extLst>
              <a:ext uri="{FF2B5EF4-FFF2-40B4-BE49-F238E27FC236}">
                <a16:creationId xmlns:a16="http://schemas.microsoft.com/office/drawing/2014/main" id="{CFDB60AA-D6E1-1084-0E89-3B9801656167}"/>
              </a:ext>
            </a:extLst>
          </p:cNvPr>
          <p:cNvSpPr>
            <a:spLocks noGrp="1"/>
          </p:cNvSpPr>
          <p:nvPr>
            <p:ph type="title"/>
          </p:nvPr>
        </p:nvSpPr>
        <p:spPr/>
        <p:txBody>
          <a:bodyPr/>
          <a:lstStyle/>
          <a:p>
            <a:r>
              <a:rPr lang="en-US" dirty="0"/>
              <a:t>Design Consideration</a:t>
            </a:r>
          </a:p>
        </p:txBody>
      </p:sp>
      <p:sp>
        <p:nvSpPr>
          <p:cNvPr id="4" name="Date Placeholder 3">
            <a:extLst>
              <a:ext uri="{FF2B5EF4-FFF2-40B4-BE49-F238E27FC236}">
                <a16:creationId xmlns:a16="http://schemas.microsoft.com/office/drawing/2014/main" id="{E32E2957-CA40-895B-F722-911FF0EBF202}"/>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D3778CC5-55E3-2799-F42A-448C054D9710}"/>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4D507214-8E62-4053-7AE6-E56AA3710BC3}"/>
              </a:ext>
            </a:extLst>
          </p:cNvPr>
          <p:cNvSpPr>
            <a:spLocks noGrp="1"/>
          </p:cNvSpPr>
          <p:nvPr>
            <p:ph type="sldNum" sz="quarter" idx="12"/>
          </p:nvPr>
        </p:nvSpPr>
        <p:spPr/>
        <p:txBody>
          <a:bodyPr/>
          <a:lstStyle/>
          <a:p>
            <a:fld id="{CBA79600-21DF-4871-9A0D-27352659FA8F}" type="slidenum">
              <a:rPr lang="en-US" smtClean="0"/>
              <a:t>3</a:t>
            </a:fld>
            <a:endParaRPr lang="en-US"/>
          </a:p>
        </p:txBody>
      </p:sp>
    </p:spTree>
    <p:extLst>
      <p:ext uri="{BB962C8B-B14F-4D97-AF65-F5344CB8AC3E}">
        <p14:creationId xmlns:p14="http://schemas.microsoft.com/office/powerpoint/2010/main" val="2457910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9C99EFD-6360-C578-297E-AC126E5C150B}"/>
              </a:ext>
            </a:extLst>
          </p:cNvPr>
          <p:cNvSpPr>
            <a:spLocks noGrp="1"/>
          </p:cNvSpPr>
          <p:nvPr>
            <p:ph type="title"/>
          </p:nvPr>
        </p:nvSpPr>
        <p:spPr/>
        <p:txBody>
          <a:bodyPr/>
          <a:lstStyle/>
          <a:p>
            <a:r>
              <a:rPr lang="en-US" dirty="0"/>
              <a:t>USIG content of an ELR PPDU</a:t>
            </a:r>
          </a:p>
        </p:txBody>
      </p:sp>
      <p:sp>
        <p:nvSpPr>
          <p:cNvPr id="4" name="Date Placeholder 3">
            <a:extLst>
              <a:ext uri="{FF2B5EF4-FFF2-40B4-BE49-F238E27FC236}">
                <a16:creationId xmlns:a16="http://schemas.microsoft.com/office/drawing/2014/main" id="{C03966F3-8672-63D9-72D1-40FBA7A539C3}"/>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3C4F0F0C-BDF1-38D8-EC30-681F98F23331}"/>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FA6753E6-599C-AFD3-DC78-8A4DAA1155C3}"/>
              </a:ext>
            </a:extLst>
          </p:cNvPr>
          <p:cNvSpPr>
            <a:spLocks noGrp="1"/>
          </p:cNvSpPr>
          <p:nvPr>
            <p:ph type="sldNum" sz="quarter" idx="12"/>
          </p:nvPr>
        </p:nvSpPr>
        <p:spPr/>
        <p:txBody>
          <a:bodyPr/>
          <a:lstStyle/>
          <a:p>
            <a:fld id="{CBA79600-21DF-4871-9A0D-27352659FA8F}" type="slidenum">
              <a:rPr lang="en-US" smtClean="0"/>
              <a:t>4</a:t>
            </a:fld>
            <a:endParaRPr lang="en-US"/>
          </a:p>
        </p:txBody>
      </p:sp>
      <p:graphicFrame>
        <p:nvGraphicFramePr>
          <p:cNvPr id="7" name="Table 6">
            <a:extLst>
              <a:ext uri="{FF2B5EF4-FFF2-40B4-BE49-F238E27FC236}">
                <a16:creationId xmlns:a16="http://schemas.microsoft.com/office/drawing/2014/main" id="{06B17987-FE1C-5B69-B9ED-7FBA19F38577}"/>
              </a:ext>
            </a:extLst>
          </p:cNvPr>
          <p:cNvGraphicFramePr>
            <a:graphicFrameLocks noGrp="1"/>
          </p:cNvGraphicFramePr>
          <p:nvPr>
            <p:extLst>
              <p:ext uri="{D42A27DB-BD31-4B8C-83A1-F6EECF244321}">
                <p14:modId xmlns:p14="http://schemas.microsoft.com/office/powerpoint/2010/main" val="2819177804"/>
              </p:ext>
            </p:extLst>
          </p:nvPr>
        </p:nvGraphicFramePr>
        <p:xfrm>
          <a:off x="1028258" y="2075605"/>
          <a:ext cx="4178491" cy="3256808"/>
        </p:xfrm>
        <a:graphic>
          <a:graphicData uri="http://schemas.openxmlformats.org/drawingml/2006/table">
            <a:tbl>
              <a:tblPr firstRow="1" firstCol="1" bandRow="1">
                <a:tableStyleId>{5940675A-B579-460E-94D1-54222C63F5DA}</a:tableStyleId>
              </a:tblPr>
              <a:tblGrid>
                <a:gridCol w="672348">
                  <a:extLst>
                    <a:ext uri="{9D8B030D-6E8A-4147-A177-3AD203B41FA5}">
                      <a16:colId xmlns:a16="http://schemas.microsoft.com/office/drawing/2014/main" val="2078225865"/>
                    </a:ext>
                  </a:extLst>
                </a:gridCol>
                <a:gridCol w="2004515">
                  <a:extLst>
                    <a:ext uri="{9D8B030D-6E8A-4147-A177-3AD203B41FA5}">
                      <a16:colId xmlns:a16="http://schemas.microsoft.com/office/drawing/2014/main" val="3790199128"/>
                    </a:ext>
                  </a:extLst>
                </a:gridCol>
                <a:gridCol w="698090">
                  <a:extLst>
                    <a:ext uri="{9D8B030D-6E8A-4147-A177-3AD203B41FA5}">
                      <a16:colId xmlns:a16="http://schemas.microsoft.com/office/drawing/2014/main" val="2997463141"/>
                    </a:ext>
                  </a:extLst>
                </a:gridCol>
                <a:gridCol w="401769">
                  <a:extLst>
                    <a:ext uri="{9D8B030D-6E8A-4147-A177-3AD203B41FA5}">
                      <a16:colId xmlns:a16="http://schemas.microsoft.com/office/drawing/2014/main" val="3185186252"/>
                    </a:ext>
                  </a:extLst>
                </a:gridCol>
                <a:gridCol w="401769">
                  <a:extLst>
                    <a:ext uri="{9D8B030D-6E8A-4147-A177-3AD203B41FA5}">
                      <a16:colId xmlns:a16="http://schemas.microsoft.com/office/drawing/2014/main" val="1436330449"/>
                    </a:ext>
                  </a:extLst>
                </a:gridCol>
              </a:tblGrid>
              <a:tr h="529538">
                <a:tc>
                  <a:txBody>
                    <a:bodyPr/>
                    <a:lstStyle/>
                    <a:p>
                      <a:pPr algn="ctr" fontAlgn="ctr"/>
                      <a:r>
                        <a:rPr lang="en-US" sz="1200" b="1" u="none" strike="noStrike" dirty="0">
                          <a:effectLst/>
                        </a:rPr>
                        <a:t>Category</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u="none" strike="noStrike" dirty="0">
                          <a:effectLst/>
                        </a:rPr>
                        <a:t>Subfield</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i="0" u="none" strike="noStrike" dirty="0">
                          <a:solidFill>
                            <a:schemeClr val="tx1"/>
                          </a:solidFill>
                          <a:effectLst/>
                          <a:latin typeface="Times New Roman" panose="02020603050405020304" pitchFamily="18" charset="0"/>
                        </a:rPr>
                        <a:t>Bit Pos</a:t>
                      </a:r>
                    </a:p>
                  </a:txBody>
                  <a:tcPr marL="9525" marR="9525" marT="9525" marB="0" anchor="ctr"/>
                </a:tc>
                <a:tc>
                  <a:txBody>
                    <a:bodyPr/>
                    <a:lstStyle/>
                    <a:p>
                      <a:pPr algn="ctr" rtl="0" fontAlgn="ctr"/>
                      <a:r>
                        <a:rPr lang="en-US" sz="1200" b="1" u="none" strike="noStrike" dirty="0">
                          <a:effectLst/>
                        </a:rPr>
                        <a:t>Bits</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i="0" u="none" strike="noStrike" dirty="0">
                          <a:solidFill>
                            <a:schemeClr val="tx1"/>
                          </a:solidFill>
                          <a:effectLst/>
                          <a:latin typeface="Times New Roman" panose="02020603050405020304" pitchFamily="18" charset="0"/>
                        </a:rPr>
                        <a:t>Value</a:t>
                      </a:r>
                    </a:p>
                  </a:txBody>
                  <a:tcPr marL="9525" marR="9525" marT="9525" marB="0" anchor="ctr"/>
                </a:tc>
                <a:extLst>
                  <a:ext uri="{0D108BD9-81ED-4DB2-BD59-A6C34878D82A}">
                    <a16:rowId xmlns:a16="http://schemas.microsoft.com/office/drawing/2014/main" val="1893332071"/>
                  </a:ext>
                </a:extLst>
              </a:tr>
              <a:tr h="389610">
                <a:tc rowSpan="7">
                  <a:txBody>
                    <a:bodyPr/>
                    <a:lstStyle/>
                    <a:p>
                      <a:pPr algn="ctr" fontAlgn="ctr"/>
                      <a:r>
                        <a:rPr lang="en-US" sz="1200" b="1" u="none" strike="noStrike" dirty="0">
                          <a:effectLst/>
                        </a:rPr>
                        <a:t>U-SIG-1</a:t>
                      </a:r>
                      <a:endParaRPr lang="en-US" sz="12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chemeClr val="tx1"/>
                          </a:solidFill>
                          <a:effectLst/>
                        </a:rPr>
                        <a:t>PHY Version identifier</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B0-B2</a:t>
                      </a:r>
                    </a:p>
                  </a:txBody>
                  <a:tcPr marL="9525" marR="9525" marT="9525" marB="0" anchor="ctr">
                    <a:noFill/>
                  </a:tcPr>
                </a:tc>
                <a:tc>
                  <a:txBody>
                    <a:bodyPr/>
                    <a:lstStyle/>
                    <a:p>
                      <a:pPr algn="ctr" rtl="0" fontAlgn="ctr"/>
                      <a:r>
                        <a:rPr lang="en-US" sz="1200" u="none" strike="noStrike" dirty="0">
                          <a:solidFill>
                            <a:schemeClr val="tx1"/>
                          </a:solidFill>
                          <a:effectLst/>
                        </a:rPr>
                        <a:t>3</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1" i="0" u="none" strike="noStrike" dirty="0">
                          <a:solidFill>
                            <a:srgbClr val="FF0000"/>
                          </a:solidFill>
                          <a:effectLst/>
                          <a:latin typeface="Times New Roman" panose="02020603050405020304" pitchFamily="18" charset="0"/>
                        </a:rPr>
                        <a:t>1</a:t>
                      </a:r>
                    </a:p>
                  </a:txBody>
                  <a:tcPr marL="9525" marR="9525" marT="9525" marB="0" anchor="ctr">
                    <a:noFill/>
                  </a:tcPr>
                </a:tc>
                <a:extLst>
                  <a:ext uri="{0D108BD9-81ED-4DB2-BD59-A6C34878D82A}">
                    <a16:rowId xmlns:a16="http://schemas.microsoft.com/office/drawing/2014/main" val="186384117"/>
                  </a:ext>
                </a:extLst>
              </a:tr>
              <a:tr h="389610">
                <a:tc vMerge="1">
                  <a:txBody>
                    <a:bodyPr/>
                    <a:lstStyle/>
                    <a:p>
                      <a:endParaRPr lang="en-US"/>
                    </a:p>
                  </a:txBody>
                  <a:tcPr/>
                </a:tc>
                <a:tc>
                  <a:txBody>
                    <a:bodyPr/>
                    <a:lstStyle/>
                    <a:p>
                      <a:pPr algn="ctr" rtl="0" fontAlgn="ctr"/>
                      <a:r>
                        <a:rPr lang="en-US" sz="1200" u="none" strike="noStrike" dirty="0">
                          <a:solidFill>
                            <a:schemeClr val="tx1"/>
                          </a:solidFill>
                          <a:effectLst/>
                        </a:rPr>
                        <a:t>PPDU BW</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B3-B5</a:t>
                      </a:r>
                    </a:p>
                  </a:txBody>
                  <a:tcPr marL="9525" marR="9525" marT="9525" marB="0" anchor="ctr">
                    <a:noFill/>
                  </a:tcPr>
                </a:tc>
                <a:tc>
                  <a:txBody>
                    <a:bodyPr/>
                    <a:lstStyle/>
                    <a:p>
                      <a:pPr algn="ctr" rtl="0" fontAlgn="ctr"/>
                      <a:r>
                        <a:rPr lang="en-US" sz="1200" u="none" strike="noStrike" dirty="0">
                          <a:solidFill>
                            <a:schemeClr val="tx1"/>
                          </a:solidFill>
                          <a:effectLst/>
                        </a:rPr>
                        <a:t>3</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1" i="0" u="none" strike="noStrike" dirty="0">
                          <a:solidFill>
                            <a:srgbClr val="FF0000"/>
                          </a:solidFill>
                          <a:effectLst/>
                          <a:latin typeface="Times New Roman" panose="02020603050405020304" pitchFamily="18" charset="0"/>
                        </a:rPr>
                        <a:t>0</a:t>
                      </a:r>
                    </a:p>
                  </a:txBody>
                  <a:tcPr marL="9525" marR="9525" marT="9525" marB="0" anchor="ctr">
                    <a:noFill/>
                  </a:tcPr>
                </a:tc>
                <a:extLst>
                  <a:ext uri="{0D108BD9-81ED-4DB2-BD59-A6C34878D82A}">
                    <a16:rowId xmlns:a16="http://schemas.microsoft.com/office/drawing/2014/main" val="742443139"/>
                  </a:ext>
                </a:extLst>
              </a:tr>
              <a:tr h="389610">
                <a:tc vMerge="1">
                  <a:txBody>
                    <a:bodyPr/>
                    <a:lstStyle/>
                    <a:p>
                      <a:endParaRPr lang="en-US"/>
                    </a:p>
                  </a:txBody>
                  <a:tcPr/>
                </a:tc>
                <a:tc>
                  <a:txBody>
                    <a:bodyPr/>
                    <a:lstStyle/>
                    <a:p>
                      <a:pPr algn="ctr" rtl="0" fontAlgn="ctr"/>
                      <a:r>
                        <a:rPr lang="en-US" sz="1200" u="none" strike="noStrike" dirty="0">
                          <a:solidFill>
                            <a:schemeClr val="tx1"/>
                          </a:solidFill>
                          <a:effectLst/>
                        </a:rPr>
                        <a:t>UL/DL</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B6</a:t>
                      </a:r>
                    </a:p>
                  </a:txBody>
                  <a:tcPr marL="9525" marR="9525" marT="9525" marB="0" anchor="ctr">
                    <a:noFill/>
                  </a:tcPr>
                </a:tc>
                <a:tc>
                  <a:txBody>
                    <a:bodyPr/>
                    <a:lstStyle/>
                    <a:p>
                      <a:pPr algn="ctr" rtl="0" fontAlgn="ctr"/>
                      <a:r>
                        <a:rPr lang="en-US" sz="1200" u="none" strike="noStrike" dirty="0">
                          <a:solidFill>
                            <a:schemeClr val="tx1"/>
                          </a:solidFill>
                          <a:effectLst/>
                        </a:rPr>
                        <a:t>1</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a:t>
                      </a:r>
                    </a:p>
                  </a:txBody>
                  <a:tcPr marL="9525" marR="9525" marT="9525" marB="0" anchor="ctr">
                    <a:noFill/>
                  </a:tcPr>
                </a:tc>
                <a:extLst>
                  <a:ext uri="{0D108BD9-81ED-4DB2-BD59-A6C34878D82A}">
                    <a16:rowId xmlns:a16="http://schemas.microsoft.com/office/drawing/2014/main" val="1216169275"/>
                  </a:ext>
                </a:extLst>
              </a:tr>
              <a:tr h="389610">
                <a:tc vMerge="1">
                  <a:txBody>
                    <a:bodyPr/>
                    <a:lstStyle/>
                    <a:p>
                      <a:endParaRPr lang="en-US"/>
                    </a:p>
                  </a:txBody>
                  <a:tcPr/>
                </a:tc>
                <a:tc>
                  <a:txBody>
                    <a:bodyPr/>
                    <a:lstStyle/>
                    <a:p>
                      <a:pPr algn="ctr" rtl="0" fontAlgn="ctr"/>
                      <a:r>
                        <a:rPr lang="en-US" sz="1200" u="none" strike="noStrike" dirty="0">
                          <a:solidFill>
                            <a:schemeClr val="tx1"/>
                          </a:solidFill>
                          <a:effectLst/>
                        </a:rPr>
                        <a:t>BSS color</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B7-B12</a:t>
                      </a:r>
                    </a:p>
                  </a:txBody>
                  <a:tcPr marL="9525" marR="9525" marT="9525" marB="0" anchor="ctr">
                    <a:noFill/>
                  </a:tcPr>
                </a:tc>
                <a:tc>
                  <a:txBody>
                    <a:bodyPr/>
                    <a:lstStyle/>
                    <a:p>
                      <a:pPr algn="ctr" rtl="0" fontAlgn="ctr"/>
                      <a:r>
                        <a:rPr lang="en-US" sz="1200" u="none" strike="noStrike" dirty="0">
                          <a:solidFill>
                            <a:schemeClr val="tx1"/>
                          </a:solidFill>
                          <a:effectLst/>
                        </a:rPr>
                        <a:t>6</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a:t>
                      </a:r>
                    </a:p>
                  </a:txBody>
                  <a:tcPr marL="9525" marR="9525" marT="9525" marB="0" anchor="ctr">
                    <a:noFill/>
                  </a:tcPr>
                </a:tc>
                <a:extLst>
                  <a:ext uri="{0D108BD9-81ED-4DB2-BD59-A6C34878D82A}">
                    <a16:rowId xmlns:a16="http://schemas.microsoft.com/office/drawing/2014/main" val="1022235285"/>
                  </a:ext>
                </a:extLst>
              </a:tr>
              <a:tr h="389610">
                <a:tc vMerge="1">
                  <a:txBody>
                    <a:bodyPr/>
                    <a:lstStyle/>
                    <a:p>
                      <a:endParaRPr lang="en-US"/>
                    </a:p>
                  </a:txBody>
                  <a:tcPr/>
                </a:tc>
                <a:tc>
                  <a:txBody>
                    <a:bodyPr/>
                    <a:lstStyle/>
                    <a:p>
                      <a:pPr algn="ctr" rtl="0" fontAlgn="ctr"/>
                      <a:r>
                        <a:rPr lang="en-US" sz="1200" u="none" strike="noStrike" dirty="0">
                          <a:solidFill>
                            <a:schemeClr val="tx1"/>
                          </a:solidFill>
                          <a:effectLst/>
                        </a:rPr>
                        <a:t>TXOP</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B13-B19</a:t>
                      </a:r>
                    </a:p>
                  </a:txBody>
                  <a:tcPr marL="9525" marR="9525" marT="9525" marB="0" anchor="ctr">
                    <a:noFill/>
                  </a:tcPr>
                </a:tc>
                <a:tc>
                  <a:txBody>
                    <a:bodyPr/>
                    <a:lstStyle/>
                    <a:p>
                      <a:pPr algn="ctr" rtl="0" fontAlgn="ctr"/>
                      <a:r>
                        <a:rPr lang="en-US" sz="1200" u="none" strike="noStrike" dirty="0">
                          <a:solidFill>
                            <a:schemeClr val="tx1"/>
                          </a:solidFill>
                          <a:effectLst/>
                        </a:rPr>
                        <a:t>7</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a:t>
                      </a:r>
                    </a:p>
                  </a:txBody>
                  <a:tcPr marL="9525" marR="9525" marT="9525" marB="0" anchor="ctr">
                    <a:noFill/>
                  </a:tcPr>
                </a:tc>
                <a:extLst>
                  <a:ext uri="{0D108BD9-81ED-4DB2-BD59-A6C34878D82A}">
                    <a16:rowId xmlns:a16="http://schemas.microsoft.com/office/drawing/2014/main" val="934411080"/>
                  </a:ext>
                </a:extLst>
              </a:tr>
              <a:tr h="389610">
                <a:tc vMerge="1">
                  <a:txBody>
                    <a:bodyPr/>
                    <a:lstStyle/>
                    <a:p>
                      <a:pPr algn="ctr" rtl="0" fontAlgn="ctr"/>
                      <a:endParaRPr lang="en-US"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chemeClr val="tx1"/>
                          </a:solidFill>
                          <a:effectLst/>
                        </a:rPr>
                        <a:t>Disregard</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B20-B24</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a:t>
                      </a:r>
                    </a:p>
                  </a:txBody>
                  <a:tcPr marL="9525" marR="9525" marT="9525" marB="0" anchor="ctr"/>
                </a:tc>
                <a:extLst>
                  <a:ext uri="{0D108BD9-81ED-4DB2-BD59-A6C34878D82A}">
                    <a16:rowId xmlns:a16="http://schemas.microsoft.com/office/drawing/2014/main" val="1739378686"/>
                  </a:ext>
                </a:extLst>
              </a:tr>
              <a:tr h="389610">
                <a:tc vMerge="1">
                  <a:txBody>
                    <a:bodyPr/>
                    <a:lstStyle/>
                    <a:p>
                      <a:pPr algn="ctr" rtl="0" fontAlgn="ctr"/>
                      <a:endParaRPr lang="en-US" sz="10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ctr" rtl="0" fontAlgn="ctr"/>
                      <a:r>
                        <a:rPr lang="en-US" sz="1200" u="none" strike="noStrike" kern="1200" dirty="0">
                          <a:solidFill>
                            <a:schemeClr val="tx1"/>
                          </a:solidFill>
                          <a:effectLst/>
                        </a:rPr>
                        <a:t>Validate</a:t>
                      </a:r>
                      <a:endParaRPr lang="en-US" sz="12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ctr" rtl="0" fontAlgn="ctr"/>
                      <a:r>
                        <a:rPr lang="en-US" sz="1200" b="0" i="0" u="none" strike="noStrike" kern="1200" dirty="0">
                          <a:solidFill>
                            <a:schemeClr val="tx1"/>
                          </a:solidFill>
                          <a:effectLst/>
                          <a:latin typeface="Times New Roman" panose="02020603050405020304" pitchFamily="18" charset="0"/>
                          <a:ea typeface="+mn-ea"/>
                          <a:cs typeface="+mn-cs"/>
                        </a:rPr>
                        <a:t>B25</a:t>
                      </a:r>
                    </a:p>
                  </a:txBody>
                  <a:tcPr marL="9525" marR="9525" marT="9525" marB="0" anchor="ctr"/>
                </a:tc>
                <a:tc>
                  <a:txBody>
                    <a:bodyPr/>
                    <a:lstStyle/>
                    <a:p>
                      <a:pPr algn="ctr" rtl="0" fontAlgn="ctr"/>
                      <a:r>
                        <a:rPr lang="en-US" sz="1200" u="none" strike="noStrike" kern="1200" dirty="0">
                          <a:solidFill>
                            <a:schemeClr val="tx1"/>
                          </a:solidFill>
                          <a:effectLst/>
                        </a:rPr>
                        <a:t>1</a:t>
                      </a:r>
                      <a:endParaRPr lang="en-US" sz="12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ctr" rtl="0" fontAlgn="ctr"/>
                      <a:r>
                        <a:rPr lang="en-US" sz="1200" b="0" i="0" u="none" strike="noStrike" kern="1200" dirty="0">
                          <a:solidFill>
                            <a:schemeClr val="tx1"/>
                          </a:solidFill>
                          <a:effectLst/>
                          <a:latin typeface="Times New Roman" panose="02020603050405020304" pitchFamily="18" charset="0"/>
                          <a:ea typeface="+mn-ea"/>
                          <a:cs typeface="+mn-cs"/>
                        </a:rPr>
                        <a:t>-</a:t>
                      </a:r>
                    </a:p>
                  </a:txBody>
                  <a:tcPr marL="9525" marR="9525" marT="9525" marB="0" anchor="ctr"/>
                </a:tc>
                <a:extLst>
                  <a:ext uri="{0D108BD9-81ED-4DB2-BD59-A6C34878D82A}">
                    <a16:rowId xmlns:a16="http://schemas.microsoft.com/office/drawing/2014/main" val="2377869255"/>
                  </a:ext>
                </a:extLst>
              </a:tr>
            </a:tbl>
          </a:graphicData>
        </a:graphic>
      </p:graphicFrame>
      <p:graphicFrame>
        <p:nvGraphicFramePr>
          <p:cNvPr id="8" name="Table 7">
            <a:extLst>
              <a:ext uri="{FF2B5EF4-FFF2-40B4-BE49-F238E27FC236}">
                <a16:creationId xmlns:a16="http://schemas.microsoft.com/office/drawing/2014/main" id="{05C40902-7AF6-5037-0225-C701E137D2EC}"/>
              </a:ext>
            </a:extLst>
          </p:cNvPr>
          <p:cNvGraphicFramePr>
            <a:graphicFrameLocks noGrp="1"/>
          </p:cNvGraphicFramePr>
          <p:nvPr>
            <p:extLst>
              <p:ext uri="{D42A27DB-BD31-4B8C-83A1-F6EECF244321}">
                <p14:modId xmlns:p14="http://schemas.microsoft.com/office/powerpoint/2010/main" val="1466598892"/>
              </p:ext>
            </p:extLst>
          </p:nvPr>
        </p:nvGraphicFramePr>
        <p:xfrm>
          <a:off x="6630034" y="2059395"/>
          <a:ext cx="4178808" cy="3256807"/>
        </p:xfrm>
        <a:graphic>
          <a:graphicData uri="http://schemas.openxmlformats.org/drawingml/2006/table">
            <a:tbl>
              <a:tblPr firstRow="1" firstCol="1" bandRow="1">
                <a:tableStyleId>{5940675A-B579-460E-94D1-54222C63F5DA}</a:tableStyleId>
              </a:tblPr>
              <a:tblGrid>
                <a:gridCol w="737886">
                  <a:extLst>
                    <a:ext uri="{9D8B030D-6E8A-4147-A177-3AD203B41FA5}">
                      <a16:colId xmlns:a16="http://schemas.microsoft.com/office/drawing/2014/main" val="2078225865"/>
                    </a:ext>
                  </a:extLst>
                </a:gridCol>
                <a:gridCol w="1923186">
                  <a:extLst>
                    <a:ext uri="{9D8B030D-6E8A-4147-A177-3AD203B41FA5}">
                      <a16:colId xmlns:a16="http://schemas.microsoft.com/office/drawing/2014/main" val="3790199128"/>
                    </a:ext>
                  </a:extLst>
                </a:gridCol>
                <a:gridCol w="707494">
                  <a:extLst>
                    <a:ext uri="{9D8B030D-6E8A-4147-A177-3AD203B41FA5}">
                      <a16:colId xmlns:a16="http://schemas.microsoft.com/office/drawing/2014/main" val="2887357561"/>
                    </a:ext>
                  </a:extLst>
                </a:gridCol>
                <a:gridCol w="405121">
                  <a:extLst>
                    <a:ext uri="{9D8B030D-6E8A-4147-A177-3AD203B41FA5}">
                      <a16:colId xmlns:a16="http://schemas.microsoft.com/office/drawing/2014/main" val="3185186252"/>
                    </a:ext>
                  </a:extLst>
                </a:gridCol>
                <a:gridCol w="405121">
                  <a:extLst>
                    <a:ext uri="{9D8B030D-6E8A-4147-A177-3AD203B41FA5}">
                      <a16:colId xmlns:a16="http://schemas.microsoft.com/office/drawing/2014/main" val="2010758209"/>
                    </a:ext>
                  </a:extLst>
                </a:gridCol>
              </a:tblGrid>
              <a:tr h="357606">
                <a:tc>
                  <a:txBody>
                    <a:bodyPr/>
                    <a:lstStyle/>
                    <a:p>
                      <a:pPr algn="ctr" fontAlgn="ctr"/>
                      <a:r>
                        <a:rPr lang="en-US" sz="1200" b="1" u="none" strike="noStrike" dirty="0">
                          <a:effectLst/>
                        </a:rPr>
                        <a:t>Category</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u="none" strike="noStrike" dirty="0">
                          <a:effectLst/>
                        </a:rPr>
                        <a:t>Subfield</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chemeClr val="tx1"/>
                          </a:solidFill>
                          <a:effectLst/>
                          <a:latin typeface="Times New Roman" panose="02020603050405020304" pitchFamily="18" charset="0"/>
                        </a:rPr>
                        <a:t>Bit Pos</a:t>
                      </a:r>
                    </a:p>
                  </a:txBody>
                  <a:tcPr marL="9525" marR="9525" marT="9525" marB="0" anchor="ctr"/>
                </a:tc>
                <a:tc>
                  <a:txBody>
                    <a:bodyPr/>
                    <a:lstStyle/>
                    <a:p>
                      <a:pPr algn="ctr" rtl="0" fontAlgn="ctr"/>
                      <a:r>
                        <a:rPr lang="en-US" sz="1200" b="1" u="none" strike="noStrike" dirty="0">
                          <a:effectLst/>
                        </a:rPr>
                        <a:t>Bits</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i="0" u="none" strike="noStrike" dirty="0">
                          <a:solidFill>
                            <a:schemeClr val="tx1"/>
                          </a:solidFill>
                          <a:effectLst/>
                          <a:latin typeface="Times New Roman" panose="02020603050405020304" pitchFamily="18" charset="0"/>
                        </a:rPr>
                        <a:t>Value</a:t>
                      </a:r>
                    </a:p>
                  </a:txBody>
                  <a:tcPr marL="9525" marR="9525" marT="9525" marB="0" anchor="ctr"/>
                </a:tc>
                <a:extLst>
                  <a:ext uri="{0D108BD9-81ED-4DB2-BD59-A6C34878D82A}">
                    <a16:rowId xmlns:a16="http://schemas.microsoft.com/office/drawing/2014/main" val="1893332071"/>
                  </a:ext>
                </a:extLst>
              </a:tr>
              <a:tr h="582893">
                <a:tc rowSpan="5">
                  <a:txBody>
                    <a:bodyPr/>
                    <a:lstStyle/>
                    <a:p>
                      <a:pPr algn="ctr" fontAlgn="ctr"/>
                      <a:r>
                        <a:rPr lang="en-US" sz="1200" b="1" u="none" strike="noStrike" dirty="0">
                          <a:effectLst/>
                        </a:rPr>
                        <a:t>U-SIG-2</a:t>
                      </a:r>
                      <a:endParaRPr lang="en-US" sz="12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rgbClr val="FF0000"/>
                          </a:solidFill>
                          <a:effectLst/>
                        </a:rPr>
                        <a:t>PPDU type &amp; Compression Mode</a:t>
                      </a:r>
                      <a:endParaRPr lang="en-US" sz="12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B0-B1</a:t>
                      </a:r>
                    </a:p>
                  </a:txBody>
                  <a:tcPr marL="9525" marR="9525" marT="9525" marB="0" anchor="ctr"/>
                </a:tc>
                <a:tc>
                  <a:txBody>
                    <a:bodyPr/>
                    <a:lstStyle/>
                    <a:p>
                      <a:pPr algn="ctr" rtl="0" fontAlgn="ctr"/>
                      <a:r>
                        <a:rPr lang="en-US" sz="1200" u="none" strike="noStrike" dirty="0">
                          <a:solidFill>
                            <a:schemeClr val="tx1"/>
                          </a:solidFill>
                          <a:effectLst/>
                        </a:rPr>
                        <a:t>2</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1" i="0" u="none" strike="noStrike" dirty="0">
                          <a:solidFill>
                            <a:srgbClr val="FF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3264468595"/>
                  </a:ext>
                </a:extLst>
              </a:tr>
              <a:tr h="971494">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STA-ID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B2-B12</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11</a:t>
                      </a:r>
                    </a:p>
                  </a:txBody>
                  <a:tcPr marL="9525" marR="9525" marT="9525" marB="0" anchor="ctr"/>
                </a:tc>
                <a:tc>
                  <a:txBody>
                    <a:bodyPr/>
                    <a:lstStyle/>
                    <a:p>
                      <a:pPr algn="ctr" rtl="0" fontAlgn="ctr"/>
                      <a:r>
                        <a:rPr lang="en-US" sz="1200" b="1" i="0" u="none" strike="noStrike" dirty="0">
                          <a:solidFill>
                            <a:srgbClr val="FF0000"/>
                          </a:solidFill>
                          <a:effectLst/>
                          <a:latin typeface="Times New Roman" panose="02020603050405020304" pitchFamily="18" charset="0"/>
                        </a:rPr>
                        <a:t>STA-ID value</a:t>
                      </a:r>
                    </a:p>
                  </a:txBody>
                  <a:tcPr marL="9525" marR="9525" marT="9525" marB="0" anchor="ctr"/>
                </a:tc>
                <a:extLst>
                  <a:ext uri="{0D108BD9-81ED-4DB2-BD59-A6C34878D82A}">
                    <a16:rowId xmlns:a16="http://schemas.microsoft.com/office/drawing/2014/main" val="2331322724"/>
                  </a:ext>
                </a:extLst>
              </a:tr>
              <a:tr h="747126">
                <a:tc vMerge="1">
                  <a:txBody>
                    <a:bodyPr/>
                    <a:lstStyle/>
                    <a:p>
                      <a:endParaRPr lang="en-US"/>
                    </a:p>
                  </a:txBody>
                  <a:tcPr/>
                </a:tc>
                <a:tc>
                  <a:txBody>
                    <a:bodyPr/>
                    <a:lstStyle/>
                    <a:p>
                      <a:pPr algn="ctr" rtl="0" fontAlgn="ctr"/>
                      <a:r>
                        <a:rPr lang="en-US" sz="1200" u="none" strike="noStrike" dirty="0">
                          <a:solidFill>
                            <a:srgbClr val="FF0000"/>
                          </a:solidFill>
                          <a:effectLst/>
                        </a:rPr>
                        <a:t>ELR validate bits </a:t>
                      </a:r>
                      <a:endParaRPr lang="en-US" sz="12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B13-B15</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tc>
                  <a:txBody>
                    <a:bodyPr/>
                    <a:lstStyle/>
                    <a:p>
                      <a:pPr algn="ctr" rtl="0" fontAlgn="ctr"/>
                      <a:r>
                        <a:rPr lang="en-US" sz="1200" b="1" i="0" u="none" strike="noStrike" dirty="0">
                          <a:solidFill>
                            <a:srgbClr val="FF0000"/>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4136869427"/>
                  </a:ext>
                </a:extLst>
              </a:tr>
              <a:tr h="298844">
                <a:tc vMerge="1">
                  <a:txBody>
                    <a:bodyPr/>
                    <a:lstStyle/>
                    <a:p>
                      <a:pPr algn="ctr" fontAlgn="ctr"/>
                      <a:r>
                        <a:rPr lang="en-US" sz="1000" u="none" strike="noStrike" dirty="0">
                          <a:effectLst/>
                        </a:rPr>
                        <a:t>CRC &amp; Tail</a:t>
                      </a:r>
                      <a:endParaRPr lang="en-US"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chemeClr val="tx1"/>
                          </a:solidFill>
                          <a:effectLst/>
                        </a:rPr>
                        <a:t>CRC in U-SIG</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B16-B19</a:t>
                      </a:r>
                    </a:p>
                  </a:txBody>
                  <a:tcPr marL="9525" marR="9525" marT="9525" marB="0" anchor="ctr"/>
                </a:tc>
                <a:tc>
                  <a:txBody>
                    <a:bodyPr/>
                    <a:lstStyle/>
                    <a:p>
                      <a:pPr algn="ctr" rtl="0" fontAlgn="ctr"/>
                      <a:r>
                        <a:rPr lang="en-US" sz="1200" u="none" strike="noStrike" dirty="0">
                          <a:solidFill>
                            <a:schemeClr val="tx1"/>
                          </a:solidFill>
                          <a:effectLst/>
                        </a:rPr>
                        <a:t>4</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a:t>
                      </a:r>
                    </a:p>
                  </a:txBody>
                  <a:tcPr marL="9525" marR="9525" marT="9525" marB="0" anchor="ctr"/>
                </a:tc>
                <a:extLst>
                  <a:ext uri="{0D108BD9-81ED-4DB2-BD59-A6C34878D82A}">
                    <a16:rowId xmlns:a16="http://schemas.microsoft.com/office/drawing/2014/main" val="126892418"/>
                  </a:ext>
                </a:extLst>
              </a:tr>
              <a:tr h="298844">
                <a:tc vMerge="1">
                  <a:txBody>
                    <a:bodyPr/>
                    <a:lstStyle/>
                    <a:p>
                      <a:endParaRPr lang="en-US"/>
                    </a:p>
                  </a:txBody>
                  <a:tcPr/>
                </a:tc>
                <a:tc>
                  <a:txBody>
                    <a:bodyPr/>
                    <a:lstStyle/>
                    <a:p>
                      <a:pPr algn="ctr" rtl="0" fontAlgn="ctr"/>
                      <a:r>
                        <a:rPr lang="en-US" sz="1200" u="none" strike="noStrike" dirty="0">
                          <a:solidFill>
                            <a:schemeClr val="tx1"/>
                          </a:solidFill>
                          <a:effectLst/>
                        </a:rPr>
                        <a:t>Tail in U-SIG</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B20-B25</a:t>
                      </a:r>
                    </a:p>
                  </a:txBody>
                  <a:tcPr marL="9525" marR="9525" marT="9525" marB="0" anchor="ctr"/>
                </a:tc>
                <a:tc>
                  <a:txBody>
                    <a:bodyPr/>
                    <a:lstStyle/>
                    <a:p>
                      <a:pPr algn="ctr" rtl="0" fontAlgn="ctr"/>
                      <a:r>
                        <a:rPr lang="en-US" sz="1200" u="none" strike="noStrike" dirty="0">
                          <a:solidFill>
                            <a:schemeClr val="tx1"/>
                          </a:solidFill>
                          <a:effectLst/>
                        </a:rPr>
                        <a:t>6</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0</a:t>
                      </a:r>
                    </a:p>
                  </a:txBody>
                  <a:tcPr marL="9525" marR="9525" marT="9525" marB="0" anchor="ctr"/>
                </a:tc>
                <a:extLst>
                  <a:ext uri="{0D108BD9-81ED-4DB2-BD59-A6C34878D82A}">
                    <a16:rowId xmlns:a16="http://schemas.microsoft.com/office/drawing/2014/main" val="1561231032"/>
                  </a:ext>
                </a:extLst>
              </a:tr>
            </a:tbl>
          </a:graphicData>
        </a:graphic>
      </p:graphicFrame>
      <p:sp>
        <p:nvSpPr>
          <p:cNvPr id="10" name="TextBox 9">
            <a:extLst>
              <a:ext uri="{FF2B5EF4-FFF2-40B4-BE49-F238E27FC236}">
                <a16:creationId xmlns:a16="http://schemas.microsoft.com/office/drawing/2014/main" id="{B902211E-289E-151B-5551-4079028955F4}"/>
              </a:ext>
            </a:extLst>
          </p:cNvPr>
          <p:cNvSpPr txBox="1"/>
          <p:nvPr/>
        </p:nvSpPr>
        <p:spPr>
          <a:xfrm>
            <a:off x="1241246" y="5664975"/>
            <a:ext cx="7658913" cy="830997"/>
          </a:xfrm>
          <a:prstGeom prst="rect">
            <a:avLst/>
          </a:prstGeom>
          <a:noFill/>
        </p:spPr>
        <p:txBody>
          <a:bodyPr wrap="square">
            <a:spAutoFit/>
          </a:bodyPr>
          <a:lstStyle/>
          <a:p>
            <a:pPr marL="342900" indent="-342900">
              <a:buFont typeface="Arial" panose="020B0604020202020204" pitchFamily="34" charset="0"/>
              <a:buChar char="•"/>
            </a:pPr>
            <a:r>
              <a:rPr lang="en-US" sz="2400" dirty="0"/>
              <a:t>PHY version Identifier: Set to ‘1’ – UHR format.</a:t>
            </a:r>
          </a:p>
          <a:p>
            <a:pPr marL="342900" indent="-342900">
              <a:buFont typeface="Arial" panose="020B0604020202020204" pitchFamily="34" charset="0"/>
              <a:buChar char="•"/>
            </a:pPr>
            <a:r>
              <a:rPr lang="en-US" sz="2400" dirty="0"/>
              <a:t>U-SIG-1 is unchanged.</a:t>
            </a:r>
          </a:p>
        </p:txBody>
      </p:sp>
      <p:sp>
        <p:nvSpPr>
          <p:cNvPr id="2" name="TextBox 1">
            <a:extLst>
              <a:ext uri="{FF2B5EF4-FFF2-40B4-BE49-F238E27FC236}">
                <a16:creationId xmlns:a16="http://schemas.microsoft.com/office/drawing/2014/main" id="{F499871F-9A59-550F-7FD2-EE7DCCE2BF15}"/>
              </a:ext>
            </a:extLst>
          </p:cNvPr>
          <p:cNvSpPr txBox="1"/>
          <p:nvPr/>
        </p:nvSpPr>
        <p:spPr>
          <a:xfrm>
            <a:off x="8656320" y="5664975"/>
            <a:ext cx="2987040" cy="584775"/>
          </a:xfrm>
          <a:prstGeom prst="rect">
            <a:avLst/>
          </a:prstGeom>
          <a:noFill/>
        </p:spPr>
        <p:txBody>
          <a:bodyPr wrap="square" rtlCol="0">
            <a:spAutoFit/>
          </a:bodyPr>
          <a:lstStyle/>
          <a:p>
            <a:r>
              <a:rPr lang="en-US" sz="1600" dirty="0"/>
              <a:t>Note: ‘-’ means the value can vary and is Tx dependent</a:t>
            </a:r>
          </a:p>
        </p:txBody>
      </p:sp>
    </p:spTree>
    <p:extLst>
      <p:ext uri="{BB962C8B-B14F-4D97-AF65-F5344CB8AC3E}">
        <p14:creationId xmlns:p14="http://schemas.microsoft.com/office/powerpoint/2010/main" val="3968944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a:extLst>
                  <a:ext uri="{FF2B5EF4-FFF2-40B4-BE49-F238E27FC236}">
                    <a16:creationId xmlns:a16="http://schemas.microsoft.com/office/drawing/2014/main" id="{326658C2-EB4D-658A-6AD4-8E042E214097}"/>
                  </a:ext>
                </a:extLst>
              </p:cNvPr>
              <p:cNvSpPr>
                <a:spLocks noGrp="1"/>
              </p:cNvSpPr>
              <p:nvPr>
                <p:ph idx="1"/>
              </p:nvPr>
            </p:nvSpPr>
            <p:spPr>
              <a:xfrm>
                <a:off x="914400" y="1901951"/>
                <a:ext cx="10363200" cy="4573461"/>
              </a:xfrm>
            </p:spPr>
            <p:txBody>
              <a:bodyPr/>
              <a:lstStyle/>
              <a:p>
                <a:r>
                  <a:rPr lang="en-US" dirty="0"/>
                  <a:t>In the case of a valid ELR PPDU received at an ELR device</a:t>
                </a:r>
              </a:p>
              <a:p>
                <a:pPr lvl="1"/>
                <a:r>
                  <a:rPr lang="en-US" dirty="0"/>
                  <a:t>A considerable fraction of such PPDUs have the “PHY version Identifier” field flipped to non-UHR while the BSS color would still match, and the CRC would still PASS.</a:t>
                </a:r>
              </a:p>
              <a:p>
                <a:pPr marL="0" indent="0">
                  <a:buNone/>
                </a:pPr>
                <a:endParaRPr lang="en-US" dirty="0"/>
              </a:p>
              <a:p>
                <a:r>
                  <a:rPr lang="en-US" dirty="0"/>
                  <a:t>In this situation, the following changes allow sufficient time for the receiver to process the legacy preamble portion till the ELR PPDU is detected.</a:t>
                </a:r>
              </a:p>
              <a:p>
                <a:pPr lvl="1"/>
                <a:r>
                  <a:rPr lang="en-US" dirty="0"/>
                  <a:t>ELR validate bits (B13-B15) in USIG-2 – set to all ‘1’s.</a:t>
                </a:r>
              </a:p>
              <a:p>
                <a:pPr lvl="1"/>
                <a:r>
                  <a:rPr lang="en-US" dirty="0"/>
                  <a:t>ELR validate bits are set such that it they overlap with the “Number of EHT/UHR-SIG symbols”.</a:t>
                </a:r>
              </a:p>
              <a:p>
                <a:pPr lvl="2"/>
                <a:r>
                  <a:rPr lang="en-US" dirty="0"/>
                  <a:t>When UHR-ELR PPDU is classified as non-ELR PPDU, ELR validate bits will be processed as “Number of EHT/UHR-SIG symbols”.</a:t>
                </a:r>
              </a:p>
              <a:p>
                <a:pPr lvl="2"/>
                <a:r>
                  <a:rPr lang="en-US" sz="1800" dirty="0"/>
                  <a:t>Even if 2 bits are flipped with B13 = 1, the “Number of EHT/UHR-SIG symbols” </a:t>
                </a:r>
                <a14:m>
                  <m:oMath xmlns:m="http://schemas.openxmlformats.org/officeDocument/2006/math">
                    <m:r>
                      <a:rPr lang="en-US" sz="1800" b="0" i="1" smtClean="0">
                        <a:latin typeface="Cambria Math" panose="02040503050406030204" pitchFamily="18" charset="0"/>
                      </a:rPr>
                      <m:t>≥</m:t>
                    </m:r>
                  </m:oMath>
                </a14:m>
                <a:r>
                  <a:rPr lang="en-US" sz="1800" dirty="0"/>
                  <a:t> 4 (minimum of 16us from USIG2), provides sufficient time to process and detect ELR PPDU.</a:t>
                </a:r>
                <a:endParaRPr lang="en-US" dirty="0"/>
              </a:p>
              <a:p>
                <a:pPr lvl="1"/>
                <a:endParaRPr lang="en-US" dirty="0"/>
              </a:p>
              <a:p>
                <a:pPr lvl="1"/>
                <a:endParaRPr lang="en-US" dirty="0"/>
              </a:p>
            </p:txBody>
          </p:sp>
        </mc:Choice>
        <mc:Fallback xmlns="">
          <p:sp>
            <p:nvSpPr>
              <p:cNvPr id="2" name="Content Placeholder 1">
                <a:extLst>
                  <a:ext uri="{FF2B5EF4-FFF2-40B4-BE49-F238E27FC236}">
                    <a16:creationId xmlns:a16="http://schemas.microsoft.com/office/drawing/2014/main" id="{326658C2-EB4D-658A-6AD4-8E042E214097}"/>
                  </a:ext>
                </a:extLst>
              </p:cNvPr>
              <p:cNvSpPr>
                <a:spLocks noGrp="1" noRot="1" noChangeAspect="1" noMove="1" noResize="1" noEditPoints="1" noAdjustHandles="1" noChangeArrowheads="1" noChangeShapeType="1" noTextEdit="1"/>
              </p:cNvSpPr>
              <p:nvPr>
                <p:ph idx="1"/>
              </p:nvPr>
            </p:nvSpPr>
            <p:spPr>
              <a:xfrm>
                <a:off x="914400" y="1901951"/>
                <a:ext cx="10363200" cy="4573461"/>
              </a:xfrm>
              <a:blipFill>
                <a:blip r:embed="rId2"/>
                <a:stretch>
                  <a:fillRect l="-765" t="-1067" r="-1000" b="-3067"/>
                </a:stretch>
              </a:blipFill>
            </p:spPr>
            <p:txBody>
              <a:bodyPr/>
              <a:lstStyle/>
              <a:p>
                <a:r>
                  <a:rPr lang="en-US">
                    <a:noFill/>
                  </a:rPr>
                  <a:t> </a:t>
                </a:r>
              </a:p>
            </p:txBody>
          </p:sp>
        </mc:Fallback>
      </mc:AlternateContent>
      <p:sp>
        <p:nvSpPr>
          <p:cNvPr id="3" name="Title 2">
            <a:extLst>
              <a:ext uri="{FF2B5EF4-FFF2-40B4-BE49-F238E27FC236}">
                <a16:creationId xmlns:a16="http://schemas.microsoft.com/office/drawing/2014/main" id="{D3F4B65B-FDB7-F37C-4AB6-E7422424E5C5}"/>
              </a:ext>
            </a:extLst>
          </p:cNvPr>
          <p:cNvSpPr>
            <a:spLocks noGrp="1"/>
          </p:cNvSpPr>
          <p:nvPr>
            <p:ph type="title"/>
          </p:nvPr>
        </p:nvSpPr>
        <p:spPr/>
        <p:txBody>
          <a:bodyPr/>
          <a:lstStyle/>
          <a:p>
            <a:pPr algn="l"/>
            <a:r>
              <a:rPr lang="en-US" dirty="0"/>
              <a:t>Potential Improvement for ELR devices</a:t>
            </a:r>
          </a:p>
        </p:txBody>
      </p:sp>
      <p:sp>
        <p:nvSpPr>
          <p:cNvPr id="4" name="Date Placeholder 3">
            <a:extLst>
              <a:ext uri="{FF2B5EF4-FFF2-40B4-BE49-F238E27FC236}">
                <a16:creationId xmlns:a16="http://schemas.microsoft.com/office/drawing/2014/main" id="{21AE760A-9752-7C3C-F627-FC2E2C2846D0}"/>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7EF349A4-9A33-9841-80D2-9BB5E9598F63}"/>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FC4BCA33-FC85-0A2F-BEE3-DD7DB97EA549}"/>
              </a:ext>
            </a:extLst>
          </p:cNvPr>
          <p:cNvSpPr>
            <a:spLocks noGrp="1"/>
          </p:cNvSpPr>
          <p:nvPr>
            <p:ph type="sldNum" sz="quarter" idx="12"/>
          </p:nvPr>
        </p:nvSpPr>
        <p:spPr/>
        <p:txBody>
          <a:bodyPr/>
          <a:lstStyle/>
          <a:p>
            <a:fld id="{CBA79600-21DF-4871-9A0D-27352659FA8F}" type="slidenum">
              <a:rPr lang="en-US" smtClean="0"/>
              <a:t>5</a:t>
            </a:fld>
            <a:endParaRPr lang="en-US"/>
          </a:p>
        </p:txBody>
      </p:sp>
    </p:spTree>
    <p:extLst>
      <p:ext uri="{BB962C8B-B14F-4D97-AF65-F5344CB8AC3E}">
        <p14:creationId xmlns:p14="http://schemas.microsoft.com/office/powerpoint/2010/main" val="1831829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1D129E-CE0E-ADA0-7456-C0324CCF776A}"/>
              </a:ext>
            </a:extLst>
          </p:cNvPr>
          <p:cNvSpPr>
            <a:spLocks noGrp="1"/>
          </p:cNvSpPr>
          <p:nvPr>
            <p:ph idx="1"/>
          </p:nvPr>
        </p:nvSpPr>
        <p:spPr>
          <a:xfrm>
            <a:off x="914400" y="1901952"/>
            <a:ext cx="10363200" cy="4114800"/>
          </a:xfrm>
        </p:spPr>
        <p:txBody>
          <a:bodyPr/>
          <a:lstStyle/>
          <a:p>
            <a:r>
              <a:rPr lang="en-US" dirty="0"/>
              <a:t>Field “PPDU Type and Compression Mode” – ‘3’ can be used to indicate ELR PPDU.</a:t>
            </a:r>
          </a:p>
          <a:p>
            <a:pPr lvl="1"/>
            <a:r>
              <a:rPr lang="en-US" dirty="0"/>
              <a:t>Reuse a reserved (validate) value to indicate the ELR PPDU.</a:t>
            </a:r>
          </a:p>
          <a:p>
            <a:pPr lvl="1"/>
            <a:endParaRPr lang="en-US" dirty="0"/>
          </a:p>
          <a:p>
            <a:pPr lvl="1"/>
            <a:endParaRPr lang="en-US" dirty="0"/>
          </a:p>
          <a:p>
            <a:pPr lvl="1"/>
            <a:endParaRPr lang="en-US" dirty="0"/>
          </a:p>
          <a:p>
            <a:endParaRPr lang="en-US" dirty="0"/>
          </a:p>
        </p:txBody>
      </p:sp>
      <p:sp>
        <p:nvSpPr>
          <p:cNvPr id="3" name="Title 2">
            <a:extLst>
              <a:ext uri="{FF2B5EF4-FFF2-40B4-BE49-F238E27FC236}">
                <a16:creationId xmlns:a16="http://schemas.microsoft.com/office/drawing/2014/main" id="{0676E37F-97C3-EF5F-100B-A3A3C9DBDB9F}"/>
              </a:ext>
            </a:extLst>
          </p:cNvPr>
          <p:cNvSpPr>
            <a:spLocks noGrp="1"/>
          </p:cNvSpPr>
          <p:nvPr>
            <p:ph type="title"/>
          </p:nvPr>
        </p:nvSpPr>
        <p:spPr/>
        <p:txBody>
          <a:bodyPr/>
          <a:lstStyle/>
          <a:p>
            <a:r>
              <a:rPr lang="en-US" dirty="0"/>
              <a:t>ELR PPDU indication in USIG</a:t>
            </a:r>
          </a:p>
        </p:txBody>
      </p:sp>
      <p:sp>
        <p:nvSpPr>
          <p:cNvPr id="4" name="Date Placeholder 3">
            <a:extLst>
              <a:ext uri="{FF2B5EF4-FFF2-40B4-BE49-F238E27FC236}">
                <a16:creationId xmlns:a16="http://schemas.microsoft.com/office/drawing/2014/main" id="{D4B42FC7-A6BF-303C-E126-7648613F41E3}"/>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92944F79-08E4-2932-EEBE-3A0898E400A9}"/>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3B55ACF8-9F13-80B2-B7A1-9969D2576DC2}"/>
              </a:ext>
            </a:extLst>
          </p:cNvPr>
          <p:cNvSpPr>
            <a:spLocks noGrp="1"/>
          </p:cNvSpPr>
          <p:nvPr>
            <p:ph type="sldNum" sz="quarter" idx="12"/>
          </p:nvPr>
        </p:nvSpPr>
        <p:spPr/>
        <p:txBody>
          <a:bodyPr/>
          <a:lstStyle/>
          <a:p>
            <a:fld id="{CBA79600-21DF-4871-9A0D-27352659FA8F}" type="slidenum">
              <a:rPr lang="en-US" smtClean="0"/>
              <a:t>6</a:t>
            </a:fld>
            <a:endParaRPr lang="en-US"/>
          </a:p>
        </p:txBody>
      </p:sp>
    </p:spTree>
    <p:extLst>
      <p:ext uri="{BB962C8B-B14F-4D97-AF65-F5344CB8AC3E}">
        <p14:creationId xmlns:p14="http://schemas.microsoft.com/office/powerpoint/2010/main" val="77165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1D129E-CE0E-ADA0-7456-C0324CCF776A}"/>
              </a:ext>
            </a:extLst>
          </p:cNvPr>
          <p:cNvSpPr>
            <a:spLocks noGrp="1"/>
          </p:cNvSpPr>
          <p:nvPr>
            <p:ph idx="1"/>
          </p:nvPr>
        </p:nvSpPr>
        <p:spPr>
          <a:xfrm>
            <a:off x="914400" y="1981200"/>
            <a:ext cx="10566400" cy="4373418"/>
          </a:xfrm>
        </p:spPr>
        <p:txBody>
          <a:bodyPr/>
          <a:lstStyle/>
          <a:p>
            <a:r>
              <a:rPr lang="en-US" dirty="0"/>
              <a:t>Unintended nearby STAs (both ELR &amp; Non-ELR capable) should stop processing to prevent unnecessary power consumption.</a:t>
            </a:r>
          </a:p>
          <a:p>
            <a:pPr lvl="1"/>
            <a:r>
              <a:rPr lang="en-US" dirty="0"/>
              <a:t>OBSS STA reception: BSS color can be used to stop further processing as non-ELR PPDU.</a:t>
            </a:r>
          </a:p>
          <a:p>
            <a:pPr lvl="1"/>
            <a:r>
              <a:rPr lang="en-US" dirty="0" err="1"/>
              <a:t>InBSS</a:t>
            </a:r>
            <a:r>
              <a:rPr lang="en-US" dirty="0"/>
              <a:t> STA reception: EHT/UHR non-ELR PPDU stopping criteria is through STA-ID.</a:t>
            </a:r>
          </a:p>
          <a:p>
            <a:pPr lvl="1"/>
            <a:endParaRPr lang="en-US" dirty="0"/>
          </a:p>
          <a:p>
            <a:r>
              <a:rPr lang="en-US" dirty="0"/>
              <a:t>Version dependent fields in USIG can be repurposed in ELR-PPDU to </a:t>
            </a:r>
            <a:br>
              <a:rPr lang="en-US" dirty="0"/>
            </a:br>
            <a:r>
              <a:rPr lang="en-US" dirty="0"/>
              <a:t>carry STA-ID.</a:t>
            </a:r>
          </a:p>
          <a:p>
            <a:pPr lvl="1"/>
            <a:r>
              <a:rPr lang="en-US" dirty="0" err="1"/>
              <a:t>InBSS</a:t>
            </a:r>
            <a:r>
              <a:rPr lang="en-US" dirty="0"/>
              <a:t> STA reception: </a:t>
            </a:r>
            <a:r>
              <a:rPr lang="en-US" dirty="0" err="1"/>
              <a:t>Phy</a:t>
            </a:r>
            <a:r>
              <a:rPr lang="en-US" dirty="0"/>
              <a:t> version ID = 1 (UHR), BSS color matches, PPDU type &amp; compression mode = 3 (ELR), and STA-ID not matching with USIG-CRC PASS.</a:t>
            </a:r>
          </a:p>
          <a:p>
            <a:pPr lvl="2"/>
            <a:r>
              <a:rPr lang="en-US" dirty="0"/>
              <a:t>Any further processing can be stopped if the received PPDUs RSSI is good.</a:t>
            </a:r>
          </a:p>
          <a:p>
            <a:pPr lvl="1"/>
            <a:endParaRPr lang="en-US" dirty="0"/>
          </a:p>
        </p:txBody>
      </p:sp>
      <p:sp>
        <p:nvSpPr>
          <p:cNvPr id="3" name="Title 2">
            <a:extLst>
              <a:ext uri="{FF2B5EF4-FFF2-40B4-BE49-F238E27FC236}">
                <a16:creationId xmlns:a16="http://schemas.microsoft.com/office/drawing/2014/main" id="{0676E37F-97C3-EF5F-100B-A3A3C9DBDB9F}"/>
              </a:ext>
            </a:extLst>
          </p:cNvPr>
          <p:cNvSpPr>
            <a:spLocks noGrp="1"/>
          </p:cNvSpPr>
          <p:nvPr>
            <p:ph type="title"/>
          </p:nvPr>
        </p:nvSpPr>
        <p:spPr/>
        <p:txBody>
          <a:bodyPr/>
          <a:lstStyle/>
          <a:p>
            <a:pPr algn="l"/>
            <a:r>
              <a:rPr lang="en-US" dirty="0"/>
              <a:t>Enabling unintended nearby STAs to abort processing</a:t>
            </a:r>
          </a:p>
        </p:txBody>
      </p:sp>
      <p:sp>
        <p:nvSpPr>
          <p:cNvPr id="4" name="Date Placeholder 3">
            <a:extLst>
              <a:ext uri="{FF2B5EF4-FFF2-40B4-BE49-F238E27FC236}">
                <a16:creationId xmlns:a16="http://schemas.microsoft.com/office/drawing/2014/main" id="{D4B42FC7-A6BF-303C-E126-7648613F41E3}"/>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92944F79-08E4-2932-EEBE-3A0898E400A9}"/>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3B55ACF8-9F13-80B2-B7A1-9969D2576DC2}"/>
              </a:ext>
            </a:extLst>
          </p:cNvPr>
          <p:cNvSpPr>
            <a:spLocks noGrp="1"/>
          </p:cNvSpPr>
          <p:nvPr>
            <p:ph type="sldNum" sz="quarter" idx="12"/>
          </p:nvPr>
        </p:nvSpPr>
        <p:spPr/>
        <p:txBody>
          <a:bodyPr/>
          <a:lstStyle/>
          <a:p>
            <a:fld id="{CBA79600-21DF-4871-9A0D-27352659FA8F}" type="slidenum">
              <a:rPr lang="en-US" smtClean="0"/>
              <a:t>7</a:t>
            </a:fld>
            <a:endParaRPr lang="en-US"/>
          </a:p>
        </p:txBody>
      </p:sp>
    </p:spTree>
    <p:extLst>
      <p:ext uri="{BB962C8B-B14F-4D97-AF65-F5344CB8AC3E}">
        <p14:creationId xmlns:p14="http://schemas.microsoft.com/office/powerpoint/2010/main" val="2518743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425AA3-5B25-0F05-AAB6-7571D4A38C76}"/>
              </a:ext>
            </a:extLst>
          </p:cNvPr>
          <p:cNvSpPr>
            <a:spLocks noGrp="1"/>
          </p:cNvSpPr>
          <p:nvPr>
            <p:ph idx="1"/>
          </p:nvPr>
        </p:nvSpPr>
        <p:spPr/>
        <p:txBody>
          <a:bodyPr/>
          <a:lstStyle/>
          <a:p>
            <a:r>
              <a:rPr lang="en-US" dirty="0"/>
              <a:t>In this contribution, we discuss how specific USIG subfields in an ELR PPDU can be set.</a:t>
            </a:r>
          </a:p>
          <a:p>
            <a:endParaRPr lang="en-US" dirty="0"/>
          </a:p>
          <a:p>
            <a:r>
              <a:rPr lang="en-US" dirty="0"/>
              <a:t>Design philosophy:</a:t>
            </a:r>
          </a:p>
          <a:p>
            <a:pPr lvl="1"/>
            <a:r>
              <a:rPr lang="en-US" dirty="0"/>
              <a:t>Provide sufficient legacy preamble processing time for ELR PPDU detection even when packet is classified as Non-ELR PPDU.</a:t>
            </a:r>
          </a:p>
          <a:p>
            <a:pPr lvl="1"/>
            <a:r>
              <a:rPr lang="en-US" dirty="0"/>
              <a:t>Reuse a reserved (validate) value to indicate the ELR PPDU.</a:t>
            </a:r>
          </a:p>
          <a:p>
            <a:pPr lvl="1"/>
            <a:r>
              <a:rPr lang="en-US" dirty="0"/>
              <a:t>Early termination based on STA-ID field.</a:t>
            </a:r>
          </a:p>
        </p:txBody>
      </p:sp>
      <p:sp>
        <p:nvSpPr>
          <p:cNvPr id="3" name="Title 2">
            <a:extLst>
              <a:ext uri="{FF2B5EF4-FFF2-40B4-BE49-F238E27FC236}">
                <a16:creationId xmlns:a16="http://schemas.microsoft.com/office/drawing/2014/main" id="{C3C9483E-9495-326B-FFFD-EAAFE88A0841}"/>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2075869B-348C-8531-C791-136B4D6F43D5}"/>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AC8D237C-EEE0-CC4E-4475-BA7887A08619}"/>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D131168F-7169-87EE-E271-93E5C42953C3}"/>
              </a:ext>
            </a:extLst>
          </p:cNvPr>
          <p:cNvSpPr>
            <a:spLocks noGrp="1"/>
          </p:cNvSpPr>
          <p:nvPr>
            <p:ph type="sldNum" sz="quarter" idx="12"/>
          </p:nvPr>
        </p:nvSpPr>
        <p:spPr/>
        <p:txBody>
          <a:bodyPr/>
          <a:lstStyle/>
          <a:p>
            <a:fld id="{CBA79600-21DF-4871-9A0D-27352659FA8F}" type="slidenum">
              <a:rPr lang="en-US" smtClean="0"/>
              <a:t>8</a:t>
            </a:fld>
            <a:endParaRPr lang="en-US"/>
          </a:p>
        </p:txBody>
      </p:sp>
    </p:spTree>
    <p:extLst>
      <p:ext uri="{BB962C8B-B14F-4D97-AF65-F5344CB8AC3E}">
        <p14:creationId xmlns:p14="http://schemas.microsoft.com/office/powerpoint/2010/main" val="4069739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0EDF49-9D26-895B-C0F9-38E35EB47195}"/>
              </a:ext>
            </a:extLst>
          </p:cNvPr>
          <p:cNvSpPr>
            <a:spLocks noGrp="1"/>
          </p:cNvSpPr>
          <p:nvPr>
            <p:ph idx="1"/>
          </p:nvPr>
        </p:nvSpPr>
        <p:spPr>
          <a:xfrm>
            <a:off x="914400" y="1691639"/>
            <a:ext cx="10363200" cy="4382655"/>
          </a:xfrm>
        </p:spPr>
        <p:txBody>
          <a:bodyPr/>
          <a:lstStyle/>
          <a:p>
            <a:r>
              <a:rPr lang="en-US" dirty="0"/>
              <a:t>Do you agree to add the following definition for the USIG </a:t>
            </a:r>
            <a:r>
              <a:rPr lang="en-US"/>
              <a:t>content of </a:t>
            </a:r>
            <a:r>
              <a:rPr lang="en-US" dirty="0"/>
              <a:t>UHR ELR PPDU to the </a:t>
            </a:r>
            <a:r>
              <a:rPr lang="en-US" dirty="0" err="1"/>
              <a:t>TGbn</a:t>
            </a:r>
            <a:r>
              <a:rPr lang="en-US" dirty="0"/>
              <a:t> SFD?</a:t>
            </a:r>
          </a:p>
          <a:p>
            <a:endParaRPr lang="en-US" dirty="0"/>
          </a:p>
          <a:p>
            <a:endParaRPr lang="en-US" dirty="0"/>
          </a:p>
          <a:p>
            <a:endParaRPr lang="en-US" dirty="0"/>
          </a:p>
          <a:p>
            <a:endParaRPr lang="en-US" dirty="0"/>
          </a:p>
          <a:p>
            <a:endParaRPr lang="en-US" dirty="0"/>
          </a:p>
          <a:p>
            <a:endParaRPr lang="en-US" dirty="0"/>
          </a:p>
          <a:p>
            <a:pPr>
              <a:buFont typeface="Arial" panose="020B0604020202020204" pitchFamily="34" charset="0"/>
              <a:buChar char="•"/>
            </a:pPr>
            <a:r>
              <a:rPr lang="en-US" sz="1800" b="0" kern="0" dirty="0"/>
              <a:t>ELR PPDU indication: PPDU type &amp; compression mode set to ‘11’.</a:t>
            </a:r>
          </a:p>
          <a:p>
            <a:pPr>
              <a:buFont typeface="Arial" panose="020B0604020202020204" pitchFamily="34" charset="0"/>
              <a:buChar char="•"/>
            </a:pPr>
            <a:r>
              <a:rPr lang="en-US" sz="1800" b="0" kern="0" dirty="0"/>
              <a:t>STA-ID (11 bit): B2-B12 bit in USIG-2.</a:t>
            </a:r>
          </a:p>
          <a:p>
            <a:pPr>
              <a:buFont typeface="Arial" panose="020B0604020202020204" pitchFamily="34" charset="0"/>
              <a:buChar char="•"/>
            </a:pPr>
            <a:r>
              <a:rPr lang="en-US" sz="1800" b="0" kern="0" dirty="0"/>
              <a:t>ELR validate bits (B13-B15 of USIG-2): Set to all ‘1’ for ELR PPDU.</a:t>
            </a:r>
          </a:p>
          <a:p>
            <a:pPr lvl="1">
              <a:buFont typeface="Arial" panose="020B0604020202020204" pitchFamily="34" charset="0"/>
              <a:buChar char="•"/>
            </a:pPr>
            <a:r>
              <a:rPr lang="en-US" sz="1400" b="0" kern="0" dirty="0"/>
              <a:t>Note: </a:t>
            </a:r>
            <a:r>
              <a:rPr lang="en-US" sz="1200" b="0" kern="0" dirty="0"/>
              <a:t>B11-B15 – in EHT MU PPDU indicates “Number of EHT-Sig symbols”, and in UHR MU PPDU indicates “Number of UHR-Sig symbols”</a:t>
            </a:r>
          </a:p>
          <a:p>
            <a:endParaRPr lang="en-US" dirty="0"/>
          </a:p>
        </p:txBody>
      </p:sp>
      <p:sp>
        <p:nvSpPr>
          <p:cNvPr id="3" name="Title 2">
            <a:extLst>
              <a:ext uri="{FF2B5EF4-FFF2-40B4-BE49-F238E27FC236}">
                <a16:creationId xmlns:a16="http://schemas.microsoft.com/office/drawing/2014/main" id="{E7E88182-946D-ED44-590C-29CA481E1224}"/>
              </a:ext>
            </a:extLst>
          </p:cNvPr>
          <p:cNvSpPr>
            <a:spLocks noGrp="1"/>
          </p:cNvSpPr>
          <p:nvPr>
            <p:ph type="title"/>
          </p:nvPr>
        </p:nvSpPr>
        <p:spPr/>
        <p:txBody>
          <a:bodyPr/>
          <a:lstStyle/>
          <a:p>
            <a:r>
              <a:rPr lang="en-US" altLang="zh-CN" dirty="0"/>
              <a:t>Straw Poll</a:t>
            </a:r>
            <a:endParaRPr lang="en-US" dirty="0"/>
          </a:p>
        </p:txBody>
      </p:sp>
      <p:sp>
        <p:nvSpPr>
          <p:cNvPr id="4" name="Date Placeholder 3">
            <a:extLst>
              <a:ext uri="{FF2B5EF4-FFF2-40B4-BE49-F238E27FC236}">
                <a16:creationId xmlns:a16="http://schemas.microsoft.com/office/drawing/2014/main" id="{DC0E32AA-4456-B10D-C92A-4631061B2E83}"/>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9501ACBE-51D1-B03F-FCB5-950455929E3A}"/>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3403DDFE-B6C9-AA88-D232-B2698561C27F}"/>
              </a:ext>
            </a:extLst>
          </p:cNvPr>
          <p:cNvSpPr>
            <a:spLocks noGrp="1"/>
          </p:cNvSpPr>
          <p:nvPr>
            <p:ph type="sldNum" sz="quarter" idx="12"/>
          </p:nvPr>
        </p:nvSpPr>
        <p:spPr/>
        <p:txBody>
          <a:bodyPr/>
          <a:lstStyle/>
          <a:p>
            <a:fld id="{CBA79600-21DF-4871-9A0D-27352659FA8F}" type="slidenum">
              <a:rPr lang="en-US" smtClean="0"/>
              <a:t>9</a:t>
            </a:fld>
            <a:endParaRPr lang="en-US"/>
          </a:p>
        </p:txBody>
      </p:sp>
      <p:graphicFrame>
        <p:nvGraphicFramePr>
          <p:cNvPr id="7" name="Table 6">
            <a:extLst>
              <a:ext uri="{FF2B5EF4-FFF2-40B4-BE49-F238E27FC236}">
                <a16:creationId xmlns:a16="http://schemas.microsoft.com/office/drawing/2014/main" id="{3572A7A8-0401-98D1-5770-CE9DCE2E2EB0}"/>
              </a:ext>
            </a:extLst>
          </p:cNvPr>
          <p:cNvGraphicFramePr>
            <a:graphicFrameLocks noGrp="1"/>
          </p:cNvGraphicFramePr>
          <p:nvPr>
            <p:extLst>
              <p:ext uri="{D42A27DB-BD31-4B8C-83A1-F6EECF244321}">
                <p14:modId xmlns:p14="http://schemas.microsoft.com/office/powerpoint/2010/main" val="3044096135"/>
              </p:ext>
            </p:extLst>
          </p:nvPr>
        </p:nvGraphicFramePr>
        <p:xfrm>
          <a:off x="1828801" y="2634488"/>
          <a:ext cx="3534748" cy="2358726"/>
        </p:xfrm>
        <a:graphic>
          <a:graphicData uri="http://schemas.openxmlformats.org/drawingml/2006/table">
            <a:tbl>
              <a:tblPr firstRow="1" firstCol="1" bandRow="1">
                <a:tableStyleId>{5940675A-B579-460E-94D1-54222C63F5DA}</a:tableStyleId>
              </a:tblPr>
              <a:tblGrid>
                <a:gridCol w="629271">
                  <a:extLst>
                    <a:ext uri="{9D8B030D-6E8A-4147-A177-3AD203B41FA5}">
                      <a16:colId xmlns:a16="http://schemas.microsoft.com/office/drawing/2014/main" val="2078225865"/>
                    </a:ext>
                  </a:extLst>
                </a:gridCol>
                <a:gridCol w="1876086">
                  <a:extLst>
                    <a:ext uri="{9D8B030D-6E8A-4147-A177-3AD203B41FA5}">
                      <a16:colId xmlns:a16="http://schemas.microsoft.com/office/drawing/2014/main" val="3790199128"/>
                    </a:ext>
                  </a:extLst>
                </a:gridCol>
                <a:gridCol w="653363">
                  <a:extLst>
                    <a:ext uri="{9D8B030D-6E8A-4147-A177-3AD203B41FA5}">
                      <a16:colId xmlns:a16="http://schemas.microsoft.com/office/drawing/2014/main" val="2997463141"/>
                    </a:ext>
                  </a:extLst>
                </a:gridCol>
                <a:gridCol w="376028">
                  <a:extLst>
                    <a:ext uri="{9D8B030D-6E8A-4147-A177-3AD203B41FA5}">
                      <a16:colId xmlns:a16="http://schemas.microsoft.com/office/drawing/2014/main" val="3185186252"/>
                    </a:ext>
                  </a:extLst>
                </a:gridCol>
              </a:tblGrid>
              <a:tr h="383515">
                <a:tc>
                  <a:txBody>
                    <a:bodyPr/>
                    <a:lstStyle/>
                    <a:p>
                      <a:pPr algn="ctr" fontAlgn="ctr"/>
                      <a:r>
                        <a:rPr lang="en-US" sz="1200" b="1" u="none" strike="noStrike" dirty="0">
                          <a:effectLst/>
                        </a:rPr>
                        <a:t>Category</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u="none" strike="noStrike" dirty="0">
                          <a:effectLst/>
                        </a:rPr>
                        <a:t>Subfield</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i="0" u="none" strike="noStrike" dirty="0">
                          <a:solidFill>
                            <a:schemeClr val="tx1"/>
                          </a:solidFill>
                          <a:effectLst/>
                          <a:latin typeface="Times New Roman" panose="02020603050405020304" pitchFamily="18" charset="0"/>
                        </a:rPr>
                        <a:t>Bit Pos</a:t>
                      </a:r>
                    </a:p>
                  </a:txBody>
                  <a:tcPr marL="9525" marR="9525" marT="9525" marB="0" anchor="ctr"/>
                </a:tc>
                <a:tc>
                  <a:txBody>
                    <a:bodyPr/>
                    <a:lstStyle/>
                    <a:p>
                      <a:pPr algn="ctr" rtl="0" fontAlgn="ctr"/>
                      <a:r>
                        <a:rPr lang="en-US" sz="1200" b="1" u="none" strike="noStrike" dirty="0">
                          <a:effectLst/>
                        </a:rPr>
                        <a:t>Bits</a:t>
                      </a:r>
                      <a:endParaRPr lang="en-US" sz="1200" b="1" i="0" u="none" strike="noStrike" dirty="0">
                        <a:solidFill>
                          <a:schemeClr val="bg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893332071"/>
                  </a:ext>
                </a:extLst>
              </a:tr>
              <a:tr h="282173">
                <a:tc rowSpan="7">
                  <a:txBody>
                    <a:bodyPr/>
                    <a:lstStyle/>
                    <a:p>
                      <a:pPr algn="ctr" fontAlgn="ctr"/>
                      <a:r>
                        <a:rPr lang="en-US" sz="1200" b="1" u="none" strike="noStrike" dirty="0">
                          <a:effectLst/>
                        </a:rPr>
                        <a:t>U-SIG-1</a:t>
                      </a:r>
                      <a:endParaRPr lang="en-US" sz="12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chemeClr val="tx1"/>
                          </a:solidFill>
                          <a:effectLst/>
                        </a:rPr>
                        <a:t>Version identifier</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B0-B2</a:t>
                      </a:r>
                    </a:p>
                  </a:txBody>
                  <a:tcPr marL="9525" marR="9525" marT="9525" marB="0" anchor="ctr">
                    <a:noFill/>
                  </a:tcPr>
                </a:tc>
                <a:tc>
                  <a:txBody>
                    <a:bodyPr/>
                    <a:lstStyle/>
                    <a:p>
                      <a:pPr algn="ctr" rtl="0" fontAlgn="ctr"/>
                      <a:r>
                        <a:rPr lang="en-US" sz="1200" u="none" strike="noStrike" dirty="0">
                          <a:solidFill>
                            <a:schemeClr val="tx1"/>
                          </a:solidFill>
                          <a:effectLst/>
                        </a:rPr>
                        <a:t>3</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86384117"/>
                  </a:ext>
                </a:extLst>
              </a:tr>
              <a:tr h="282173">
                <a:tc vMerge="1">
                  <a:txBody>
                    <a:bodyPr/>
                    <a:lstStyle/>
                    <a:p>
                      <a:endParaRPr lang="en-US"/>
                    </a:p>
                  </a:txBody>
                  <a:tcPr/>
                </a:tc>
                <a:tc>
                  <a:txBody>
                    <a:bodyPr/>
                    <a:lstStyle/>
                    <a:p>
                      <a:pPr algn="ctr" rtl="0" fontAlgn="ctr"/>
                      <a:r>
                        <a:rPr lang="en-US" sz="1200" u="none" strike="noStrike" dirty="0">
                          <a:solidFill>
                            <a:schemeClr val="tx1"/>
                          </a:solidFill>
                          <a:effectLst/>
                        </a:rPr>
                        <a:t>PPDU BW</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B3-B5</a:t>
                      </a:r>
                    </a:p>
                  </a:txBody>
                  <a:tcPr marL="9525" marR="9525" marT="9525" marB="0" anchor="ctr">
                    <a:noFill/>
                  </a:tcPr>
                </a:tc>
                <a:tc>
                  <a:txBody>
                    <a:bodyPr/>
                    <a:lstStyle/>
                    <a:p>
                      <a:pPr algn="ctr" rtl="0" fontAlgn="ctr"/>
                      <a:r>
                        <a:rPr lang="en-US" sz="1200" u="none" strike="noStrike" dirty="0">
                          <a:solidFill>
                            <a:schemeClr val="tx1"/>
                          </a:solidFill>
                          <a:effectLst/>
                        </a:rPr>
                        <a:t>3</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742443139"/>
                  </a:ext>
                </a:extLst>
              </a:tr>
              <a:tr h="282173">
                <a:tc vMerge="1">
                  <a:txBody>
                    <a:bodyPr/>
                    <a:lstStyle/>
                    <a:p>
                      <a:endParaRPr lang="en-US"/>
                    </a:p>
                  </a:txBody>
                  <a:tcPr/>
                </a:tc>
                <a:tc>
                  <a:txBody>
                    <a:bodyPr/>
                    <a:lstStyle/>
                    <a:p>
                      <a:pPr algn="ctr" rtl="0" fontAlgn="ctr"/>
                      <a:r>
                        <a:rPr lang="en-US" sz="1200" u="none" strike="noStrike" dirty="0">
                          <a:solidFill>
                            <a:schemeClr val="tx1"/>
                          </a:solidFill>
                          <a:effectLst/>
                        </a:rPr>
                        <a:t>UL/DL</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B6</a:t>
                      </a:r>
                    </a:p>
                  </a:txBody>
                  <a:tcPr marL="9525" marR="9525" marT="9525" marB="0" anchor="ctr">
                    <a:noFill/>
                  </a:tcPr>
                </a:tc>
                <a:tc>
                  <a:txBody>
                    <a:bodyPr/>
                    <a:lstStyle/>
                    <a:p>
                      <a:pPr algn="ctr" rtl="0" fontAlgn="ctr"/>
                      <a:r>
                        <a:rPr lang="en-US" sz="1200" u="none" strike="noStrike" dirty="0">
                          <a:solidFill>
                            <a:schemeClr val="tx1"/>
                          </a:solidFill>
                          <a:effectLst/>
                        </a:rPr>
                        <a:t>1</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216169275"/>
                  </a:ext>
                </a:extLst>
              </a:tr>
              <a:tr h="282173">
                <a:tc vMerge="1">
                  <a:txBody>
                    <a:bodyPr/>
                    <a:lstStyle/>
                    <a:p>
                      <a:endParaRPr lang="en-US"/>
                    </a:p>
                  </a:txBody>
                  <a:tcPr/>
                </a:tc>
                <a:tc>
                  <a:txBody>
                    <a:bodyPr/>
                    <a:lstStyle/>
                    <a:p>
                      <a:pPr algn="ctr" rtl="0" fontAlgn="ctr"/>
                      <a:r>
                        <a:rPr lang="en-US" sz="1200" u="none" strike="noStrike" dirty="0">
                          <a:solidFill>
                            <a:schemeClr val="tx1"/>
                          </a:solidFill>
                          <a:effectLst/>
                        </a:rPr>
                        <a:t>BSS color</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B7-B12</a:t>
                      </a:r>
                    </a:p>
                  </a:txBody>
                  <a:tcPr marL="9525" marR="9525" marT="9525" marB="0" anchor="ctr">
                    <a:noFill/>
                  </a:tcPr>
                </a:tc>
                <a:tc>
                  <a:txBody>
                    <a:bodyPr/>
                    <a:lstStyle/>
                    <a:p>
                      <a:pPr algn="ctr" rtl="0" fontAlgn="ctr"/>
                      <a:r>
                        <a:rPr lang="en-US" sz="1200" u="none" strike="noStrike" dirty="0">
                          <a:solidFill>
                            <a:schemeClr val="tx1"/>
                          </a:solidFill>
                          <a:effectLst/>
                        </a:rPr>
                        <a:t>6</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22235285"/>
                  </a:ext>
                </a:extLst>
              </a:tr>
              <a:tr h="282173">
                <a:tc vMerge="1">
                  <a:txBody>
                    <a:bodyPr/>
                    <a:lstStyle/>
                    <a:p>
                      <a:endParaRPr lang="en-US"/>
                    </a:p>
                  </a:txBody>
                  <a:tcPr/>
                </a:tc>
                <a:tc>
                  <a:txBody>
                    <a:bodyPr/>
                    <a:lstStyle/>
                    <a:p>
                      <a:pPr algn="ctr" rtl="0" fontAlgn="ctr"/>
                      <a:r>
                        <a:rPr lang="en-US" sz="1200" u="none" strike="noStrike" dirty="0">
                          <a:solidFill>
                            <a:schemeClr val="tx1"/>
                          </a:solidFill>
                          <a:effectLst/>
                        </a:rPr>
                        <a:t>TXOP</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B13-B19</a:t>
                      </a:r>
                    </a:p>
                  </a:txBody>
                  <a:tcPr marL="9525" marR="9525" marT="9525" marB="0" anchor="ctr">
                    <a:noFill/>
                  </a:tcPr>
                </a:tc>
                <a:tc>
                  <a:txBody>
                    <a:bodyPr/>
                    <a:lstStyle/>
                    <a:p>
                      <a:pPr algn="ctr" rtl="0" fontAlgn="ctr"/>
                      <a:r>
                        <a:rPr lang="en-US" sz="1200" u="none" strike="noStrike" dirty="0">
                          <a:solidFill>
                            <a:schemeClr val="tx1"/>
                          </a:solidFill>
                          <a:effectLst/>
                        </a:rPr>
                        <a:t>7</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934411080"/>
                  </a:ext>
                </a:extLst>
              </a:tr>
              <a:tr h="282173">
                <a:tc vMerge="1">
                  <a:txBody>
                    <a:bodyPr/>
                    <a:lstStyle/>
                    <a:p>
                      <a:pPr algn="ctr" rtl="0" fontAlgn="ctr"/>
                      <a:endParaRPr lang="en-US"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chemeClr val="tx1"/>
                          </a:solidFill>
                          <a:effectLst/>
                        </a:rPr>
                        <a:t>Disregard</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B20-B24</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1739378686"/>
                  </a:ext>
                </a:extLst>
              </a:tr>
              <a:tr h="282173">
                <a:tc vMerge="1">
                  <a:txBody>
                    <a:bodyPr/>
                    <a:lstStyle/>
                    <a:p>
                      <a:pPr algn="ctr" rtl="0" fontAlgn="ctr"/>
                      <a:endParaRPr lang="en-US" sz="10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ctr" rtl="0" fontAlgn="ctr"/>
                      <a:r>
                        <a:rPr lang="en-US" sz="1200" u="none" strike="noStrike" kern="1200" dirty="0">
                          <a:solidFill>
                            <a:schemeClr val="tx1"/>
                          </a:solidFill>
                          <a:effectLst/>
                        </a:rPr>
                        <a:t>Validate</a:t>
                      </a:r>
                      <a:endParaRPr lang="en-US" sz="12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ctr" rtl="0" fontAlgn="ctr"/>
                      <a:r>
                        <a:rPr lang="en-US" sz="1200" b="0" i="0" u="none" strike="noStrike" kern="1200" dirty="0">
                          <a:solidFill>
                            <a:schemeClr val="tx1"/>
                          </a:solidFill>
                          <a:effectLst/>
                          <a:latin typeface="Times New Roman" panose="02020603050405020304" pitchFamily="18" charset="0"/>
                          <a:ea typeface="+mn-ea"/>
                          <a:cs typeface="+mn-cs"/>
                        </a:rPr>
                        <a:t>B25</a:t>
                      </a:r>
                    </a:p>
                  </a:txBody>
                  <a:tcPr marL="9525" marR="9525" marT="9525" marB="0" anchor="ctr"/>
                </a:tc>
                <a:tc>
                  <a:txBody>
                    <a:bodyPr/>
                    <a:lstStyle/>
                    <a:p>
                      <a:pPr algn="ctr" rtl="0" fontAlgn="ctr"/>
                      <a:r>
                        <a:rPr lang="en-US" sz="1200" u="none" strike="noStrike" kern="1200" dirty="0">
                          <a:solidFill>
                            <a:schemeClr val="tx1"/>
                          </a:solidFill>
                          <a:effectLst/>
                        </a:rPr>
                        <a:t>1</a:t>
                      </a:r>
                      <a:endParaRPr lang="en-US" sz="12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extLst>
                  <a:ext uri="{0D108BD9-81ED-4DB2-BD59-A6C34878D82A}">
                    <a16:rowId xmlns:a16="http://schemas.microsoft.com/office/drawing/2014/main" val="2377869255"/>
                  </a:ext>
                </a:extLst>
              </a:tr>
            </a:tbl>
          </a:graphicData>
        </a:graphic>
      </p:graphicFrame>
      <p:graphicFrame>
        <p:nvGraphicFramePr>
          <p:cNvPr id="8" name="Table 7">
            <a:extLst>
              <a:ext uri="{FF2B5EF4-FFF2-40B4-BE49-F238E27FC236}">
                <a16:creationId xmlns:a16="http://schemas.microsoft.com/office/drawing/2014/main" id="{D7399563-39A4-1167-64A9-E70488DBF6B1}"/>
              </a:ext>
            </a:extLst>
          </p:cNvPr>
          <p:cNvGraphicFramePr>
            <a:graphicFrameLocks noGrp="1"/>
          </p:cNvGraphicFramePr>
          <p:nvPr>
            <p:extLst>
              <p:ext uri="{D42A27DB-BD31-4B8C-83A1-F6EECF244321}">
                <p14:modId xmlns:p14="http://schemas.microsoft.com/office/powerpoint/2010/main" val="2986158977"/>
              </p:ext>
            </p:extLst>
          </p:nvPr>
        </p:nvGraphicFramePr>
        <p:xfrm>
          <a:off x="6928157" y="2507443"/>
          <a:ext cx="3297986" cy="2584986"/>
        </p:xfrm>
        <a:graphic>
          <a:graphicData uri="http://schemas.openxmlformats.org/drawingml/2006/table">
            <a:tbl>
              <a:tblPr firstRow="1" firstCol="1" bandRow="1">
                <a:tableStyleId>{5940675A-B579-460E-94D1-54222C63F5DA}</a:tableStyleId>
              </a:tblPr>
              <a:tblGrid>
                <a:gridCol w="644870">
                  <a:extLst>
                    <a:ext uri="{9D8B030D-6E8A-4147-A177-3AD203B41FA5}">
                      <a16:colId xmlns:a16="http://schemas.microsoft.com/office/drawing/2014/main" val="2078225865"/>
                    </a:ext>
                  </a:extLst>
                </a:gridCol>
                <a:gridCol w="1680754">
                  <a:extLst>
                    <a:ext uri="{9D8B030D-6E8A-4147-A177-3AD203B41FA5}">
                      <a16:colId xmlns:a16="http://schemas.microsoft.com/office/drawing/2014/main" val="3790199128"/>
                    </a:ext>
                  </a:extLst>
                </a:gridCol>
                <a:gridCol w="618309">
                  <a:extLst>
                    <a:ext uri="{9D8B030D-6E8A-4147-A177-3AD203B41FA5}">
                      <a16:colId xmlns:a16="http://schemas.microsoft.com/office/drawing/2014/main" val="2887357561"/>
                    </a:ext>
                  </a:extLst>
                </a:gridCol>
                <a:gridCol w="354053">
                  <a:extLst>
                    <a:ext uri="{9D8B030D-6E8A-4147-A177-3AD203B41FA5}">
                      <a16:colId xmlns:a16="http://schemas.microsoft.com/office/drawing/2014/main" val="3185186252"/>
                    </a:ext>
                  </a:extLst>
                </a:gridCol>
              </a:tblGrid>
              <a:tr h="283838">
                <a:tc>
                  <a:txBody>
                    <a:bodyPr/>
                    <a:lstStyle/>
                    <a:p>
                      <a:pPr algn="ctr" fontAlgn="ctr"/>
                      <a:r>
                        <a:rPr lang="en-US" sz="1200" b="1" u="none" strike="noStrike" dirty="0">
                          <a:effectLst/>
                        </a:rPr>
                        <a:t>Category</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u="none" strike="noStrike" dirty="0">
                          <a:effectLst/>
                        </a:rPr>
                        <a:t>Subfield</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chemeClr val="tx1"/>
                          </a:solidFill>
                          <a:effectLst/>
                          <a:latin typeface="Times New Roman" panose="02020603050405020304" pitchFamily="18" charset="0"/>
                        </a:rPr>
                        <a:t>Bit Pos</a:t>
                      </a:r>
                    </a:p>
                  </a:txBody>
                  <a:tcPr marL="9525" marR="9525" marT="9525" marB="0" anchor="ctr"/>
                </a:tc>
                <a:tc>
                  <a:txBody>
                    <a:bodyPr/>
                    <a:lstStyle/>
                    <a:p>
                      <a:pPr algn="ctr" rtl="0" fontAlgn="ctr"/>
                      <a:r>
                        <a:rPr lang="en-US" sz="1200" b="1" u="none" strike="noStrike" dirty="0">
                          <a:effectLst/>
                        </a:rPr>
                        <a:t>Bits</a:t>
                      </a:r>
                      <a:endParaRPr lang="en-US" sz="1200" b="1" i="0" u="none" strike="noStrike" dirty="0">
                        <a:solidFill>
                          <a:schemeClr val="bg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893332071"/>
                  </a:ext>
                </a:extLst>
              </a:tr>
              <a:tr h="462653">
                <a:tc rowSpan="5">
                  <a:txBody>
                    <a:bodyPr/>
                    <a:lstStyle/>
                    <a:p>
                      <a:pPr algn="ctr" fontAlgn="ctr"/>
                      <a:r>
                        <a:rPr lang="en-US" sz="1200" b="1" u="none" strike="noStrike" dirty="0">
                          <a:effectLst/>
                        </a:rPr>
                        <a:t>U-SIG-2</a:t>
                      </a:r>
                      <a:endParaRPr lang="en-US" sz="12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rgbClr val="FF0000"/>
                          </a:solidFill>
                          <a:effectLst/>
                        </a:rPr>
                        <a:t>PPDU type &amp; Compression Mode</a:t>
                      </a:r>
                      <a:endParaRPr lang="en-US" sz="12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B0-B1</a:t>
                      </a:r>
                    </a:p>
                  </a:txBody>
                  <a:tcPr marL="9525" marR="9525" marT="9525" marB="0" anchor="ctr"/>
                </a:tc>
                <a:tc>
                  <a:txBody>
                    <a:bodyPr/>
                    <a:lstStyle/>
                    <a:p>
                      <a:pPr algn="ctr" rtl="0" fontAlgn="ctr"/>
                      <a:r>
                        <a:rPr lang="en-US" sz="1200" u="none" strike="noStrike" dirty="0">
                          <a:solidFill>
                            <a:schemeClr val="tx1"/>
                          </a:solidFill>
                          <a:effectLst/>
                        </a:rPr>
                        <a:t>2</a:t>
                      </a:r>
                      <a:endParaRPr lang="en-US" sz="12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64468595"/>
                  </a:ext>
                </a:extLst>
              </a:tr>
              <a:tr h="771092">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STA-ID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B2-B12</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11</a:t>
                      </a:r>
                    </a:p>
                  </a:txBody>
                  <a:tcPr marL="9525" marR="9525" marT="9525" marB="0" anchor="ctr"/>
                </a:tc>
                <a:extLst>
                  <a:ext uri="{0D108BD9-81ED-4DB2-BD59-A6C34878D82A}">
                    <a16:rowId xmlns:a16="http://schemas.microsoft.com/office/drawing/2014/main" val="2331322724"/>
                  </a:ext>
                </a:extLst>
              </a:tr>
              <a:tr h="593007">
                <a:tc vMerge="1">
                  <a:txBody>
                    <a:bodyPr/>
                    <a:lstStyle/>
                    <a:p>
                      <a:endParaRPr lang="en-US"/>
                    </a:p>
                  </a:txBody>
                  <a:tcPr/>
                </a:tc>
                <a:tc>
                  <a:txBody>
                    <a:bodyPr/>
                    <a:lstStyle/>
                    <a:p>
                      <a:pPr algn="ctr" rtl="0" fontAlgn="ctr"/>
                      <a:r>
                        <a:rPr lang="en-US" sz="1200" u="none" strike="noStrike" dirty="0">
                          <a:solidFill>
                            <a:srgbClr val="FF0000"/>
                          </a:solidFill>
                          <a:effectLst/>
                        </a:rPr>
                        <a:t>ELR validate bits </a:t>
                      </a:r>
                      <a:endParaRPr lang="en-US" sz="12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B13-B15</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4136869427"/>
                  </a:ext>
                </a:extLst>
              </a:tr>
              <a:tr h="237198">
                <a:tc vMerge="1">
                  <a:txBody>
                    <a:bodyPr/>
                    <a:lstStyle/>
                    <a:p>
                      <a:pPr algn="ctr" fontAlgn="ctr"/>
                      <a:r>
                        <a:rPr lang="en-US" sz="1000" u="none" strike="noStrike" dirty="0">
                          <a:effectLst/>
                        </a:rPr>
                        <a:t>CRC &amp; Tail</a:t>
                      </a:r>
                      <a:endParaRPr lang="en-US"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chemeClr val="tx1"/>
                          </a:solidFill>
                          <a:effectLst/>
                        </a:rPr>
                        <a:t>CRC in U-SIG</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B16-B19</a:t>
                      </a:r>
                    </a:p>
                  </a:txBody>
                  <a:tcPr marL="9525" marR="9525" marT="9525" marB="0" anchor="ctr"/>
                </a:tc>
                <a:tc>
                  <a:txBody>
                    <a:bodyPr/>
                    <a:lstStyle/>
                    <a:p>
                      <a:pPr algn="ctr" rtl="0" fontAlgn="ctr"/>
                      <a:r>
                        <a:rPr lang="en-US" sz="1200" u="none" strike="noStrike" dirty="0">
                          <a:solidFill>
                            <a:schemeClr val="tx1"/>
                          </a:solidFill>
                          <a:effectLst/>
                        </a:rPr>
                        <a:t>4</a:t>
                      </a:r>
                      <a:endParaRPr lang="en-US" sz="12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26892418"/>
                  </a:ext>
                </a:extLst>
              </a:tr>
              <a:tr h="237198">
                <a:tc vMerge="1">
                  <a:txBody>
                    <a:bodyPr/>
                    <a:lstStyle/>
                    <a:p>
                      <a:endParaRPr lang="en-US"/>
                    </a:p>
                  </a:txBody>
                  <a:tcPr/>
                </a:tc>
                <a:tc>
                  <a:txBody>
                    <a:bodyPr/>
                    <a:lstStyle/>
                    <a:p>
                      <a:pPr algn="ctr" rtl="0" fontAlgn="ctr"/>
                      <a:r>
                        <a:rPr lang="en-US" sz="1200" u="none" strike="noStrike" dirty="0">
                          <a:solidFill>
                            <a:schemeClr val="tx1"/>
                          </a:solidFill>
                          <a:effectLst/>
                        </a:rPr>
                        <a:t>Tail in U-SIG</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B20-B25</a:t>
                      </a:r>
                    </a:p>
                  </a:txBody>
                  <a:tcPr marL="9525" marR="9525" marT="9525" marB="0" anchor="ctr"/>
                </a:tc>
                <a:tc>
                  <a:txBody>
                    <a:bodyPr/>
                    <a:lstStyle/>
                    <a:p>
                      <a:pPr algn="ctr" rtl="0" fontAlgn="ctr"/>
                      <a:r>
                        <a:rPr lang="en-US" sz="1200" u="none" strike="noStrike" dirty="0">
                          <a:solidFill>
                            <a:schemeClr val="tx1"/>
                          </a:solidFill>
                          <a:effectLst/>
                        </a:rPr>
                        <a:t>6</a:t>
                      </a:r>
                      <a:endParaRPr lang="en-US" sz="12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561231032"/>
                  </a:ext>
                </a:extLst>
              </a:tr>
            </a:tbl>
          </a:graphicData>
        </a:graphic>
      </p:graphicFrame>
    </p:spTree>
    <p:extLst>
      <p:ext uri="{BB962C8B-B14F-4D97-AF65-F5344CB8AC3E}">
        <p14:creationId xmlns:p14="http://schemas.microsoft.com/office/powerpoint/2010/main" val="10740776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24-1567-00-00bn-LTF Design for DRU  -  Read-Only" id="{2E3CC5B3-E87F-4453-BABF-D39F96C4EF2F}" vid="{E3B9FCD8-AFCB-4736-9AEC-DA665DBB71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IEEE_template</Template>
  <TotalTime>0</TotalTime>
  <Words>1312</Words>
  <Application>Microsoft Office PowerPoint</Application>
  <PresentationFormat>Widescreen</PresentationFormat>
  <Paragraphs>257</Paragraphs>
  <Slides>11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굴림</vt:lpstr>
      <vt:lpstr>Arial</vt:lpstr>
      <vt:lpstr>Calibri</vt:lpstr>
      <vt:lpstr>Cambria Math</vt:lpstr>
      <vt:lpstr>Times New Roman</vt:lpstr>
      <vt:lpstr>Wingdings</vt:lpstr>
      <vt:lpstr>802-11-Submission</vt:lpstr>
      <vt:lpstr>PowerPoint Presentation</vt:lpstr>
      <vt:lpstr>Introduction</vt:lpstr>
      <vt:lpstr>Design Consideration</vt:lpstr>
      <vt:lpstr>USIG content of an ELR PPDU</vt:lpstr>
      <vt:lpstr>Potential Improvement for ELR devices</vt:lpstr>
      <vt:lpstr>ELR PPDU indication in USIG</vt:lpstr>
      <vt:lpstr>Enabling unintended nearby STAs to abort processing</vt:lpstr>
      <vt:lpstr>Summary</vt:lpstr>
      <vt:lpstr>Straw Poll</vt:lpstr>
      <vt:lpstr>Appendix: Potential Impact at ELR devices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Hari Ram Balakrishnan</dc:creator>
  <cp:lastModifiedBy>Hari Ram Balakrishnan</cp:lastModifiedBy>
  <cp:revision>59</cp:revision>
  <dcterms:created xsi:type="dcterms:W3CDTF">2024-09-07T05:30:01Z</dcterms:created>
  <dcterms:modified xsi:type="dcterms:W3CDTF">2024-11-13T14:39:40Z</dcterms:modified>
</cp:coreProperties>
</file>