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76" r:id="rId3"/>
    <p:sldId id="296" r:id="rId4"/>
    <p:sldId id="291" r:id="rId5"/>
    <p:sldId id="290" r:id="rId6"/>
    <p:sldId id="297" r:id="rId7"/>
    <p:sldId id="289"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Cooper" initials="JC" lastIdx="63" clrIdx="0">
    <p:extLst>
      <p:ext uri="{19B8F6BF-5375-455C-9EA6-DF929625EA0E}">
        <p15:presenceInfo xmlns:p15="http://schemas.microsoft.com/office/powerpoint/2012/main" userId="S::jcooper@qipworks.com::c6216b84-9c14-4d8c-b3ee-c6ee19a919f2" providerId="AD"/>
      </p:ext>
    </p:extLst>
  </p:cmAuthor>
  <p:cmAuthor id="2" name="Chris Beg" initials="CB" lastIdx="16" clrIdx="1">
    <p:extLst>
      <p:ext uri="{19B8F6BF-5375-455C-9EA6-DF929625EA0E}">
        <p15:presenceInfo xmlns:p15="http://schemas.microsoft.com/office/powerpoint/2012/main" userId="S-1-5-21-4065907471-556700853-1459077334-1232" providerId="AD"/>
      </p:ext>
    </p:extLst>
  </p:cmAuthor>
  <p:cmAuthor id="3" name="高宁(Gao Ning)" initials="高宁(GN)" lastIdx="1" clrIdx="2">
    <p:extLst>
      <p:ext uri="{19B8F6BF-5375-455C-9EA6-DF929625EA0E}">
        <p15:presenceInfo xmlns:p15="http://schemas.microsoft.com/office/powerpoint/2012/main" userId="高宁(Gao Ning)" providerId="None"/>
      </p:ext>
    </p:extLst>
  </p:cmAuthor>
  <p:cmAuthor id="4" name="高宁(Ning Gao)" initials="高宁(Ning" lastIdx="1" clrIdx="3">
    <p:extLst>
      <p:ext uri="{19B8F6BF-5375-455C-9EA6-DF929625EA0E}">
        <p15:presenceInfo xmlns:p15="http://schemas.microsoft.com/office/powerpoint/2012/main" userId="S::gaoning1@oppo.com::6b3c793f-b748-42d6-8055-82420a834a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83390" autoAdjust="0"/>
  </p:normalViewPr>
  <p:slideViewPr>
    <p:cSldViewPr>
      <p:cViewPr varScale="1">
        <p:scale>
          <a:sx n="86" d="100"/>
          <a:sy n="86" d="100"/>
        </p:scale>
        <p:origin x="1157" y="6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4" d="100"/>
          <a:sy n="64" d="100"/>
        </p:scale>
        <p:origin x="3178" y="8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802.11-21/0753r0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Chris Beg, Cognitive Systems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802.11-21/0753r0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2021</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Chris Beg, Cognitive Systems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762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57639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06483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90714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15598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4346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dirty="0"/>
          </a:p>
        </p:txBody>
      </p:sp>
      <p:sp>
        <p:nvSpPr>
          <p:cNvPr id="5" name="Footer Placeholder 4"/>
          <p:cNvSpPr>
            <a:spLocks noGrp="1"/>
          </p:cNvSpPr>
          <p:nvPr>
            <p:ph type="ftr" idx="11"/>
          </p:nvPr>
        </p:nvSpPr>
        <p:spPr/>
        <p:txBody>
          <a:bodyPr/>
          <a:lstStyle>
            <a:lvl1pPr>
              <a:defRPr/>
            </a:lvl1pPr>
          </a:lstStyle>
          <a:p>
            <a:r>
              <a:rPr lang="en-GB" dirty="0"/>
              <a:t>Chris Beg, Cognitive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Chris Beg, Cognitive Systems</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Chris Beg, Cognitive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idx="10"/>
          </p:nvPr>
        </p:nvSpPr>
        <p:spPr/>
        <p:txBody>
          <a:bodyPr/>
          <a:lstStyle>
            <a:lvl1pPr>
              <a:defRPr/>
            </a:lvl1pPr>
          </a:lstStyle>
          <a:p>
            <a:r>
              <a:rPr lang="en-US" dirty="0"/>
              <a:t>November 2022</a:t>
            </a:r>
            <a:endParaRPr lang="en-GB" dirty="0"/>
          </a:p>
        </p:txBody>
      </p:sp>
      <p:sp>
        <p:nvSpPr>
          <p:cNvPr id="6" name="Footer Placeholder 5"/>
          <p:cNvSpPr>
            <a:spLocks noGrp="1"/>
          </p:cNvSpPr>
          <p:nvPr>
            <p:ph type="ftr" idx="11"/>
          </p:nvPr>
        </p:nvSpPr>
        <p:spPr/>
        <p:txBody>
          <a:bodyPr/>
          <a:lstStyle>
            <a:lvl1pPr>
              <a:defRPr/>
            </a:lvl1pPr>
          </a:lstStyle>
          <a:p>
            <a:r>
              <a:rPr lang="en-GB"/>
              <a:t>Chris Beg, Cognitive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2021</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Chris Beg, Cognitive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2021</a:t>
            </a:r>
            <a:endParaRPr lang="en-GB"/>
          </a:p>
        </p:txBody>
      </p:sp>
      <p:sp>
        <p:nvSpPr>
          <p:cNvPr id="4" name="Footer Placeholder 3"/>
          <p:cNvSpPr>
            <a:spLocks noGrp="1"/>
          </p:cNvSpPr>
          <p:nvPr>
            <p:ph type="ftr" idx="11"/>
          </p:nvPr>
        </p:nvSpPr>
        <p:spPr/>
        <p:txBody>
          <a:bodyPr/>
          <a:lstStyle>
            <a:lvl1pPr>
              <a:defRPr/>
            </a:lvl1pPr>
          </a:lstStyle>
          <a:p>
            <a:r>
              <a:rPr lang="en-GB"/>
              <a:t>Chris Beg, Cognitive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2021</a:t>
            </a:r>
            <a:endParaRPr lang="en-GB"/>
          </a:p>
        </p:txBody>
      </p:sp>
      <p:sp>
        <p:nvSpPr>
          <p:cNvPr id="3" name="Footer Placeholder 2"/>
          <p:cNvSpPr>
            <a:spLocks noGrp="1"/>
          </p:cNvSpPr>
          <p:nvPr>
            <p:ph type="ftr" idx="11"/>
          </p:nvPr>
        </p:nvSpPr>
        <p:spPr/>
        <p:txBody>
          <a:bodyPr/>
          <a:lstStyle>
            <a:lvl1pPr>
              <a:defRPr/>
            </a:lvl1pPr>
          </a:lstStyle>
          <a:p>
            <a:r>
              <a:rPr lang="en-GB"/>
              <a:t>Chris Beg, Cognitive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Chris Beg, Cognitive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Chris Beg, Cognitive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Chris Beg, Cognitive Systems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1591</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56381" y="350838"/>
            <a:ext cx="2303451" cy="273050"/>
          </a:xfrm>
        </p:spPr>
        <p:txBody>
          <a:bodyPr/>
          <a:lstStyle/>
          <a:p>
            <a:r>
              <a:rPr lang="en-US" altLang="zh-CN" dirty="0"/>
              <a:t>January</a:t>
            </a:r>
            <a:r>
              <a:rPr lang="en-US" dirty="0"/>
              <a:t>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Ning Gao (OPPO)</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95536" y="685800"/>
            <a:ext cx="8568952"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Thoughts on Seamless Roaming and NPCA</a:t>
            </a:r>
            <a:endParaRPr lang="en-GB" dirty="0"/>
          </a:p>
        </p:txBody>
      </p:sp>
      <p:sp>
        <p:nvSpPr>
          <p:cNvPr id="3074" name="Rectangle 2"/>
          <p:cNvSpPr>
            <a:spLocks noGrp="1" noChangeArrowheads="1"/>
          </p:cNvSpPr>
          <p:nvPr>
            <p:ph type="body" idx="1"/>
          </p:nvPr>
        </p:nvSpPr>
        <p:spPr>
          <a:xfrm>
            <a:off x="685800" y="192447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a:t>
            </a:r>
            <a:r>
              <a:rPr lang="en-US" sz="2000" b="0" dirty="0"/>
              <a:t>6</a:t>
            </a:r>
            <a:endParaRPr lang="en-GB" sz="2000" b="0" dirty="0"/>
          </a:p>
        </p:txBody>
      </p:sp>
      <p:sp>
        <p:nvSpPr>
          <p:cNvPr id="3076" name="Rectangle 4"/>
          <p:cNvSpPr>
            <a:spLocks noChangeArrowheads="1"/>
          </p:cNvSpPr>
          <p:nvPr/>
        </p:nvSpPr>
        <p:spPr bwMode="auto">
          <a:xfrm>
            <a:off x="539552" y="232135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12">
            <a:extLst>
              <a:ext uri="{FF2B5EF4-FFF2-40B4-BE49-F238E27FC236}">
                <a16:creationId xmlns:a16="http://schemas.microsoft.com/office/drawing/2014/main" id="{9D01740D-B826-401A-82E4-8EDCFAB62B07}"/>
              </a:ext>
            </a:extLst>
          </p:cNvPr>
          <p:cNvGraphicFramePr>
            <a:graphicFrameLocks noGrp="1"/>
          </p:cNvGraphicFramePr>
          <p:nvPr>
            <p:extLst>
              <p:ext uri="{D42A27DB-BD31-4B8C-83A1-F6EECF244321}">
                <p14:modId xmlns:p14="http://schemas.microsoft.com/office/powerpoint/2010/main" val="3743072178"/>
              </p:ext>
            </p:extLst>
          </p:nvPr>
        </p:nvGraphicFramePr>
        <p:xfrm>
          <a:off x="799306" y="3098247"/>
          <a:ext cx="7620000" cy="2090899"/>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367243">
                <a:tc>
                  <a:txBody>
                    <a:bodyPr/>
                    <a:lstStyle/>
                    <a:p>
                      <a:pPr algn="ctr"/>
                      <a:r>
                        <a:rPr kumimoji="0" lang="en-US" altLang="zh-CN" sz="1100" b="1" i="0" u="none" strike="noStrike" kern="1200" cap="none" normalizeH="0" baseline="0" dirty="0">
                          <a:ln>
                            <a:noFill/>
                          </a:ln>
                          <a:solidFill>
                            <a:schemeClr val="tx1"/>
                          </a:solidFill>
                          <a:effectLst/>
                          <a:latin typeface="Times New Roman" pitchFamily="18" charset="0"/>
                          <a:ea typeface="굴림" charset="-127"/>
                          <a:cs typeface="+mn-cs"/>
                        </a:rPr>
                        <a:t>Name </a:t>
                      </a:r>
                      <a:endParaRPr kumimoji="0" lang="zh-CN" altLang="en-US" sz="1100" b="1" i="0" u="none" strike="noStrike" kern="1200" cap="none" normalizeH="0" baseline="0" dirty="0">
                        <a:ln>
                          <a:noFill/>
                        </a:ln>
                        <a:solidFill>
                          <a:schemeClr val="tx1"/>
                        </a:solidFill>
                        <a:effectLst/>
                        <a:latin typeface="Times New Roman" pitchFamily="18" charset="0"/>
                        <a:ea typeface="굴림" charset="-127"/>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Ning Gao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chemeClr val="tx1"/>
                          </a:solidFill>
                          <a:effectLst/>
                          <a:latin typeface="Times New Roman" pitchFamily="18" charset="0"/>
                          <a:ea typeface="굴림" charset="-127"/>
                          <a:cs typeface="Times New Roman" pitchFamily="18" charset="0"/>
                        </a:rPr>
                        <a:t>OPPO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gaoning1@oppo.com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7276">
                <a:tc>
                  <a:txBody>
                    <a:bodyPr/>
                    <a:lstStyle/>
                    <a:p>
                      <a:pPr algn="ctr"/>
                      <a:r>
                        <a:rPr lang="en-US" altLang="zh-CN" sz="1200" i="0" kern="1200" dirty="0">
                          <a:solidFill>
                            <a:schemeClr val="dk1"/>
                          </a:solidFill>
                          <a:latin typeface="+mn-lt"/>
                          <a:ea typeface="Times New Roman"/>
                          <a:cs typeface="Arial"/>
                        </a:rPr>
                        <a:t>Chaoming Luo</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14664602"/>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Liuming Lu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63083518"/>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Liangxiao Xin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chemeClr val="tx1"/>
                        </a:solidFill>
                        <a:effectLst/>
                        <a:latin typeface="Times New Roman" pitchFamily="18" charset="0"/>
                        <a:ea typeface="굴림" charset="-127"/>
                        <a:cs typeface="Times New Roman" pitchFamily="18" charset="0"/>
                      </a:endParaRPr>
                    </a:p>
                  </a:txBody>
                  <a:tcPr marL="68580" marR="68580" marT="0" marB="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200" b="0" dirty="0">
                        <a:latin typeface="Times New Roman"/>
                        <a:ea typeface="Times New Roman"/>
                        <a:cs typeface="Arial"/>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65935148"/>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Dong Wei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chemeClr val="tx1"/>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200" b="0" dirty="0">
                        <a:latin typeface="Times New Roman"/>
                        <a:ea typeface="Times New Roman"/>
                        <a:cs typeface="Arial"/>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Yapu li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chemeClr val="tx1"/>
                        </a:solidFill>
                        <a:effectLst/>
                        <a:latin typeface="Times New Roman" pitchFamily="18" charset="0"/>
                        <a:ea typeface="굴림" charset="-127"/>
                        <a:cs typeface="Times New Roman" pitchFamily="18" charset="0"/>
                      </a:endParaRPr>
                    </a:p>
                  </a:txBody>
                  <a:tcPr marL="68580" marR="68580" marT="0" marB="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January 2025</a:t>
            </a:r>
            <a:endParaRPr lang="en-GB" altLang="zh-CN" dirty="0"/>
          </a:p>
        </p:txBody>
      </p:sp>
      <p:sp>
        <p:nvSpPr>
          <p:cNvPr id="5" name="Footer Placeholder 4"/>
          <p:cNvSpPr>
            <a:spLocks noGrp="1"/>
          </p:cNvSpPr>
          <p:nvPr>
            <p:ph type="ftr" idx="14"/>
          </p:nvPr>
        </p:nvSpPr>
        <p:spPr>
          <a:xfrm>
            <a:off x="6286512" y="6475413"/>
            <a:ext cx="2255826"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a:t>
            </a:fld>
            <a:endParaRPr lang="en-GB"/>
          </a:p>
        </p:txBody>
      </p:sp>
      <p:sp>
        <p:nvSpPr>
          <p:cNvPr id="8" name="Rectangle 1"/>
          <p:cNvSpPr>
            <a:spLocks noGrp="1" noChangeArrowheads="1"/>
          </p:cNvSpPr>
          <p:nvPr>
            <p:ph type="title"/>
          </p:nvPr>
        </p:nvSpPr>
        <p:spPr>
          <a:xfrm>
            <a:off x="685800" y="908720"/>
            <a:ext cx="7772400" cy="483292"/>
          </a:xfrm>
          <a:ln/>
        </p:spPr>
        <p:txBody>
          <a:bodyPr lIns="90000" tIns="46800" rIns="90000" bIns="46800"/>
          <a:lstStyle/>
          <a:p>
            <a:pPr marL="0" indent="0"/>
            <a:r>
              <a:rPr lang="en-GB" dirty="0"/>
              <a:t>Introduction</a:t>
            </a:r>
          </a:p>
        </p:txBody>
      </p:sp>
      <p:sp>
        <p:nvSpPr>
          <p:cNvPr id="2" name="文本框 1">
            <a:extLst>
              <a:ext uri="{FF2B5EF4-FFF2-40B4-BE49-F238E27FC236}">
                <a16:creationId xmlns:a16="http://schemas.microsoft.com/office/drawing/2014/main" id="{C823D26C-E05A-462F-BB05-6DC833E1B04F}"/>
              </a:ext>
            </a:extLst>
          </p:cNvPr>
          <p:cNvSpPr txBox="1"/>
          <p:nvPr/>
        </p:nvSpPr>
        <p:spPr>
          <a:xfrm>
            <a:off x="725201" y="2019750"/>
            <a:ext cx="7772401" cy="2862322"/>
          </a:xfrm>
          <a:prstGeom prst="rect">
            <a:avLst/>
          </a:prstGeom>
          <a:noFill/>
        </p:spPr>
        <p:txBody>
          <a:bodyPr wrap="square" rtlCol="0">
            <a:spAutoFit/>
          </a:bodyPr>
          <a:lstStyle/>
          <a:p>
            <a:pPr marL="342900" indent="-342900">
              <a:buFont typeface="Arial" panose="020B0604020202020204" pitchFamily="34" charset="0"/>
              <a:buChar char="•"/>
            </a:pPr>
            <a:r>
              <a:rPr lang="en-US" altLang="zh-CN" sz="1800" dirty="0">
                <a:solidFill>
                  <a:schemeClr val="tx1"/>
                </a:solidFill>
              </a:rPr>
              <a:t>Seamless Roaming enables context transfer and/or data transfer between current AP MLD and target AP MLD so as to make the roaming procedure faster.</a:t>
            </a:r>
          </a:p>
          <a:p>
            <a:pPr marL="342900" indent="-342900">
              <a:buFont typeface="Arial" panose="020B0604020202020204" pitchFamily="34" charset="0"/>
              <a:buChar char="•"/>
            </a:pPr>
            <a:endParaRPr lang="en-US" altLang="zh-CN" sz="1800" dirty="0">
              <a:solidFill>
                <a:schemeClr val="tx1"/>
              </a:solidFill>
            </a:endParaRPr>
          </a:p>
          <a:p>
            <a:pPr marL="342900" indent="-342900">
              <a:buFont typeface="Arial" panose="020B0604020202020204" pitchFamily="34" charset="0"/>
              <a:buChar char="•"/>
            </a:pPr>
            <a:r>
              <a:rPr lang="en-US" altLang="zh-CN" sz="1800" dirty="0">
                <a:solidFill>
                  <a:schemeClr val="tx1"/>
                </a:solidFill>
              </a:rPr>
              <a:t>NPCA enables a STA to access the NPCA primary channel while the BSS primary channel is known to be busy due to OBSS traffic or other conditions.</a:t>
            </a:r>
          </a:p>
          <a:p>
            <a:pPr marL="342900" indent="-342900">
              <a:buFont typeface="Arial" panose="020B0604020202020204" pitchFamily="34" charset="0"/>
              <a:buChar char="•"/>
            </a:pPr>
            <a:endParaRPr lang="en-US" altLang="zh-CN" sz="1800" dirty="0">
              <a:solidFill>
                <a:schemeClr val="tx1"/>
              </a:solidFill>
            </a:endParaRPr>
          </a:p>
          <a:p>
            <a:pPr marL="342900" indent="-342900">
              <a:buFont typeface="Arial" panose="020B0604020202020204" pitchFamily="34" charset="0"/>
              <a:buChar char="•"/>
            </a:pPr>
            <a:r>
              <a:rPr lang="en-US" altLang="zh-CN" sz="1800" dirty="0">
                <a:solidFill>
                  <a:schemeClr val="tx1"/>
                </a:solidFill>
              </a:rPr>
              <a:t>In this contribution, we would like to discuss a different view of channel problem when take the seamless roaming and NPCA into consideration at the same time.</a:t>
            </a:r>
            <a:endParaRPr lang="zh-CN" altLang="en-US" sz="2000" dirty="0">
              <a:solidFill>
                <a:schemeClr val="tx1"/>
              </a:solidFill>
            </a:endParaRPr>
          </a:p>
        </p:txBody>
      </p:sp>
    </p:spTree>
    <p:extLst>
      <p:ext uri="{BB962C8B-B14F-4D97-AF65-F5344CB8AC3E}">
        <p14:creationId xmlns:p14="http://schemas.microsoft.com/office/powerpoint/2010/main" val="32419339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January 2025</a:t>
            </a:r>
            <a:endParaRPr lang="en-GB" altLang="zh-CN" dirty="0"/>
          </a:p>
        </p:txBody>
      </p:sp>
      <p:sp>
        <p:nvSpPr>
          <p:cNvPr id="5" name="Footer Placeholder 4"/>
          <p:cNvSpPr>
            <a:spLocks noGrp="1"/>
          </p:cNvSpPr>
          <p:nvPr>
            <p:ph type="ftr" idx="14"/>
          </p:nvPr>
        </p:nvSpPr>
        <p:spPr>
          <a:xfrm>
            <a:off x="6286512" y="6475413"/>
            <a:ext cx="2255826"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3568" y="834791"/>
            <a:ext cx="7772400" cy="483292"/>
          </a:xfrm>
          <a:ln/>
        </p:spPr>
        <p:txBody>
          <a:bodyPr lIns="90000" tIns="46800" rIns="90000" bIns="46800"/>
          <a:lstStyle/>
          <a:p>
            <a:pPr marL="0" indent="0"/>
            <a:r>
              <a:rPr lang="en-GB" sz="2800" dirty="0"/>
              <a:t>Scenario and Problem</a:t>
            </a:r>
          </a:p>
        </p:txBody>
      </p:sp>
      <p:sp>
        <p:nvSpPr>
          <p:cNvPr id="2" name="文本框 1">
            <a:extLst>
              <a:ext uri="{FF2B5EF4-FFF2-40B4-BE49-F238E27FC236}">
                <a16:creationId xmlns:a16="http://schemas.microsoft.com/office/drawing/2014/main" id="{C823D26C-E05A-462F-BB05-6DC833E1B04F}"/>
              </a:ext>
            </a:extLst>
          </p:cNvPr>
          <p:cNvSpPr txBox="1"/>
          <p:nvPr/>
        </p:nvSpPr>
        <p:spPr>
          <a:xfrm>
            <a:off x="611560" y="1412776"/>
            <a:ext cx="8221615" cy="2616101"/>
          </a:xfrm>
          <a:prstGeom prst="rect">
            <a:avLst/>
          </a:prstGeom>
          <a:noFill/>
        </p:spPr>
        <p:txBody>
          <a:bodyPr wrap="square" rtlCol="0">
            <a:spAutoFit/>
          </a:bodyPr>
          <a:lstStyle/>
          <a:p>
            <a:pPr marL="342900" indent="-342900">
              <a:buFont typeface="Wingdings" panose="05000000000000000000" pitchFamily="2" charset="2"/>
              <a:buChar char="n"/>
            </a:pPr>
            <a:r>
              <a:rPr lang="en-US" altLang="zh-CN" sz="1600" dirty="0">
                <a:solidFill>
                  <a:schemeClr val="tx1"/>
                </a:solidFill>
              </a:rPr>
              <a:t>Assume an NPCA-enabled seamless roaming scenario, after the roaming preparation phase, </a:t>
            </a:r>
          </a:p>
          <a:p>
            <a:pPr marL="828000" lvl="1" indent="-342900">
              <a:buFont typeface="Arial" panose="020B0604020202020204" pitchFamily="34" charset="0"/>
              <a:buChar char="•"/>
            </a:pPr>
            <a:r>
              <a:rPr lang="en-US" altLang="zh-CN" sz="1400" dirty="0">
                <a:solidFill>
                  <a:schemeClr val="tx1"/>
                </a:solidFill>
              </a:rPr>
              <a:t>the non-AP MLD will monitor the RSSI with the target AP MLD. </a:t>
            </a:r>
            <a:r>
              <a:rPr lang="en-US" altLang="zh-CN" sz="1400" baseline="30000" dirty="0">
                <a:solidFill>
                  <a:schemeClr val="tx1"/>
                </a:solidFill>
              </a:rPr>
              <a:t>[1, 2]</a:t>
            </a:r>
          </a:p>
          <a:p>
            <a:pPr marL="828000" lvl="1" indent="-342900">
              <a:buFont typeface="Arial" panose="020B0604020202020204" pitchFamily="34" charset="0"/>
              <a:buChar char="•"/>
            </a:pPr>
            <a:r>
              <a:rPr lang="en-US" altLang="zh-CN" sz="1400" dirty="0">
                <a:solidFill>
                  <a:schemeClr val="tx1"/>
                </a:solidFill>
              </a:rPr>
              <a:t>the non-AP MLD will send a Roaming Request frame to the target AP MLD when appropriate. </a:t>
            </a:r>
            <a:r>
              <a:rPr lang="en-US" altLang="zh-CN" sz="1400" baseline="30000" dirty="0">
                <a:solidFill>
                  <a:schemeClr val="tx1"/>
                </a:solidFill>
              </a:rPr>
              <a:t>[1, 2]</a:t>
            </a:r>
          </a:p>
          <a:p>
            <a:pPr marL="342900" indent="-342900">
              <a:buFont typeface="Wingdings" panose="05000000000000000000" pitchFamily="2" charset="2"/>
              <a:buChar char="n"/>
            </a:pPr>
            <a:r>
              <a:rPr lang="en-US" altLang="zh-CN" sz="1600" b="1" dirty="0">
                <a:solidFill>
                  <a:schemeClr val="tx1"/>
                </a:solidFill>
              </a:rPr>
              <a:t>Since roaming usually occurs at the edge of a BSS, the non-AP MLD and the target AP MLD may suffer a more severe different view of channel problem,</a:t>
            </a:r>
          </a:p>
          <a:p>
            <a:pPr marL="828000" indent="-342900">
              <a:buFont typeface="Arial" panose="020B0604020202020204" pitchFamily="34" charset="0"/>
              <a:buChar char="•"/>
            </a:pPr>
            <a:r>
              <a:rPr lang="en-US" altLang="zh-CN" sz="1400" dirty="0">
                <a:solidFill>
                  <a:schemeClr val="tx1"/>
                </a:solidFill>
              </a:rPr>
              <a:t>the non-AP MLD is on BSS P-CH while the target AP MLD is on NPCA P-CH.</a:t>
            </a:r>
          </a:p>
          <a:p>
            <a:pPr marL="828000" indent="-342900">
              <a:buFont typeface="Arial" panose="020B0604020202020204" pitchFamily="34" charset="0"/>
              <a:buChar char="•"/>
            </a:pPr>
            <a:r>
              <a:rPr lang="en-US" altLang="zh-CN" sz="1400" dirty="0">
                <a:solidFill>
                  <a:schemeClr val="tx1"/>
                </a:solidFill>
              </a:rPr>
              <a:t>the non-AP MLD is on NPCA P-CH while the target AP MLD is on BSS P-CH.</a:t>
            </a:r>
          </a:p>
          <a:p>
            <a:pPr marL="342900" indent="-342900">
              <a:buFont typeface="Wingdings" panose="05000000000000000000" pitchFamily="2" charset="2"/>
              <a:buChar char="n"/>
            </a:pPr>
            <a:r>
              <a:rPr lang="en-US" altLang="zh-CN" sz="1600" dirty="0">
                <a:solidFill>
                  <a:schemeClr val="tx1"/>
                </a:solidFill>
              </a:rPr>
              <a:t>As a result, </a:t>
            </a:r>
          </a:p>
          <a:p>
            <a:pPr marL="828000" lvl="1" indent="-342900">
              <a:buFont typeface="Arial" panose="020B0604020202020204" pitchFamily="34" charset="0"/>
              <a:buChar char="•"/>
            </a:pPr>
            <a:r>
              <a:rPr lang="en-US" altLang="zh-CN" sz="1400" dirty="0">
                <a:solidFill>
                  <a:schemeClr val="tx1"/>
                </a:solidFill>
              </a:rPr>
              <a:t>the non-AP MLD may miss some opportunities to monitor the RSSI with the target AP MLD.</a:t>
            </a:r>
          </a:p>
          <a:p>
            <a:pPr marL="828000" lvl="1" indent="-342900">
              <a:buFont typeface="Arial" panose="020B0604020202020204" pitchFamily="34" charset="0"/>
              <a:buChar char="•"/>
            </a:pPr>
            <a:r>
              <a:rPr lang="en-US" altLang="zh-CN" sz="1400" dirty="0">
                <a:solidFill>
                  <a:schemeClr val="tx1"/>
                </a:solidFill>
              </a:rPr>
              <a:t>the non-AP MLD may not be able to send the Roaming Request frame to the target AP MLD in time.</a:t>
            </a:r>
          </a:p>
          <a:p>
            <a:pPr marL="85050" indent="-342900">
              <a:buFont typeface="Wingdings" panose="05000000000000000000" pitchFamily="2" charset="2"/>
              <a:buChar char="n"/>
            </a:pPr>
            <a:r>
              <a:rPr lang="en-US" altLang="zh-CN" sz="1600" dirty="0">
                <a:solidFill>
                  <a:schemeClr val="tx1"/>
                </a:solidFill>
              </a:rPr>
              <a:t>Finally, a delayed Roaming Request frame will reduce the seamless roaming performance.</a:t>
            </a:r>
          </a:p>
        </p:txBody>
      </p:sp>
      <p:pic>
        <p:nvPicPr>
          <p:cNvPr id="7" name="图片 6">
            <a:extLst>
              <a:ext uri="{FF2B5EF4-FFF2-40B4-BE49-F238E27FC236}">
                <a16:creationId xmlns:a16="http://schemas.microsoft.com/office/drawing/2014/main" id="{F7C90B37-E17A-4696-A0FD-184E3DFCBFFD}"/>
              </a:ext>
            </a:extLst>
          </p:cNvPr>
          <p:cNvPicPr>
            <a:picLocks noChangeAspect="1"/>
          </p:cNvPicPr>
          <p:nvPr/>
        </p:nvPicPr>
        <p:blipFill>
          <a:blip r:embed="rId3"/>
          <a:stretch>
            <a:fillRect/>
          </a:stretch>
        </p:blipFill>
        <p:spPr>
          <a:xfrm>
            <a:off x="3491880" y="4221088"/>
            <a:ext cx="3672408" cy="2067658"/>
          </a:xfrm>
          <a:prstGeom prst="rect">
            <a:avLst/>
          </a:prstGeom>
        </p:spPr>
      </p:pic>
    </p:spTree>
    <p:extLst>
      <p:ext uri="{BB962C8B-B14F-4D97-AF65-F5344CB8AC3E}">
        <p14:creationId xmlns:p14="http://schemas.microsoft.com/office/powerpoint/2010/main" val="31688711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January 2025</a:t>
            </a:r>
            <a:endParaRPr lang="en-GB" altLang="zh-CN" dirty="0"/>
          </a:p>
        </p:txBody>
      </p:sp>
      <p:sp>
        <p:nvSpPr>
          <p:cNvPr id="5" name="Footer Placeholder 4"/>
          <p:cNvSpPr>
            <a:spLocks noGrp="1"/>
          </p:cNvSpPr>
          <p:nvPr>
            <p:ph type="ftr" idx="14"/>
          </p:nvPr>
        </p:nvSpPr>
        <p:spPr>
          <a:xfrm>
            <a:off x="6286512" y="6475413"/>
            <a:ext cx="2255826"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8" name="Rectangle 1"/>
          <p:cNvSpPr>
            <a:spLocks noGrp="1" noChangeArrowheads="1"/>
          </p:cNvSpPr>
          <p:nvPr>
            <p:ph type="title"/>
          </p:nvPr>
        </p:nvSpPr>
        <p:spPr>
          <a:xfrm>
            <a:off x="683568" y="834791"/>
            <a:ext cx="7772400" cy="483292"/>
          </a:xfrm>
          <a:ln/>
        </p:spPr>
        <p:txBody>
          <a:bodyPr lIns="90000" tIns="46800" rIns="90000" bIns="46800"/>
          <a:lstStyle/>
          <a:p>
            <a:pPr marL="0" indent="0"/>
            <a:r>
              <a:rPr lang="en-GB" sz="2800" dirty="0"/>
              <a:t>Proposed Solution </a:t>
            </a:r>
          </a:p>
        </p:txBody>
      </p:sp>
      <p:sp>
        <p:nvSpPr>
          <p:cNvPr id="2" name="文本框 1">
            <a:extLst>
              <a:ext uri="{FF2B5EF4-FFF2-40B4-BE49-F238E27FC236}">
                <a16:creationId xmlns:a16="http://schemas.microsoft.com/office/drawing/2014/main" id="{C823D26C-E05A-462F-BB05-6DC833E1B04F}"/>
              </a:ext>
            </a:extLst>
          </p:cNvPr>
          <p:cNvSpPr txBox="1"/>
          <p:nvPr/>
        </p:nvSpPr>
        <p:spPr>
          <a:xfrm>
            <a:off x="714348" y="1582508"/>
            <a:ext cx="7827990" cy="2369880"/>
          </a:xfrm>
          <a:prstGeom prst="rect">
            <a:avLst/>
          </a:prstGeom>
          <a:noFill/>
        </p:spPr>
        <p:txBody>
          <a:bodyPr wrap="square" rtlCol="0">
            <a:spAutoFit/>
          </a:bodyPr>
          <a:lstStyle/>
          <a:p>
            <a:pPr marL="342900" indent="-342900">
              <a:buFont typeface="Wingdings" panose="05000000000000000000" pitchFamily="2" charset="2"/>
              <a:buChar char="n"/>
            </a:pPr>
            <a:r>
              <a:rPr lang="en-US" altLang="zh-CN" sz="1600" b="1" dirty="0">
                <a:solidFill>
                  <a:schemeClr val="tx1"/>
                </a:solidFill>
              </a:rPr>
              <a:t>Proposed: Target AP MLD informs non-AP MLD of its NPCA Status and Expiration Time information through the current AP MLD </a:t>
            </a:r>
          </a:p>
          <a:p>
            <a:pPr marL="828000" lvl="1" indent="-342900">
              <a:buFont typeface="Arial" panose="020B0604020202020204" pitchFamily="34" charset="0"/>
              <a:buChar char="•"/>
            </a:pPr>
            <a:r>
              <a:rPr lang="en-US" altLang="zh-CN" sz="1400" dirty="0">
                <a:solidFill>
                  <a:schemeClr val="tx1"/>
                </a:solidFill>
              </a:rPr>
              <a:t>The NPCA Status may include BSS/NPCA P-CH, Dwell Time, and Max BW.</a:t>
            </a:r>
          </a:p>
          <a:p>
            <a:pPr marL="828000" lvl="1" indent="-342900">
              <a:buFont typeface="Arial" panose="020B0604020202020204" pitchFamily="34" charset="0"/>
              <a:buChar char="•"/>
            </a:pPr>
            <a:r>
              <a:rPr lang="en-US" altLang="zh-CN" sz="1400" dirty="0">
                <a:solidFill>
                  <a:schemeClr val="tx1"/>
                </a:solidFill>
              </a:rPr>
              <a:t>The Expiration Time may be a TSF timestamp.</a:t>
            </a:r>
          </a:p>
          <a:p>
            <a:pPr marL="828000" lvl="1" indent="-342900">
              <a:buFont typeface="Arial" panose="020B0604020202020204" pitchFamily="34" charset="0"/>
              <a:buChar char="•"/>
            </a:pPr>
            <a:r>
              <a:rPr lang="en-US" altLang="zh-CN" sz="1400" dirty="0">
                <a:solidFill>
                  <a:schemeClr val="tx1"/>
                </a:solidFill>
              </a:rPr>
              <a:t>If the received Expiration Time has not expired, the non-AP MLD may switch to the NPCA P-CH if the target AP MLD is still on it. Then, monitor the RSSI and/or send a Roaming Request frame to the target AP MLD if needed. </a:t>
            </a:r>
          </a:p>
          <a:p>
            <a:pPr marL="828000" lvl="1" indent="-342900">
              <a:buFont typeface="Arial" panose="020B0604020202020204" pitchFamily="34" charset="0"/>
              <a:buChar char="•"/>
            </a:pPr>
            <a:r>
              <a:rPr lang="en-US" altLang="zh-CN" sz="1400" dirty="0">
                <a:solidFill>
                  <a:schemeClr val="tx1"/>
                </a:solidFill>
              </a:rPr>
              <a:t>This approach can make the NPCA-enabled seamless roaming procedure more effective.</a:t>
            </a:r>
          </a:p>
          <a:p>
            <a:pPr marL="342900" indent="-342900">
              <a:buFont typeface="Wingdings" panose="05000000000000000000" pitchFamily="2" charset="2"/>
              <a:buChar char="n"/>
            </a:pPr>
            <a:endParaRPr lang="en-US" altLang="zh-CN" sz="1600" b="1" dirty="0">
              <a:solidFill>
                <a:schemeClr val="tx1"/>
              </a:solidFill>
            </a:endParaRPr>
          </a:p>
          <a:p>
            <a:pPr marL="1085850" lvl="1" indent="-342900">
              <a:buFont typeface="Arial" panose="020B0604020202020204" pitchFamily="34" charset="0"/>
              <a:buChar char="•"/>
            </a:pPr>
            <a:endParaRPr lang="en-US" altLang="zh-CN" sz="1600" b="1" dirty="0">
              <a:solidFill>
                <a:schemeClr val="tx1"/>
              </a:solidFill>
            </a:endParaRPr>
          </a:p>
        </p:txBody>
      </p:sp>
      <p:pic>
        <p:nvPicPr>
          <p:cNvPr id="7" name="图片 6">
            <a:extLst>
              <a:ext uri="{FF2B5EF4-FFF2-40B4-BE49-F238E27FC236}">
                <a16:creationId xmlns:a16="http://schemas.microsoft.com/office/drawing/2014/main" id="{9AB680E8-50BB-45CE-BF14-3CBDD0167877}"/>
              </a:ext>
            </a:extLst>
          </p:cNvPr>
          <p:cNvPicPr>
            <a:picLocks noChangeAspect="1"/>
          </p:cNvPicPr>
          <p:nvPr/>
        </p:nvPicPr>
        <p:blipFill>
          <a:blip r:embed="rId3"/>
          <a:stretch>
            <a:fillRect/>
          </a:stretch>
        </p:blipFill>
        <p:spPr>
          <a:xfrm>
            <a:off x="3241056" y="3789040"/>
            <a:ext cx="4355280" cy="2376264"/>
          </a:xfrm>
          <a:prstGeom prst="rect">
            <a:avLst/>
          </a:prstGeom>
        </p:spPr>
      </p:pic>
    </p:spTree>
    <p:extLst>
      <p:ext uri="{BB962C8B-B14F-4D97-AF65-F5344CB8AC3E}">
        <p14:creationId xmlns:p14="http://schemas.microsoft.com/office/powerpoint/2010/main" val="23664217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January 2025</a:t>
            </a:r>
            <a:endParaRPr lang="en-GB" altLang="zh-CN" dirty="0"/>
          </a:p>
        </p:txBody>
      </p:sp>
      <p:sp>
        <p:nvSpPr>
          <p:cNvPr id="5" name="Footer Placeholder 4"/>
          <p:cNvSpPr>
            <a:spLocks noGrp="1"/>
          </p:cNvSpPr>
          <p:nvPr>
            <p:ph type="ftr" idx="14"/>
          </p:nvPr>
        </p:nvSpPr>
        <p:spPr>
          <a:xfrm>
            <a:off x="6286512" y="6475413"/>
            <a:ext cx="2255826"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8" name="Rectangle 1"/>
          <p:cNvSpPr>
            <a:spLocks noGrp="1" noChangeArrowheads="1"/>
          </p:cNvSpPr>
          <p:nvPr>
            <p:ph type="title"/>
          </p:nvPr>
        </p:nvSpPr>
        <p:spPr>
          <a:xfrm>
            <a:off x="685800" y="843812"/>
            <a:ext cx="7772400" cy="483292"/>
          </a:xfrm>
          <a:ln/>
        </p:spPr>
        <p:txBody>
          <a:bodyPr lIns="90000" tIns="46800" rIns="90000" bIns="46800"/>
          <a:lstStyle/>
          <a:p>
            <a:pPr marL="0" indent="0"/>
            <a:r>
              <a:rPr lang="en-GB" sz="2800" dirty="0"/>
              <a:t>Summary</a:t>
            </a:r>
          </a:p>
        </p:txBody>
      </p:sp>
      <p:sp>
        <p:nvSpPr>
          <p:cNvPr id="3" name="文本框 2">
            <a:extLst>
              <a:ext uri="{FF2B5EF4-FFF2-40B4-BE49-F238E27FC236}">
                <a16:creationId xmlns:a16="http://schemas.microsoft.com/office/drawing/2014/main" id="{25B4684A-627D-45D3-9F51-E45CC9902ADF}"/>
              </a:ext>
            </a:extLst>
          </p:cNvPr>
          <p:cNvSpPr txBox="1"/>
          <p:nvPr/>
        </p:nvSpPr>
        <p:spPr>
          <a:xfrm>
            <a:off x="611560" y="1557068"/>
            <a:ext cx="7930778" cy="3108543"/>
          </a:xfrm>
          <a:prstGeom prst="rect">
            <a:avLst/>
          </a:prstGeom>
          <a:noFill/>
        </p:spPr>
        <p:txBody>
          <a:bodyPr wrap="square" rtlCol="0">
            <a:spAutoFit/>
          </a:bodyPr>
          <a:lstStyle/>
          <a:p>
            <a:pPr marL="342900" indent="-342900">
              <a:buFont typeface="Arial" panose="020B0604020202020204" pitchFamily="34" charset="0"/>
              <a:buChar char="•"/>
            </a:pPr>
            <a:r>
              <a:rPr lang="en-US" altLang="zh-CN" sz="1600" dirty="0">
                <a:solidFill>
                  <a:schemeClr val="tx1"/>
                </a:solidFill>
              </a:rPr>
              <a:t>A different view of channel problem is discussed in an NPCA-enabled seamless roaming scenario.</a:t>
            </a:r>
          </a:p>
          <a:p>
            <a:pPr marL="342900" indent="-342900">
              <a:buFont typeface="Arial" panose="020B0604020202020204" pitchFamily="34" charset="0"/>
              <a:buChar char="•"/>
            </a:pPr>
            <a:r>
              <a:rPr lang="en-US" altLang="zh-CN" sz="1600" dirty="0">
                <a:solidFill>
                  <a:schemeClr val="tx1"/>
                </a:solidFill>
              </a:rPr>
              <a:t>Since roaming usually occurs at the edge of a BSS, the non-AP MLD and the target AP MLD may suffer a more severe different view of channel problem.</a:t>
            </a:r>
          </a:p>
          <a:p>
            <a:pPr marL="342900" indent="-342900">
              <a:buFont typeface="Arial" panose="020B0604020202020204" pitchFamily="34" charset="0"/>
              <a:buChar char="•"/>
            </a:pPr>
            <a:r>
              <a:rPr lang="en-US" altLang="zh-CN" sz="1600" dirty="0">
                <a:solidFill>
                  <a:schemeClr val="tx1"/>
                </a:solidFill>
              </a:rPr>
              <a:t>Due to this problem, the non-AP MLD may miss some opportunities to monitor the RSSI with the target AP MLD and may be unable to send the Roaming Request frame to the target AP MLD in time.</a:t>
            </a:r>
          </a:p>
          <a:p>
            <a:pPr marL="342900" indent="-342900">
              <a:buFont typeface="Arial" panose="020B0604020202020204" pitchFamily="34" charset="0"/>
              <a:buChar char="•"/>
            </a:pPr>
            <a:r>
              <a:rPr lang="en-US" altLang="zh-CN" sz="1600" dirty="0">
                <a:solidFill>
                  <a:schemeClr val="tx1"/>
                </a:solidFill>
              </a:rPr>
              <a:t>To solve this problem, a solution that transmits the NPCA status of the target AP MLD and the expiration time to the non-AP MLD through the current AP MLD is proposed.</a:t>
            </a:r>
          </a:p>
          <a:p>
            <a:pPr marL="342900" indent="-342900">
              <a:buFont typeface="Arial" panose="020B0604020202020204" pitchFamily="34" charset="0"/>
              <a:buChar char="•"/>
            </a:pPr>
            <a:r>
              <a:rPr lang="en-US" altLang="zh-CN" sz="1600" dirty="0">
                <a:solidFill>
                  <a:schemeClr val="tx1"/>
                </a:solidFill>
              </a:rPr>
              <a:t>This approach can make the NPCA-enabled seamless roaming procedure more effective.</a:t>
            </a:r>
          </a:p>
          <a:p>
            <a:pPr marL="342900" indent="-342900">
              <a:buFont typeface="Arial" panose="020B0604020202020204" pitchFamily="34" charset="0"/>
              <a:buChar char="•"/>
            </a:pPr>
            <a:r>
              <a:rPr lang="en-US" altLang="zh-CN" sz="1600" dirty="0">
                <a:solidFill>
                  <a:schemeClr val="tx1"/>
                </a:solidFill>
              </a:rPr>
              <a:t>Further discussion on this problem may be needed.</a:t>
            </a:r>
          </a:p>
          <a:p>
            <a:pPr marL="342900" indent="-342900">
              <a:buFont typeface="Arial" panose="020B0604020202020204" pitchFamily="34" charset="0"/>
              <a:buChar char="•"/>
            </a:pPr>
            <a:endParaRPr lang="en-US" altLang="zh-CN" sz="2000" dirty="0">
              <a:solidFill>
                <a:schemeClr val="tx1"/>
              </a:solidFill>
            </a:endParaRPr>
          </a:p>
        </p:txBody>
      </p:sp>
    </p:spTree>
    <p:extLst>
      <p:ext uri="{BB962C8B-B14F-4D97-AF65-F5344CB8AC3E}">
        <p14:creationId xmlns:p14="http://schemas.microsoft.com/office/powerpoint/2010/main" val="192841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January 2025</a:t>
            </a:r>
            <a:endParaRPr lang="en-GB" altLang="zh-CN" dirty="0"/>
          </a:p>
        </p:txBody>
      </p:sp>
      <p:sp>
        <p:nvSpPr>
          <p:cNvPr id="5" name="Footer Placeholder 4"/>
          <p:cNvSpPr>
            <a:spLocks noGrp="1"/>
          </p:cNvSpPr>
          <p:nvPr>
            <p:ph type="ftr" idx="14"/>
          </p:nvPr>
        </p:nvSpPr>
        <p:spPr>
          <a:xfrm>
            <a:off x="6286512" y="6475413"/>
            <a:ext cx="2255826"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8" name="Rectangle 1"/>
          <p:cNvSpPr>
            <a:spLocks noGrp="1" noChangeArrowheads="1"/>
          </p:cNvSpPr>
          <p:nvPr>
            <p:ph type="title"/>
          </p:nvPr>
        </p:nvSpPr>
        <p:spPr>
          <a:xfrm>
            <a:off x="685800" y="843812"/>
            <a:ext cx="7772400" cy="483292"/>
          </a:xfrm>
          <a:ln/>
        </p:spPr>
        <p:txBody>
          <a:bodyPr lIns="90000" tIns="46800" rIns="90000" bIns="46800"/>
          <a:lstStyle/>
          <a:p>
            <a:pPr marL="0" indent="0"/>
            <a:r>
              <a:rPr lang="en-GB" sz="2800" dirty="0"/>
              <a:t>Reference</a:t>
            </a:r>
          </a:p>
        </p:txBody>
      </p:sp>
      <p:sp>
        <p:nvSpPr>
          <p:cNvPr id="3" name="文本框 2">
            <a:extLst>
              <a:ext uri="{FF2B5EF4-FFF2-40B4-BE49-F238E27FC236}">
                <a16:creationId xmlns:a16="http://schemas.microsoft.com/office/drawing/2014/main" id="{25B4684A-627D-45D3-9F51-E45CC9902ADF}"/>
              </a:ext>
            </a:extLst>
          </p:cNvPr>
          <p:cNvSpPr txBox="1"/>
          <p:nvPr/>
        </p:nvSpPr>
        <p:spPr>
          <a:xfrm>
            <a:off x="611560" y="1557068"/>
            <a:ext cx="8064896" cy="1107996"/>
          </a:xfrm>
          <a:prstGeom prst="rect">
            <a:avLst/>
          </a:prstGeom>
          <a:noFill/>
        </p:spPr>
        <p:txBody>
          <a:bodyPr wrap="square" rtlCol="0">
            <a:spAutoFit/>
          </a:bodyPr>
          <a:lstStyle/>
          <a:p>
            <a:r>
              <a:rPr lang="en-US" altLang="zh-CN" sz="1600" dirty="0">
                <a:solidFill>
                  <a:schemeClr val="tx1"/>
                </a:solidFill>
              </a:rPr>
              <a:t>[1] 11-24-0349-03-00bn-enhanced-fast-bss-transition,</a:t>
            </a:r>
            <a:r>
              <a:rPr lang="zh-CN" altLang="en-US" sz="1600" dirty="0">
                <a:solidFill>
                  <a:schemeClr val="tx1"/>
                </a:solidFill>
              </a:rPr>
              <a:t> </a:t>
            </a:r>
            <a:r>
              <a:rPr lang="en-US" altLang="zh-CN" sz="1600" dirty="0">
                <a:solidFill>
                  <a:schemeClr val="tx1"/>
                </a:solidFill>
              </a:rPr>
              <a:t>Guogang</a:t>
            </a:r>
            <a:r>
              <a:rPr lang="zh-CN" altLang="en-US" sz="1600" dirty="0">
                <a:solidFill>
                  <a:schemeClr val="tx1"/>
                </a:solidFill>
              </a:rPr>
              <a:t> </a:t>
            </a:r>
            <a:r>
              <a:rPr lang="en-US" altLang="zh-CN" sz="1600" dirty="0">
                <a:solidFill>
                  <a:schemeClr val="tx1"/>
                </a:solidFill>
              </a:rPr>
              <a:t>Huang</a:t>
            </a:r>
          </a:p>
          <a:p>
            <a:r>
              <a:rPr lang="en-US" altLang="zh-CN" sz="1600" dirty="0">
                <a:solidFill>
                  <a:schemeClr val="tx1"/>
                </a:solidFill>
              </a:rPr>
              <a:t>[2] 11-24-1812-00-00bn-seamless-roaming-through-a-target-ap-follow-up, Binita Gupta</a:t>
            </a:r>
          </a:p>
          <a:p>
            <a:endParaRPr lang="en-US" altLang="zh-CN" sz="1600" dirty="0">
              <a:solidFill>
                <a:schemeClr val="tx1"/>
              </a:solidFill>
            </a:endParaRPr>
          </a:p>
          <a:p>
            <a:pPr marL="342900" indent="-342900">
              <a:buFont typeface="Arial" panose="020B0604020202020204" pitchFamily="34" charset="0"/>
              <a:buChar char="•"/>
            </a:pPr>
            <a:endParaRPr lang="en-US" altLang="zh-CN" sz="1800" dirty="0">
              <a:solidFill>
                <a:schemeClr val="tx1"/>
              </a:solidFill>
            </a:endParaRPr>
          </a:p>
        </p:txBody>
      </p:sp>
    </p:spTree>
    <p:extLst>
      <p:ext uri="{BB962C8B-B14F-4D97-AF65-F5344CB8AC3E}">
        <p14:creationId xmlns:p14="http://schemas.microsoft.com/office/powerpoint/2010/main" val="21927133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January 2025</a:t>
            </a:r>
            <a:endParaRPr lang="en-GB" altLang="zh-CN" dirty="0"/>
          </a:p>
        </p:txBody>
      </p:sp>
      <p:sp>
        <p:nvSpPr>
          <p:cNvPr id="5" name="Footer Placeholder 4"/>
          <p:cNvSpPr>
            <a:spLocks noGrp="1"/>
          </p:cNvSpPr>
          <p:nvPr>
            <p:ph type="ftr" idx="14"/>
          </p:nvPr>
        </p:nvSpPr>
        <p:spPr>
          <a:xfrm>
            <a:off x="6215074" y="6475413"/>
            <a:ext cx="2327264"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SP 1 </a:t>
            </a:r>
          </a:p>
        </p:txBody>
      </p:sp>
      <p:sp>
        <p:nvSpPr>
          <p:cNvPr id="11266" name="Rectangle 2"/>
          <p:cNvSpPr>
            <a:spLocks noGrp="1" noChangeArrowheads="1"/>
          </p:cNvSpPr>
          <p:nvPr>
            <p:ph type="body" idx="1"/>
          </p:nvPr>
        </p:nvSpPr>
        <p:spPr>
          <a:xfrm>
            <a:off x="569272" y="1628800"/>
            <a:ext cx="7973066" cy="4208463"/>
          </a:xfrm>
          <a:ln/>
        </p:spPr>
        <p:txBody>
          <a:bodyPr/>
          <a:lstStyle/>
          <a:p>
            <a:pPr lvl="1" indent="-342900">
              <a:buFont typeface="Times New Roman" panose="02020603050405020304" pitchFamily="18" charset="0"/>
              <a:buChar char="‑"/>
            </a:pPr>
            <a:endParaRPr lang="en-US" dirty="0"/>
          </a:p>
          <a:p>
            <a:pPr>
              <a:buFont typeface="Arial" panose="020B0604020202020204" pitchFamily="34" charset="0"/>
              <a:buChar char="•"/>
            </a:pPr>
            <a:endParaRPr lang="en-US" sz="2000" dirty="0"/>
          </a:p>
          <a:p>
            <a:pPr marL="0" indent="0"/>
            <a:endParaRPr lang="en-US" sz="2000" dirty="0"/>
          </a:p>
        </p:txBody>
      </p:sp>
      <p:sp>
        <p:nvSpPr>
          <p:cNvPr id="7" name="文本框 6">
            <a:extLst>
              <a:ext uri="{FF2B5EF4-FFF2-40B4-BE49-F238E27FC236}">
                <a16:creationId xmlns:a16="http://schemas.microsoft.com/office/drawing/2014/main" id="{3B153AF4-F0E0-488F-BFE4-4AB988B80164}"/>
              </a:ext>
            </a:extLst>
          </p:cNvPr>
          <p:cNvSpPr txBox="1"/>
          <p:nvPr/>
        </p:nvSpPr>
        <p:spPr>
          <a:xfrm>
            <a:off x="714348" y="1808184"/>
            <a:ext cx="8067427" cy="2123658"/>
          </a:xfrm>
          <a:prstGeom prst="rect">
            <a:avLst/>
          </a:prstGeom>
          <a:noFill/>
        </p:spPr>
        <p:txBody>
          <a:bodyPr wrap="square" rtlCol="0">
            <a:spAutoFit/>
          </a:bodyPr>
          <a:lstStyle/>
          <a:p>
            <a:r>
              <a:rPr lang="en-US" altLang="zh-CN" sz="1800" b="1" dirty="0">
                <a:solidFill>
                  <a:schemeClr val="tx1"/>
                </a:solidFill>
              </a:rPr>
              <a:t>Do you agree that the different view of channel problem (shown in slide 3) should be considered when NPCA is enabled in seamless roaming procedure?</a:t>
            </a:r>
          </a:p>
          <a:p>
            <a:endParaRPr lang="en-US" altLang="zh-CN" sz="1800" b="1" dirty="0">
              <a:solidFill>
                <a:schemeClr val="tx1"/>
              </a:solidFill>
            </a:endParaRPr>
          </a:p>
          <a:p>
            <a:pPr marL="305100" lvl="1" indent="0"/>
            <a:endParaRPr lang="en-US" altLang="zh-CN" sz="1800" dirty="0">
              <a:solidFill>
                <a:schemeClr val="tx1"/>
              </a:solidFill>
            </a:endParaRPr>
          </a:p>
          <a:p>
            <a:pPr marL="305100" lvl="1" indent="0"/>
            <a:r>
              <a:rPr lang="en-US" altLang="zh-CN" sz="1800" dirty="0">
                <a:solidFill>
                  <a:schemeClr val="tx1"/>
                </a:solidFill>
              </a:rPr>
              <a:t>Yes/No/Abstain</a:t>
            </a:r>
          </a:p>
          <a:p>
            <a:pPr marL="648000" lvl="1" indent="-342900">
              <a:buFont typeface="Arial" panose="020B0604020202020204" pitchFamily="34" charset="0"/>
              <a:buChar char="•"/>
            </a:pPr>
            <a:endParaRPr lang="en-US" altLang="zh-CN" sz="1800" dirty="0">
              <a:solidFill>
                <a:schemeClr val="tx1"/>
              </a:solidFill>
            </a:endParaRPr>
          </a:p>
          <a:p>
            <a:pPr marL="342900" indent="-342900">
              <a:buFont typeface="Arial" panose="020B0604020202020204" pitchFamily="34" charset="0"/>
              <a:buChar char="•"/>
            </a:pPr>
            <a:endParaRPr lang="zh-CN" altLang="en-US" sz="2000" dirty="0"/>
          </a:p>
        </p:txBody>
      </p:sp>
    </p:spTree>
    <p:extLst>
      <p:ext uri="{BB962C8B-B14F-4D97-AF65-F5344CB8AC3E}">
        <p14:creationId xmlns:p14="http://schemas.microsoft.com/office/powerpoint/2010/main" val="2901757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10897</TotalTime>
  <Words>751</Words>
  <Application>Microsoft Office PowerPoint</Application>
  <PresentationFormat>全屏显示(4:3)</PresentationFormat>
  <Paragraphs>106</Paragraphs>
  <Slides>7</Slides>
  <Notes>7</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7</vt:i4>
      </vt:variant>
    </vt:vector>
  </HeadingPairs>
  <TitlesOfParts>
    <vt:vector size="11" baseType="lpstr">
      <vt:lpstr>Arial</vt:lpstr>
      <vt:lpstr>Times New Roman</vt:lpstr>
      <vt:lpstr>Wingdings</vt:lpstr>
      <vt:lpstr>Office Theme</vt:lpstr>
      <vt:lpstr>Thoughts on Seamless Roaming and NPCA</vt:lpstr>
      <vt:lpstr>Introduction</vt:lpstr>
      <vt:lpstr>Scenario and Problem</vt:lpstr>
      <vt:lpstr>Proposed Solution </vt:lpstr>
      <vt:lpstr>Summary</vt:lpstr>
      <vt:lpstr>Reference</vt:lpstr>
      <vt:lpstr>SP 1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Sub-7 PHY Long Training Field Selection</dc:title>
  <dc:creator>Chris Beg</dc:creator>
  <cp:lastModifiedBy>高宁(Ning Gao)</cp:lastModifiedBy>
  <cp:revision>2160</cp:revision>
  <cp:lastPrinted>1601-01-01T00:00:00Z</cp:lastPrinted>
  <dcterms:created xsi:type="dcterms:W3CDTF">2021-04-06T17:23:10Z</dcterms:created>
  <dcterms:modified xsi:type="dcterms:W3CDTF">2025-01-06T04:01:57Z</dcterms:modified>
</cp:coreProperties>
</file>