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5"/>
  </p:notesMasterIdLst>
  <p:handoutMasterIdLst>
    <p:handoutMasterId r:id="rId16"/>
  </p:handoutMasterIdLst>
  <p:sldIdLst>
    <p:sldId id="256" r:id="rId3"/>
    <p:sldId id="706" r:id="rId4"/>
    <p:sldId id="755" r:id="rId5"/>
    <p:sldId id="751" r:id="rId6"/>
    <p:sldId id="753" r:id="rId7"/>
    <p:sldId id="747" r:id="rId8"/>
    <p:sldId id="754" r:id="rId9"/>
    <p:sldId id="736" r:id="rId10"/>
    <p:sldId id="731" r:id="rId11"/>
    <p:sldId id="720" r:id="rId12"/>
    <p:sldId id="748" r:id="rId13"/>
    <p:sldId id="744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" userDrawn="1">
          <p15:clr>
            <a:srgbClr val="A4A3A4"/>
          </p15:clr>
        </p15:guide>
        <p15:guide id="2" pos="46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FF3E918-6E1F-9662-AF12-289DF8A16C9C}" name="Akhmetov, Dmitry" initials="AD" userId="S::dmitry.akhmetov@intel.com::1d39d2a1-c911-49c8-99e8-36840f8b699a" providerId="AD"/>
  <p188:author id="{3F6AA93C-113C-D597-CA6A-A585ABBB256C}" name="Akhmetov, Dmitry" initials="AD" userId="S::Dmitry.Akhmetov@intel.com::1d39d2a1-c911-49c8-99e8-36840f8b699a" providerId="AD"/>
  <p188:author id="{8B3F4C48-A6BD-921F-008E-527717F5994B}" name="Alexander, Danny" initials="AD" userId="S::danny.alexander@intel.com::3b018630-72f3-4cd2-af93-725fe2f3b557" providerId="AD"/>
  <p188:author id="{E573AC60-4E93-A42A-9D43-FDD40BD44D7A}" name="Li, Qinghua" initials="LQ" userId="S::qinghua.li@intel.com::3892b6bc-94e5-47b4-9d05-088dff5a5b03" providerId="AD"/>
  <p188:author id="{FFFCF362-E410-225C-DF11-CD03DB4468AE}" name="Cariou, Laurent" initials="CL" userId="S::laurent.cariou@intel.com::4453f93f-2ed2-46e8-bb8c-3237fbfdd40b" providerId="AD"/>
  <p188:author id="{5E282889-0294-1EEC-2B07-8FC701BB59C5}" name="Fang, Juan" initials="FJ" userId="S::juan.fang@intel.com::c49291d6-e9d9-42a4-a1d1-3277e0431fd7" providerId="AD"/>
  <p188:author id="{A00544C0-9EA6-B23E-3DD9-F65CD1C4A845}" name="Park, Minyoung" initials="PM" userId="S::minyoung.park@intel.com::127d513f-da54-4474-846e-76202393764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6096F2-1119-4DB4-8A0A-CE717884E399}" v="1" dt="2024-09-10T22:20:47.3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976" y="44"/>
      </p:cViewPr>
      <p:guideLst>
        <p:guide orient="horz" pos="384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2628" y="-16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8/10/relationships/authors" Target="authors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ng, Juan" userId="c49291d6-e9d9-42a4-a1d1-3277e0431fd7" providerId="ADAL" clId="{716096F2-1119-4DB4-8A0A-CE717884E399}"/>
    <pc:docChg chg="modSld">
      <pc:chgData name="Fang, Juan" userId="c49291d6-e9d9-42a4-a1d1-3277e0431fd7" providerId="ADAL" clId="{716096F2-1119-4DB4-8A0A-CE717884E399}" dt="2024-09-10T22:20:57.590" v="12" actId="20577"/>
      <pc:docMkLst>
        <pc:docMk/>
      </pc:docMkLst>
      <pc:sldChg chg="modSp mod">
        <pc:chgData name="Fang, Juan" userId="c49291d6-e9d9-42a4-a1d1-3277e0431fd7" providerId="ADAL" clId="{716096F2-1119-4DB4-8A0A-CE717884E399}" dt="2024-09-10T22:20:57.590" v="12" actId="20577"/>
        <pc:sldMkLst>
          <pc:docMk/>
          <pc:sldMk cId="514725434" sldId="748"/>
        </pc:sldMkLst>
        <pc:spChg chg="mod">
          <ac:chgData name="Fang, Juan" userId="c49291d6-e9d9-42a4-a1d1-3277e0431fd7" providerId="ADAL" clId="{716096F2-1119-4DB4-8A0A-CE717884E399}" dt="2024-09-10T22:20:57.590" v="12" actId="20577"/>
          <ac:spMkLst>
            <pc:docMk/>
            <pc:sldMk cId="514725434" sldId="748"/>
            <ac:spMk id="3" creationId="{D945C5F5-3FFD-4680-B773-E0D65DD2BF0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09-2024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" name="Header Placeholder 2">
            <a:extLst>
              <a:ext uri="{FF2B5EF4-FFF2-40B4-BE49-F238E27FC236}">
                <a16:creationId xmlns:a16="http://schemas.microsoft.com/office/drawing/2014/main" id="{5ACA1348-6829-7EE0-5692-FB7831D2839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4648200" y="96838"/>
            <a:ext cx="2292350" cy="309562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33EF0-6B89-D2A4-E987-5DC14F61C2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80015-A4DE-5088-1B23-4CAC655FC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5BD94-8019-15BE-7EC3-7960E48AE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2A738-5D9A-5BDC-5B8C-9625DC1F5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D5E03-2301-4EC3-23FB-D2C67FE0E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7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F085F-062C-E62B-AD00-B23B68D9A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8D18B-3364-6042-FB8F-56081415E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6C0C4-6597-D849-76FF-B6F5852F3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5C533-9C7D-E337-6027-120D7A5C3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AA8D5-601C-E923-C8C5-0E2F45B45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910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095EA-EB64-DDC2-C483-C5F3FCF35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0D98A0-8F1A-051F-3E8A-257D4E39B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89C95-7F04-6F45-9885-4E6CFE137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D58FD-2F5D-AFED-D018-6F4C1ADD8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D5C68-45EC-8E81-853E-CEBFDDA02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136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415AE-9386-CB6F-7217-01E20DB70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B3636-584D-F403-0E31-4E12565436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5853F-099C-7E20-1596-578FB3B07C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FE0B11-2444-C4D7-9CBB-F149A869E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625102-9175-C76B-09BB-7D453BECE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94146-F915-8F87-F953-85D98FF38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665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E76C1-513C-8D70-846A-06A15927B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E0639-FBAF-0FDD-7C05-2FDC5F9DA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69BF19-D405-A97F-9EF1-3D6B4C7AF6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2C8AEC-2B42-9508-15C1-E15A276734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EF0E63-64F7-9C7C-EEDF-6EDEC8ED4A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63DC56-3008-2726-DAA7-18FFA5E0A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66E2E0-7360-C263-DD87-59830F6D6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E239F-8F6F-F191-81E6-0F27D7485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05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01B69-6597-B76D-D7B9-83FF0F5A7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7504E3-2863-900E-6C5E-B3D4E600D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C8906E-DCFB-CF84-DCC7-CE38A23CD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1F1E28-8170-BFEA-9F10-34B109CC2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049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697461-3BB6-A890-D0C1-03BA52429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89120C-6297-E830-2E2D-644602AB0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683CFE-3096-BD35-D16C-ABFF893BD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222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020E5-D78E-2A10-E504-FBBB9BEB3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088F1-B7CE-779B-7B47-04BC81509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041BF8-12AB-68DC-BDF6-1DE5239CE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6EA358-47C0-822A-E272-58A7E7CCB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38A010-5336-267F-870C-67C952CFC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B2F00-3B2C-9B1B-45BF-315266707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14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64FDD-807C-6D9A-3916-592B33849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E14ADA-971D-58EA-7E2B-D0D8ED2300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432B5-FF06-4D21-53FC-7B88263553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34C8F-1554-9BD3-6874-EEFC28201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AD86CC-1DB1-F128-E86A-DB3E74E4B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5493E-4635-011C-AB08-EE3ED5B08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4152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7896C-71CB-B8F0-C977-9F565601B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85101D-9DBF-4717-8441-8F04703805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45B1E-DB75-C73D-0D0C-10B9D5AB7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D0D26-DA89-1E63-1EE4-5348CFC4E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CAC97-BAED-9CEF-731C-6F49CBA5A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xxx 2023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89624E-C744-580D-FC78-2CA89E77BE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FFDD9F-0542-F6FF-899C-A20DFF052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BD640-E8D9-C61C-EA15-A6BD1BBB8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11595-073B-CBD8-602A-CBDFCC0BB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EF3BD-855D-FFB3-4590-6FA3C40A0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1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09 2024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802.11-24/1590r1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C3B927-84F3-F0EA-4CA9-2AB1D33EE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11F2CC-602D-AE9E-E345-00E33CCAD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630BA-D7D7-C769-C583-5ECBFE1190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340D0-0073-82FE-8D01-102C2D82E3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77B54-23C5-B84D-DFAB-03B9DCA9C3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04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4/11-24-1485-00-00bn-considerations-for-elr-ppdu-format.pptx" TargetMode="External"/><Relationship Id="rId13" Type="http://schemas.openxmlformats.org/officeDocument/2006/relationships/hyperlink" Target="https://mentor.ieee.org/802.11/dcn/24/11-24-1573-00-00bn-an-elr-ppdu-follow-up.pptx" TargetMode="External"/><Relationship Id="rId3" Type="http://schemas.openxmlformats.org/officeDocument/2006/relationships/hyperlink" Target="https://mentor.ieee.org/802.11/dcn/24/11-24-0875-01-00bn-uhr-enhanced-long-range-support.pptx" TargetMode="External"/><Relationship Id="rId7" Type="http://schemas.openxmlformats.org/officeDocument/2006/relationships/hyperlink" Target="https://mentor.ieee.org/802.11/dcn/24/11-24-1454-00-00bn-discussion-on-configuration-indication-of-elr-ppdu.pptx" TargetMode="External"/><Relationship Id="rId12" Type="http://schemas.openxmlformats.org/officeDocument/2006/relationships/hyperlink" Target="https://mentor.ieee.org/802.11/dcn/24/11-24-1488-00-00bn-elr-ppdu-transmission-design.pptx" TargetMode="External"/><Relationship Id="rId2" Type="http://schemas.openxmlformats.org/officeDocument/2006/relationships/hyperlink" Target="https://mentor.ieee.org/802.11/dcn/24/11-24-0873-00-00bn-design-targets-and-considerations-for-enhanced-long-range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4/11-24-1410-00-00bn-legacy-preamble-for-elr-ppdu.pptx" TargetMode="External"/><Relationship Id="rId11" Type="http://schemas.openxmlformats.org/officeDocument/2006/relationships/hyperlink" Target="https://mentor.ieee.org/802.11/dcn/24/11-24-1592-00-00bn-usig-fields-in-an-elr-ppdu.pptx" TargetMode="External"/><Relationship Id="rId5" Type="http://schemas.openxmlformats.org/officeDocument/2006/relationships/hyperlink" Target="https://mentor.ieee.org/802.11/dcn/24/11-24-1184-00-00bn-considerations-on-elr-transmission.pptx" TargetMode="External"/><Relationship Id="rId10" Type="http://schemas.openxmlformats.org/officeDocument/2006/relationships/hyperlink" Target="https://mentor.ieee.org/802.11/dcn/24/11-24-1478-00-00bn-elr-ppdu-design.pptx" TargetMode="External"/><Relationship Id="rId4" Type="http://schemas.openxmlformats.org/officeDocument/2006/relationships/hyperlink" Target="https://mentor.ieee.org/802.11/dcn/24/11-24-1232-00-00bn-thoughts-on-extended-long-range-transmission.pptx" TargetMode="External"/><Relationship Id="rId9" Type="http://schemas.openxmlformats.org/officeDocument/2006/relationships/hyperlink" Target="https://mentor.ieee.org/802.11/dcn/24/11-24-1455-00-00bn-discussion-on-tb-elr-ppdu.pptx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Signal Field and LDPC Rate Matching </a:t>
            </a:r>
            <a:br>
              <a:rPr lang="en-GB" dirty="0"/>
            </a:br>
            <a:r>
              <a:rPr lang="en-GB" dirty="0"/>
              <a:t>for Enhanced Long-Range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988516"/>
            <a:ext cx="10361084" cy="4113213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2024-Sep-9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81B479F-58B4-42DF-853D-1B4E9B7D2D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4787643"/>
              </p:ext>
            </p:extLst>
          </p:nvPr>
        </p:nvGraphicFramePr>
        <p:xfrm>
          <a:off x="993775" y="3179763"/>
          <a:ext cx="10045700" cy="2770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031" imgH="2903746" progId="Word.Document.8">
                  <p:embed/>
                </p:oleObj>
              </mc:Choice>
              <mc:Fallback>
                <p:oleObj name="Document" r:id="rId3" imgW="10466031" imgH="290374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3179763"/>
                        <a:ext cx="10045700" cy="27701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699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12AA0-865D-6BE8-B1AC-69B127745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D659E-745A-112C-3544-7FC16758B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sz="1600" dirty="0">
                <a:hlinkClick r:id="rId2"/>
              </a:rPr>
              <a:t>https://mentor.ieee.org/802.11/dcn/24/11-24-0873-00-00bn-design-targets-and-considerations-for-enhanced-long-range.pptx </a:t>
            </a:r>
            <a:endParaRPr lang="en-GB" sz="1600" dirty="0"/>
          </a:p>
          <a:p>
            <a:pPr marL="457200" indent="-457200">
              <a:buFont typeface="+mj-lt"/>
              <a:buAutoNum type="arabicPeriod"/>
            </a:pPr>
            <a:r>
              <a:rPr lang="en-GB" sz="1600" dirty="0">
                <a:hlinkClick r:id="rId3"/>
              </a:rPr>
              <a:t>https://mentor.ieee.org/802.11/dcn/24/11-24-0875-01-00bn-uhr-enhanced-long-range-support.pptx</a:t>
            </a:r>
            <a:endParaRPr lang="en-GB" sz="1600" dirty="0"/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hlinkClick r:id="rId4"/>
              </a:rPr>
              <a:t>https://mentor.ieee.org/802.11/dcn/24/11-24-1232-00-00bn-thoughts-on-extended-long-range-transmission.pptx</a:t>
            </a:r>
            <a:endParaRPr lang="en-US" sz="1600" dirty="0"/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hlinkClick r:id="rId5"/>
              </a:rPr>
              <a:t>https://mentor.ieee.org/802.11/dcn/24/11-24-1184-00-00bn-considerations-on-elr-transmission.pptx</a:t>
            </a:r>
            <a:endParaRPr lang="en-US" sz="1600" dirty="0"/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hlinkClick r:id="rId6"/>
              </a:rPr>
              <a:t>https://mentor.ieee.org/802.11/dcn/24/11-24-1410-00-00bn-legacy-preamble-for-elr-ppdu.pptx</a:t>
            </a:r>
            <a:endParaRPr lang="en-US" sz="1600" dirty="0"/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hlinkClick r:id="rId7"/>
              </a:rPr>
              <a:t>https://mentor.ieee.org/802.11/dcn/24/11-24-1454-00-00bn-discussion-on-configuration-indication-of-elr-ppdu.pptx</a:t>
            </a:r>
            <a:endParaRPr lang="en-US" sz="1600" dirty="0"/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hlinkClick r:id="rId8"/>
              </a:rPr>
              <a:t>https://mentor.ieee.org/802.11/dcn/24/11-24-1485-00-00bn-considerations-for-elr-ppdu-format.pptx</a:t>
            </a:r>
            <a:endParaRPr lang="en-US" sz="1600" dirty="0"/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hlinkClick r:id="rId9"/>
              </a:rPr>
              <a:t>https://mentor.ieee.org/802.11/dcn/24/11-24-1455-00-00bn-discussion-on-tb-elr-ppdu.pptx</a:t>
            </a:r>
            <a:endParaRPr lang="en-US" sz="1600" dirty="0"/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hlinkClick r:id="rId10"/>
              </a:rPr>
              <a:t>https://mentor.ieee.org/802.11/dcn/24/11-24-1478-00-00bn-elr-ppdu-design.pptx</a:t>
            </a:r>
            <a:endParaRPr lang="en-US" sz="1600" dirty="0"/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hlinkClick r:id="rId11"/>
              </a:rPr>
              <a:t>https://mentor.ieee.org/802.11/dcn/24/11-24-1592-00-00bn-usig-fields-in-an-elr-ppdu.pptx</a:t>
            </a:r>
            <a:endParaRPr lang="en-US" sz="1600" dirty="0"/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hlinkClick r:id="rId12"/>
              </a:rPr>
              <a:t>https://mentor.ieee.org/802.11/dcn/24/11-24-1488-00-00bn-elr-ppdu-transmission-design.pptx</a:t>
            </a:r>
            <a:endParaRPr lang="en-US" sz="1600" dirty="0"/>
          </a:p>
          <a:p>
            <a:pPr marL="457200" indent="-457200">
              <a:buFont typeface="+mj-lt"/>
              <a:buAutoNum type="arabicPeriod"/>
            </a:pPr>
            <a:r>
              <a:rPr lang="en-US" sz="1600" dirty="0"/>
              <a:t>https://mentor.ieee.org/802.11/dcn/24/11-24-1571-00-00bn-extended-long-range-elr-mark-symbol-design.pptx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hlinkClick r:id="rId13"/>
              </a:rPr>
              <a:t>https://mentor.ieee.org/802.11/dcn/24/11-24-1573-00-00bn-an-elr-ppdu-follow-up.pptx</a:t>
            </a:r>
            <a:endParaRPr lang="en-US" sz="1600" dirty="0"/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AD0488-40E5-5F94-EA45-96EF64C09E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20EBAD-E7F6-F4E1-104C-8273035825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45BEC55-6F11-3F74-891F-44C4FCD9CBD7}"/>
              </a:ext>
            </a:extLst>
          </p:cNvPr>
          <p:cNvSpPr txBox="1">
            <a:spLocks/>
          </p:cNvSpPr>
          <p:nvPr/>
        </p:nvSpPr>
        <p:spPr bwMode="auto">
          <a:xfrm>
            <a:off x="914401" y="319089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2165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05440-437E-0B67-161A-574A7C8D3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45C5F5-3FFD-4680-B773-E0D65DD2B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/>
              <a:t>Do you agree to include the following into the 11bn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ELR LDPC rate matching will reuse the existing 802.11ac LDPC rate matching with 1-bit LDPC extra OFDM symbol indication</a:t>
            </a:r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4E9EFF-4710-85A8-8715-1E38FE6388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22CA2A-B147-17EB-8A8B-7CBFAA78C0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BFDD5AF-664D-52C2-C7A7-3A9B5A1F398C}"/>
              </a:ext>
            </a:extLst>
          </p:cNvPr>
          <p:cNvSpPr txBox="1">
            <a:spLocks/>
          </p:cNvSpPr>
          <p:nvPr/>
        </p:nvSpPr>
        <p:spPr bwMode="auto">
          <a:xfrm>
            <a:off x="914401" y="319089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4725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49668-DFE9-8A90-34AB-FE9D044A0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2A472-F203-9FD9-D588-86143C6DA1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/>
              <a:t>Do you agree to include the following into the 11bn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ELR-SIG will use the following two OFDM symbols design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3C5E8B-4706-A374-1D6D-A1CE6B2F57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D01C6-C25E-3D74-1F5C-B5AA71A78C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82EA3F5-827F-87F4-65BC-AC41E7F8EF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797397"/>
              </p:ext>
            </p:extLst>
          </p:nvPr>
        </p:nvGraphicFramePr>
        <p:xfrm>
          <a:off x="1326105" y="3168586"/>
          <a:ext cx="10063679" cy="261270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63292">
                  <a:extLst>
                    <a:ext uri="{9D8B030D-6E8A-4147-A177-3AD203B41FA5}">
                      <a16:colId xmlns:a16="http://schemas.microsoft.com/office/drawing/2014/main" val="989705753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754146735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1042814836"/>
                    </a:ext>
                  </a:extLst>
                </a:gridCol>
                <a:gridCol w="697230">
                  <a:extLst>
                    <a:ext uri="{9D8B030D-6E8A-4147-A177-3AD203B41FA5}">
                      <a16:colId xmlns:a16="http://schemas.microsoft.com/office/drawing/2014/main" val="738822574"/>
                    </a:ext>
                  </a:extLst>
                </a:gridCol>
                <a:gridCol w="784331">
                  <a:extLst>
                    <a:ext uri="{9D8B030D-6E8A-4147-A177-3AD203B41FA5}">
                      <a16:colId xmlns:a16="http://schemas.microsoft.com/office/drawing/2014/main" val="1951403797"/>
                    </a:ext>
                  </a:extLst>
                </a:gridCol>
                <a:gridCol w="1691234">
                  <a:extLst>
                    <a:ext uri="{9D8B030D-6E8A-4147-A177-3AD203B41FA5}">
                      <a16:colId xmlns:a16="http://schemas.microsoft.com/office/drawing/2014/main" val="3532469287"/>
                    </a:ext>
                  </a:extLst>
                </a:gridCol>
                <a:gridCol w="1691234">
                  <a:extLst>
                    <a:ext uri="{9D8B030D-6E8A-4147-A177-3AD203B41FA5}">
                      <a16:colId xmlns:a16="http://schemas.microsoft.com/office/drawing/2014/main" val="3982471879"/>
                    </a:ext>
                  </a:extLst>
                </a:gridCol>
                <a:gridCol w="836584">
                  <a:extLst>
                    <a:ext uri="{9D8B030D-6E8A-4147-A177-3AD203B41FA5}">
                      <a16:colId xmlns:a16="http://schemas.microsoft.com/office/drawing/2014/main" val="2015977962"/>
                    </a:ext>
                  </a:extLst>
                </a:gridCol>
                <a:gridCol w="836584">
                  <a:extLst>
                    <a:ext uri="{9D8B030D-6E8A-4147-A177-3AD203B41FA5}">
                      <a16:colId xmlns:a16="http://schemas.microsoft.com/office/drawing/2014/main" val="450312955"/>
                    </a:ext>
                  </a:extLst>
                </a:gridCol>
              </a:tblGrid>
              <a:tr h="661063"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ELR-SIG-1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B0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B1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B2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B3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B4-B12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B13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B14-B17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B18-B23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3972858"/>
                  </a:ext>
                </a:extLst>
              </a:tr>
              <a:tr h="9445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ELR-version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(0 for UHR ELR PPDU)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UL/DL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effectLst/>
                          <a:latin typeface="+mn-lt"/>
                        </a:rPr>
                        <a:t>MCS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Coding 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Length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(number of OFDM data symbols -1)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LDPC extra OFDM symbol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CRC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Tail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7613220"/>
                  </a:ext>
                </a:extLst>
              </a:tr>
              <a:tr h="661063"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ELR-SIG-2</a:t>
                      </a:r>
                      <a:endParaRPr lang="en-US" sz="1600" dirty="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B0-B10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B11-B13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B14-B17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B18-B23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5815926"/>
                  </a:ext>
                </a:extLst>
              </a:tr>
              <a:tr h="34601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STA-ID</a:t>
                      </a:r>
                      <a:endParaRPr lang="en-US" sz="1600" dirty="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Reserved (Disregard)</a:t>
                      </a:r>
                      <a:endParaRPr lang="en-US" sz="1600" dirty="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CRC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Tail</a:t>
                      </a:r>
                      <a:endParaRPr lang="en-US" sz="1600" dirty="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8356504"/>
                  </a:ext>
                </a:extLst>
              </a:tr>
            </a:tbl>
          </a:graphicData>
        </a:graphic>
      </p:graphicFrame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A2A5A53-D0D6-8ADD-152B-AD8D816725C0}"/>
              </a:ext>
            </a:extLst>
          </p:cNvPr>
          <p:cNvSpPr txBox="1">
            <a:spLocks/>
          </p:cNvSpPr>
          <p:nvPr/>
        </p:nvSpPr>
        <p:spPr bwMode="auto">
          <a:xfrm>
            <a:off x="914401" y="319089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6751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851C0-3FC0-E4FD-2043-E2FFFCF28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6685D-E4DD-0FFC-EEC4-B884F53C5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Enhanced long-range (ELR) was being discussed in [1-3] to address the uplink/downlink </a:t>
            </a:r>
            <a:r>
              <a:rPr lang="en-GB" sz="2000" b="0" dirty="0"/>
              <a:t>range imbalance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Designs on ELR PPDU format, U-SIG design for ELR PPDU, ELR-SIG, ELR-Mark sequence and ELR data transmission were proposed [4-13]</a:t>
            </a: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In this presentation, designs on ELR-SIG and LDPC rate matching were proposed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Design assumptions: </a:t>
            </a:r>
          </a:p>
          <a:p>
            <a:pPr lvl="1" indent="-342900">
              <a:buFont typeface="Times New Roman" panose="02020603050405020304" pitchFamily="18" charset="0"/>
              <a:buChar char="—"/>
            </a:pPr>
            <a:r>
              <a:rPr lang="en-US" sz="1600" b="0" dirty="0">
                <a:solidFill>
                  <a:schemeClr val="tx1"/>
                </a:solidFill>
              </a:rPr>
              <a:t>ELR uses SU mode over 20MHz for simplicity</a:t>
            </a:r>
          </a:p>
          <a:p>
            <a:pPr lvl="1" indent="-342900">
              <a:buFont typeface="Times New Roman" panose="02020603050405020304" pitchFamily="18" charset="0"/>
              <a:buChar char="—"/>
            </a:pPr>
            <a:r>
              <a:rPr lang="en-US" sz="1600" b="0" dirty="0">
                <a:solidFill>
                  <a:schemeClr val="tx1"/>
                </a:solidFill>
              </a:rPr>
              <a:t>ELR device may not be able to receive U-SIG due to weak SNR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00AB0B-835F-CC2C-8D34-F25C53CD69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6ED1C-1D33-8CF5-FE95-6CAB5512DE0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531502B-2C1B-2D2F-0A48-9F1B8D2E4206}"/>
              </a:ext>
            </a:extLst>
          </p:cNvPr>
          <p:cNvSpPr txBox="1">
            <a:spLocks/>
          </p:cNvSpPr>
          <p:nvPr/>
        </p:nvSpPr>
        <p:spPr bwMode="auto">
          <a:xfrm>
            <a:off x="914401" y="319089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5552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9850D-D11C-AC45-C635-1B6D63210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U-SIG and EHT-SIG for EHT SU PPDU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B29DEB-B3D3-F17B-913D-2C826DBA38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9FA72-8918-556C-FF27-F882570AB6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DD03D389-CB9E-7392-0335-AF7F0412CF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3996982"/>
              </p:ext>
            </p:extLst>
          </p:nvPr>
        </p:nvGraphicFramePr>
        <p:xfrm>
          <a:off x="1055105" y="2287332"/>
          <a:ext cx="740322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0044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1210235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995083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753035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986117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950259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995083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923364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</a:tblGrid>
              <a:tr h="301210">
                <a:tc rowSpan="2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U-SIG1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B0-B2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B3-B5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B7-B12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B13-B19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B20-B24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301210">
                <a:tc v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PHY version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PPDU BW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UL/DL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BSS color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TXOP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7C5DC8F9-59C9-3311-5C39-1DB5F3B3B5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3648829"/>
              </p:ext>
            </p:extLst>
          </p:nvPr>
        </p:nvGraphicFramePr>
        <p:xfrm>
          <a:off x="1059463" y="2940600"/>
          <a:ext cx="10330321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9008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1110724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928006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636799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842682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1288373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921715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991334">
                  <a:extLst>
                    <a:ext uri="{9D8B030D-6E8A-4147-A177-3AD203B41FA5}">
                      <a16:colId xmlns:a16="http://schemas.microsoft.com/office/drawing/2014/main" val="3205514054"/>
                    </a:ext>
                  </a:extLst>
                </a:gridCol>
              </a:tblGrid>
              <a:tr h="265340">
                <a:tc rowSpan="2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U-SIG2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B0-B1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B3-B7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B8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B9-B10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B11-B15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B16-B19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B20-B25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451078">
                <a:tc v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PPDU Type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Punctured Channel Information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EHT-SIG MCS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EHT-SIG Symbols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CRC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graphicFrame>
        <p:nvGraphicFramePr>
          <p:cNvPr id="12" name="Content Placeholder 7">
            <a:extLst>
              <a:ext uri="{FF2B5EF4-FFF2-40B4-BE49-F238E27FC236}">
                <a16:creationId xmlns:a16="http://schemas.microsoft.com/office/drawing/2014/main" id="{457276D9-D910-EC33-6147-79AC2939B5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4845732"/>
              </p:ext>
            </p:extLst>
          </p:nvPr>
        </p:nvGraphicFramePr>
        <p:xfrm>
          <a:off x="1055105" y="3807228"/>
          <a:ext cx="10334679" cy="2079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8300">
                  <a:extLst>
                    <a:ext uri="{9D8B030D-6E8A-4147-A177-3AD203B41FA5}">
                      <a16:colId xmlns:a16="http://schemas.microsoft.com/office/drawing/2014/main" val="613537625"/>
                    </a:ext>
                  </a:extLst>
                </a:gridCol>
                <a:gridCol w="967382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415304">
                  <a:extLst>
                    <a:ext uri="{9D8B030D-6E8A-4147-A177-3AD203B41FA5}">
                      <a16:colId xmlns:a16="http://schemas.microsoft.com/office/drawing/2014/main" val="717437855"/>
                    </a:ext>
                  </a:extLst>
                </a:gridCol>
                <a:gridCol w="330847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695869">
                  <a:extLst>
                    <a:ext uri="{9D8B030D-6E8A-4147-A177-3AD203B41FA5}">
                      <a16:colId xmlns:a16="http://schemas.microsoft.com/office/drawing/2014/main" val="2002951456"/>
                    </a:ext>
                  </a:extLst>
                </a:gridCol>
                <a:gridCol w="833007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193709">
                  <a:extLst>
                    <a:ext uri="{9D8B030D-6E8A-4147-A177-3AD203B41FA5}">
                      <a16:colId xmlns:a16="http://schemas.microsoft.com/office/drawing/2014/main" val="1033839799"/>
                    </a:ext>
                  </a:extLst>
                </a:gridCol>
                <a:gridCol w="1026716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213355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813361">
                  <a:extLst>
                    <a:ext uri="{9D8B030D-6E8A-4147-A177-3AD203B41FA5}">
                      <a16:colId xmlns:a16="http://schemas.microsoft.com/office/drawing/2014/main" val="3883562594"/>
                    </a:ext>
                  </a:extLst>
                </a:gridCol>
                <a:gridCol w="525320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1294791">
                  <a:extLst>
                    <a:ext uri="{9D8B030D-6E8A-4147-A177-3AD203B41FA5}">
                      <a16:colId xmlns:a16="http://schemas.microsoft.com/office/drawing/2014/main" val="2956265781"/>
                    </a:ext>
                  </a:extLst>
                </a:gridCol>
                <a:gridCol w="1009497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1397221">
                  <a:extLst>
                    <a:ext uri="{9D8B030D-6E8A-4147-A177-3AD203B41FA5}">
                      <a16:colId xmlns:a16="http://schemas.microsoft.com/office/drawing/2014/main" val="3085436613"/>
                    </a:ext>
                  </a:extLst>
                </a:gridCol>
              </a:tblGrid>
              <a:tr h="302191">
                <a:tc rowSpan="6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EHT-SIG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(EHT SU)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Common Info(non-OFDMA)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1763679"/>
                  </a:ext>
                </a:extLst>
              </a:tr>
              <a:tr h="302191">
                <a:tc vMerge="1">
                  <a:txBody>
                    <a:bodyPr/>
                    <a:lstStyle/>
                    <a:p>
                      <a:endParaRPr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B0-B3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B4-B5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B4-B5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B6-B8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B6-B8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B9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B10-B11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B10-B11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B12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B13-B16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B17-B19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5556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Spatial Reuse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GI+LTF Size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GI+LTF Size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EHT-LTF Symbols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EHT-LTF Symbols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LDPC Extra Symbol Segment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LDPC Extra Symbol Segment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Pre-FEC padding Factor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Pre-FEC padding Factor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PE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Disambiguity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PE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Disambiguity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non-OFDMA Users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  <a:tr h="3021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User field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872667"/>
                  </a:ext>
                </a:extLst>
              </a:tr>
              <a:tr h="302191">
                <a:tc v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B20-B30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B31-B34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B36-B39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B41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B42-B45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B46-B51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637669"/>
                  </a:ext>
                </a:extLst>
              </a:tr>
              <a:tr h="250715">
                <a:tc v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STA-ID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Coding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CRC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602935"/>
                  </a:ext>
                </a:extLst>
              </a:tr>
            </a:tbl>
          </a:graphicData>
        </a:graphic>
      </p:graphicFrame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CEAA1F42-4626-93D5-B579-DB8FC15E093A}"/>
              </a:ext>
            </a:extLst>
          </p:cNvPr>
          <p:cNvSpPr txBox="1">
            <a:spLocks/>
          </p:cNvSpPr>
          <p:nvPr/>
        </p:nvSpPr>
        <p:spPr bwMode="auto">
          <a:xfrm>
            <a:off x="914401" y="319089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765270B-03EA-D6C8-6FE2-7C4AF0E7D03E}"/>
              </a:ext>
            </a:extLst>
          </p:cNvPr>
          <p:cNvSpPr txBox="1"/>
          <p:nvPr/>
        </p:nvSpPr>
        <p:spPr>
          <a:xfrm>
            <a:off x="1055104" y="1751014"/>
            <a:ext cx="113075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Subset of fields may be included in ELR-SIG  </a:t>
            </a:r>
          </a:p>
        </p:txBody>
      </p:sp>
    </p:spTree>
    <p:extLst>
      <p:ext uri="{BB962C8B-B14F-4D97-AF65-F5344CB8AC3E}">
        <p14:creationId xmlns:p14="http://schemas.microsoft.com/office/powerpoint/2010/main" val="4244011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9850D-D11C-AC45-C635-1B6D63210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U-SIG Fields Needed in ELR-SIG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B29DEB-B3D3-F17B-913D-2C826DBA38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9FA72-8918-556C-FF27-F882570AB6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98" name="Date Placeholder 3">
            <a:extLst>
              <a:ext uri="{FF2B5EF4-FFF2-40B4-BE49-F238E27FC236}">
                <a16:creationId xmlns:a16="http://schemas.microsoft.com/office/drawing/2014/main" id="{C65553A6-08EC-F0D5-B8AB-8B4076A66E4E}"/>
              </a:ext>
            </a:extLst>
          </p:cNvPr>
          <p:cNvSpPr txBox="1">
            <a:spLocks/>
          </p:cNvSpPr>
          <p:nvPr/>
        </p:nvSpPr>
        <p:spPr bwMode="auto">
          <a:xfrm>
            <a:off x="914401" y="319089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September 2024</a:t>
            </a:r>
            <a:endParaRPr lang="en-GB" dirty="0"/>
          </a:p>
        </p:txBody>
      </p:sp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7B1ACBF2-1F77-7C38-D169-95C23EB2AE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8458357"/>
              </p:ext>
            </p:extLst>
          </p:nvPr>
        </p:nvGraphicFramePr>
        <p:xfrm>
          <a:off x="914400" y="2311030"/>
          <a:ext cx="10330321" cy="140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550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1368238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1560811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888571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2583180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1215838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896471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845662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U-SIG1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B0-B2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B3-B5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B7-B12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B13-B19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B20-B24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138128">
                <a:tc v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PHY version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PPDU BW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UL/DL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BSS color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TXOP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Note for ELR-SIG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ELR Version</a:t>
                      </a:r>
                    </a:p>
                    <a:p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(1-bit) for future proof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No need. 20 MHz only.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Better to keep  UL/DL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Better to keep  BSS color and be carried earlier such as in ELR-MARK for earlier drop [5,9,12]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Better to keep TXOP if there is space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369575"/>
                  </a:ext>
                </a:extLst>
              </a:tr>
            </a:tbl>
          </a:graphicData>
        </a:graphic>
      </p:graphicFrame>
      <p:graphicFrame>
        <p:nvGraphicFramePr>
          <p:cNvPr id="11" name="Content Placeholder 7">
            <a:extLst>
              <a:ext uri="{FF2B5EF4-FFF2-40B4-BE49-F238E27FC236}">
                <a16:creationId xmlns:a16="http://schemas.microsoft.com/office/drawing/2014/main" id="{F5140B09-6F9E-8D3D-9644-BAE506340B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4317776"/>
              </p:ext>
            </p:extLst>
          </p:nvPr>
        </p:nvGraphicFramePr>
        <p:xfrm>
          <a:off x="914400" y="4037590"/>
          <a:ext cx="10330321" cy="162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2980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1394460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1451359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1477107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1053391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1147814">
                  <a:extLst>
                    <a:ext uri="{9D8B030D-6E8A-4147-A177-3AD203B41FA5}">
                      <a16:colId xmlns:a16="http://schemas.microsoft.com/office/drawing/2014/main" val="3205514054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U-SIG2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B0-B1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B3-B7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B8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B9-B10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B11-B15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B16-B19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B20-B25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PPDU Type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Punctured Channel Information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EHT-SIG MCS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EHT-SIG Symbols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CRC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Note for ELR-SIG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No need. SU only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No need. 20 MHz only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trike="noStrike" dirty="0">
                          <a:solidFill>
                            <a:schemeClr val="tx1"/>
                          </a:solidFill>
                        </a:rPr>
                        <a:t>No need. Only one MCS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No need. Only one length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Needed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Needed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0235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3092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9850D-D11C-AC45-C635-1B6D63210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EHT-SIG Fields Needed in ELR-SIG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B29DEB-B3D3-F17B-913D-2C826DBA38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9FA72-8918-556C-FF27-F882570AB6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91" name="Date Placeholder 3">
            <a:extLst>
              <a:ext uri="{FF2B5EF4-FFF2-40B4-BE49-F238E27FC236}">
                <a16:creationId xmlns:a16="http://schemas.microsoft.com/office/drawing/2014/main" id="{FA22D7B1-06D7-B2E1-1AC7-F06C2C8D0DE5}"/>
              </a:ext>
            </a:extLst>
          </p:cNvPr>
          <p:cNvSpPr txBox="1">
            <a:spLocks/>
          </p:cNvSpPr>
          <p:nvPr/>
        </p:nvSpPr>
        <p:spPr bwMode="auto">
          <a:xfrm>
            <a:off x="914401" y="319089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September 2024</a:t>
            </a:r>
            <a:endParaRPr lang="en-GB" dirty="0"/>
          </a:p>
        </p:txBody>
      </p:sp>
      <p:graphicFrame>
        <p:nvGraphicFramePr>
          <p:cNvPr id="15" name="Content Placeholder 7">
            <a:extLst>
              <a:ext uri="{FF2B5EF4-FFF2-40B4-BE49-F238E27FC236}">
                <a16:creationId xmlns:a16="http://schemas.microsoft.com/office/drawing/2014/main" id="{345500D4-6F6D-D9E9-85C8-3496B4E750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6523182"/>
              </p:ext>
            </p:extLst>
          </p:nvPr>
        </p:nvGraphicFramePr>
        <p:xfrm>
          <a:off x="669623" y="1866520"/>
          <a:ext cx="10685014" cy="2117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9267">
                  <a:extLst>
                    <a:ext uri="{9D8B030D-6E8A-4147-A177-3AD203B41FA5}">
                      <a16:colId xmlns:a16="http://schemas.microsoft.com/office/drawing/2014/main" val="613537625"/>
                    </a:ext>
                  </a:extLst>
                </a:gridCol>
                <a:gridCol w="1114455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1135464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266092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934497">
                  <a:extLst>
                    <a:ext uri="{9D8B030D-6E8A-4147-A177-3AD203B41FA5}">
                      <a16:colId xmlns:a16="http://schemas.microsoft.com/office/drawing/2014/main" val="609389394"/>
                    </a:ext>
                  </a:extLst>
                </a:gridCol>
                <a:gridCol w="1688123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984738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1396721">
                  <a:extLst>
                    <a:ext uri="{9D8B030D-6E8A-4147-A177-3AD203B41FA5}">
                      <a16:colId xmlns:a16="http://schemas.microsoft.com/office/drawing/2014/main" val="3085436613"/>
                    </a:ext>
                  </a:extLst>
                </a:gridCol>
              </a:tblGrid>
              <a:tr h="302191">
                <a:tc rowSpan="3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EHT-SIG</a:t>
                      </a:r>
                    </a:p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(EHT SU)</a:t>
                      </a:r>
                    </a:p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Part 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Common Info(non-OFDMA)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1763679"/>
                  </a:ext>
                </a:extLst>
              </a:tr>
              <a:tr h="302191">
                <a:tc vMerge="1">
                  <a:txBody>
                    <a:bodyPr/>
                    <a:lstStyle/>
                    <a:p>
                      <a:endParaRPr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B0-B3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B4-B5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B6-B8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B10-B11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B13-B16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B17-B19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7537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Spatial Reuse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GI+LTF Size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UHR-LTF Symbols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LDPC Extra Symbol Segment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Pre-FEC padding Factor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PE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Disambiguity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non-OFDMA Users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  <a:tr h="75372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Note for ELR-SIG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No need. No SR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No need. Only one combination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No need. Only one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No need. Only one GI+LTF &amp; PE combination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No need. Only one user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629136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2DCC5A39-863B-1983-060F-9A4290DCB1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418182"/>
              </p:ext>
            </p:extLst>
          </p:nvPr>
        </p:nvGraphicFramePr>
        <p:xfrm>
          <a:off x="669623" y="4525219"/>
          <a:ext cx="10720161" cy="1646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8848">
                  <a:extLst>
                    <a:ext uri="{9D8B030D-6E8A-4147-A177-3AD203B41FA5}">
                      <a16:colId xmlns:a16="http://schemas.microsoft.com/office/drawing/2014/main" val="4289915672"/>
                    </a:ext>
                  </a:extLst>
                </a:gridCol>
                <a:gridCol w="1407458">
                  <a:extLst>
                    <a:ext uri="{9D8B030D-6E8A-4147-A177-3AD203B41FA5}">
                      <a16:colId xmlns:a16="http://schemas.microsoft.com/office/drawing/2014/main" val="323756902"/>
                    </a:ext>
                  </a:extLst>
                </a:gridCol>
                <a:gridCol w="1266326">
                  <a:extLst>
                    <a:ext uri="{9D8B030D-6E8A-4147-A177-3AD203B41FA5}">
                      <a16:colId xmlns:a16="http://schemas.microsoft.com/office/drawing/2014/main" val="3162013652"/>
                    </a:ext>
                  </a:extLst>
                </a:gridCol>
                <a:gridCol w="832598">
                  <a:extLst>
                    <a:ext uri="{9D8B030D-6E8A-4147-A177-3AD203B41FA5}">
                      <a16:colId xmlns:a16="http://schemas.microsoft.com/office/drawing/2014/main" val="1903682270"/>
                    </a:ext>
                  </a:extLst>
                </a:gridCol>
                <a:gridCol w="1366576">
                  <a:extLst>
                    <a:ext uri="{9D8B030D-6E8A-4147-A177-3AD203B41FA5}">
                      <a16:colId xmlns:a16="http://schemas.microsoft.com/office/drawing/2014/main" val="1981181468"/>
                    </a:ext>
                  </a:extLst>
                </a:gridCol>
                <a:gridCol w="1296237">
                  <a:extLst>
                    <a:ext uri="{9D8B030D-6E8A-4147-A177-3AD203B41FA5}">
                      <a16:colId xmlns:a16="http://schemas.microsoft.com/office/drawing/2014/main" val="881435571"/>
                    </a:ext>
                  </a:extLst>
                </a:gridCol>
                <a:gridCol w="1386672">
                  <a:extLst>
                    <a:ext uri="{9D8B030D-6E8A-4147-A177-3AD203B41FA5}">
                      <a16:colId xmlns:a16="http://schemas.microsoft.com/office/drawing/2014/main" val="1190476971"/>
                    </a:ext>
                  </a:extLst>
                </a:gridCol>
                <a:gridCol w="1024932">
                  <a:extLst>
                    <a:ext uri="{9D8B030D-6E8A-4147-A177-3AD203B41FA5}">
                      <a16:colId xmlns:a16="http://schemas.microsoft.com/office/drawing/2014/main" val="2482817543"/>
                    </a:ext>
                  </a:extLst>
                </a:gridCol>
                <a:gridCol w="1150514">
                  <a:extLst>
                    <a:ext uri="{9D8B030D-6E8A-4147-A177-3AD203B41FA5}">
                      <a16:colId xmlns:a16="http://schemas.microsoft.com/office/drawing/2014/main" val="1080164319"/>
                    </a:ext>
                  </a:extLst>
                </a:gridCol>
              </a:tblGrid>
              <a:tr h="262940">
                <a:tc rowSpan="3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EHT-SIG</a:t>
                      </a:r>
                    </a:p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(EHT SU)</a:t>
                      </a:r>
                    </a:p>
                    <a:p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Part 2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User field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255117"/>
                  </a:ext>
                </a:extLst>
              </a:tr>
              <a:tr h="262940">
                <a:tc v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B20-B30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B31-B34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B36-B39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B41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B42-B45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B46-B51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701688"/>
                  </a:ext>
                </a:extLst>
              </a:tr>
              <a:tr h="518690">
                <a:tc vMerge="1"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STA-ID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Coding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CRC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859920"/>
                  </a:ext>
                </a:extLst>
              </a:tr>
              <a:tr h="518690"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Note for ELR-SIG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Better to keep STA-ID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Need to keep MCS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 need. Single stream only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 need. No beamforming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Needed. Support BCC and LDPC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Needed</a:t>
                      </a:r>
                      <a:endParaRPr 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Needed</a:t>
                      </a:r>
                      <a:endParaRPr 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67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146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9D9D0-CF97-E07A-EF60-6A8053B3A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Legacy LDPC Rate Matching Approaches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752FA-99F5-CC1D-B8AA-1E70070D1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735294" cy="434834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Pros and Cons of legacy approaches: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802.11ac </a:t>
            </a:r>
            <a:r>
              <a:rPr lang="en-US" sz="2000" b="0" dirty="0"/>
              <a:t>approach can be used for ELR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OFDM symbol is not divided into symbol segments, which provide negligible gains for ELR with small N</a:t>
            </a:r>
            <a:r>
              <a:rPr lang="en-US" sz="1600" baseline="-25000" dirty="0"/>
              <a:t>DBPS</a:t>
            </a:r>
            <a:r>
              <a:rPr lang="en-US" sz="1600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Pre-FEC padding is padded to the end of OFDM symbol. LDPC extra OFDM symbol instead of LDPC extra OFDM symbol segment is indicated.</a:t>
            </a:r>
            <a:endParaRPr lang="en-US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number of OFDM symbols within one TXOP can be indicated using 9 bits in ELR-SIG.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BABF89-13B3-DD92-2CD8-FDA3E4B16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878288-B3F2-B8D6-B951-CC6A02A20D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62F07AA-5DFA-E4C2-2F9A-E452692BE99F}"/>
              </a:ext>
            </a:extLst>
          </p:cNvPr>
          <p:cNvSpPr txBox="1">
            <a:spLocks/>
          </p:cNvSpPr>
          <p:nvPr/>
        </p:nvSpPr>
        <p:spPr bwMode="auto">
          <a:xfrm>
            <a:off x="914401" y="319089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September 2024</a:t>
            </a:r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8FC16C3-1898-D833-B281-7612DD9F6F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810584"/>
              </p:ext>
            </p:extLst>
          </p:nvPr>
        </p:nvGraphicFramePr>
        <p:xfrm>
          <a:off x="1044356" y="2374900"/>
          <a:ext cx="10475383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5174">
                  <a:extLst>
                    <a:ext uri="{9D8B030D-6E8A-4147-A177-3AD203B41FA5}">
                      <a16:colId xmlns:a16="http://schemas.microsoft.com/office/drawing/2014/main" val="207984922"/>
                    </a:ext>
                  </a:extLst>
                </a:gridCol>
                <a:gridCol w="5062846">
                  <a:extLst>
                    <a:ext uri="{9D8B030D-6E8A-4147-A177-3AD203B41FA5}">
                      <a16:colId xmlns:a16="http://schemas.microsoft.com/office/drawing/2014/main" val="2830152702"/>
                    </a:ext>
                  </a:extLst>
                </a:gridCol>
                <a:gridCol w="3457363">
                  <a:extLst>
                    <a:ext uri="{9D8B030D-6E8A-4147-A177-3AD203B41FA5}">
                      <a16:colId xmlns:a16="http://schemas.microsoft.com/office/drawing/2014/main" val="5252021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Approach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Pros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Cons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5887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802.11n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indent="0">
                        <a:buFont typeface="Arial" panose="020B0604020202020204" pitchFamily="34" charset="0"/>
                        <a:buNone/>
                      </a:pPr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No pre-FEC MAC padding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indent="0">
                        <a:buFont typeface="Arial" panose="020B0604020202020204" pitchFamily="34" charset="0"/>
                        <a:buNone/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More bits are needed to indicate PSDU length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27192"/>
                  </a:ext>
                </a:extLst>
              </a:tr>
              <a:tr h="3226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802.11ac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Simple pre-FEC MAC padding, no indication of a factor is needed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89869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802.11ax/be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Reduce pre-FEC MAC padding with 2-bit a factor indication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2-bit a factor indication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1141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5665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9850D-D11C-AC45-C635-1B6D63210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ELR-SIG Fields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B29DEB-B3D3-F17B-913D-2C826DBA38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9FA72-8918-556C-FF27-F882570AB6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2905989-0282-2B66-BC36-844DF4EDA9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658590"/>
              </p:ext>
            </p:extLst>
          </p:nvPr>
        </p:nvGraphicFramePr>
        <p:xfrm>
          <a:off x="1551797" y="1921194"/>
          <a:ext cx="9290304" cy="401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0864">
                  <a:extLst>
                    <a:ext uri="{9D8B030D-6E8A-4147-A177-3AD203B41FA5}">
                      <a16:colId xmlns:a16="http://schemas.microsoft.com/office/drawing/2014/main" val="3087816752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570172837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1683029935"/>
                    </a:ext>
                  </a:extLst>
                </a:gridCol>
              </a:tblGrid>
              <a:tr h="249874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Contents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Bits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Note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6862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Version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 </a:t>
                      </a:r>
                      <a:endParaRPr lang="en-US" sz="14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For next Gen.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ELR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193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UL/DL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Power saving for ELR STA</a:t>
                      </a:r>
                      <a:endParaRPr 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9951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Length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Number of OFDM data symbols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318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MCS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Two MCSs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459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Coding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BCC/legacy LDPC, no 2x LDPC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0629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STA-ID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Power saving for non-targeted ELR receiver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224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LDPC extra OFDM symbol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Reuse 802.11ac LDPC rate matching to minimize change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549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TXOP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can be skipped if there is no space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49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CRC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4-bit in each ELR-SIG symbol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774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Tail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6-bit in each ELR-SIG symbol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912540"/>
                  </a:ext>
                </a:extLst>
              </a:tr>
            </a:tbl>
          </a:graphicData>
        </a:graphic>
      </p:graphicFrame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F6F774C2-29A0-2AF2-E8E1-DE95598D2FBB}"/>
              </a:ext>
            </a:extLst>
          </p:cNvPr>
          <p:cNvSpPr txBox="1">
            <a:spLocks/>
          </p:cNvSpPr>
          <p:nvPr/>
        </p:nvSpPr>
        <p:spPr bwMode="auto">
          <a:xfrm>
            <a:off x="914401" y="319089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228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A4696-8939-2858-6018-B51ADF476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Design for ELR-SIG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081DB-9CCE-5F54-44D4-1881B8BAB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RRU52 with 4x duplication in 20MHz in [4, 11] is a simple solution for ELR Data 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It can be reused for ELR-SIG transmission with BPSK for simplicity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Two OFDM symbols are individually BCC/CRC encoded for early receiver configuration and low false-alarm rate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8FD443-0393-4FB5-A469-45925A98BC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77AD79-6FF8-EE36-05D7-471DBCE017D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9C61F1E-B1E4-72CE-11FB-4943D74DE5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568970"/>
              </p:ext>
            </p:extLst>
          </p:nvPr>
        </p:nvGraphicFramePr>
        <p:xfrm>
          <a:off x="1252280" y="3949523"/>
          <a:ext cx="9363455" cy="189532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30139">
                  <a:extLst>
                    <a:ext uri="{9D8B030D-6E8A-4147-A177-3AD203B41FA5}">
                      <a16:colId xmlns:a16="http://schemas.microsoft.com/office/drawing/2014/main" val="989705753"/>
                    </a:ext>
                  </a:extLst>
                </a:gridCol>
                <a:gridCol w="804672">
                  <a:extLst>
                    <a:ext uri="{9D8B030D-6E8A-4147-A177-3AD203B41FA5}">
                      <a16:colId xmlns:a16="http://schemas.microsoft.com/office/drawing/2014/main" val="754146735"/>
                    </a:ext>
                  </a:extLst>
                </a:gridCol>
                <a:gridCol w="826617">
                  <a:extLst>
                    <a:ext uri="{9D8B030D-6E8A-4147-A177-3AD203B41FA5}">
                      <a16:colId xmlns:a16="http://schemas.microsoft.com/office/drawing/2014/main" val="1042814836"/>
                    </a:ext>
                  </a:extLst>
                </a:gridCol>
                <a:gridCol w="1091740">
                  <a:extLst>
                    <a:ext uri="{9D8B030D-6E8A-4147-A177-3AD203B41FA5}">
                      <a16:colId xmlns:a16="http://schemas.microsoft.com/office/drawing/2014/main" val="738822574"/>
                    </a:ext>
                  </a:extLst>
                </a:gridCol>
                <a:gridCol w="1021296">
                  <a:extLst>
                    <a:ext uri="{9D8B030D-6E8A-4147-A177-3AD203B41FA5}">
                      <a16:colId xmlns:a16="http://schemas.microsoft.com/office/drawing/2014/main" val="1951403797"/>
                    </a:ext>
                  </a:extLst>
                </a:gridCol>
                <a:gridCol w="1789423">
                  <a:extLst>
                    <a:ext uri="{9D8B030D-6E8A-4147-A177-3AD203B41FA5}">
                      <a16:colId xmlns:a16="http://schemas.microsoft.com/office/drawing/2014/main" val="3532469287"/>
                    </a:ext>
                  </a:extLst>
                </a:gridCol>
                <a:gridCol w="1232812">
                  <a:extLst>
                    <a:ext uri="{9D8B030D-6E8A-4147-A177-3AD203B41FA5}">
                      <a16:colId xmlns:a16="http://schemas.microsoft.com/office/drawing/2014/main" val="3982471879"/>
                    </a:ext>
                  </a:extLst>
                </a:gridCol>
                <a:gridCol w="907085">
                  <a:extLst>
                    <a:ext uri="{9D8B030D-6E8A-4147-A177-3AD203B41FA5}">
                      <a16:colId xmlns:a16="http://schemas.microsoft.com/office/drawing/2014/main" val="2015977962"/>
                    </a:ext>
                  </a:extLst>
                </a:gridCol>
                <a:gridCol w="959671">
                  <a:extLst>
                    <a:ext uri="{9D8B030D-6E8A-4147-A177-3AD203B41FA5}">
                      <a16:colId xmlns:a16="http://schemas.microsoft.com/office/drawing/2014/main" val="450312955"/>
                    </a:ext>
                  </a:extLst>
                </a:gridCol>
              </a:tblGrid>
              <a:tr h="388164"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ELR-SIG-1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B0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B1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B2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B3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B4-B12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B13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B14-B17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B18-B23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3972858"/>
                  </a:ext>
                </a:extLst>
              </a:tr>
              <a:tr h="8215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ELR-version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UL/DL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MCS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+mn-lt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(two MCSs[1])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Coding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(BCC/legacy LDPC)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Length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(number of OFDM symbols)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LDPC extra symbol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CRC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Tail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7613220"/>
                  </a:ext>
                </a:extLst>
              </a:tr>
              <a:tr h="297037"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ELR-SIG-2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B0-B10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B11-B13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B14-B17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B18-B23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5815926"/>
                  </a:ext>
                </a:extLst>
              </a:tr>
              <a:tr h="3885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STA-ID</a:t>
                      </a:r>
                      <a:endParaRPr lang="en-US" sz="1600" dirty="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Reserved</a:t>
                      </a:r>
                      <a:endParaRPr lang="en-US" sz="1600" dirty="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CRC</a:t>
                      </a:r>
                      <a:endParaRPr lang="en-US" sz="160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Tail</a:t>
                      </a:r>
                      <a:endParaRPr lang="en-US" sz="1600" dirty="0"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8356504"/>
                  </a:ext>
                </a:extLst>
              </a:tr>
            </a:tbl>
          </a:graphicData>
        </a:graphic>
      </p:graphicFrame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85D6EAE9-2889-146C-A3D1-6EAE438372AB}"/>
              </a:ext>
            </a:extLst>
          </p:cNvPr>
          <p:cNvSpPr txBox="1">
            <a:spLocks/>
          </p:cNvSpPr>
          <p:nvPr/>
        </p:nvSpPr>
        <p:spPr bwMode="auto">
          <a:xfrm>
            <a:off x="914401" y="319089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0434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C8525-561A-46DA-B8C8-9155C815F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5E44F-5965-EC1C-3EF6-6031E8A21F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contribution proposed designs for ELR-SIG and ELR LDPC rate matching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3EC528-9397-8DFC-53B6-E4A03451F1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D6049-BC53-BAAA-984D-9772A786DF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8F5EAC7-D189-E9B8-8F9D-7042C4D05022}"/>
              </a:ext>
            </a:extLst>
          </p:cNvPr>
          <p:cNvSpPr txBox="1">
            <a:spLocks/>
          </p:cNvSpPr>
          <p:nvPr/>
        </p:nvSpPr>
        <p:spPr bwMode="auto">
          <a:xfrm>
            <a:off x="914401" y="319089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655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5545</TotalTime>
  <Words>1233</Words>
  <Application>Microsoft Office PowerPoint</Application>
  <PresentationFormat>Widescreen</PresentationFormat>
  <Paragraphs>377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 Unicode MS</vt:lpstr>
      <vt:lpstr>Arial</vt:lpstr>
      <vt:lpstr>Calibri</vt:lpstr>
      <vt:lpstr>Calibri Light</vt:lpstr>
      <vt:lpstr>Times New Roman</vt:lpstr>
      <vt:lpstr>Wingdings</vt:lpstr>
      <vt:lpstr>Office Theme</vt:lpstr>
      <vt:lpstr>Custom Design</vt:lpstr>
      <vt:lpstr>Document</vt:lpstr>
      <vt:lpstr>Signal Field and LDPC Rate Matching  for Enhanced Long-Range</vt:lpstr>
      <vt:lpstr>Introduction</vt:lpstr>
      <vt:lpstr>Recap of U-SIG and EHT-SIG for EHT SU PPDU</vt:lpstr>
      <vt:lpstr>U-SIG Fields Needed in ELR-SIG</vt:lpstr>
      <vt:lpstr>EHT-SIG Fields Needed in ELR-SIG</vt:lpstr>
      <vt:lpstr>Legacy LDPC Rate Matching Approaches</vt:lpstr>
      <vt:lpstr>Summary of ELR-SIG Fields</vt:lpstr>
      <vt:lpstr>Proposed Design for ELR-SIG</vt:lpstr>
      <vt:lpstr>Summary </vt:lpstr>
      <vt:lpstr>References</vt:lpstr>
      <vt:lpstr>SP1</vt:lpstr>
      <vt:lpstr>SP2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Minyoung Park</dc:creator>
  <cp:lastModifiedBy>Fang, Juan</cp:lastModifiedBy>
  <cp:revision>7</cp:revision>
  <cp:lastPrinted>1601-01-01T00:00:00Z</cp:lastPrinted>
  <dcterms:created xsi:type="dcterms:W3CDTF">2018-04-11T17:57:35Z</dcterms:created>
  <dcterms:modified xsi:type="dcterms:W3CDTF">2024-09-10T22:20:59Z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