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71" r:id="rId5"/>
    <p:sldMasterId id="2147483672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57D25D6-CC63-463E-BD7A-0521DD19C49A}">
  <a:tblStyle styleId="{F57D25D6-CC63-463E-BD7A-0521DD19C49A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6" Type="http://schemas.openxmlformats.org/officeDocument/2006/relationships/slide" Target="slides/slide9.xml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b20e1e2416_0_0:notes"/>
          <p:cNvSpPr txBox="1"/>
          <p:nvPr>
            <p:ph idx="2" type="hdr"/>
          </p:nvPr>
        </p:nvSpPr>
        <p:spPr>
          <a:xfrm>
            <a:off x="5564915" y="111084"/>
            <a:ext cx="647400" cy="195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802.11-19/xxxxr0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g1b20e1e2416_0_0:notes"/>
          <p:cNvSpPr txBox="1"/>
          <p:nvPr/>
        </p:nvSpPr>
        <p:spPr>
          <a:xfrm>
            <a:off x="647344" y="108581"/>
            <a:ext cx="1210200" cy="1983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November 2012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g1b20e1e2416_0_0:notes"/>
          <p:cNvSpPr txBox="1"/>
          <p:nvPr>
            <p:ph idx="11" type="ftr"/>
          </p:nvPr>
        </p:nvSpPr>
        <p:spPr>
          <a:xfrm>
            <a:off x="4070307" y="8853135"/>
            <a:ext cx="2142000" cy="17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4" marL="458787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Sindhu Verma (Broadcom)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5" name="Google Shape;125;g1b20e1e2416_0_0:notes"/>
          <p:cNvSpPr txBox="1"/>
          <p:nvPr>
            <p:ph idx="12" type="sldNum"/>
          </p:nvPr>
        </p:nvSpPr>
        <p:spPr>
          <a:xfrm>
            <a:off x="3175831" y="8853135"/>
            <a:ext cx="517500" cy="168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b="0" i="0" lang="en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6" name="Google Shape;126;g1b20e1e2416_0_0:notes"/>
          <p:cNvSpPr/>
          <p:nvPr>
            <p:ph idx="3" type="sldImg"/>
          </p:nvPr>
        </p:nvSpPr>
        <p:spPr>
          <a:xfrm>
            <a:off x="390525" y="690563"/>
            <a:ext cx="6077100" cy="3417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7" name="Google Shape;127;g1b20e1e2416_0_0:notes"/>
          <p:cNvSpPr txBox="1"/>
          <p:nvPr>
            <p:ph idx="1" type="body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75" lIns="93725" spcFirstLastPara="1" rIns="93725" wrap="square" tIns="460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9441d485da_2_8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6" name="Google Shape;136;g9441d485da_2_8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30cc28a4926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4" name="Google Shape;144;g30cc28a4926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2fdd9e28375_0_1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2" name="Google Shape;152;g2fdd9e28375_0_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1047bd92db8_1_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0" name="Google Shape;160;g1047bd92db8_1_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99e4c97800_0_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8" name="Google Shape;168;g99e4c97800_0_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2fdd9e28375_0_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6" name="Google Shape;176;g2fdd9e28375_0_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2fdd9e28375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4" name="Google Shape;184;g2fdd9e28375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9441d485da_2_141:notes"/>
          <p:cNvSpPr txBox="1"/>
          <p:nvPr>
            <p:ph idx="1" type="body"/>
          </p:nvPr>
        </p:nvSpPr>
        <p:spPr>
          <a:xfrm>
            <a:off x="913332" y="4342523"/>
            <a:ext cx="5031336" cy="411743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2" name="Google Shape;192;g9441d485da_2_141:notes"/>
          <p:cNvSpPr/>
          <p:nvPr>
            <p:ph idx="2" type="sldImg"/>
          </p:nvPr>
        </p:nvSpPr>
        <p:spPr>
          <a:xfrm>
            <a:off x="392113" y="690563"/>
            <a:ext cx="6075362" cy="34178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684213" y="1491854"/>
            <a:ext cx="7772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" name="Google Shape;61;p14"/>
          <p:cNvSpPr txBox="1"/>
          <p:nvPr>
            <p:ph idx="10" type="dt"/>
          </p:nvPr>
        </p:nvSpPr>
        <p:spPr>
          <a:xfrm>
            <a:off x="696913" y="249451"/>
            <a:ext cx="12246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4"/>
          <p:cNvSpPr txBox="1"/>
          <p:nvPr>
            <p:ph idx="12" type="sldNum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3" name="Google Shape;63;p14"/>
          <p:cNvSpPr txBox="1"/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" type="subTitle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lv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1pPr>
            <a:lvl2pPr lvl="1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/>
            </a:lvl3pPr>
            <a:lvl4pPr lvl="3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4pPr>
            <a:lvl5pPr lvl="4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5pPr>
            <a:lvl6pPr lvl="5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6pPr>
            <a:lvl7pPr lvl="6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7pPr>
            <a:lvl8pPr lvl="7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8pPr>
            <a:lvl9pPr lvl="8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0" type="dt"/>
          </p:nvPr>
        </p:nvSpPr>
        <p:spPr>
          <a:xfrm>
            <a:off x="696913" y="249451"/>
            <a:ext cx="12246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5"/>
          <p:cNvSpPr txBox="1"/>
          <p:nvPr>
            <p:ph idx="12" type="sldNum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>
            <p:ph type="title"/>
          </p:nvPr>
        </p:nvSpPr>
        <p:spPr>
          <a:xfrm>
            <a:off x="722313" y="3305175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" type="body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/>
        </p:txBody>
      </p:sp>
      <p:sp>
        <p:nvSpPr>
          <p:cNvPr id="72" name="Google Shape;72;p16"/>
          <p:cNvSpPr txBox="1"/>
          <p:nvPr>
            <p:ph idx="10" type="dt"/>
          </p:nvPr>
        </p:nvSpPr>
        <p:spPr>
          <a:xfrm>
            <a:off x="696913" y="249451"/>
            <a:ext cx="12246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>
            <a:off x="685800" y="1485900"/>
            <a:ext cx="38100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/>
        </p:txBody>
      </p:sp>
      <p:sp>
        <p:nvSpPr>
          <p:cNvPr id="77" name="Google Shape;77;p17"/>
          <p:cNvSpPr txBox="1"/>
          <p:nvPr>
            <p:ph idx="2" type="body"/>
          </p:nvPr>
        </p:nvSpPr>
        <p:spPr>
          <a:xfrm>
            <a:off x="4648200" y="1485900"/>
            <a:ext cx="38100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/>
        </p:txBody>
      </p:sp>
      <p:sp>
        <p:nvSpPr>
          <p:cNvPr id="78" name="Google Shape;78;p17"/>
          <p:cNvSpPr txBox="1"/>
          <p:nvPr>
            <p:ph idx="10" type="dt"/>
          </p:nvPr>
        </p:nvSpPr>
        <p:spPr>
          <a:xfrm>
            <a:off x="696913" y="249451"/>
            <a:ext cx="12246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8"/>
          <p:cNvSpPr txBox="1"/>
          <p:nvPr>
            <p:ph idx="1" type="body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9pPr>
          </a:lstStyle>
          <a:p/>
        </p:txBody>
      </p:sp>
      <p:sp>
        <p:nvSpPr>
          <p:cNvPr id="83" name="Google Shape;83;p18"/>
          <p:cNvSpPr txBox="1"/>
          <p:nvPr>
            <p:ph idx="2" type="body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/>
        </p:txBody>
      </p:sp>
      <p:sp>
        <p:nvSpPr>
          <p:cNvPr id="84" name="Google Shape;84;p18"/>
          <p:cNvSpPr txBox="1"/>
          <p:nvPr>
            <p:ph idx="3" type="body"/>
          </p:nvPr>
        </p:nvSpPr>
        <p:spPr>
          <a:xfrm>
            <a:off x="4645025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9pPr>
          </a:lstStyle>
          <a:p/>
        </p:txBody>
      </p:sp>
      <p:sp>
        <p:nvSpPr>
          <p:cNvPr id="85" name="Google Shape;85;p18"/>
          <p:cNvSpPr txBox="1"/>
          <p:nvPr>
            <p:ph idx="4" type="body"/>
          </p:nvPr>
        </p:nvSpPr>
        <p:spPr>
          <a:xfrm>
            <a:off x="4645025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/>
        </p:txBody>
      </p:sp>
      <p:sp>
        <p:nvSpPr>
          <p:cNvPr id="86" name="Google Shape;86;p18"/>
          <p:cNvSpPr txBox="1"/>
          <p:nvPr>
            <p:ph idx="10" type="dt"/>
          </p:nvPr>
        </p:nvSpPr>
        <p:spPr>
          <a:xfrm>
            <a:off x="696913" y="249451"/>
            <a:ext cx="12246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8"/>
          <p:cNvSpPr txBox="1"/>
          <p:nvPr>
            <p:ph idx="12" type="sldNum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/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9"/>
          <p:cNvSpPr txBox="1"/>
          <p:nvPr>
            <p:ph idx="10" type="dt"/>
          </p:nvPr>
        </p:nvSpPr>
        <p:spPr>
          <a:xfrm>
            <a:off x="696913" y="249451"/>
            <a:ext cx="12246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9"/>
          <p:cNvSpPr txBox="1"/>
          <p:nvPr>
            <p:ph idx="12" type="sldNum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0"/>
          <p:cNvSpPr txBox="1"/>
          <p:nvPr>
            <p:ph idx="10" type="dt"/>
          </p:nvPr>
        </p:nvSpPr>
        <p:spPr>
          <a:xfrm>
            <a:off x="696913" y="249451"/>
            <a:ext cx="12246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0"/>
          <p:cNvSpPr txBox="1"/>
          <p:nvPr>
            <p:ph idx="12" type="sldNum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1"/>
          <p:cNvSpPr txBox="1"/>
          <p:nvPr>
            <p:ph type="title"/>
          </p:nvPr>
        </p:nvSpPr>
        <p:spPr>
          <a:xfrm>
            <a:off x="457200" y="204788"/>
            <a:ext cx="3008313" cy="8715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21"/>
          <p:cNvSpPr txBox="1"/>
          <p:nvPr>
            <p:ph idx="1" type="body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9pPr>
          </a:lstStyle>
          <a:p/>
        </p:txBody>
      </p:sp>
      <p:sp>
        <p:nvSpPr>
          <p:cNvPr id="98" name="Google Shape;98;p21"/>
          <p:cNvSpPr txBox="1"/>
          <p:nvPr>
            <p:ph idx="2" type="body"/>
          </p:nvPr>
        </p:nvSpPr>
        <p:spPr>
          <a:xfrm>
            <a:off x="457200" y="1076325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/>
        </p:txBody>
      </p:sp>
      <p:sp>
        <p:nvSpPr>
          <p:cNvPr id="99" name="Google Shape;99;p21"/>
          <p:cNvSpPr txBox="1"/>
          <p:nvPr>
            <p:ph idx="10" type="dt"/>
          </p:nvPr>
        </p:nvSpPr>
        <p:spPr>
          <a:xfrm>
            <a:off x="696913" y="249451"/>
            <a:ext cx="12246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21"/>
          <p:cNvSpPr txBox="1"/>
          <p:nvPr>
            <p:ph idx="12" type="sldNum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2"/>
          <p:cNvSpPr txBox="1"/>
          <p:nvPr>
            <p:ph type="title"/>
          </p:nvPr>
        </p:nvSpPr>
        <p:spPr>
          <a:xfrm>
            <a:off x="1792288" y="3600450"/>
            <a:ext cx="5486400" cy="42505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22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b="1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4" name="Google Shape;104;p22"/>
          <p:cNvSpPr txBox="1"/>
          <p:nvPr>
            <p:ph idx="1" type="body"/>
          </p:nvPr>
        </p:nvSpPr>
        <p:spPr>
          <a:xfrm>
            <a:off x="1792288" y="4025503"/>
            <a:ext cx="5486400" cy="603646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/>
        </p:txBody>
      </p:sp>
      <p:sp>
        <p:nvSpPr>
          <p:cNvPr id="105" name="Google Shape;105;p22"/>
          <p:cNvSpPr txBox="1"/>
          <p:nvPr>
            <p:ph idx="10" type="dt"/>
          </p:nvPr>
        </p:nvSpPr>
        <p:spPr>
          <a:xfrm>
            <a:off x="696913" y="249451"/>
            <a:ext cx="12246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22"/>
          <p:cNvSpPr txBox="1"/>
          <p:nvPr>
            <p:ph idx="12" type="sldNum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3"/>
          <p:cNvSpPr txBox="1"/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3"/>
          <p:cNvSpPr txBox="1"/>
          <p:nvPr>
            <p:ph idx="1" type="body"/>
          </p:nvPr>
        </p:nvSpPr>
        <p:spPr>
          <a:xfrm rot="5400000">
            <a:off x="3027363" y="-851296"/>
            <a:ext cx="30861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" name="Google Shape;110;p23"/>
          <p:cNvSpPr txBox="1"/>
          <p:nvPr>
            <p:ph idx="10" type="dt"/>
          </p:nvPr>
        </p:nvSpPr>
        <p:spPr>
          <a:xfrm>
            <a:off x="696913" y="249451"/>
            <a:ext cx="12246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23"/>
          <p:cNvSpPr txBox="1"/>
          <p:nvPr>
            <p:ph idx="12" type="sldNum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4"/>
          <p:cNvSpPr txBox="1"/>
          <p:nvPr>
            <p:ph type="title"/>
          </p:nvPr>
        </p:nvSpPr>
        <p:spPr>
          <a:xfrm rot="5400000">
            <a:off x="5457825" y="1571625"/>
            <a:ext cx="4057650" cy="19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24"/>
          <p:cNvSpPr txBox="1"/>
          <p:nvPr>
            <p:ph idx="1" type="body"/>
          </p:nvPr>
        </p:nvSpPr>
        <p:spPr>
          <a:xfrm rot="5400000">
            <a:off x="1495425" y="-295275"/>
            <a:ext cx="4057650" cy="56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5" name="Google Shape;115;p24"/>
          <p:cNvSpPr txBox="1"/>
          <p:nvPr>
            <p:ph idx="10" type="dt"/>
          </p:nvPr>
        </p:nvSpPr>
        <p:spPr>
          <a:xfrm>
            <a:off x="696913" y="249451"/>
            <a:ext cx="12246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24"/>
          <p:cNvSpPr txBox="1"/>
          <p:nvPr>
            <p:ph idx="12" type="sldNum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">
  <p:cSld name="Content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5"/>
          <p:cNvSpPr txBox="1"/>
          <p:nvPr>
            <p:ph idx="1" type="body"/>
          </p:nvPr>
        </p:nvSpPr>
        <p:spPr>
          <a:xfrm>
            <a:off x="309753" y="1028700"/>
            <a:ext cx="8524500" cy="110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•"/>
              <a:defRPr sz="1800"/>
            </a:lvl1pPr>
            <a:lvl2pPr indent="-323850" lvl="1" marL="91440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–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Font typeface="Arial"/>
              <a:buChar char="–"/>
              <a:defRPr sz="1400"/>
            </a:lvl3pPr>
            <a:lvl4pPr indent="-304800" lvl="3" marL="182880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200"/>
              <a:buFont typeface="Arial"/>
              <a:buChar char="–"/>
              <a:defRPr/>
            </a:lvl4pPr>
            <a:lvl5pPr indent="-298450" lvl="4" marL="228600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100"/>
              <a:buFont typeface="Arial"/>
              <a:buChar char="–"/>
              <a:defRPr sz="1100"/>
            </a:lvl5pPr>
            <a:lvl6pPr indent="-317500" lvl="5" marL="27432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19" name="Google Shape;119;p25"/>
          <p:cNvSpPr txBox="1"/>
          <p:nvPr>
            <p:ph type="title"/>
          </p:nvPr>
        </p:nvSpPr>
        <p:spPr>
          <a:xfrm>
            <a:off x="309753" y="413483"/>
            <a:ext cx="8524500" cy="2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lv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0" name="Google Shape;120;p25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algn="r">
              <a:buNone/>
              <a:defRPr sz="1300"/>
            </a:lvl1pPr>
            <a:lvl2pPr lvl="1" algn="r">
              <a:buNone/>
              <a:defRPr sz="1300"/>
            </a:lvl2pPr>
            <a:lvl3pPr lvl="2" algn="r">
              <a:buNone/>
              <a:defRPr sz="1300"/>
            </a:lvl3pPr>
            <a:lvl4pPr lvl="3" algn="r">
              <a:buNone/>
              <a:defRPr sz="1300"/>
            </a:lvl4pPr>
            <a:lvl5pPr lvl="4" algn="r">
              <a:buNone/>
              <a:defRPr sz="1300"/>
            </a:lvl5pPr>
            <a:lvl6pPr lvl="5" algn="r">
              <a:buNone/>
              <a:defRPr sz="1300"/>
            </a:lvl6pPr>
            <a:lvl7pPr lvl="6" algn="r">
              <a:buNone/>
              <a:defRPr sz="1300"/>
            </a:lvl7pPr>
            <a:lvl8pPr lvl="7" algn="r">
              <a:buNone/>
              <a:defRPr sz="1300"/>
            </a:lvl8pPr>
            <a:lvl9pPr lvl="8" algn="r">
              <a:buNone/>
              <a:defRPr sz="1300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684213" y="1491854"/>
            <a:ext cx="7772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30200" lvl="5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30200" lvl="7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30200" lvl="8" marL="4114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696913" y="249451"/>
            <a:ext cx="12246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2" type="sldNum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5129148" y="248260"/>
            <a:ext cx="3283015" cy="20774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4" marL="45720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</a:t>
            </a:r>
            <a:r>
              <a:rPr b="1"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24</a:t>
            </a:r>
            <a:r>
              <a:rPr b="1" i="0" lang="en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</a:t>
            </a:r>
            <a:r>
              <a:rPr b="1"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1588r0</a:t>
            </a:r>
            <a:endParaRPr b="1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56" name="Google Shape;56;p13"/>
          <p:cNvCxnSpPr/>
          <p:nvPr/>
        </p:nvCxnSpPr>
        <p:spPr>
          <a:xfrm>
            <a:off x="685800" y="457200"/>
            <a:ext cx="7772400" cy="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7" name="Google Shape;57;p13"/>
          <p:cNvSpPr/>
          <p:nvPr/>
        </p:nvSpPr>
        <p:spPr>
          <a:xfrm>
            <a:off x="685800" y="4856560"/>
            <a:ext cx="718145" cy="138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8" name="Google Shape;58;p13"/>
          <p:cNvCxnSpPr/>
          <p:nvPr/>
        </p:nvCxnSpPr>
        <p:spPr>
          <a:xfrm>
            <a:off x="685813" y="4820875"/>
            <a:ext cx="7848600" cy="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6"/>
          <p:cNvSpPr txBox="1"/>
          <p:nvPr>
            <p:ph type="title"/>
          </p:nvPr>
        </p:nvSpPr>
        <p:spPr>
          <a:xfrm>
            <a:off x="718250" y="666750"/>
            <a:ext cx="81534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</a:pPr>
            <a:r>
              <a:rPr lang="en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Dynamic </a:t>
            </a:r>
            <a:r>
              <a:rPr lang="en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Subband Operation - Configurations</a:t>
            </a:r>
            <a:endParaRPr sz="2500">
              <a:solidFill>
                <a:schemeClr val="dk1"/>
              </a:solidFill>
            </a:endParaRPr>
          </a:p>
        </p:txBody>
      </p:sp>
      <p:sp>
        <p:nvSpPr>
          <p:cNvPr id="130" name="Google Shape;130;p26"/>
          <p:cNvSpPr txBox="1"/>
          <p:nvPr>
            <p:ph idx="1" type="body"/>
          </p:nvPr>
        </p:nvSpPr>
        <p:spPr>
          <a:xfrm>
            <a:off x="685799" y="1630927"/>
            <a:ext cx="7772400" cy="2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342900" lvl="0" marL="3429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" sz="2000"/>
              <a:t>Date:</a:t>
            </a:r>
            <a:r>
              <a:rPr b="0" lang="en" sz="2000"/>
              <a:t> 2024-09-05</a:t>
            </a:r>
            <a:endParaRPr b="0" sz="2000"/>
          </a:p>
        </p:txBody>
      </p:sp>
      <p:sp>
        <p:nvSpPr>
          <p:cNvPr id="131" name="Google Shape;131;p26"/>
          <p:cNvSpPr txBox="1"/>
          <p:nvPr>
            <p:ph idx="10" type="dt"/>
          </p:nvPr>
        </p:nvSpPr>
        <p:spPr>
          <a:xfrm>
            <a:off x="696925" y="249450"/>
            <a:ext cx="1706100" cy="2076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September </a:t>
            </a:r>
            <a:r>
              <a:rPr lang="en"/>
              <a:t>2024</a:t>
            </a:r>
            <a:endParaRPr/>
          </a:p>
        </p:txBody>
      </p:sp>
      <p:sp>
        <p:nvSpPr>
          <p:cNvPr id="132" name="Google Shape;132;p26"/>
          <p:cNvSpPr/>
          <p:nvPr/>
        </p:nvSpPr>
        <p:spPr>
          <a:xfrm>
            <a:off x="1023060" y="2171947"/>
            <a:ext cx="1085700" cy="2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550" lIns="69125" spcFirstLastPara="1" rIns="69125" wrap="square" tIns="34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" sz="1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33" name="Google Shape;133;p26"/>
          <p:cNvGraphicFramePr/>
          <p:nvPr/>
        </p:nvGraphicFramePr>
        <p:xfrm>
          <a:off x="1023060" y="248852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{F57D25D6-CC63-463E-BD7A-0521DD19C49A}</a:tableStyleId>
              </a:tblPr>
              <a:tblGrid>
                <a:gridCol w="1586425"/>
                <a:gridCol w="877675"/>
                <a:gridCol w="1695975"/>
                <a:gridCol w="634600"/>
                <a:gridCol w="2367825"/>
              </a:tblGrid>
              <a:tr h="3649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endParaRPr sz="1100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Affiliations</a:t>
                      </a:r>
                      <a:endParaRPr sz="1100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Address</a:t>
                      </a:r>
                      <a:endParaRPr sz="1100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  <a:endParaRPr sz="1100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  <a:endParaRPr sz="1100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26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Sindhu Verma</a:t>
                      </a:r>
                      <a:endParaRPr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Broadcom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4300" marB="34300" marR="68600" marL="686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sindhu.verma@broadcom.com</a:t>
                      </a:r>
                      <a:endParaRPr sz="1100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18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Shubhodeep Adhikari</a:t>
                      </a:r>
                      <a:endParaRPr sz="11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shubhodeep.adhikari@broadcom.com</a:t>
                      </a:r>
                      <a:endParaRPr sz="1100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 txBox="1"/>
          <p:nvPr>
            <p:ph type="title"/>
          </p:nvPr>
        </p:nvSpPr>
        <p:spPr>
          <a:xfrm>
            <a:off x="457200" y="615211"/>
            <a:ext cx="8229600" cy="3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" sz="2300"/>
              <a:t>Overview</a:t>
            </a:r>
            <a:endParaRPr sz="2300"/>
          </a:p>
        </p:txBody>
      </p:sp>
      <p:sp>
        <p:nvSpPr>
          <p:cNvPr id="139" name="Google Shape;139;p27"/>
          <p:cNvSpPr txBox="1"/>
          <p:nvPr>
            <p:ph idx="1" type="body"/>
          </p:nvPr>
        </p:nvSpPr>
        <p:spPr>
          <a:xfrm>
            <a:off x="495400" y="1046825"/>
            <a:ext cx="8191500" cy="35919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0" lang="en" sz="1600"/>
              <a:t>This presentation discusses preferred combinations for the following:</a:t>
            </a:r>
            <a:endParaRPr b="0" sz="1600"/>
          </a:p>
          <a:p>
            <a:pPr indent="-3302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600"/>
              <a:buChar char="●"/>
            </a:pPr>
            <a:r>
              <a:rPr b="0" lang="en" sz="1600"/>
              <a:t>Non-APs that can receive DSO allocations in a PPDU. </a:t>
            </a:r>
            <a:endParaRPr b="0" sz="1600"/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b="0" lang="en" sz="1600"/>
              <a:t>Operating bandwidths of non-APs that receive DSO allocations in 5GHz and 6GHz. </a:t>
            </a:r>
            <a:endParaRPr b="0" sz="1600"/>
          </a:p>
        </p:txBody>
      </p:sp>
      <p:sp>
        <p:nvSpPr>
          <p:cNvPr id="140" name="Google Shape;140;p27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41" name="Google Shape;141;p27"/>
          <p:cNvSpPr txBox="1"/>
          <p:nvPr>
            <p:ph idx="10" type="dt"/>
          </p:nvPr>
        </p:nvSpPr>
        <p:spPr>
          <a:xfrm>
            <a:off x="696925" y="249450"/>
            <a:ext cx="1706100" cy="2076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September 2024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8"/>
          <p:cNvSpPr txBox="1"/>
          <p:nvPr>
            <p:ph type="title"/>
          </p:nvPr>
        </p:nvSpPr>
        <p:spPr>
          <a:xfrm>
            <a:off x="457200" y="615211"/>
            <a:ext cx="8229600" cy="3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" sz="2300"/>
              <a:t>Definitions</a:t>
            </a:r>
            <a:endParaRPr sz="2300"/>
          </a:p>
        </p:txBody>
      </p:sp>
      <p:sp>
        <p:nvSpPr>
          <p:cNvPr id="147" name="Google Shape;147;p28"/>
          <p:cNvSpPr txBox="1"/>
          <p:nvPr>
            <p:ph idx="1" type="body"/>
          </p:nvPr>
        </p:nvSpPr>
        <p:spPr>
          <a:xfrm>
            <a:off x="495400" y="1046825"/>
            <a:ext cx="8273400" cy="35919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-32385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500"/>
              <a:buChar char="●"/>
            </a:pPr>
            <a:r>
              <a:rPr b="0" lang="en" sz="1500"/>
              <a:t>DSO PPDU: a PPDU that contains DSO allocations. Such a PPDU can additionally contain non-DSO allocations too. </a:t>
            </a:r>
            <a:endParaRPr b="0" sz="1500"/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b="0" lang="en" sz="1500"/>
              <a:t>Primary sub-band: For a non-AP, the channel with bandwidth equaling its operating bandwidth and including the BSS primary channel is referred to as primary sub-band.</a:t>
            </a:r>
            <a:endParaRPr b="0" sz="1500"/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b="0" lang="en" sz="1500"/>
              <a:t>DSO sub-band: For a non-AP, a channel with the bandwidth equaling its operating bandwidth outside of its primary sub-band where it can be allocated resources by the AP is referred to as DSO sub-</a:t>
            </a:r>
            <a:r>
              <a:rPr b="0" lang="en" sz="1500"/>
              <a:t>band</a:t>
            </a:r>
            <a:r>
              <a:rPr b="0" lang="en" sz="1500"/>
              <a:t>.</a:t>
            </a:r>
            <a:r>
              <a:rPr b="0" lang="en" sz="1500"/>
              <a:t> </a:t>
            </a:r>
            <a:endParaRPr b="0" sz="1500"/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b="0" lang="en" sz="1500"/>
              <a:t>DSO STA: </a:t>
            </a:r>
            <a:r>
              <a:rPr b="0" lang="en" sz="1500"/>
              <a:t>A non-AP STA that supports the above DSO mechanism is referred to as a DSO STA.</a:t>
            </a:r>
            <a:endParaRPr b="0" sz="1500"/>
          </a:p>
        </p:txBody>
      </p:sp>
      <p:sp>
        <p:nvSpPr>
          <p:cNvPr id="148" name="Google Shape;148;p28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49" name="Google Shape;149;p28"/>
          <p:cNvSpPr txBox="1"/>
          <p:nvPr>
            <p:ph idx="10" type="dt"/>
          </p:nvPr>
        </p:nvSpPr>
        <p:spPr>
          <a:xfrm>
            <a:off x="696925" y="249450"/>
            <a:ext cx="1706100" cy="2076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September 2024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9"/>
          <p:cNvSpPr txBox="1"/>
          <p:nvPr>
            <p:ph type="title"/>
          </p:nvPr>
        </p:nvSpPr>
        <p:spPr>
          <a:xfrm>
            <a:off x="404733" y="502774"/>
            <a:ext cx="8630400" cy="3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</a:rPr>
              <a:t>Motivation for the proposed DSO configurations (1)</a:t>
            </a:r>
            <a:endParaRPr sz="2100"/>
          </a:p>
        </p:txBody>
      </p:sp>
      <p:sp>
        <p:nvSpPr>
          <p:cNvPr id="155" name="Google Shape;155;p29"/>
          <p:cNvSpPr txBox="1"/>
          <p:nvPr>
            <p:ph idx="1" type="body"/>
          </p:nvPr>
        </p:nvSpPr>
        <p:spPr>
          <a:xfrm>
            <a:off x="344125" y="741700"/>
            <a:ext cx="8468400" cy="38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0" lvl="0" marL="0" rtl="0" algn="just">
              <a:lnSpc>
                <a:spcPct val="125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b="0" lang="en" sz="1500"/>
              <a:t>The motivation for the proposed DSO configurations is to simplify the architecture, memory requirements, sounding and scheduling options for DSO. </a:t>
            </a:r>
            <a:endParaRPr b="0" sz="1500"/>
          </a:p>
          <a:p>
            <a:pPr indent="-323850" lvl="0" marL="457200" rtl="0" algn="just">
              <a:lnSpc>
                <a:spcPct val="125000"/>
              </a:lnSpc>
              <a:spcBef>
                <a:spcPts val="900"/>
              </a:spcBef>
              <a:spcAft>
                <a:spcPts val="0"/>
              </a:spcAft>
              <a:buSzPts val="1500"/>
              <a:buChar char="●"/>
            </a:pPr>
            <a:r>
              <a:rPr b="0" lang="en" sz="1500"/>
              <a:t>Simplify AP scheduling by not downgrading a PPDU with DSO allocations from UHR to EHT/HE </a:t>
            </a:r>
            <a:endParaRPr b="0" sz="1500"/>
          </a:p>
          <a:p>
            <a:pPr indent="0" lvl="0" marL="457200" rtl="0" algn="just">
              <a:lnSpc>
                <a:spcPct val="125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" sz="1500"/>
              <a:t>⇒</a:t>
            </a:r>
            <a:r>
              <a:rPr b="0" lang="en" sz="1500"/>
              <a:t> </a:t>
            </a:r>
            <a:r>
              <a:rPr b="0" i="1" lang="en" sz="1500">
                <a:solidFill>
                  <a:srgbClr val="0000FF"/>
                </a:solidFill>
              </a:rPr>
              <a:t>l</a:t>
            </a:r>
            <a:r>
              <a:rPr b="0" i="1" lang="en" sz="1500">
                <a:solidFill>
                  <a:srgbClr val="0000FF"/>
                </a:solidFill>
              </a:rPr>
              <a:t>imit PPDUs with DSO allocations to only UHR non-APs. </a:t>
            </a:r>
            <a:endParaRPr b="0" i="1" sz="1500">
              <a:solidFill>
                <a:srgbClr val="0000FF"/>
              </a:solidFill>
            </a:endParaRPr>
          </a:p>
          <a:p>
            <a:pPr indent="-323850" lvl="0" marL="457200" marR="0" rtl="0" algn="just">
              <a:lnSpc>
                <a:spcPct val="125000"/>
              </a:lnSpc>
              <a:spcBef>
                <a:spcPts val="900"/>
              </a:spcBef>
              <a:spcAft>
                <a:spcPts val="0"/>
              </a:spcAft>
              <a:buSzPts val="1500"/>
              <a:buChar char="●"/>
            </a:pPr>
            <a:r>
              <a:rPr b="0" lang="en" sz="1500"/>
              <a:t>Enable the following </a:t>
            </a:r>
            <a:r>
              <a:rPr b="0" lang="en" sz="1500"/>
              <a:t>simplifications</a:t>
            </a:r>
            <a:r>
              <a:rPr b="0" lang="en" sz="1500"/>
              <a:t> to the DSO architecture:</a:t>
            </a:r>
            <a:endParaRPr b="0" sz="1500"/>
          </a:p>
          <a:p>
            <a:pPr indent="-323850" lvl="1" marL="914400" marR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b="0" lang="en" sz="1500"/>
              <a:t>AP doesn’t need to dynamically indicate the DSO sub-</a:t>
            </a:r>
            <a:r>
              <a:rPr lang="en" sz="1500"/>
              <a:t>band </a:t>
            </a:r>
            <a:r>
              <a:rPr b="0" lang="en" sz="1500"/>
              <a:t>to the non-AP</a:t>
            </a:r>
            <a:r>
              <a:rPr lang="en" sz="1500"/>
              <a:t>. </a:t>
            </a:r>
            <a:endParaRPr sz="1500"/>
          </a:p>
          <a:p>
            <a:pPr indent="-323850" lvl="1" marL="914400" marR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AP doesn’t need to sound a non-AP on multiple bandwidths (DSO sub-bands) outside its operating bandwidth. </a:t>
            </a:r>
            <a:endParaRPr sz="1500"/>
          </a:p>
          <a:p>
            <a:pPr indent="-323850" lvl="1" marL="914400" marR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Non-APs don’t have to store channel state information for multiple bandwidths (DSO sub-bands) outside their operating bandwidth.</a:t>
            </a:r>
            <a:endParaRPr sz="1500"/>
          </a:p>
          <a:p>
            <a:pPr indent="0" lvl="0" marL="457200" rtl="0" algn="just">
              <a:lnSpc>
                <a:spcPct val="125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b="1" lang="en" sz="1500"/>
              <a:t>⇒ </a:t>
            </a:r>
            <a:r>
              <a:rPr b="0" i="1" lang="en" sz="1500">
                <a:solidFill>
                  <a:srgbClr val="0000FF"/>
                </a:solidFill>
              </a:rPr>
              <a:t>A PPDU with DSO allocations can have only one DSO sub-band i.e only one DSO switching position outside its operating bandwidth</a:t>
            </a:r>
            <a:endParaRPr b="0" i="1" sz="1500">
              <a:solidFill>
                <a:srgbClr val="0000FF"/>
              </a:solidFill>
            </a:endParaRPr>
          </a:p>
        </p:txBody>
      </p:sp>
      <p:sp>
        <p:nvSpPr>
          <p:cNvPr id="156" name="Google Shape;156;p29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57" name="Google Shape;157;p29"/>
          <p:cNvSpPr txBox="1"/>
          <p:nvPr>
            <p:ph idx="10" type="dt"/>
          </p:nvPr>
        </p:nvSpPr>
        <p:spPr>
          <a:xfrm>
            <a:off x="696925" y="249450"/>
            <a:ext cx="1706100" cy="2076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September 2024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0"/>
          <p:cNvSpPr txBox="1"/>
          <p:nvPr>
            <p:ph type="title"/>
          </p:nvPr>
        </p:nvSpPr>
        <p:spPr>
          <a:xfrm>
            <a:off x="404733" y="502774"/>
            <a:ext cx="8630400" cy="3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</a:rPr>
              <a:t>Motivation for the proposed DSO configurations (2)</a:t>
            </a:r>
            <a:endParaRPr sz="2100"/>
          </a:p>
        </p:txBody>
      </p:sp>
      <p:sp>
        <p:nvSpPr>
          <p:cNvPr id="163" name="Google Shape;163;p30"/>
          <p:cNvSpPr txBox="1"/>
          <p:nvPr>
            <p:ph idx="1" type="body"/>
          </p:nvPr>
        </p:nvSpPr>
        <p:spPr>
          <a:xfrm>
            <a:off x="344125" y="741700"/>
            <a:ext cx="8533200" cy="38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0" lvl="0" marL="0" rtl="0" algn="just">
              <a:lnSpc>
                <a:spcPct val="125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b="0" lang="en" sz="1600"/>
              <a:t>Notes: </a:t>
            </a:r>
            <a:endParaRPr b="0" sz="1600"/>
          </a:p>
          <a:p>
            <a:pPr indent="-342900" lvl="0" marL="457200" marR="0" rtl="0" algn="just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●"/>
            </a:pPr>
            <a:r>
              <a:rPr b="0" lang="en" sz="1600"/>
              <a:t>The proposal is only about the operating bandwidth of non-APs that receive DSO allocations.  </a:t>
            </a:r>
            <a:endParaRPr b="0" sz="1600"/>
          </a:p>
          <a:p>
            <a:pPr indent="-342900" lvl="0" marL="457200" marR="0" rtl="0" algn="just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●"/>
            </a:pPr>
            <a:r>
              <a:rPr b="0" lang="en" sz="1600"/>
              <a:t>In a PPDU with DSO allocations, UHR non-APs with any operating bandwidth can have non-DSO allocations on the primary bandwidth.</a:t>
            </a:r>
            <a:endParaRPr b="0" sz="1600"/>
          </a:p>
          <a:p>
            <a:pPr indent="-342900" lvl="0" marL="457200" marR="0" rtl="0" algn="just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●"/>
            </a:pPr>
            <a:r>
              <a:rPr b="0" lang="en" sz="1600"/>
              <a:t>The proposal does not limit the actual RU allocations in a PPDU with DSO allocations. </a:t>
            </a:r>
            <a:endParaRPr b="0" sz="1500">
              <a:solidFill>
                <a:srgbClr val="000000"/>
              </a:solidFill>
            </a:endParaRPr>
          </a:p>
        </p:txBody>
      </p:sp>
      <p:sp>
        <p:nvSpPr>
          <p:cNvPr id="164" name="Google Shape;164;p30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65" name="Google Shape;165;p30"/>
          <p:cNvSpPr txBox="1"/>
          <p:nvPr>
            <p:ph idx="10" type="dt"/>
          </p:nvPr>
        </p:nvSpPr>
        <p:spPr>
          <a:xfrm>
            <a:off x="696925" y="249450"/>
            <a:ext cx="1706100" cy="2076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September 2024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1"/>
          <p:cNvSpPr txBox="1"/>
          <p:nvPr>
            <p:ph type="title"/>
          </p:nvPr>
        </p:nvSpPr>
        <p:spPr>
          <a:xfrm>
            <a:off x="353475" y="655175"/>
            <a:ext cx="8629200" cy="3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100"/>
              <a:t>DSO configurations in 5GHz</a:t>
            </a:r>
            <a:endParaRPr sz="2100"/>
          </a:p>
        </p:txBody>
      </p:sp>
      <p:sp>
        <p:nvSpPr>
          <p:cNvPr id="171" name="Google Shape;171;p31"/>
          <p:cNvSpPr txBox="1"/>
          <p:nvPr>
            <p:ph idx="1" type="body"/>
          </p:nvPr>
        </p:nvSpPr>
        <p:spPr>
          <a:xfrm>
            <a:off x="244925" y="1042588"/>
            <a:ext cx="8450100" cy="37485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-342900" lvl="0" marL="457200" rtl="0" algn="just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●"/>
            </a:pPr>
            <a:r>
              <a:rPr b="0" lang="en" sz="1600"/>
              <a:t>PPDU bandwidth with DSO allocations: 160 MHz in DL/UL</a:t>
            </a:r>
            <a:endParaRPr b="0" sz="1600"/>
          </a:p>
          <a:p>
            <a:pPr indent="-330200" lvl="1" marL="914400" rtl="0" algn="just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○"/>
            </a:pPr>
            <a:r>
              <a:rPr b="0" lang="en" sz="1600"/>
              <a:t>Minimum operating bandwidth for a non-AP to receive DSO allocation: 80 MHz</a:t>
            </a:r>
            <a:endParaRPr b="0" sz="1600"/>
          </a:p>
          <a:p>
            <a:pPr indent="-330200" lvl="2" marL="1371600" rtl="0" algn="just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■"/>
            </a:pPr>
            <a:r>
              <a:rPr lang="en" sz="1600"/>
              <a:t>80S is a DSO sub-band </a:t>
            </a:r>
            <a:endParaRPr sz="1600"/>
          </a:p>
          <a:p>
            <a:pPr indent="-330200" lvl="2" marL="1371600" rtl="0" algn="just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■"/>
            </a:pPr>
            <a:r>
              <a:rPr b="0" lang="en" sz="1600"/>
              <a:t>80 MHz DSO </a:t>
            </a:r>
            <a:r>
              <a:rPr lang="en" sz="1600"/>
              <a:t>capable</a:t>
            </a:r>
            <a:r>
              <a:rPr b="0" lang="en" sz="1600"/>
              <a:t> non-APs can switch from 80P to 80S via DSO</a:t>
            </a:r>
            <a:endParaRPr sz="1600"/>
          </a:p>
        </p:txBody>
      </p:sp>
      <p:sp>
        <p:nvSpPr>
          <p:cNvPr id="172" name="Google Shape;172;p31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73" name="Google Shape;173;p31"/>
          <p:cNvSpPr txBox="1"/>
          <p:nvPr>
            <p:ph idx="10" type="dt"/>
          </p:nvPr>
        </p:nvSpPr>
        <p:spPr>
          <a:xfrm>
            <a:off x="696925" y="249450"/>
            <a:ext cx="1706100" cy="2076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September 2024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2"/>
          <p:cNvSpPr txBox="1"/>
          <p:nvPr>
            <p:ph type="title"/>
          </p:nvPr>
        </p:nvSpPr>
        <p:spPr>
          <a:xfrm>
            <a:off x="444300" y="502775"/>
            <a:ext cx="8590800" cy="3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</a:rPr>
              <a:t>DSO configurations in</a:t>
            </a:r>
            <a:r>
              <a:rPr lang="en" sz="2100"/>
              <a:t> 6GHz</a:t>
            </a:r>
            <a:endParaRPr sz="2100"/>
          </a:p>
        </p:txBody>
      </p:sp>
      <p:sp>
        <p:nvSpPr>
          <p:cNvPr id="179" name="Google Shape;179;p32"/>
          <p:cNvSpPr txBox="1"/>
          <p:nvPr>
            <p:ph idx="1" type="body"/>
          </p:nvPr>
        </p:nvSpPr>
        <p:spPr>
          <a:xfrm>
            <a:off x="358625" y="735800"/>
            <a:ext cx="8336400" cy="39030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-336550" lvl="0" marL="457200" rtl="0" algn="just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500"/>
              <a:buChar char="●"/>
            </a:pPr>
            <a:r>
              <a:rPr b="0" lang="en" sz="1500"/>
              <a:t>PPDU bandwidth with DSO allocations:  160 MHz and 320 MHz in DL/UL</a:t>
            </a:r>
            <a:endParaRPr b="0" sz="1500"/>
          </a:p>
          <a:p>
            <a:pPr indent="-323850" lvl="1" marL="914400" rtl="0" algn="just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160 MHz PPDU</a:t>
            </a:r>
            <a:endParaRPr sz="1500"/>
          </a:p>
          <a:p>
            <a:pPr indent="-323850" lvl="2" marL="1371600" rtl="0" algn="just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500"/>
              <a:buChar char="■"/>
            </a:pPr>
            <a:r>
              <a:rPr b="0" lang="en" sz="1500"/>
              <a:t>Minimum operating bandwidth for a non-AP to receive DSO allocation: 80MHz</a:t>
            </a:r>
            <a:endParaRPr b="0" sz="1500"/>
          </a:p>
          <a:p>
            <a:pPr indent="-323850" lvl="3" marL="1828800" rtl="0" algn="just">
              <a:spcBef>
                <a:spcPts val="900"/>
              </a:spcBef>
              <a:spcAft>
                <a:spcPts val="0"/>
              </a:spcAft>
              <a:buSzPts val="1500"/>
              <a:buChar char="●"/>
            </a:pPr>
            <a:r>
              <a:rPr lang="en"/>
              <a:t>80S is a DSO sub-band. </a:t>
            </a:r>
            <a:r>
              <a:rPr lang="en" sz="1500"/>
              <a:t>80 MHz DSO capable non-APs can switch from 80P to 80S via DSO</a:t>
            </a:r>
            <a:endParaRPr sz="1500"/>
          </a:p>
          <a:p>
            <a:pPr indent="-323850" lvl="1" marL="914400" rtl="0" algn="just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500"/>
              <a:buChar char="○"/>
            </a:pPr>
            <a:r>
              <a:rPr b="0" lang="en" sz="1500"/>
              <a:t>320 MHz PPDU</a:t>
            </a:r>
            <a:endParaRPr b="0" sz="1500"/>
          </a:p>
          <a:p>
            <a:pPr indent="-323850" lvl="2" marL="1371600" rtl="0" algn="just">
              <a:spcBef>
                <a:spcPts val="900"/>
              </a:spcBef>
              <a:spcAft>
                <a:spcPts val="0"/>
              </a:spcAft>
              <a:buSzPts val="1500"/>
              <a:buChar char="■"/>
            </a:pPr>
            <a:r>
              <a:rPr lang="en" sz="1500"/>
              <a:t>Minimum operating bandwidth for a non-AP to receive DSO allocation: 80MHz and 160MHz</a:t>
            </a:r>
            <a:endParaRPr sz="1500"/>
          </a:p>
          <a:p>
            <a:pPr indent="-323850" lvl="3" marL="1828800" rtl="0" algn="just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160S is a DSO sub-band. </a:t>
            </a:r>
            <a:r>
              <a:rPr b="0" lang="en" sz="1500"/>
              <a:t>160 MHz DSO </a:t>
            </a:r>
            <a:r>
              <a:rPr lang="en" sz="1500"/>
              <a:t>capable</a:t>
            </a:r>
            <a:r>
              <a:rPr b="0" lang="en" sz="1500"/>
              <a:t> non-AP</a:t>
            </a:r>
            <a:r>
              <a:rPr lang="en" sz="1500"/>
              <a:t>s can</a:t>
            </a:r>
            <a:r>
              <a:rPr b="0" lang="en" sz="1500"/>
              <a:t> switch fr</a:t>
            </a:r>
            <a:r>
              <a:rPr b="0" lang="en" sz="1500"/>
              <a:t>om 160P to 160S via DSO</a:t>
            </a:r>
            <a:endParaRPr b="0" sz="1500"/>
          </a:p>
          <a:p>
            <a:pPr indent="-323850" lvl="3" marL="1828800" rtl="0" algn="just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There is only one 80 MHz DSO sub-band. 80 MHz DSO capable non-APs can switch from 80P to that sub-band.</a:t>
            </a:r>
            <a:endParaRPr sz="1500"/>
          </a:p>
          <a:p>
            <a:pPr indent="-330200" lvl="4" marL="2286000" rtl="0" algn="just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○"/>
            </a:pPr>
            <a:r>
              <a:rPr lang="en" sz="1500"/>
              <a:t>TBD if there can be more than one 80 MHz DSO sub-band.</a:t>
            </a:r>
            <a:endParaRPr/>
          </a:p>
        </p:txBody>
      </p:sp>
      <p:sp>
        <p:nvSpPr>
          <p:cNvPr id="180" name="Google Shape;180;p32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81" name="Google Shape;181;p32"/>
          <p:cNvSpPr txBox="1"/>
          <p:nvPr>
            <p:ph idx="10" type="dt"/>
          </p:nvPr>
        </p:nvSpPr>
        <p:spPr>
          <a:xfrm>
            <a:off x="696925" y="249450"/>
            <a:ext cx="1706100" cy="2076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September 2024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3"/>
          <p:cNvSpPr txBox="1"/>
          <p:nvPr>
            <p:ph type="title"/>
          </p:nvPr>
        </p:nvSpPr>
        <p:spPr>
          <a:xfrm>
            <a:off x="501075" y="578975"/>
            <a:ext cx="8534100" cy="3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chemeClr val="dk1"/>
                </a:solidFill>
              </a:rPr>
              <a:t>Straw Poll</a:t>
            </a:r>
            <a:endParaRPr sz="2000"/>
          </a:p>
        </p:txBody>
      </p:sp>
      <p:sp>
        <p:nvSpPr>
          <p:cNvPr id="187" name="Google Shape;187;p33"/>
          <p:cNvSpPr txBox="1"/>
          <p:nvPr>
            <p:ph idx="1" type="body"/>
          </p:nvPr>
        </p:nvSpPr>
        <p:spPr>
          <a:xfrm>
            <a:off x="262625" y="838200"/>
            <a:ext cx="8424900" cy="37797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0" lvl="0" marL="0" marR="57150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1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222222"/>
                </a:solidFill>
              </a:rPr>
              <a:t>SP 1</a:t>
            </a:r>
            <a:r>
              <a:rPr b="0" lang="en" sz="1600">
                <a:solidFill>
                  <a:srgbClr val="222222"/>
                </a:solidFill>
              </a:rPr>
              <a:t>: Do you agree that:</a:t>
            </a:r>
            <a:endParaRPr b="0" sz="1600">
              <a:solidFill>
                <a:srgbClr val="222222"/>
              </a:solidFill>
            </a:endParaRPr>
          </a:p>
          <a:p>
            <a:pPr indent="-330200" lvl="0" marL="914400" marR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600"/>
              <a:buChar char="●"/>
            </a:pPr>
            <a:r>
              <a:rPr b="0" lang="en" sz="1600">
                <a:solidFill>
                  <a:srgbClr val="222222"/>
                </a:solidFill>
              </a:rPr>
              <a:t>Only 80MHz UHR STAs and 160MHz UHR STAs can be DSO STAs</a:t>
            </a:r>
            <a:endParaRPr b="0" sz="1600">
              <a:solidFill>
                <a:srgbClr val="222222"/>
              </a:solidFill>
            </a:endParaRPr>
          </a:p>
          <a:p>
            <a:pPr indent="-330200" lvl="0" marL="914400" marR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600"/>
              <a:buChar char="●"/>
            </a:pPr>
            <a:r>
              <a:rPr b="0" lang="en" sz="1600">
                <a:solidFill>
                  <a:srgbClr val="222222"/>
                </a:solidFill>
              </a:rPr>
              <a:t>The DSO ICF-ICR exchange and the PPDUs that follows it shall only be between UHR STAs</a:t>
            </a:r>
            <a:endParaRPr b="0" sz="1600">
              <a:solidFill>
                <a:srgbClr val="222222"/>
              </a:solidFill>
            </a:endParaRPr>
          </a:p>
          <a:p>
            <a:pPr indent="-330200" lvl="0" marL="914400" marR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600"/>
              <a:buChar char="●"/>
            </a:pPr>
            <a:r>
              <a:rPr b="0" lang="en" sz="1600">
                <a:solidFill>
                  <a:srgbClr val="222222"/>
                </a:solidFill>
              </a:rPr>
              <a:t>One 80MHz subband in 320MHz BSS can be a DSO subband</a:t>
            </a:r>
            <a:endParaRPr b="0" sz="1600">
              <a:solidFill>
                <a:srgbClr val="222222"/>
              </a:solidFill>
            </a:endParaRPr>
          </a:p>
          <a:p>
            <a:pPr indent="-330200" lvl="1" marL="1371600" marR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600"/>
              <a:buChar char="○"/>
            </a:pPr>
            <a:r>
              <a:rPr lang="en" sz="1600">
                <a:solidFill>
                  <a:srgbClr val="222222"/>
                </a:solidFill>
              </a:rPr>
              <a:t>Whether more than one 80MHz subband can be a DSO subband in 320MHz BSS is TBD</a:t>
            </a:r>
            <a:endParaRPr sz="1600">
              <a:solidFill>
                <a:srgbClr val="222222"/>
              </a:solidFill>
            </a:endParaRPr>
          </a:p>
          <a:p>
            <a:pPr indent="-330200" lvl="0" marL="914400" marR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600"/>
              <a:buChar char="●"/>
            </a:pPr>
            <a:r>
              <a:rPr b="0" lang="en" sz="1600">
                <a:solidFill>
                  <a:srgbClr val="222222"/>
                </a:solidFill>
              </a:rPr>
              <a:t>Secondary 80MHz in 160MHz BSS can be a DSO subband</a:t>
            </a:r>
            <a:endParaRPr b="0" sz="1600">
              <a:solidFill>
                <a:srgbClr val="222222"/>
              </a:solidFill>
            </a:endParaRPr>
          </a:p>
          <a:p>
            <a:pPr indent="-330200" lvl="0" marL="914400" marR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600"/>
              <a:buChar char="●"/>
            </a:pPr>
            <a:r>
              <a:rPr b="0" lang="en" sz="1600">
                <a:solidFill>
                  <a:srgbClr val="222222"/>
                </a:solidFill>
              </a:rPr>
              <a:t>Secondary 160MHz in 320MHz BSS can be a DSO subband</a:t>
            </a:r>
            <a:endParaRPr b="0" sz="1900"/>
          </a:p>
        </p:txBody>
      </p:sp>
      <p:sp>
        <p:nvSpPr>
          <p:cNvPr id="188" name="Google Shape;188;p33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89" name="Google Shape;189;p33"/>
          <p:cNvSpPr txBox="1"/>
          <p:nvPr>
            <p:ph idx="10" type="dt"/>
          </p:nvPr>
        </p:nvSpPr>
        <p:spPr>
          <a:xfrm>
            <a:off x="696925" y="249450"/>
            <a:ext cx="1706100" cy="2076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September 2024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4"/>
          <p:cNvSpPr txBox="1"/>
          <p:nvPr>
            <p:ph idx="1" type="body"/>
          </p:nvPr>
        </p:nvSpPr>
        <p:spPr>
          <a:xfrm>
            <a:off x="684213" y="1199549"/>
            <a:ext cx="7772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lang="en" sz="1700"/>
              <a:t>[1] 11-24/0209 Specification framework for TGbn</a:t>
            </a:r>
            <a:endParaRPr b="0" sz="17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lang="en" sz="1700"/>
              <a:t>[2] 11-22/2204 Dynamic Subband Operation</a:t>
            </a:r>
            <a:endParaRPr b="0" sz="17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lang="en" sz="1700"/>
              <a:t>[3] 11-23/2141 Further discussion on Dynamic Subband Operation</a:t>
            </a:r>
            <a:endParaRPr b="0" sz="17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sz="16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600"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t/>
            </a:r>
            <a:endParaRPr b="0" sz="1600"/>
          </a:p>
        </p:txBody>
      </p:sp>
      <p:sp>
        <p:nvSpPr>
          <p:cNvPr id="195" name="Google Shape;195;p34"/>
          <p:cNvSpPr txBox="1"/>
          <p:nvPr>
            <p:ph idx="12" type="sldNum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96" name="Google Shape;196;p34"/>
          <p:cNvSpPr txBox="1"/>
          <p:nvPr>
            <p:ph type="title"/>
          </p:nvPr>
        </p:nvSpPr>
        <p:spPr>
          <a:xfrm>
            <a:off x="685800" y="514350"/>
            <a:ext cx="7772400" cy="52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2400"/>
              <a:t>Reference</a:t>
            </a:r>
            <a:endParaRPr sz="2400"/>
          </a:p>
        </p:txBody>
      </p:sp>
      <p:sp>
        <p:nvSpPr>
          <p:cNvPr id="197" name="Google Shape;197;p34"/>
          <p:cNvSpPr txBox="1"/>
          <p:nvPr>
            <p:ph idx="10" type="dt"/>
          </p:nvPr>
        </p:nvSpPr>
        <p:spPr>
          <a:xfrm>
            <a:off x="696925" y="249450"/>
            <a:ext cx="1706100" cy="2076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September 2024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