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20"/>
  </p:notesMasterIdLst>
  <p:handoutMasterIdLst>
    <p:handoutMasterId r:id="rId21"/>
  </p:handoutMasterIdLst>
  <p:sldIdLst>
    <p:sldId id="529" r:id="rId5"/>
    <p:sldId id="670" r:id="rId6"/>
    <p:sldId id="2147473455" r:id="rId7"/>
    <p:sldId id="2147473457" r:id="rId8"/>
    <p:sldId id="3586" r:id="rId9"/>
    <p:sldId id="1517" r:id="rId10"/>
    <p:sldId id="2147473458" r:id="rId11"/>
    <p:sldId id="3590" r:id="rId12"/>
    <p:sldId id="2147473459" r:id="rId13"/>
    <p:sldId id="2147471981" r:id="rId14"/>
    <p:sldId id="1468" r:id="rId15"/>
    <p:sldId id="1474" r:id="rId16"/>
    <p:sldId id="2147473456" r:id="rId17"/>
    <p:sldId id="2147473460" r:id="rId18"/>
    <p:sldId id="2147473461"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nggang Fang" initials="YF" lastIdx="1" clrIdx="0">
    <p:extLst>
      <p:ext uri="{19B8F6BF-5375-455C-9EA6-DF929625EA0E}">
        <p15:presenceInfo xmlns:p15="http://schemas.microsoft.com/office/powerpoint/2012/main" userId="S-1-5-21-3285339950-981350797-2163593329-42649" providerId="AD"/>
      </p:ext>
    </p:extLst>
  </p:cmAuthor>
  <p:cmAuthor id="2" name="James Yee" initials="JY" lastIdx="11" clrIdx="1">
    <p:extLst>
      <p:ext uri="{19B8F6BF-5375-455C-9EA6-DF929625EA0E}">
        <p15:presenceInfo xmlns:p15="http://schemas.microsoft.com/office/powerpoint/2012/main" userId="S::james.yee@mediatek.com::95f89ef2-cc62-42a2-947f-f5ed2585104e" providerId="AD"/>
      </p:ext>
    </p:extLst>
  </p:cmAuthor>
  <p:cmAuthor id="3" name="Yonggang Fang" initials="YF [2]" lastIdx="36" clrIdx="2">
    <p:extLst>
      <p:ext uri="{19B8F6BF-5375-455C-9EA6-DF929625EA0E}">
        <p15:presenceInfo xmlns:p15="http://schemas.microsoft.com/office/powerpoint/2012/main" userId="Yonggang F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0000"/>
    <a:srgbClr val="FFFF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3657" autoAdjust="0"/>
  </p:normalViewPr>
  <p:slideViewPr>
    <p:cSldViewPr>
      <p:cViewPr>
        <p:scale>
          <a:sx n="100" d="100"/>
          <a:sy n="100" d="100"/>
        </p:scale>
        <p:origin x="200" y="-2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166"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11-23-xxxx-00-uhr</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t>Page </a:t>
            </a:r>
            <a:fld id="{BD32B504-A888-4620-871E-4C7196395CC7}" type="slidenum">
              <a:rPr lang="en-US"/>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en-US"/>
              <a:t>doc: 11-23-xxxx-00-uhr</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t>Kaiying Lu, MediaTek</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t>Page </a:t>
            </a:r>
            <a:fld id="{B2E2529D-A12F-4941-8D14-D7D39A04F2A2}" type="slidenum">
              <a:rPr lang="en-US"/>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802899345"/>
      </p:ext>
    </p:extLst>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sz="140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2057400" indent="-228600" defTabSz="933450" eaLnBrk="0" hangingPunct="0">
              <a:defRPr sz="1200">
                <a:solidFill>
                  <a:schemeClr val="tx1"/>
                </a:solidFill>
                <a:latin typeface="Times New Roman" panose="0202070306050509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70306050509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70306050509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70306050509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703060505090304" pitchFamily="18" charset="0"/>
              </a:defRPr>
            </a:lvl9pPr>
          </a:lstStyle>
          <a:p>
            <a:r>
              <a:rPr lang="en-US"/>
              <a:t>Page </a:t>
            </a:r>
            <a:fld id="{8B075CBA-C5BF-4056-A6C0-D5F5C6F0F433}" type="slidenum">
              <a:rPr lang="en-US" smtClean="0"/>
              <a:t>1</a:t>
            </a:fld>
            <a:endParaRPr lang="en-US"/>
          </a:p>
        </p:txBody>
      </p:sp>
      <p:sp>
        <p:nvSpPr>
          <p:cNvPr id="20486" name="Rectangle 2"/>
          <p:cNvSpPr>
            <a:spLocks noGrp="1" noRot="1" noChangeAspect="1" noChangeArrowheads="1" noTextEdit="1"/>
          </p:cNvSpPr>
          <p:nvPr>
            <p:ph type="sldImg"/>
          </p:nvPr>
        </p:nvSpPr>
        <p:spPr>
          <a:xfrm>
            <a:off x="1154113" y="701675"/>
            <a:ext cx="4625975" cy="3468688"/>
          </a:xfrm>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anose="02020703060505090304" pitchFamily="18" charset="0"/>
              </a:defRPr>
            </a:lvl1pPr>
            <a:lvl2pPr marL="742950" indent="-285750" defTabSz="933450" eaLnBrk="0" hangingPunct="0">
              <a:defRPr sz="1200">
                <a:solidFill>
                  <a:schemeClr val="tx1"/>
                </a:solidFill>
                <a:latin typeface="Times New Roman" panose="02020703060505090304" pitchFamily="18" charset="0"/>
              </a:defRPr>
            </a:lvl2pPr>
            <a:lvl3pPr marL="1143000" indent="-228600" defTabSz="933450" eaLnBrk="0" hangingPunct="0">
              <a:defRPr sz="1200">
                <a:solidFill>
                  <a:schemeClr val="tx1"/>
                </a:solidFill>
                <a:latin typeface="Times New Roman" panose="02020703060505090304" pitchFamily="18" charset="0"/>
              </a:defRPr>
            </a:lvl3pPr>
            <a:lvl4pPr marL="1600200" indent="-228600" defTabSz="933450" eaLnBrk="0" hangingPunct="0">
              <a:defRPr sz="1200">
                <a:solidFill>
                  <a:schemeClr val="tx1"/>
                </a:solidFill>
                <a:latin typeface="Times New Roman" panose="02020703060505090304" pitchFamily="18" charset="0"/>
              </a:defRPr>
            </a:lvl4pPr>
            <a:lvl5pPr marL="457200" defTabSz="933450" eaLnBrk="0" hangingPunct="0">
              <a:defRPr sz="1200">
                <a:solidFill>
                  <a:schemeClr val="tx1"/>
                </a:solidFill>
                <a:latin typeface="Times New Roman" panose="02020703060505090304" pitchFamily="18" charset="0"/>
              </a:defRPr>
            </a:lvl5pPr>
            <a:lvl6pPr marL="914400" defTabSz="933450" eaLnBrk="0" fontAlgn="base" hangingPunct="0">
              <a:spcBef>
                <a:spcPct val="0"/>
              </a:spcBef>
              <a:spcAft>
                <a:spcPct val="0"/>
              </a:spcAft>
              <a:defRPr sz="1200">
                <a:solidFill>
                  <a:schemeClr val="tx1"/>
                </a:solidFill>
                <a:latin typeface="Times New Roman" panose="02020703060505090304" pitchFamily="18" charset="0"/>
              </a:defRPr>
            </a:lvl6pPr>
            <a:lvl7pPr marL="1371600" defTabSz="933450" eaLnBrk="0" fontAlgn="base" hangingPunct="0">
              <a:spcBef>
                <a:spcPct val="0"/>
              </a:spcBef>
              <a:spcAft>
                <a:spcPct val="0"/>
              </a:spcAft>
              <a:defRPr sz="1200">
                <a:solidFill>
                  <a:schemeClr val="tx1"/>
                </a:solidFill>
                <a:latin typeface="Times New Roman" panose="02020703060505090304" pitchFamily="18" charset="0"/>
              </a:defRPr>
            </a:lvl7pPr>
            <a:lvl8pPr marL="1828800" defTabSz="933450" eaLnBrk="0" fontAlgn="base" hangingPunct="0">
              <a:spcBef>
                <a:spcPct val="0"/>
              </a:spcBef>
              <a:spcAft>
                <a:spcPct val="0"/>
              </a:spcAft>
              <a:defRPr sz="1200">
                <a:solidFill>
                  <a:schemeClr val="tx1"/>
                </a:solidFill>
                <a:latin typeface="Times New Roman" panose="02020703060505090304" pitchFamily="18" charset="0"/>
              </a:defRPr>
            </a:lvl8pPr>
            <a:lvl9pPr marL="2286000" defTabSz="933450" eaLnBrk="0" fontAlgn="base" hangingPunct="0">
              <a:spcBef>
                <a:spcPct val="0"/>
              </a:spcBef>
              <a:spcAft>
                <a:spcPct val="0"/>
              </a:spcAft>
              <a:defRPr sz="1200">
                <a:solidFill>
                  <a:schemeClr val="tx1"/>
                </a:solidFill>
                <a:latin typeface="Times New Roman" panose="02020703060505090304" pitchFamily="18" charset="0"/>
              </a:defRPr>
            </a:lvl9pPr>
          </a:lstStyle>
          <a:p>
            <a:pPr lvl="4"/>
            <a:r>
              <a:rPr lang="en-US"/>
              <a:t>Kaiying Lu, MediaTek</a:t>
            </a:r>
            <a:endParaRPr lang="en-US" dirty="0"/>
          </a:p>
        </p:txBody>
      </p:sp>
      <p:sp>
        <p:nvSpPr>
          <p:cNvPr id="2" name="Header Placeholder 1">
            <a:extLst>
              <a:ext uri="{FF2B5EF4-FFF2-40B4-BE49-F238E27FC236}">
                <a16:creationId xmlns:a16="http://schemas.microsoft.com/office/drawing/2014/main" id="{D64D709A-C779-6D54-CA53-19AA225F3598}"/>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2318872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341014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1728519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951333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49C68C47-5BB2-889D-2613-724AA9C34259}"/>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C8E89BA9-E9BE-5BF9-8E21-2C104E873DA1}"/>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60574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2290334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19196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1840838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11-23-xxxx-00-uhr</a:t>
            </a:r>
            <a:endParaRPr lang="en-US" dirty="0"/>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Kaiying Lu, MediaTek</a:t>
            </a:r>
            <a:endParaRPr lang="en-US" dirty="0"/>
          </a:p>
        </p:txBody>
      </p:sp>
    </p:spTree>
    <p:extLst>
      <p:ext uri="{BB962C8B-B14F-4D97-AF65-F5344CB8AC3E}">
        <p14:creationId xmlns:p14="http://schemas.microsoft.com/office/powerpoint/2010/main" val="2303423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
          </p:nvPr>
        </p:nvSpPr>
        <p:spPr/>
        <p:txBody>
          <a:bodyPr/>
          <a:lstStyle/>
          <a:p>
            <a:pPr>
              <a:defRPr/>
            </a:pPr>
            <a:r>
              <a:rPr lang="en-US" dirty="0"/>
              <a:t>Month Year</a:t>
            </a:r>
          </a:p>
        </p:txBody>
      </p:sp>
      <p:sp>
        <p:nvSpPr>
          <p:cNvPr id="6" name="Footer Placeholder 5">
            <a:extLst>
              <a:ext uri="{FF2B5EF4-FFF2-40B4-BE49-F238E27FC236}">
                <a16:creationId xmlns:a16="http://schemas.microsoft.com/office/drawing/2014/main" id="{49C68C47-5BB2-889D-2613-724AA9C34259}"/>
              </a:ext>
            </a:extLst>
          </p:cNvPr>
          <p:cNvSpPr>
            <a:spLocks noGrp="1"/>
          </p:cNvSpPr>
          <p:nvPr>
            <p:ph type="ftr" sz="quarter" idx="4"/>
          </p:nvPr>
        </p:nvSpPr>
        <p:spPr/>
        <p:txBody>
          <a:bodyPr/>
          <a:lstStyle/>
          <a:p>
            <a:pPr lvl="4">
              <a:defRPr/>
            </a:pPr>
            <a:r>
              <a:rPr lang="en-US" dirty="0"/>
              <a:t>Kaiying Lu, MediaTek</a:t>
            </a:r>
          </a:p>
        </p:txBody>
      </p:sp>
      <p:sp>
        <p:nvSpPr>
          <p:cNvPr id="7" name="Header Placeholder 6">
            <a:extLst>
              <a:ext uri="{FF2B5EF4-FFF2-40B4-BE49-F238E27FC236}">
                <a16:creationId xmlns:a16="http://schemas.microsoft.com/office/drawing/2014/main" id="{C8E89BA9-E9BE-5BF9-8E21-2C104E873DA1}"/>
              </a:ext>
            </a:extLst>
          </p:cNvPr>
          <p:cNvSpPr>
            <a:spLocks noGrp="1"/>
          </p:cNvSpPr>
          <p:nvPr>
            <p:ph type="hdr" sz="quarter"/>
          </p:nvPr>
        </p:nvSpPr>
        <p:spPr/>
        <p:txBody>
          <a:bodyPr/>
          <a:lstStyle/>
          <a:p>
            <a:pPr>
              <a:defRPr/>
            </a:pPr>
            <a:r>
              <a:rPr lang="en-US" dirty="0"/>
              <a:t>doc: 11-23-xxxx-00-uhr</a:t>
            </a:r>
          </a:p>
        </p:txBody>
      </p:sp>
    </p:spTree>
    <p:extLst>
      <p:ext uri="{BB962C8B-B14F-4D97-AF65-F5344CB8AC3E}">
        <p14:creationId xmlns:p14="http://schemas.microsoft.com/office/powerpoint/2010/main" val="475699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402866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a:extLst>
              <a:ext uri="{FF2B5EF4-FFF2-40B4-BE49-F238E27FC236}">
                <a16:creationId xmlns:a16="http://schemas.microsoft.com/office/drawing/2014/main" id="{64AFDAB0-9B88-E9AC-298D-9C3C83002617}"/>
              </a:ext>
            </a:extLst>
          </p:cNvPr>
          <p:cNvSpPr>
            <a:spLocks noGrp="1"/>
          </p:cNvSpPr>
          <p:nvPr>
            <p:ph type="ftr" sz="quarter" idx="4"/>
          </p:nvPr>
        </p:nvSpPr>
        <p:spPr/>
        <p:txBody>
          <a:bodyPr/>
          <a:lstStyle/>
          <a:p>
            <a:pPr lvl="4">
              <a:defRPr/>
            </a:pPr>
            <a:r>
              <a:rPr lang="en-US"/>
              <a:t>Kaiying Lu, MediaTek</a:t>
            </a:r>
            <a:endParaRPr lang="en-US" dirty="0"/>
          </a:p>
        </p:txBody>
      </p:sp>
      <p:sp>
        <p:nvSpPr>
          <p:cNvPr id="7" name="Header Placeholder 6">
            <a:extLst>
              <a:ext uri="{FF2B5EF4-FFF2-40B4-BE49-F238E27FC236}">
                <a16:creationId xmlns:a16="http://schemas.microsoft.com/office/drawing/2014/main" id="{4997D633-055C-2438-51BF-DC01ABBAB07F}"/>
              </a:ext>
            </a:extLst>
          </p:cNvPr>
          <p:cNvSpPr>
            <a:spLocks noGrp="1"/>
          </p:cNvSpPr>
          <p:nvPr>
            <p:ph type="hdr" sz="quarter"/>
          </p:nvPr>
        </p:nvSpPr>
        <p:spPr/>
        <p:txBody>
          <a:bodyPr/>
          <a:lstStyle/>
          <a:p>
            <a:pPr>
              <a:defRPr/>
            </a:pPr>
            <a:r>
              <a:rPr lang="en-US"/>
              <a:t>doc: 11-23-xxxx-00-uhr</a:t>
            </a:r>
            <a:endParaRPr lang="en-US" dirty="0"/>
          </a:p>
        </p:txBody>
      </p:sp>
    </p:spTree>
    <p:extLst>
      <p:ext uri="{BB962C8B-B14F-4D97-AF65-F5344CB8AC3E}">
        <p14:creationId xmlns:p14="http://schemas.microsoft.com/office/powerpoint/2010/main" val="3311356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xfrm>
            <a:off x="4284345" y="6475730"/>
            <a:ext cx="516255" cy="184150"/>
          </a:xfrm>
        </p:spPr>
        <p:txBody>
          <a:bodyPr wrap="square"/>
          <a:lstStyle>
            <a:lvl1pPr>
              <a:defRPr/>
            </a:lvl1pPr>
          </a:lstStyle>
          <a:p>
            <a:pPr>
              <a:defRPr/>
            </a:pPr>
            <a:r>
              <a:rPr lang="en-US" dirty="0"/>
              <a:t>Slide </a:t>
            </a:r>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panose="020B060402020209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xfrm>
            <a:off x="4393437" y="6475413"/>
            <a:ext cx="298160" cy="184666"/>
          </a:xfrm>
        </p:spPr>
        <p:txBody>
          <a:bodyPr/>
          <a:lstStyle>
            <a:lvl1pPr>
              <a:defRPr/>
            </a:lvl1pPr>
          </a:lstStyle>
          <a:p>
            <a:pPr>
              <a:defRPr/>
            </a:pPr>
            <a:r>
              <a:rPr lang="en-US" dirty="0"/>
              <a:t>Slide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xfrm>
            <a:off x="4393437" y="6475413"/>
            <a:ext cx="298159" cy="369332"/>
          </a:xfrm>
        </p:spPr>
        <p:txBody>
          <a:bodyPr/>
          <a:lstStyle>
            <a:lvl1pPr>
              <a:defRPr/>
            </a:lvl1pPr>
          </a:lstStyle>
          <a:p>
            <a:pPr>
              <a:defRPr/>
            </a:pPr>
            <a:r>
              <a:rPr lang="en-US" dirty="0"/>
              <a:t>Slide</a:t>
            </a:r>
          </a:p>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Full">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9211404-45CD-4325-8498-AF8EEE4AA2CD}"/>
              </a:ext>
            </a:extLst>
          </p:cNvPr>
          <p:cNvSpPr>
            <a:spLocks noGrp="1"/>
          </p:cNvSpPr>
          <p:nvPr>
            <p:ph type="sldNum" sz="quarter" idx="4"/>
          </p:nvPr>
        </p:nvSpPr>
        <p:spPr>
          <a:xfrm>
            <a:off x="8730383" y="6517749"/>
            <a:ext cx="89768" cy="92333"/>
          </a:xfrm>
          <a:prstGeom prst="rect">
            <a:avLst/>
          </a:prstGeom>
        </p:spPr>
        <p:txBody>
          <a:bodyPr vert="horz" lIns="0" tIns="0" rIns="0" bIns="0" rtlCol="0" anchor="ctr"/>
          <a:lstStyle>
            <a:lvl1pPr algn="r">
              <a:defRPr sz="600">
                <a:solidFill>
                  <a:schemeClr val="tx1">
                    <a:tint val="75000"/>
                  </a:schemeClr>
                </a:solidFill>
                <a:latin typeface="+mj-lt"/>
              </a:defRPr>
            </a:lvl1pPr>
          </a:lstStyle>
          <a:p>
            <a:fld id="{0AEF9A4B-07C9-404C-9053-A3A2AC3AD5D6}" type="slidenum">
              <a:rPr lang="en-GB" smtClean="0"/>
              <a:pPr/>
              <a:t>‹#›</a:t>
            </a:fld>
            <a:endParaRPr lang="en-GB" dirty="0"/>
          </a:p>
        </p:txBody>
      </p:sp>
      <p:sp>
        <p:nvSpPr>
          <p:cNvPr id="26" name="內容版面配置區 25"/>
          <p:cNvSpPr>
            <a:spLocks noGrp="1"/>
          </p:cNvSpPr>
          <p:nvPr>
            <p:ph sz="quarter" idx="10"/>
          </p:nvPr>
        </p:nvSpPr>
        <p:spPr>
          <a:xfrm>
            <a:off x="323850" y="1343609"/>
            <a:ext cx="8218489" cy="4943151"/>
          </a:xfrm>
        </p:spPr>
        <p:txBody>
          <a:bodyPr/>
          <a:lstStyle>
            <a:lvl1pPr>
              <a:defRPr sz="1600" b="1">
                <a:latin typeface="+mj-lt"/>
              </a:defRPr>
            </a:lvl1pPr>
            <a:lvl2pPr>
              <a:defRPr sz="1400" b="1">
                <a:latin typeface="+mj-lt"/>
              </a:defRPr>
            </a:lvl2pPr>
            <a:lvl3pPr>
              <a:defRPr sz="1200">
                <a:latin typeface="+mj-lt"/>
              </a:defRPr>
            </a:lvl3pPr>
            <a:lvl4pPr>
              <a:defRPr sz="1100">
                <a:latin typeface="+mj-lt"/>
              </a:defRPr>
            </a:lvl4pPr>
            <a:lvl5pPr>
              <a:defRPr sz="1000">
                <a:latin typeface="+mj-lt"/>
              </a:defRPr>
            </a:lvl5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6" name="標題版面配置區 1"/>
          <p:cNvSpPr>
            <a:spLocks noGrp="1"/>
          </p:cNvSpPr>
          <p:nvPr>
            <p:ph type="title"/>
          </p:nvPr>
        </p:nvSpPr>
        <p:spPr>
          <a:xfrm>
            <a:off x="323850" y="236893"/>
            <a:ext cx="8218488" cy="960619"/>
          </a:xfrm>
          <a:prstGeom prst="rect">
            <a:avLst/>
          </a:prstGeom>
        </p:spPr>
        <p:txBody>
          <a:bodyPr vert="horz" lIns="91440" tIns="45720" rIns="91440" bIns="45720" rtlCol="0" anchor="ctr">
            <a:normAutofit/>
          </a:bodyPr>
          <a:lstStyle>
            <a:lvl1pPr>
              <a:defRPr>
                <a:solidFill>
                  <a:srgbClr val="F39A1E"/>
                </a:solidFill>
              </a:defRPr>
            </a:lvl1pPr>
          </a:lstStyle>
          <a:p>
            <a:r>
              <a:rPr lang="zh-TW" altLang="en-US"/>
              <a:t>按一下以編輯母片標題樣式</a:t>
            </a:r>
            <a:endParaRPr lang="zh-TW" altLang="en-US" dirty="0"/>
          </a:p>
        </p:txBody>
      </p:sp>
    </p:spTree>
    <p:extLst>
      <p:ext uri="{BB962C8B-B14F-4D97-AF65-F5344CB8AC3E}">
        <p14:creationId xmlns:p14="http://schemas.microsoft.com/office/powerpoint/2010/main" val="186239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ln>
        </p:spPr>
        <p:txBody>
          <a:bodyPr vert="horz" wrap="square" lIns="92075" tIns="46038" rIns="92075" bIns="46038" numCol="1" anchor="ctr" anchorCtr="0" compatLnSpc="1"/>
          <a:lstStyle/>
          <a:p>
            <a:pPr lvl="0"/>
            <a:r>
              <a:rPr lang="en-US"/>
              <a:t>Click to edit Master title style</a:t>
            </a:r>
            <a:endParaRPr lang="en-US" dirty="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75805" y="6475413"/>
            <a:ext cx="333425" cy="184666"/>
          </a:xfrm>
          <a:prstGeom prst="rect">
            <a:avLst/>
          </a:prstGeom>
          <a:noFill/>
          <a:ln w="9525">
            <a:noFill/>
            <a:miter lim="800000"/>
          </a:ln>
          <a:effectLst/>
        </p:spPr>
        <p:txBody>
          <a:bodyPr vert="horz" wrap="none" lIns="0" tIns="0" rIns="0" bIns="0" numCol="1" anchor="t" anchorCtr="0" compatLnSpc="1">
            <a:spAutoFit/>
          </a:bodyPr>
          <a:lstStyle>
            <a:lvl1pPr algn="ctr">
              <a:defRPr lang="en-US" sz="1200" kern="1200" dirty="0" smtClean="0">
                <a:solidFill>
                  <a:schemeClr val="tx1"/>
                </a:solidFill>
                <a:latin typeface="Calibri" panose="020F0702030404030204" pitchFamily="34" charset="0"/>
                <a:ea typeface="+mn-ea"/>
                <a:cs typeface="Calibri" panose="020F0702030404030204" pitchFamily="34" charset="0"/>
              </a:defRPr>
            </a:lvl1pPr>
          </a:lstStyle>
          <a:p>
            <a:pPr>
              <a:defRPr/>
            </a:pPr>
            <a:r>
              <a:rPr lang="en-US" dirty="0"/>
              <a:t>Slide </a:t>
            </a:r>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anose="020F0702030404030204" pitchFamily="34" charset="0"/>
              <a:cs typeface="Calibri" panose="020F0702030404030204"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dirty="0">
              <a:solidFill>
                <a:schemeClr val="tx1"/>
              </a:solidFill>
              <a:latin typeface="Calibri" panose="020F0702030404030204" pitchFamily="34" charset="0"/>
              <a:ea typeface="+mn-ea"/>
              <a:cs typeface="Calibri" panose="020F0702030404030204" pitchFamily="34" charset="0"/>
            </a:endParaRPr>
          </a:p>
        </p:txBody>
      </p:sp>
      <p:sp>
        <p:nvSpPr>
          <p:cNvPr id="9" name="Rectangle 8"/>
          <p:cNvSpPr/>
          <p:nvPr userDrawn="1"/>
        </p:nvSpPr>
        <p:spPr>
          <a:xfrm>
            <a:off x="5614729" y="240268"/>
            <a:ext cx="3206199" cy="338554"/>
          </a:xfrm>
          <a:prstGeom prst="rect">
            <a:avLst/>
          </a:prstGeom>
        </p:spPr>
        <p:txBody>
          <a:bodyPr wrap="none">
            <a:spAutoFit/>
          </a:bodyPr>
          <a:lstStyle/>
          <a:p>
            <a:pPr marL="457200" lvl="4" algn="r" eaLnBrk="0" hangingPunct="0"/>
            <a:r>
              <a:rPr lang="en-US" altLang="ko-KR" sz="1600" b="1" dirty="0">
                <a:ea typeface="굴림" panose="020B0600000101010101" pitchFamily="34" charset="-127"/>
              </a:rPr>
              <a:t>doc.: IEEE802.11-24/1587r1</a:t>
            </a:r>
          </a:p>
        </p:txBody>
      </p:sp>
      <p:sp>
        <p:nvSpPr>
          <p:cNvPr id="11" name="Rectangle 10"/>
          <p:cNvSpPr/>
          <p:nvPr userDrawn="1"/>
        </p:nvSpPr>
        <p:spPr>
          <a:xfrm>
            <a:off x="366089" y="271046"/>
            <a:ext cx="1018227" cy="338554"/>
          </a:xfrm>
          <a:prstGeom prst="rect">
            <a:avLst/>
          </a:prstGeom>
        </p:spPr>
        <p:txBody>
          <a:bodyPr wrap="none">
            <a:spAutoFit/>
          </a:bodyPr>
          <a:lstStyle/>
          <a:p>
            <a:pPr marL="0" lvl="0" indent="-99695" algn="l" eaLnBrk="0" hangingPunct="0"/>
            <a:r>
              <a:rPr lang="en-US" altLang="ko-KR" sz="1600" b="1" dirty="0">
                <a:ea typeface="굴림" panose="020B0600000101010101" pitchFamily="34" charset="-127"/>
              </a:rPr>
              <a:t>Oct. 2024</a:t>
            </a: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dirty="0"/>
              <a:t>Submission</a:t>
            </a:r>
          </a:p>
        </p:txBody>
      </p:sp>
      <p:sp>
        <p:nvSpPr>
          <p:cNvPr id="12" name="Rectangle 5"/>
          <p:cNvSpPr txBox="1">
            <a:spLocks noChangeArrowheads="1"/>
          </p:cNvSpPr>
          <p:nvPr userDrawn="1"/>
        </p:nvSpPr>
        <p:spPr bwMode="auto">
          <a:xfrm>
            <a:off x="6400800" y="6477000"/>
            <a:ext cx="2276983" cy="184666"/>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a:solidFill>
                  <a:schemeClr val="tx1"/>
                </a:solidFill>
                <a:latin typeface="Calibri" panose="020F0702030404030204" pitchFamily="34" charset="0"/>
                <a:ea typeface="+mn-ea"/>
                <a:cs typeface="Calibri" panose="020F0702030404030204" pitchFamily="34" charset="0"/>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pPr>
              <a:defRPr/>
            </a:pPr>
            <a:r>
              <a:rPr lang="en-US" baseline="0" dirty="0"/>
              <a:t>Kaiying Lu, MediaTek</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sldNum="0" hdr="0" dt="0"/>
  <p:txStyles>
    <p:titleStyle>
      <a:lvl1pPr algn="ctr" rtl="0" eaLnBrk="1" fontAlgn="base" hangingPunct="1">
        <a:spcBef>
          <a:spcPct val="0"/>
        </a:spcBef>
        <a:spcAft>
          <a:spcPct val="0"/>
        </a:spcAft>
        <a:defRPr sz="3200" b="1">
          <a:solidFill>
            <a:schemeClr val="tx2"/>
          </a:solidFill>
          <a:latin typeface="Calibri" panose="020F0702030404030204" pitchFamily="34" charset="0"/>
          <a:ea typeface="+mj-ea"/>
          <a:cs typeface="Calibri" panose="020F0702030404030204" pitchFamily="34" charset="0"/>
        </a:defRPr>
      </a:lvl1pPr>
      <a:lvl2pPr algn="ctr" rtl="0" eaLnBrk="1" fontAlgn="base" hangingPunct="1">
        <a:spcBef>
          <a:spcPct val="0"/>
        </a:spcBef>
        <a:spcAft>
          <a:spcPct val="0"/>
        </a:spcAft>
        <a:defRPr sz="3200" b="1">
          <a:solidFill>
            <a:schemeClr val="tx2"/>
          </a:solidFill>
          <a:latin typeface="Times New Roman" panose="02020703060505090304" pitchFamily="18" charset="0"/>
        </a:defRPr>
      </a:lvl2pPr>
      <a:lvl3pPr algn="ctr" rtl="0" eaLnBrk="1" fontAlgn="base" hangingPunct="1">
        <a:spcBef>
          <a:spcPct val="0"/>
        </a:spcBef>
        <a:spcAft>
          <a:spcPct val="0"/>
        </a:spcAft>
        <a:defRPr sz="3200" b="1">
          <a:solidFill>
            <a:schemeClr val="tx2"/>
          </a:solidFill>
          <a:latin typeface="Times New Roman" panose="02020703060505090304" pitchFamily="18" charset="0"/>
        </a:defRPr>
      </a:lvl3pPr>
      <a:lvl4pPr algn="ctr" rtl="0" eaLnBrk="1" fontAlgn="base" hangingPunct="1">
        <a:spcBef>
          <a:spcPct val="0"/>
        </a:spcBef>
        <a:spcAft>
          <a:spcPct val="0"/>
        </a:spcAft>
        <a:defRPr sz="3200" b="1">
          <a:solidFill>
            <a:schemeClr val="tx2"/>
          </a:solidFill>
          <a:latin typeface="Times New Roman" panose="02020703060505090304" pitchFamily="18" charset="0"/>
        </a:defRPr>
      </a:lvl4pPr>
      <a:lvl5pPr algn="ctr" rtl="0" eaLnBrk="1" fontAlgn="base" hangingPunct="1">
        <a:spcBef>
          <a:spcPct val="0"/>
        </a:spcBef>
        <a:spcAft>
          <a:spcPct val="0"/>
        </a:spcAft>
        <a:defRPr sz="3200" b="1">
          <a:solidFill>
            <a:schemeClr val="tx2"/>
          </a:solidFill>
          <a:latin typeface="Times New Roman" panose="02020703060505090304" pitchFamily="18" charset="0"/>
        </a:defRPr>
      </a:lvl5pPr>
      <a:lvl6pPr marL="457200" algn="ctr" rtl="0" eaLnBrk="1" fontAlgn="base" hangingPunct="1">
        <a:spcBef>
          <a:spcPct val="0"/>
        </a:spcBef>
        <a:spcAft>
          <a:spcPct val="0"/>
        </a:spcAft>
        <a:defRPr sz="3200" b="1">
          <a:solidFill>
            <a:schemeClr val="tx2"/>
          </a:solidFill>
          <a:latin typeface="Times New Roman" panose="02020703060505090304" pitchFamily="18" charset="0"/>
        </a:defRPr>
      </a:lvl6pPr>
      <a:lvl7pPr marL="914400" algn="ctr" rtl="0" eaLnBrk="1" fontAlgn="base" hangingPunct="1">
        <a:spcBef>
          <a:spcPct val="0"/>
        </a:spcBef>
        <a:spcAft>
          <a:spcPct val="0"/>
        </a:spcAft>
        <a:defRPr sz="3200" b="1">
          <a:solidFill>
            <a:schemeClr val="tx2"/>
          </a:solidFill>
          <a:latin typeface="Times New Roman" panose="02020703060505090304" pitchFamily="18" charset="0"/>
        </a:defRPr>
      </a:lvl7pPr>
      <a:lvl8pPr marL="1371600" algn="ctr" rtl="0" eaLnBrk="1" fontAlgn="base" hangingPunct="1">
        <a:spcBef>
          <a:spcPct val="0"/>
        </a:spcBef>
        <a:spcAft>
          <a:spcPct val="0"/>
        </a:spcAft>
        <a:defRPr sz="3200" b="1">
          <a:solidFill>
            <a:schemeClr val="tx2"/>
          </a:solidFill>
          <a:latin typeface="Times New Roman" panose="02020703060505090304" pitchFamily="18" charset="0"/>
        </a:defRPr>
      </a:lvl8pPr>
      <a:lvl9pPr marL="1828800" algn="ctr" rtl="0" eaLnBrk="1" fontAlgn="base" hangingPunct="1">
        <a:spcBef>
          <a:spcPct val="0"/>
        </a:spcBef>
        <a:spcAft>
          <a:spcPct val="0"/>
        </a:spcAft>
        <a:defRPr sz="3200" b="1">
          <a:solidFill>
            <a:schemeClr val="tx2"/>
          </a:solidFill>
          <a:latin typeface="Times New Roman" panose="02020703060505090304"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685800"/>
            <a:ext cx="8153400" cy="914400"/>
          </a:xfrm>
        </p:spPr>
        <p:txBody>
          <a:bodyPr/>
          <a:lstStyle/>
          <a:p>
            <a:r>
              <a:rPr lang="en-US" sz="1800" dirty="0">
                <a:effectLst/>
                <a:latin typeface="Times New Roman" panose="02020603050405020304" pitchFamily="18" charset="0"/>
                <a:ea typeface="Times New Roman" panose="02020603050405020304" pitchFamily="18" charset="0"/>
              </a:rPr>
              <a:t> Discussion on DSO Operation</a:t>
            </a:r>
            <a:endParaRPr lang="en-US" sz="2400" dirty="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a:latin typeface="+mn-lt"/>
              </a:rPr>
              <a:t>Date:</a:t>
            </a:r>
            <a:r>
              <a:rPr lang="en-US" sz="2000" b="0" dirty="0">
                <a:latin typeface="+mn-lt"/>
              </a:rPr>
              <a:t> 2024-10</a:t>
            </a:r>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extLst>
              <p:ext uri="{D42A27DB-BD31-4B8C-83A1-F6EECF244321}">
                <p14:modId xmlns:p14="http://schemas.microsoft.com/office/powerpoint/2010/main" val="1718838109"/>
              </p:ext>
            </p:extLst>
          </p:nvPr>
        </p:nvGraphicFramePr>
        <p:xfrm>
          <a:off x="533400" y="2743200"/>
          <a:ext cx="8153400" cy="2407920"/>
        </p:xfrm>
        <a:graphic>
          <a:graphicData uri="http://schemas.openxmlformats.org/drawingml/2006/table">
            <a:tbl>
              <a:tblPr firstRow="1" bandRow="1">
                <a:tableStyleId>{5C22544A-7EE6-4342-B048-85BDC9FD1C3A}</a:tableStyleId>
              </a:tblPr>
              <a:tblGrid>
                <a:gridCol w="1547361">
                  <a:extLst>
                    <a:ext uri="{9D8B030D-6E8A-4147-A177-3AD203B41FA5}">
                      <a16:colId xmlns:a16="http://schemas.microsoft.com/office/drawing/2014/main" val="20000"/>
                    </a:ext>
                  </a:extLst>
                </a:gridCol>
                <a:gridCol w="1196572">
                  <a:extLst>
                    <a:ext uri="{9D8B030D-6E8A-4147-A177-3AD203B41FA5}">
                      <a16:colId xmlns:a16="http://schemas.microsoft.com/office/drawing/2014/main" val="20001"/>
                    </a:ext>
                  </a:extLst>
                </a:gridCol>
                <a:gridCol w="1904267">
                  <a:extLst>
                    <a:ext uri="{9D8B030D-6E8A-4147-A177-3AD203B41FA5}">
                      <a16:colId xmlns:a16="http://schemas.microsoft.com/office/drawing/2014/main" val="20002"/>
                    </a:ext>
                  </a:extLst>
                </a:gridCol>
                <a:gridCol w="1143000">
                  <a:extLst>
                    <a:ext uri="{9D8B030D-6E8A-4147-A177-3AD203B41FA5}">
                      <a16:colId xmlns:a16="http://schemas.microsoft.com/office/drawing/2014/main" val="951354993"/>
                    </a:ext>
                  </a:extLst>
                </a:gridCol>
                <a:gridCol w="2362200">
                  <a:extLst>
                    <a:ext uri="{9D8B030D-6E8A-4147-A177-3AD203B41FA5}">
                      <a16:colId xmlns:a16="http://schemas.microsoft.com/office/drawing/2014/main" val="20003"/>
                    </a:ext>
                  </a:extLst>
                </a:gridCol>
              </a:tblGrid>
              <a:tr h="266700">
                <a:tc>
                  <a:txBody>
                    <a:bodyPr/>
                    <a:lstStyle/>
                    <a:p>
                      <a:pPr algn="ctr"/>
                      <a:r>
                        <a:rPr lang="en-US" sz="14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Affiliation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576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Kaiying Lu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p>
                      <a:pPr algn="ctr"/>
                      <a:r>
                        <a:rPr lang="en-US" sz="1400" dirty="0">
                          <a:solidFill>
                            <a:schemeClr val="tx1"/>
                          </a:solidFill>
                        </a:rPr>
                        <a:t>Eason Chang</a:t>
                      </a:r>
                    </a:p>
                    <a:p>
                      <a:pPr algn="ctr"/>
                      <a:r>
                        <a:rPr lang="en-US" sz="1400" dirty="0">
                          <a:solidFill>
                            <a:schemeClr val="tx1"/>
                          </a:solidFill>
                        </a:rPr>
                        <a:t>Carlos Lai</a:t>
                      </a:r>
                    </a:p>
                    <a:p>
                      <a:pPr algn="ctr"/>
                      <a:r>
                        <a:rPr lang="en-US" sz="1400" dirty="0">
                          <a:solidFill>
                            <a:schemeClr val="tx1"/>
                          </a:solidFill>
                        </a:rPr>
                        <a:t>Frank Hsu</a:t>
                      </a:r>
                    </a:p>
                    <a:p>
                      <a:pPr algn="ctr"/>
                      <a:r>
                        <a:rPr lang="en-US" sz="1400" dirty="0">
                          <a:solidFill>
                            <a:schemeClr val="tx1"/>
                          </a:solidFill>
                        </a:rPr>
                        <a:t>Li-Hsiang Sun</a:t>
                      </a:r>
                    </a:p>
                    <a:p>
                      <a:pPr algn="ctr"/>
                      <a:r>
                        <a:rPr lang="en-US" sz="1400" dirty="0">
                          <a:solidFill>
                            <a:schemeClr val="tx1"/>
                          </a:solidFill>
                        </a:rPr>
                        <a:t>Yonggang Fang</a:t>
                      </a:r>
                    </a:p>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2840 Junction Ave.,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 San Jose, CA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408-3872160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sz="1400" dirty="0"/>
                        <a:t>Kaiying.lu@mediatek.com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576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James Yee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7830493"/>
                  </a:ext>
                </a:extLst>
              </a:tr>
              <a:tr h="243840">
                <a:tc vMerge="1">
                  <a:txBody>
                    <a:bodyPr/>
                    <a:lstStyle/>
                    <a:p>
                      <a:pPr algn="ctr"/>
                      <a:r>
                        <a:rPr lang="en-US" sz="1400" dirty="0">
                          <a:solidFill>
                            <a:schemeClr val="tx1"/>
                          </a:solidFill>
                        </a:rPr>
                        <a:t>Eason Change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26782854"/>
                  </a:ext>
                </a:extLst>
              </a:tr>
              <a:tr h="289560">
                <a:tc vMerge="1">
                  <a:txBody>
                    <a:bodyPr/>
                    <a:lstStyle/>
                    <a:p>
                      <a:pPr algn="ctr"/>
                      <a:r>
                        <a:rPr lang="en-US" sz="1400" dirty="0">
                          <a:solidFill>
                            <a:schemeClr val="tx1"/>
                          </a:solidFill>
                        </a:rPr>
                        <a:t>Li-Hsiang Sun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6212119"/>
                  </a:ext>
                </a:extLst>
              </a:tr>
              <a:tr h="152400">
                <a:tc vMerge="1">
                  <a:txBody>
                    <a:bodyPr/>
                    <a:lstStyle/>
                    <a:p>
                      <a:pPr algn="ctr"/>
                      <a:r>
                        <a:rPr lang="en-US" sz="1400" dirty="0">
                          <a:solidFill>
                            <a:schemeClr val="tx1"/>
                          </a:solidFill>
                        </a:rPr>
                        <a:t>Yonggang Fang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93796820"/>
                  </a:ext>
                </a:extLst>
              </a:tr>
              <a:tr h="0">
                <a:tc vMerge="1">
                  <a:txBody>
                    <a:bodyPr/>
                    <a:lstStyle/>
                    <a:p>
                      <a:pPr algn="ctr"/>
                      <a:r>
                        <a:rPr lang="en-US" sz="1400" dirty="0">
                          <a:solidFill>
                            <a:schemeClr val="tx1"/>
                          </a:solidFill>
                        </a:rPr>
                        <a:t>Gabor Bajko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MediaTek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sz="14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4475424"/>
                  </a:ext>
                </a:extLst>
              </a:tr>
            </a:tbl>
          </a:graphicData>
        </a:graphic>
      </p:graphicFrame>
      <p:sp>
        <p:nvSpPr>
          <p:cNvPr id="2" name="Slide Number Placeholder 3">
            <a:extLst>
              <a:ext uri="{FF2B5EF4-FFF2-40B4-BE49-F238E27FC236}">
                <a16:creationId xmlns:a16="http://schemas.microsoft.com/office/drawing/2014/main" id="{58707AC9-6DBD-72D9-95DB-429601FA7889}"/>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altLang="zh-TW" dirty="0"/>
              <a:t>Intermediate FCS Field In DSO ICF </a:t>
            </a:r>
            <a:endParaRPr lang="en-US" dirty="0"/>
          </a:p>
        </p:txBody>
      </p:sp>
      <p:sp>
        <p:nvSpPr>
          <p:cNvPr id="7" name="內容版面配置區 2">
            <a:extLst>
              <a:ext uri="{FF2B5EF4-FFF2-40B4-BE49-F238E27FC236}">
                <a16:creationId xmlns:a16="http://schemas.microsoft.com/office/drawing/2014/main" id="{113B8FE8-3E5C-9699-7424-A3E98BFFF19C}"/>
              </a:ext>
            </a:extLst>
          </p:cNvPr>
          <p:cNvSpPr txBox="1">
            <a:spLocks/>
          </p:cNvSpPr>
          <p:nvPr/>
        </p:nvSpPr>
        <p:spPr>
          <a:xfrm>
            <a:off x="514638" y="1555005"/>
            <a:ext cx="8218489" cy="4388596"/>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zh-TW" sz="2000" kern="0" dirty="0"/>
              <a:t>The intermediate FCS field in DSO ICF</a:t>
            </a:r>
          </a:p>
          <a:p>
            <a:pPr lvl="1">
              <a:buFont typeface="Wingdings" panose="05000000000000000000" pitchFamily="2" charset="2"/>
              <a:buChar char="ü"/>
            </a:pPr>
            <a:r>
              <a:rPr lang="en-US" altLang="zh-TW" sz="1600" kern="0" dirty="0"/>
              <a:t>is a special User Info field</a:t>
            </a:r>
          </a:p>
          <a:p>
            <a:pPr lvl="1">
              <a:buFont typeface="Wingdings" panose="05000000000000000000" pitchFamily="2" charset="2"/>
              <a:buChar char="ü"/>
            </a:pPr>
            <a:r>
              <a:rPr lang="en-US" altLang="zh-TW" sz="1600" kern="0" dirty="0"/>
              <a:t>contains a 32-bit CRC.  The FCS field value is calculated over all of the fields of the MAC header and the Frame Body field including all User Info fields before the intermediate  FCS field.</a:t>
            </a:r>
          </a:p>
          <a:p>
            <a:pPr lvl="1">
              <a:buFont typeface="Wingdings" panose="05000000000000000000" pitchFamily="2" charset="2"/>
              <a:buChar char="ü"/>
            </a:pPr>
            <a:r>
              <a:rPr lang="en-US" altLang="zh-TW" sz="1600" kern="0" dirty="0"/>
              <a:t>separates FCS into two parts</a:t>
            </a:r>
          </a:p>
          <a:p>
            <a:pPr lvl="2">
              <a:buFont typeface="Courier New" panose="02070309020205020404" pitchFamily="49" charset="0"/>
              <a:buChar char="o"/>
            </a:pPr>
            <a:r>
              <a:rPr lang="en-US" altLang="zh-TW" sz="1600" kern="0" dirty="0"/>
              <a:t>FCS-1 has 4 bits of FCS occupying B0-B3 of the User Info field</a:t>
            </a:r>
          </a:p>
          <a:p>
            <a:pPr lvl="2">
              <a:buFont typeface="Courier New" panose="02070309020205020404" pitchFamily="49" charset="0"/>
              <a:buChar char="o"/>
            </a:pPr>
            <a:r>
              <a:rPr lang="en-US" altLang="zh-TW" sz="1600" kern="0" dirty="0"/>
              <a:t>FCS-2 has 28 bits of FCS occupying B12-B39 of the User Info field</a:t>
            </a:r>
          </a:p>
          <a:p>
            <a:pPr lvl="1">
              <a:buFont typeface="Wingdings" panose="05000000000000000000" pitchFamily="2" charset="2"/>
              <a:buChar char="ü"/>
            </a:pPr>
            <a:r>
              <a:rPr lang="en-US" altLang="zh-TW" sz="1600" kern="0" dirty="0"/>
              <a:t>includes an 8-bit Intermediate-FCS indicator in B4-B11 of the User Info field  </a:t>
            </a:r>
          </a:p>
          <a:p>
            <a:pPr lvl="2">
              <a:buFont typeface="Courier New" panose="02070309020205020404" pitchFamily="49" charset="0"/>
              <a:buChar char="o"/>
            </a:pPr>
            <a:r>
              <a:rPr lang="en-US" altLang="zh-TW" sz="1600" kern="0" dirty="0"/>
              <a:t>B0~B11 in Intermediate-FCS field is guaranteed by the AP to be ignored by legacy.</a:t>
            </a:r>
          </a:p>
          <a:p>
            <a:pPr lvl="1">
              <a:buFont typeface="Wingdings" panose="05000000000000000000" pitchFamily="2" charset="2"/>
              <a:buChar char="ü"/>
            </a:pPr>
            <a:r>
              <a:rPr lang="en-US" altLang="zh-TW" sz="1600" kern="0" dirty="0"/>
              <a:t>I-FCS field may be immediately after the User Info fields of </a:t>
            </a:r>
            <a:r>
              <a:rPr lang="en-US" altLang="zh-CN" sz="1600" kern="0" dirty="0"/>
              <a:t>DSO STAs with padding delay requirements</a:t>
            </a:r>
            <a:endParaRPr lang="zh-TW" altLang="en-US" sz="1600" kern="0" dirty="0"/>
          </a:p>
        </p:txBody>
      </p:sp>
      <p:graphicFrame>
        <p:nvGraphicFramePr>
          <p:cNvPr id="8" name="表格 10">
            <a:extLst>
              <a:ext uri="{FF2B5EF4-FFF2-40B4-BE49-F238E27FC236}">
                <a16:creationId xmlns:a16="http://schemas.microsoft.com/office/drawing/2014/main" id="{2ECCA436-55D2-1E96-6EA7-E6D35952F009}"/>
              </a:ext>
            </a:extLst>
          </p:cNvPr>
          <p:cNvGraphicFramePr>
            <a:graphicFrameLocks noGrp="1"/>
          </p:cNvGraphicFramePr>
          <p:nvPr>
            <p:extLst>
              <p:ext uri="{D42A27DB-BD31-4B8C-83A1-F6EECF244321}">
                <p14:modId xmlns:p14="http://schemas.microsoft.com/office/powerpoint/2010/main" val="2832042711"/>
              </p:ext>
            </p:extLst>
          </p:nvPr>
        </p:nvGraphicFramePr>
        <p:xfrm>
          <a:off x="2438400" y="5381793"/>
          <a:ext cx="4582620" cy="518160"/>
        </p:xfrm>
        <a:graphic>
          <a:graphicData uri="http://schemas.openxmlformats.org/drawingml/2006/table">
            <a:tbl>
              <a:tblPr firstRow="1" bandRow="1">
                <a:tableStyleId>{5940675A-B579-460E-94D1-54222C63F5DA}</a:tableStyleId>
              </a:tblPr>
              <a:tblGrid>
                <a:gridCol w="914400">
                  <a:extLst>
                    <a:ext uri="{9D8B030D-6E8A-4147-A177-3AD203B41FA5}">
                      <a16:colId xmlns:a16="http://schemas.microsoft.com/office/drawing/2014/main" val="3892882173"/>
                    </a:ext>
                  </a:extLst>
                </a:gridCol>
                <a:gridCol w="1280498">
                  <a:extLst>
                    <a:ext uri="{9D8B030D-6E8A-4147-A177-3AD203B41FA5}">
                      <a16:colId xmlns:a16="http://schemas.microsoft.com/office/drawing/2014/main" val="3704133159"/>
                    </a:ext>
                  </a:extLst>
                </a:gridCol>
                <a:gridCol w="2387722">
                  <a:extLst>
                    <a:ext uri="{9D8B030D-6E8A-4147-A177-3AD203B41FA5}">
                      <a16:colId xmlns:a16="http://schemas.microsoft.com/office/drawing/2014/main" val="51568187"/>
                    </a:ext>
                  </a:extLst>
                </a:gridCol>
              </a:tblGrid>
              <a:tr h="370840">
                <a:tc>
                  <a:txBody>
                    <a:bodyPr/>
                    <a:lstStyle/>
                    <a:p>
                      <a:r>
                        <a:rPr lang="en-US" altLang="zh-TW" sz="1400" dirty="0"/>
                        <a:t>  FCS-1 </a:t>
                      </a:r>
                    </a:p>
                  </a:txBody>
                  <a:tcPr/>
                </a:tc>
                <a:tc>
                  <a:txBody>
                    <a:bodyPr/>
                    <a:lstStyle/>
                    <a:p>
                      <a:pPr algn="ctr"/>
                      <a:r>
                        <a:rPr lang="en-US" altLang="zh-TW" sz="1400" kern="0" dirty="0"/>
                        <a:t>Intermediate -FCS Indicator</a:t>
                      </a:r>
                      <a:endParaRPr lang="zh-TW" altLang="en-US" sz="1400" dirty="0">
                        <a:solidFill>
                          <a:srgbClr val="FF0000"/>
                        </a:solidFill>
                      </a:endParaRPr>
                    </a:p>
                  </a:txBody>
                  <a:tcPr>
                    <a:solidFill>
                      <a:schemeClr val="bg1">
                        <a:lumMod val="95000"/>
                      </a:schemeClr>
                    </a:solidFill>
                  </a:tcPr>
                </a:tc>
                <a:tc>
                  <a:txBody>
                    <a:bodyPr/>
                    <a:lstStyle/>
                    <a:p>
                      <a:pPr algn="ctr"/>
                      <a:r>
                        <a:rPr lang="en-US" altLang="zh-TW" sz="1400" dirty="0"/>
                        <a:t>FCS-2</a:t>
                      </a:r>
                      <a:endParaRPr lang="zh-TW" altLang="en-US" sz="1400" dirty="0"/>
                    </a:p>
                  </a:txBody>
                  <a:tcPr/>
                </a:tc>
                <a:extLst>
                  <a:ext uri="{0D108BD9-81ED-4DB2-BD59-A6C34878D82A}">
                    <a16:rowId xmlns:a16="http://schemas.microsoft.com/office/drawing/2014/main" val="2739722890"/>
                  </a:ext>
                </a:extLst>
              </a:tr>
            </a:tbl>
          </a:graphicData>
        </a:graphic>
      </p:graphicFrame>
      <p:sp>
        <p:nvSpPr>
          <p:cNvPr id="9" name="文字方塊 5">
            <a:extLst>
              <a:ext uri="{FF2B5EF4-FFF2-40B4-BE49-F238E27FC236}">
                <a16:creationId xmlns:a16="http://schemas.microsoft.com/office/drawing/2014/main" id="{95B5056F-0C05-2593-C9A3-3A7AB8599726}"/>
              </a:ext>
            </a:extLst>
          </p:cNvPr>
          <p:cNvSpPr txBox="1"/>
          <p:nvPr/>
        </p:nvSpPr>
        <p:spPr>
          <a:xfrm>
            <a:off x="3670935" y="6051971"/>
            <a:ext cx="1651184" cy="200384"/>
          </a:xfrm>
          <a:prstGeom prst="rect">
            <a:avLst/>
          </a:prstGeom>
        </p:spPr>
        <p:txBody>
          <a:bodyPr wrap="none" lIns="0" tIns="0" rIns="0" bIns="0" rtlCol="0">
            <a:noAutofit/>
          </a:bodyPr>
          <a:lstStyle/>
          <a:p>
            <a:r>
              <a:rPr lang="en-US" altLang="zh-TW" sz="1600" dirty="0"/>
              <a:t>Intermediate-FCS field format</a:t>
            </a:r>
            <a:endParaRPr lang="zh-TW" altLang="en-US" sz="1600" dirty="0"/>
          </a:p>
        </p:txBody>
      </p:sp>
      <p:sp>
        <p:nvSpPr>
          <p:cNvPr id="10" name="文字方塊 6">
            <a:extLst>
              <a:ext uri="{FF2B5EF4-FFF2-40B4-BE49-F238E27FC236}">
                <a16:creationId xmlns:a16="http://schemas.microsoft.com/office/drawing/2014/main" id="{885A8E28-832E-57E4-B882-5E146BA0D08E}"/>
              </a:ext>
            </a:extLst>
          </p:cNvPr>
          <p:cNvSpPr txBox="1"/>
          <p:nvPr/>
        </p:nvSpPr>
        <p:spPr>
          <a:xfrm>
            <a:off x="2434472" y="5137571"/>
            <a:ext cx="283943" cy="200384"/>
          </a:xfrm>
          <a:prstGeom prst="rect">
            <a:avLst/>
          </a:prstGeom>
        </p:spPr>
        <p:txBody>
          <a:bodyPr wrap="none" lIns="0" tIns="0" rIns="0" bIns="0" rtlCol="0">
            <a:noAutofit/>
          </a:bodyPr>
          <a:lstStyle/>
          <a:p>
            <a:r>
              <a:rPr lang="en-US" altLang="zh-TW" sz="1200" dirty="0"/>
              <a:t> B0</a:t>
            </a:r>
            <a:endParaRPr lang="zh-TW" altLang="en-US" sz="1200" dirty="0"/>
          </a:p>
        </p:txBody>
      </p:sp>
      <p:sp>
        <p:nvSpPr>
          <p:cNvPr id="11" name="文字方塊 7">
            <a:extLst>
              <a:ext uri="{FF2B5EF4-FFF2-40B4-BE49-F238E27FC236}">
                <a16:creationId xmlns:a16="http://schemas.microsoft.com/office/drawing/2014/main" id="{22200D88-DE0D-3C74-E2E1-3E5ADDCE07F3}"/>
              </a:ext>
            </a:extLst>
          </p:cNvPr>
          <p:cNvSpPr txBox="1"/>
          <p:nvPr/>
        </p:nvSpPr>
        <p:spPr>
          <a:xfrm>
            <a:off x="3182157" y="5113120"/>
            <a:ext cx="283943" cy="200384"/>
          </a:xfrm>
          <a:prstGeom prst="rect">
            <a:avLst/>
          </a:prstGeom>
        </p:spPr>
        <p:txBody>
          <a:bodyPr wrap="none" lIns="0" tIns="0" rIns="0" bIns="0" rtlCol="0">
            <a:noAutofit/>
          </a:bodyPr>
          <a:lstStyle/>
          <a:p>
            <a:r>
              <a:rPr lang="en-US" altLang="zh-TW" sz="1200" dirty="0"/>
              <a:t> B3</a:t>
            </a:r>
            <a:endParaRPr lang="zh-TW" altLang="en-US" sz="1200" dirty="0"/>
          </a:p>
        </p:txBody>
      </p:sp>
      <p:sp>
        <p:nvSpPr>
          <p:cNvPr id="12" name="文字方塊 8">
            <a:extLst>
              <a:ext uri="{FF2B5EF4-FFF2-40B4-BE49-F238E27FC236}">
                <a16:creationId xmlns:a16="http://schemas.microsoft.com/office/drawing/2014/main" id="{7778CE98-5832-9AFC-71AA-949AF66461F1}"/>
              </a:ext>
            </a:extLst>
          </p:cNvPr>
          <p:cNvSpPr txBox="1"/>
          <p:nvPr/>
        </p:nvSpPr>
        <p:spPr>
          <a:xfrm>
            <a:off x="4624114" y="5124774"/>
            <a:ext cx="283943" cy="200384"/>
          </a:xfrm>
          <a:prstGeom prst="rect">
            <a:avLst/>
          </a:prstGeom>
        </p:spPr>
        <p:txBody>
          <a:bodyPr wrap="none" lIns="0" tIns="0" rIns="0" bIns="0" rtlCol="0">
            <a:noAutofit/>
          </a:bodyPr>
          <a:lstStyle/>
          <a:p>
            <a:r>
              <a:rPr lang="en-US" altLang="zh-TW" sz="1200" dirty="0"/>
              <a:t> B11</a:t>
            </a:r>
            <a:endParaRPr lang="zh-TW" altLang="en-US" sz="1200" dirty="0"/>
          </a:p>
        </p:txBody>
      </p:sp>
      <p:sp>
        <p:nvSpPr>
          <p:cNvPr id="13" name="文字方塊 9">
            <a:extLst>
              <a:ext uri="{FF2B5EF4-FFF2-40B4-BE49-F238E27FC236}">
                <a16:creationId xmlns:a16="http://schemas.microsoft.com/office/drawing/2014/main" id="{785CC17E-6D23-4915-51C3-15D1048FCE9C}"/>
              </a:ext>
            </a:extLst>
          </p:cNvPr>
          <p:cNvSpPr txBox="1"/>
          <p:nvPr/>
        </p:nvSpPr>
        <p:spPr>
          <a:xfrm>
            <a:off x="3411302" y="5105400"/>
            <a:ext cx="283943" cy="200384"/>
          </a:xfrm>
          <a:prstGeom prst="rect">
            <a:avLst/>
          </a:prstGeom>
        </p:spPr>
        <p:txBody>
          <a:bodyPr wrap="none" lIns="0" tIns="0" rIns="0" bIns="0" rtlCol="0">
            <a:noAutofit/>
          </a:bodyPr>
          <a:lstStyle/>
          <a:p>
            <a:r>
              <a:rPr lang="en-US" altLang="zh-TW" sz="1200" dirty="0"/>
              <a:t> B4</a:t>
            </a:r>
            <a:endParaRPr lang="zh-TW" altLang="en-US" sz="1200" dirty="0"/>
          </a:p>
        </p:txBody>
      </p:sp>
      <p:sp>
        <p:nvSpPr>
          <p:cNvPr id="14" name="文字方塊 10">
            <a:extLst>
              <a:ext uri="{FF2B5EF4-FFF2-40B4-BE49-F238E27FC236}">
                <a16:creationId xmlns:a16="http://schemas.microsoft.com/office/drawing/2014/main" id="{A05FC101-B133-FC88-108F-C9F5BFBD08F6}"/>
              </a:ext>
            </a:extLst>
          </p:cNvPr>
          <p:cNvSpPr txBox="1"/>
          <p:nvPr/>
        </p:nvSpPr>
        <p:spPr>
          <a:xfrm>
            <a:off x="4897359" y="5124774"/>
            <a:ext cx="283943" cy="200384"/>
          </a:xfrm>
          <a:prstGeom prst="rect">
            <a:avLst/>
          </a:prstGeom>
        </p:spPr>
        <p:txBody>
          <a:bodyPr wrap="none" lIns="0" tIns="0" rIns="0" bIns="0" rtlCol="0">
            <a:noAutofit/>
          </a:bodyPr>
          <a:lstStyle/>
          <a:p>
            <a:r>
              <a:rPr lang="en-US" altLang="zh-TW" sz="1200" dirty="0"/>
              <a:t> B12</a:t>
            </a:r>
            <a:endParaRPr lang="zh-TW" altLang="en-US" sz="1200" dirty="0"/>
          </a:p>
        </p:txBody>
      </p:sp>
      <p:sp>
        <p:nvSpPr>
          <p:cNvPr id="15" name="文字方塊 11">
            <a:extLst>
              <a:ext uri="{FF2B5EF4-FFF2-40B4-BE49-F238E27FC236}">
                <a16:creationId xmlns:a16="http://schemas.microsoft.com/office/drawing/2014/main" id="{83C66B13-F63C-9E79-6035-2C9297C7CE42}"/>
              </a:ext>
            </a:extLst>
          </p:cNvPr>
          <p:cNvSpPr txBox="1"/>
          <p:nvPr/>
        </p:nvSpPr>
        <p:spPr>
          <a:xfrm>
            <a:off x="6665974" y="5124774"/>
            <a:ext cx="283943" cy="200384"/>
          </a:xfrm>
          <a:prstGeom prst="rect">
            <a:avLst/>
          </a:prstGeom>
        </p:spPr>
        <p:txBody>
          <a:bodyPr wrap="none" lIns="0" tIns="0" rIns="0" bIns="0" rtlCol="0">
            <a:noAutofit/>
          </a:bodyPr>
          <a:lstStyle/>
          <a:p>
            <a:r>
              <a:rPr lang="en-US" altLang="zh-TW" sz="1200" dirty="0"/>
              <a:t> B39</a:t>
            </a:r>
            <a:endParaRPr lang="zh-TW" altLang="en-US" sz="1200" dirty="0"/>
          </a:p>
        </p:txBody>
      </p:sp>
    </p:spTree>
    <p:extLst>
      <p:ext uri="{BB962C8B-B14F-4D97-AF65-F5344CB8AC3E}">
        <p14:creationId xmlns:p14="http://schemas.microsoft.com/office/powerpoint/2010/main" val="3079620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297" y="609600"/>
            <a:ext cx="8305800" cy="914400"/>
          </a:xfrm>
        </p:spPr>
        <p:txBody>
          <a:bodyPr/>
          <a:lstStyle/>
          <a:p>
            <a:pPr lvl="1"/>
            <a:r>
              <a:rPr lang="en-US" dirty="0">
                <a:solidFill>
                  <a:schemeClr val="tx1"/>
                </a:solidFill>
                <a:latin typeface="Calibri" panose="020F0702030404030204" pitchFamily="34" charset="0"/>
                <a:ea typeface="+mj-ea"/>
                <a:cs typeface="Calibri" panose="020F0702030404030204" pitchFamily="34" charset="0"/>
              </a:rPr>
              <a:t>Summary</a:t>
            </a:r>
          </a:p>
        </p:txBody>
      </p:sp>
      <p:sp>
        <p:nvSpPr>
          <p:cNvPr id="4" name="Slide Number Placeholder 4">
            <a:extLst>
              <a:ext uri="{FF2B5EF4-FFF2-40B4-BE49-F238E27FC236}">
                <a16:creationId xmlns:a16="http://schemas.microsoft.com/office/drawing/2014/main" id="{8127F8E1-DE72-4D8F-85A3-9B11EF5A98FF}"/>
              </a:ext>
            </a:extLst>
          </p:cNvPr>
          <p:cNvSpPr txBox="1">
            <a:spLocks/>
          </p:cNvSpPr>
          <p:nvPr/>
        </p:nvSpPr>
        <p:spPr>
          <a:xfrm>
            <a:off x="4176395" y="6475730"/>
            <a:ext cx="395605" cy="229870"/>
          </a:xfrm>
          <a:prstGeom prst="rect">
            <a:avLst/>
          </a:prstGeom>
          <a:noFill/>
        </p:spPr>
        <p:txBody>
          <a:bodyPr wrap="square"/>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742950" indent="-28575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11430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6002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2057400" indent="-228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5146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6pPr>
            <a:lvl7pPr marL="29718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7pPr>
            <a:lvl8pPr marL="34290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8pPr>
            <a:lvl9pPr marL="3886200" indent="-228600" algn="l" defTabSz="914400" rtl="0" eaLnBrk="0" fontAlgn="base" latinLnBrk="0" hangingPunct="0">
              <a:spcBef>
                <a:spcPct val="0"/>
              </a:spcBef>
              <a:spcAft>
                <a:spcPct val="0"/>
              </a:spcAft>
              <a:defRPr sz="1200" kern="1200">
                <a:solidFill>
                  <a:schemeClr val="tx1"/>
                </a:solidFill>
                <a:latin typeface="Times New Roman" panose="02020703060505090304" pitchFamily="18" charset="0"/>
                <a:ea typeface="+mn-ea"/>
                <a:cs typeface="+mn-cs"/>
              </a:defRPr>
            </a:lvl9pPr>
          </a:lstStyle>
          <a:p>
            <a:pPr algn="ctr"/>
            <a:fld id="{3D0C9393-8DD5-47F8-80DF-CB27F46398E0}" type="slidenum">
              <a:rPr lang="en-US" smtClean="0"/>
              <a:pPr algn="ctr"/>
              <a:t>11</a:t>
            </a:fld>
            <a:endParaRPr lang="en-US" dirty="0"/>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81000" y="1371600"/>
            <a:ext cx="8305800" cy="4267200"/>
          </a:xfrm>
        </p:spPr>
        <p:txBody>
          <a:bodyPr/>
          <a:lstStyle/>
          <a:p>
            <a:r>
              <a:rPr lang="en-US" dirty="0"/>
              <a:t>This contribution discussed some details for the DSO operation.</a:t>
            </a:r>
          </a:p>
          <a:p>
            <a:pPr lvl="1"/>
            <a:r>
              <a:rPr lang="en-US" dirty="0"/>
              <a:t>DSO </a:t>
            </a:r>
            <a:r>
              <a:rPr lang="en-US" dirty="0" err="1"/>
              <a:t>subband</a:t>
            </a:r>
            <a:r>
              <a:rPr lang="en-US" dirty="0"/>
              <a:t> configurations </a:t>
            </a:r>
          </a:p>
          <a:p>
            <a:pPr lvl="2"/>
            <a:r>
              <a:rPr lang="en-US" dirty="0"/>
              <a:t>Default DSO </a:t>
            </a:r>
            <a:r>
              <a:rPr lang="en-US" dirty="0" err="1"/>
              <a:t>subbands</a:t>
            </a:r>
            <a:r>
              <a:rPr lang="en-US" dirty="0"/>
              <a:t> for 160MHz and 320MHz operating bandwidth are discussed</a:t>
            </a:r>
          </a:p>
          <a:p>
            <a:pPr lvl="2"/>
            <a:r>
              <a:rPr lang="en-US" altLang="zh-TW" dirty="0"/>
              <a:t>One or more non-default 80MHz DSO </a:t>
            </a:r>
            <a:r>
              <a:rPr lang="en-US" altLang="zh-TW" dirty="0" err="1"/>
              <a:t>subband</a:t>
            </a:r>
            <a:r>
              <a:rPr lang="en-US" altLang="zh-TW" dirty="0"/>
              <a:t>(s) in 320MHz BSS operating bandwidth may be indicated if supported</a:t>
            </a:r>
          </a:p>
          <a:p>
            <a:pPr lvl="1"/>
            <a:r>
              <a:rPr lang="en-US" altLang="zh-TW" sz="2000" dirty="0"/>
              <a:t>General DSO ICF/ICR requirements</a:t>
            </a:r>
          </a:p>
          <a:p>
            <a:pPr lvl="2"/>
            <a:r>
              <a:rPr lang="en-US" altLang="zh-TW" dirty="0"/>
              <a:t>MU-RTS and BSRP trigger frame can be DSO ICF with the possibility to support EMLSR DSO devices</a:t>
            </a:r>
          </a:p>
          <a:p>
            <a:pPr lvl="2"/>
            <a:r>
              <a:rPr lang="en-US" altLang="zh-TW" dirty="0"/>
              <a:t>RU Allocation rules for ICR based on ICF are discussed</a:t>
            </a:r>
          </a:p>
          <a:p>
            <a:pPr lvl="2"/>
            <a:r>
              <a:rPr lang="en-US" altLang="zh-TW" dirty="0"/>
              <a:t>Channel availability info request can be indicated in BSRP ICF</a:t>
            </a:r>
          </a:p>
          <a:p>
            <a:pPr lvl="1"/>
            <a:r>
              <a:rPr lang="en-US" altLang="zh-TW" dirty="0"/>
              <a:t>Intermediate FCS field in DSO ICF is proposed</a:t>
            </a:r>
            <a:endParaRPr lang="en-US" altLang="zh-TW" sz="2000" dirty="0"/>
          </a:p>
          <a:p>
            <a:pPr lvl="1"/>
            <a:endParaRPr lang="en-US" altLang="zh-TW" dirty="0"/>
          </a:p>
          <a:p>
            <a:endParaRPr lang="en-US" dirty="0"/>
          </a:p>
        </p:txBody>
      </p:sp>
    </p:spTree>
    <p:extLst>
      <p:ext uri="{BB962C8B-B14F-4D97-AF65-F5344CB8AC3E}">
        <p14:creationId xmlns:p14="http://schemas.microsoft.com/office/powerpoint/2010/main" val="458259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SP1</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pPr>
            <a:r>
              <a:rPr lang="en-US" dirty="0"/>
              <a:t>Do you support that</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DSO STAs shall have operating bandwidth of 80MHz or above </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Secondary 80MHz in 160MHz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Secondary 160MHz in 320MHz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ea typeface="Times New Roman" panose="02020603050405020304" pitchFamily="18" charset="0"/>
                <a:cs typeface="Times New Roman" panose="02020603050405020304" pitchFamily="18" charset="0"/>
              </a:rPr>
              <a:t>one default 80MHz </a:t>
            </a:r>
            <a:r>
              <a:rPr lang="en-US" sz="1800" dirty="0" err="1">
                <a:latin typeface="Calibri" panose="020F0502020204030204" pitchFamily="34" charset="0"/>
                <a:ea typeface="Times New Roman" panose="02020603050405020304" pitchFamily="18" charset="0"/>
                <a:cs typeface="Times New Roman" panose="02020603050405020304" pitchFamily="18" charset="0"/>
              </a:rPr>
              <a:t>subband</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in 320MHz BSS can be a DSO </a:t>
            </a:r>
            <a:r>
              <a:rPr lang="en-US" sz="1800" b="0" dirty="0" err="1">
                <a:effectLst/>
                <a:latin typeface="Calibri" panose="020F0502020204030204" pitchFamily="34" charset="0"/>
                <a:ea typeface="Times New Roman" panose="02020603050405020304" pitchFamily="18" charset="0"/>
                <a:cs typeface="Times New Roman" panose="02020603050405020304" pitchFamily="18" charset="0"/>
              </a:rPr>
              <a:t>subband</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 </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dirty="0">
                <a:latin typeface="Calibri" panose="020F0502020204030204" pitchFamily="34" charset="0"/>
                <a:ea typeface="Times New Roman" panose="02020603050405020304" pitchFamily="18" charset="0"/>
                <a:cs typeface="Times New Roman" panose="02020603050405020304" pitchFamily="18" charset="0"/>
              </a:rPr>
              <a:t>Whether allow one or more 80MHz </a:t>
            </a:r>
            <a:r>
              <a:rPr lang="en-US" sz="1800" dirty="0" err="1">
                <a:latin typeface="Calibri" panose="020F0502020204030204" pitchFamily="34" charset="0"/>
                <a:ea typeface="Times New Roman" panose="02020603050405020304" pitchFamily="18" charset="0"/>
                <a:cs typeface="Times New Roman" panose="02020603050405020304" pitchFamily="18" charset="0"/>
              </a:rPr>
              <a:t>subband</a:t>
            </a:r>
            <a:r>
              <a:rPr lang="en-US" sz="1800" dirty="0">
                <a:latin typeface="Calibri" panose="020F0502020204030204" pitchFamily="34" charset="0"/>
                <a:ea typeface="Times New Roman" panose="02020603050405020304" pitchFamily="18" charset="0"/>
                <a:cs typeface="Times New Roman" panose="02020603050405020304" pitchFamily="18" charset="0"/>
              </a:rPr>
              <a:t> </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in 320MHz BSS is TBD </a:t>
            </a:r>
          </a:p>
          <a:p>
            <a:pPr marL="742950" marR="0" lvl="1" indent="-285750">
              <a:spcBef>
                <a:spcPts val="0"/>
              </a:spcBef>
              <a:spcAft>
                <a:spcPts val="0"/>
              </a:spcAft>
              <a:buFont typeface="Calibri" panose="020F0502020204030204" pitchFamily="34" charset="0"/>
              <a:buChar char="–"/>
              <a:tabLst>
                <a:tab pos="457200" algn="l"/>
                <a:tab pos="9144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Only UHR STAs are involved in DSO </a:t>
            </a:r>
            <a:r>
              <a:rPr lang="en-US" sz="1800" dirty="0">
                <a:latin typeface="Calibri" panose="020F0502020204030204" pitchFamily="34" charset="0"/>
                <a:ea typeface="Times New Roman" panose="02020603050405020304" pitchFamily="18" charset="0"/>
                <a:cs typeface="Times New Roman" panose="02020603050405020304" pitchFamily="18" charset="0"/>
              </a:rPr>
              <a:t>ICF/ICR frame exchange and PPDU transmissions that follows it.</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Calibri" panose="020F0502020204030204" pitchFamily="34" charset="0"/>
              <a:buChar char="–"/>
              <a:tabLst>
                <a:tab pos="457200" algn="l"/>
                <a:tab pos="914400" algn="l"/>
              </a:tabLst>
            </a:pPr>
            <a:endParaRPr lang="en-US"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spcBef>
                <a:spcPts val="0"/>
              </a:spcBef>
              <a:spcAft>
                <a:spcPts val="0"/>
              </a:spcAft>
              <a:buClr>
                <a:schemeClr val="dk1"/>
              </a:buClr>
              <a:buSzPts val="2400"/>
              <a:buFont typeface="Times New Roman"/>
              <a:buChar char="•"/>
            </a:pPr>
            <a:endParaRPr lang="en-US" dirty="0"/>
          </a:p>
          <a:p>
            <a:pPr marL="342900" lvl="0" indent="-342900" algn="l" rtl="0">
              <a:spcBef>
                <a:spcPts val="0"/>
              </a:spcBef>
              <a:spcAft>
                <a:spcPts val="0"/>
              </a:spcAft>
              <a:buClr>
                <a:schemeClr val="dk1"/>
              </a:buClr>
              <a:buSzPts val="2400"/>
              <a:buFont typeface="Times New Roman"/>
              <a:buChar char="•"/>
            </a:pPr>
            <a:endParaRPr lang="en-US" dirty="0"/>
          </a:p>
          <a:p>
            <a:pPr marL="742950" lvl="1" indent="-285750" algn="l" rtl="0">
              <a:spcBef>
                <a:spcPts val="400"/>
              </a:spcBef>
              <a:spcAft>
                <a:spcPts val="0"/>
              </a:spcAft>
              <a:buClr>
                <a:schemeClr val="dk1"/>
              </a:buClr>
              <a:buSzPts val="2000"/>
              <a:buFont typeface="Times New Roman"/>
              <a:buChar char="–"/>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12</a:t>
            </a:fld>
            <a:endParaRPr lang="en-GB" dirty="0"/>
          </a:p>
        </p:txBody>
      </p:sp>
    </p:spTree>
    <p:extLst>
      <p:ext uri="{BB962C8B-B14F-4D97-AF65-F5344CB8AC3E}">
        <p14:creationId xmlns:p14="http://schemas.microsoft.com/office/powerpoint/2010/main" val="1456833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SP2</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r>
              <a:rPr lang="en-US" sz="2000" dirty="0"/>
              <a:t>Do you agree that an AP shall initiate a DSO initial Control frame (ICF) to allocate resources to a DSO STA in a DSO </a:t>
            </a:r>
            <a:r>
              <a:rPr lang="en-US" sz="2000" dirty="0" err="1"/>
              <a:t>subband</a:t>
            </a:r>
            <a:r>
              <a:rPr lang="en-US" sz="2000" dirty="0"/>
              <a:t>?</a:t>
            </a:r>
          </a:p>
          <a:p>
            <a:pPr lvl="1">
              <a:spcBef>
                <a:spcPts val="0"/>
              </a:spcBef>
              <a:spcAft>
                <a:spcPts val="0"/>
              </a:spcAft>
              <a:tabLst>
                <a:tab pos="914400" algn="l"/>
              </a:tabLst>
            </a:pPr>
            <a:r>
              <a:rPr lang="en-US" sz="1800" dirty="0">
                <a:latin typeface="Aptos" panose="020B0004020202020204" pitchFamily="34" charset="0"/>
                <a:ea typeface="Times New Roman" panose="02020603050405020304" pitchFamily="18" charset="0"/>
                <a:cs typeface="Calibri" panose="020F0502020204030204" pitchFamily="34" charset="0"/>
              </a:rPr>
              <a:t>BSRP trigger frame shall be a DSO </a:t>
            </a:r>
            <a:r>
              <a:rPr lang="en-US" sz="1800" dirty="0">
                <a:effectLst/>
                <a:latin typeface="Aptos" panose="020B0004020202020204" pitchFamily="34" charset="0"/>
                <a:ea typeface="Times New Roman" panose="02020603050405020304" pitchFamily="18" charset="0"/>
                <a:cs typeface="Calibri" panose="020F0502020204030204" pitchFamily="34" charset="0"/>
              </a:rPr>
              <a:t>ICF for DL/UL DSO TXOP.</a:t>
            </a:r>
          </a:p>
          <a:p>
            <a:pPr lvl="1">
              <a:spcBef>
                <a:spcPts val="0"/>
              </a:spcBef>
              <a:spcAft>
                <a:spcPts val="0"/>
              </a:spcAft>
              <a:tabLst>
                <a:tab pos="914400" algn="l"/>
              </a:tabLst>
            </a:pPr>
            <a:r>
              <a:rPr lang="en-US" sz="1800" dirty="0">
                <a:latin typeface="Aptos" panose="020B0004020202020204" pitchFamily="34" charset="0"/>
                <a:ea typeface="DengXian" panose="02010600030101010101" pitchFamily="2" charset="-122"/>
                <a:cs typeface="Calibri" panose="020F0502020204030204" pitchFamily="34" charset="0"/>
              </a:rPr>
              <a:t>Whether MU-RTS trigger frame is a DSO ICF is TBD</a:t>
            </a: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lvl="1">
              <a:spcBef>
                <a:spcPts val="0"/>
              </a:spcBef>
              <a:spcAft>
                <a:spcPts val="0"/>
              </a:spcAft>
              <a:tabLst>
                <a:tab pos="914400" algn="l"/>
              </a:tabLst>
            </a:pPr>
            <a:r>
              <a:rPr lang="en-US" sz="1800" dirty="0">
                <a:effectLst/>
                <a:latin typeface="Aptos" panose="020B0004020202020204" pitchFamily="34" charset="0"/>
                <a:ea typeface="Times New Roman" panose="02020603050405020304" pitchFamily="18" charset="0"/>
                <a:cs typeface="Calibri" panose="020F0502020204030204" pitchFamily="34" charset="0"/>
              </a:rPr>
              <a:t>RU allocation field in ICF indicates the resource allocation for ICR within the  DSO </a:t>
            </a:r>
            <a:r>
              <a:rPr lang="en-US" sz="1800" dirty="0" err="1">
                <a:effectLst/>
                <a:latin typeface="Aptos" panose="020B0004020202020204" pitchFamily="34" charset="0"/>
                <a:ea typeface="Times New Roman" panose="02020603050405020304" pitchFamily="18" charset="0"/>
                <a:cs typeface="Calibri" panose="020F0502020204030204" pitchFamily="34" charset="0"/>
              </a:rPr>
              <a:t>subband</a:t>
            </a:r>
            <a:endParaRPr lang="en-US" sz="1800" dirty="0">
              <a:effectLst/>
              <a:latin typeface="Aptos" panose="020B0004020202020204" pitchFamily="34" charset="0"/>
              <a:ea typeface="Times New Roman" panose="02020603050405020304" pitchFamily="18" charset="0"/>
              <a:cs typeface="Calibri" panose="020F0502020204030204" pitchFamily="34" charset="0"/>
            </a:endParaRPr>
          </a:p>
          <a:p>
            <a:pPr lvl="2">
              <a:spcBef>
                <a:spcPts val="0"/>
              </a:spcBef>
              <a:spcAft>
                <a:spcPts val="0"/>
              </a:spcAft>
              <a:tabLst>
                <a:tab pos="914400" algn="l"/>
              </a:tabLst>
            </a:pPr>
            <a:r>
              <a:rPr lang="en-US" sz="1600" dirty="0"/>
              <a:t>Whether an explicit indication to a DSO STA to determine DSO operation is TBD</a:t>
            </a:r>
          </a:p>
          <a:p>
            <a:pPr lvl="2">
              <a:spcBef>
                <a:spcPts val="0"/>
              </a:spcBef>
              <a:spcAft>
                <a:spcPts val="0"/>
              </a:spcAft>
              <a:tabLst>
                <a:tab pos="9144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13</a:t>
            </a:fld>
            <a:endParaRPr lang="en-GB" dirty="0"/>
          </a:p>
        </p:txBody>
      </p:sp>
    </p:spTree>
    <p:extLst>
      <p:ext uri="{BB962C8B-B14F-4D97-AF65-F5344CB8AC3E}">
        <p14:creationId xmlns:p14="http://schemas.microsoft.com/office/powerpoint/2010/main" val="35905765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SP3</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r>
              <a:rPr lang="en-US" sz="2000" dirty="0"/>
              <a:t>Do you agree that an AP, that supports transmitting intermediate FCS, shall include an intermediate FCS in initial control frame to initiate a DSO TXOP, if needed by at least one scheduled DSO STA?</a:t>
            </a:r>
          </a:p>
          <a:p>
            <a:pPr lvl="1">
              <a:spcBef>
                <a:spcPts val="0"/>
              </a:spcBef>
              <a:spcAft>
                <a:spcPts val="0"/>
              </a:spcAft>
              <a:buClr>
                <a:schemeClr val="dk1"/>
              </a:buClr>
              <a:buSzPts val="2400"/>
              <a:buFont typeface="Courier New" panose="02070309020205020404" pitchFamily="49" charset="0"/>
              <a:buChar char="o"/>
              <a:tabLst>
                <a:tab pos="457200" algn="l"/>
              </a:tabLst>
            </a:pP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Whether </a:t>
            </a:r>
            <a:r>
              <a:rPr lang="en-US" sz="1800" dirty="0">
                <a:latin typeface="Calibri" panose="020F0502020204030204" pitchFamily="34" charset="0"/>
                <a:ea typeface="Times New Roman" panose="02020603050405020304" pitchFamily="18" charset="0"/>
                <a:cs typeface="Times New Roman" panose="02020603050405020304" pitchFamily="18" charset="0"/>
              </a:rPr>
              <a:t>ma</a:t>
            </a:r>
            <a:r>
              <a:rPr lang="en-US" sz="1800" b="0" dirty="0">
                <a:effectLst/>
                <a:latin typeface="Calibri" panose="020F0502020204030204" pitchFamily="34" charset="0"/>
                <a:ea typeface="Times New Roman" panose="02020603050405020304" pitchFamily="18" charset="0"/>
                <a:cs typeface="Times New Roman" panose="02020603050405020304" pitchFamily="18" charset="0"/>
              </a:rPr>
              <a:t>ndatory or optional support for transmitting intermediate FCS is TBD</a:t>
            </a:r>
            <a:r>
              <a:rPr lang="en-US" sz="1600" dirty="0">
                <a:effectLst/>
                <a:latin typeface="Aptos" panose="020B0004020202020204" pitchFamily="34" charset="0"/>
                <a:ea typeface="Times New Roman" panose="02020603050405020304" pitchFamily="18" charset="0"/>
                <a:cs typeface="Calibri" panose="020F0502020204030204" pitchFamily="34" charset="0"/>
              </a:rPr>
              <a:t>.</a:t>
            </a:r>
          </a:p>
          <a:p>
            <a:pPr lvl="1">
              <a:spcBef>
                <a:spcPts val="0"/>
              </a:spcBef>
              <a:spcAft>
                <a:spcPts val="0"/>
              </a:spcAft>
              <a:buClr>
                <a:schemeClr val="dk1"/>
              </a:buClr>
              <a:buSzPts val="2400"/>
              <a:buFont typeface="Courier New" panose="02070309020205020404" pitchFamily="49" charset="0"/>
              <a:buChar char="o"/>
              <a:tabLst>
                <a:tab pos="457200" algn="l"/>
              </a:tabLst>
            </a:pPr>
            <a:r>
              <a:rPr lang="en-US" sz="1800" dirty="0">
                <a:latin typeface="Aptos" panose="020B0004020202020204" pitchFamily="34" charset="0"/>
                <a:ea typeface="Times New Roman" panose="02020603050405020304" pitchFamily="18" charset="0"/>
                <a:cs typeface="Calibri" panose="020F0502020204030204" pitchFamily="34" charset="0"/>
              </a:rPr>
              <a:t>Note: </a:t>
            </a:r>
            <a:r>
              <a:rPr lang="en-US" sz="1800" dirty="0"/>
              <a:t>intermediate FCS may not be needed, if no DSO STAs scheduled in the DSO TXOP requires padding. It is TBD whether an intermediate FCS can be avoided if a MIC is present.</a:t>
            </a:r>
          </a:p>
          <a:p>
            <a:pPr lvl="2">
              <a:spcBef>
                <a:spcPts val="0"/>
              </a:spcBef>
              <a:spcAft>
                <a:spcPts val="0"/>
              </a:spcAft>
              <a:tabLst>
                <a:tab pos="9144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14</a:t>
            </a:fld>
            <a:endParaRPr lang="en-GB" dirty="0"/>
          </a:p>
        </p:txBody>
      </p:sp>
    </p:spTree>
    <p:extLst>
      <p:ext uri="{BB962C8B-B14F-4D97-AF65-F5344CB8AC3E}">
        <p14:creationId xmlns:p14="http://schemas.microsoft.com/office/powerpoint/2010/main" val="1011752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solidFill>
                  <a:schemeClr val="tx1"/>
                </a:solidFill>
                <a:latin typeface="Calibri" panose="020F0702030404030204" pitchFamily="34" charset="0"/>
                <a:ea typeface="+mj-ea"/>
                <a:cs typeface="Calibri" panose="020F0702030404030204" pitchFamily="34" charset="0"/>
              </a:rPr>
              <a:t>Reference</a:t>
            </a:r>
          </a:p>
        </p:txBody>
      </p:sp>
      <p:sp>
        <p:nvSpPr>
          <p:cNvPr id="6" name="Content Placeholder 5">
            <a:extLst>
              <a:ext uri="{FF2B5EF4-FFF2-40B4-BE49-F238E27FC236}">
                <a16:creationId xmlns:a16="http://schemas.microsoft.com/office/drawing/2014/main" id="{C47AA0BB-2C25-FFB6-28F4-812064B984EE}"/>
              </a:ext>
            </a:extLst>
          </p:cNvPr>
          <p:cNvSpPr>
            <a:spLocks noGrp="1"/>
          </p:cNvSpPr>
          <p:nvPr>
            <p:ph idx="1"/>
          </p:nvPr>
        </p:nvSpPr>
        <p:spPr>
          <a:xfrm>
            <a:off x="348826" y="1600200"/>
            <a:ext cx="8414173" cy="4267200"/>
          </a:xfrm>
        </p:spPr>
        <p:txBody>
          <a:bodyPr/>
          <a:lstStyle/>
          <a:p>
            <a:pPr>
              <a:spcBef>
                <a:spcPts val="0"/>
              </a:spcBef>
              <a:spcAft>
                <a:spcPts val="0"/>
              </a:spcAft>
              <a:buClr>
                <a:schemeClr val="dk1"/>
              </a:buClr>
              <a:buSzPts val="2400"/>
              <a:buFont typeface="Times New Roman"/>
              <a:buChar char="•"/>
              <a:tabLst>
                <a:tab pos="457200" algn="l"/>
              </a:tabLst>
            </a:pPr>
            <a:endParaRPr lang="en-US" sz="1600" dirty="0">
              <a:effectLst/>
              <a:latin typeface="Aptos" panose="020B0004020202020204" pitchFamily="34" charset="0"/>
              <a:ea typeface="Times New Roman" panose="02020603050405020304" pitchFamily="18" charset="0"/>
              <a:cs typeface="Calibri" panose="020F0502020204030204" pitchFamily="34" charset="0"/>
            </a:endParaRPr>
          </a:p>
          <a:p>
            <a:pPr lvl="1">
              <a:spcBef>
                <a:spcPts val="0"/>
              </a:spcBef>
              <a:spcAft>
                <a:spcPts val="0"/>
              </a:spcAft>
              <a:tabLst>
                <a:tab pos="914400" algn="l"/>
              </a:tabLst>
            </a:pPr>
            <a:endParaRPr lang="en-US" sz="1800" dirty="0">
              <a:effectLst/>
              <a:latin typeface="Aptos" panose="020B0004020202020204" pitchFamily="34" charset="0"/>
              <a:ea typeface="DengXian" panose="02010600030101010101" pitchFamily="2" charset="-122"/>
              <a:cs typeface="Calibri" panose="020F0502020204030204" pitchFamily="34" charset="0"/>
            </a:endParaRPr>
          </a:p>
          <a:p>
            <a:pPr marL="457200" lvl="1" indent="0" algn="l" rtl="0">
              <a:spcBef>
                <a:spcPts val="400"/>
              </a:spcBef>
              <a:spcAft>
                <a:spcPts val="0"/>
              </a:spcAft>
              <a:buClr>
                <a:schemeClr val="dk1"/>
              </a:buClr>
              <a:buSzPts val="2000"/>
              <a:buNone/>
            </a:pPr>
            <a:endParaRPr lang="en-US" dirty="0"/>
          </a:p>
        </p:txBody>
      </p:sp>
      <p:sp>
        <p:nvSpPr>
          <p:cNvPr id="3" name="Slide Number Placeholder 3">
            <a:extLst>
              <a:ext uri="{FF2B5EF4-FFF2-40B4-BE49-F238E27FC236}">
                <a16:creationId xmlns:a16="http://schemas.microsoft.com/office/drawing/2014/main" id="{07751B5F-DD00-4866-AA03-3D5CFDC9D04B}"/>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15</a:t>
            </a:fld>
            <a:endParaRPr lang="en-GB" dirty="0"/>
          </a:p>
        </p:txBody>
      </p:sp>
      <p:sp>
        <p:nvSpPr>
          <p:cNvPr id="4" name="Google Shape;192;p34">
            <a:extLst>
              <a:ext uri="{FF2B5EF4-FFF2-40B4-BE49-F238E27FC236}">
                <a16:creationId xmlns:a16="http://schemas.microsoft.com/office/drawing/2014/main" id="{1B8D2713-2B15-18B2-625B-1155C51989BD}"/>
              </a:ext>
            </a:extLst>
          </p:cNvPr>
          <p:cNvSpPr txBox="1">
            <a:spLocks/>
          </p:cNvSpPr>
          <p:nvPr/>
        </p:nvSpPr>
        <p:spPr bwMode="auto">
          <a:xfrm>
            <a:off x="669712" y="1516857"/>
            <a:ext cx="7772400" cy="3086100"/>
          </a:xfrm>
          <a:prstGeom prst="rect">
            <a:avLst/>
          </a:prstGeom>
          <a:noFill/>
          <a:ln w="9525">
            <a:noFill/>
            <a:miter lim="800000"/>
          </a:ln>
        </p:spPr>
        <p:txBody>
          <a:bodyPr spcFirstLastPara="1" vert="horz" wrap="square" lIns="92075" tIns="46025" rIns="92075" bIns="46025" numCol="1" anchor="t" anchorCtr="0" compatLnSpc="1">
            <a:noAutofit/>
          </a:bodyPr>
          <a:lstStyle>
            <a:lvl1pPr marL="342900" indent="-342900" algn="l" rtl="0" eaLnBrk="1" fontAlgn="base" hangingPunct="1">
              <a:spcBef>
                <a:spcPct val="20000"/>
              </a:spcBef>
              <a:spcAft>
                <a:spcPct val="0"/>
              </a:spcAft>
              <a:buChar char="•"/>
              <a:defRPr sz="2400" b="1">
                <a:solidFill>
                  <a:schemeClr val="tx1"/>
                </a:solidFill>
                <a:latin typeface="Calibri" panose="020F0702030404030204" pitchFamily="34" charset="0"/>
                <a:ea typeface="+mn-ea"/>
                <a:cs typeface="Calibri" panose="020F0702030404030204" pitchFamily="34" charset="0"/>
              </a:defRPr>
            </a:lvl1pPr>
            <a:lvl2pPr marL="742950" indent="-285750" algn="l" rtl="0" eaLnBrk="1" fontAlgn="base" hangingPunct="1">
              <a:spcBef>
                <a:spcPct val="20000"/>
              </a:spcBef>
              <a:spcAft>
                <a:spcPct val="0"/>
              </a:spcAft>
              <a:buChar char="–"/>
              <a:defRPr sz="2000">
                <a:solidFill>
                  <a:schemeClr val="tx1"/>
                </a:solidFill>
                <a:latin typeface="Calibri" panose="020F0702030404030204" pitchFamily="34" charset="0"/>
                <a:cs typeface="Calibri" panose="020F0702030404030204" pitchFamily="34" charset="0"/>
              </a:defRPr>
            </a:lvl2pPr>
            <a:lvl3pPr marL="1085850" indent="-228600" algn="l" rtl="0" eaLnBrk="1" fontAlgn="base" hangingPunct="1">
              <a:spcBef>
                <a:spcPct val="20000"/>
              </a:spcBef>
              <a:spcAft>
                <a:spcPct val="0"/>
              </a:spcAft>
              <a:buChar char="•"/>
              <a:defRPr>
                <a:solidFill>
                  <a:schemeClr val="tx1"/>
                </a:solidFill>
                <a:latin typeface="Calibri" panose="020F0702030404030204" pitchFamily="34" charset="0"/>
                <a:cs typeface="Calibri" panose="020F0702030404030204" pitchFamily="34" charset="0"/>
              </a:defRPr>
            </a:lvl3pPr>
            <a:lvl4pPr marL="14287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4pPr>
            <a:lvl5pPr marL="1771650" indent="-228600" algn="l" rtl="0" eaLnBrk="1" fontAlgn="base" hangingPunct="1">
              <a:spcBef>
                <a:spcPct val="20000"/>
              </a:spcBef>
              <a:spcAft>
                <a:spcPct val="0"/>
              </a:spcAft>
              <a:buChar char="•"/>
              <a:defRPr sz="1600">
                <a:solidFill>
                  <a:schemeClr val="tx1"/>
                </a:solidFill>
                <a:latin typeface="Calibri" panose="020F0702030404030204" pitchFamily="34" charset="0"/>
                <a:cs typeface="Calibri" panose="020F07020304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lnSpc>
                <a:spcPct val="150000"/>
              </a:lnSpc>
              <a:spcBef>
                <a:spcPts val="0"/>
              </a:spcBef>
              <a:spcAft>
                <a:spcPts val="0"/>
              </a:spcAft>
              <a:buClr>
                <a:schemeClr val="dk1"/>
              </a:buClr>
              <a:buSzPts val="1100"/>
              <a:buFont typeface="Arial"/>
              <a:buNone/>
            </a:pPr>
            <a:r>
              <a:rPr lang="en-US" sz="1700" b="0" kern="0" dirty="0"/>
              <a:t>[1] 11-24/0209 Specification framework for </a:t>
            </a:r>
            <a:r>
              <a:rPr lang="en-US" sz="1700" b="0" kern="0" dirty="0" err="1"/>
              <a:t>TGbn</a:t>
            </a:r>
            <a:endParaRPr lang="en-US" sz="1700" b="0" kern="0" dirty="0"/>
          </a:p>
          <a:p>
            <a:pPr marL="0" indent="0">
              <a:lnSpc>
                <a:spcPct val="150000"/>
              </a:lnSpc>
              <a:spcBef>
                <a:spcPts val="0"/>
              </a:spcBef>
              <a:spcAft>
                <a:spcPts val="0"/>
              </a:spcAft>
              <a:buClr>
                <a:schemeClr val="dk1"/>
              </a:buClr>
              <a:buSzPts val="1100"/>
              <a:buFont typeface="Arial"/>
              <a:buNone/>
            </a:pPr>
            <a:r>
              <a:rPr lang="en-US" sz="1700" b="0" kern="0" dirty="0"/>
              <a:t>[2] 11-22/2204 Dynamic </a:t>
            </a:r>
            <a:r>
              <a:rPr lang="en-US" sz="1700" b="0" kern="0" dirty="0" err="1"/>
              <a:t>Subband</a:t>
            </a:r>
            <a:r>
              <a:rPr lang="en-US" sz="1700" b="0" kern="0" dirty="0"/>
              <a:t> Operation</a:t>
            </a:r>
          </a:p>
          <a:p>
            <a:pPr marL="0" indent="0">
              <a:lnSpc>
                <a:spcPct val="150000"/>
              </a:lnSpc>
              <a:spcBef>
                <a:spcPts val="0"/>
              </a:spcBef>
              <a:spcAft>
                <a:spcPts val="0"/>
              </a:spcAft>
              <a:buClr>
                <a:schemeClr val="dk1"/>
              </a:buClr>
              <a:buSzPts val="1100"/>
              <a:buFont typeface="Arial"/>
              <a:buNone/>
            </a:pPr>
            <a:r>
              <a:rPr lang="en-US" sz="1700" b="0" kern="0" dirty="0"/>
              <a:t>[3]</a:t>
            </a:r>
            <a:r>
              <a:rPr lang="en-GB" sz="1700" b="0" kern="0" dirty="0"/>
              <a:t> 11-23/1496 EMLSR Dynamic </a:t>
            </a:r>
            <a:r>
              <a:rPr lang="en-GB" sz="1700" b="0" kern="0" dirty="0" err="1"/>
              <a:t>Subband</a:t>
            </a:r>
            <a:r>
              <a:rPr lang="en-GB" sz="1700" b="0" kern="0" dirty="0"/>
              <a:t> Operation </a:t>
            </a:r>
            <a:endParaRPr lang="en-US" sz="1700" b="0" kern="0" dirty="0"/>
          </a:p>
          <a:p>
            <a:pPr marL="0" indent="0">
              <a:lnSpc>
                <a:spcPct val="150000"/>
              </a:lnSpc>
              <a:spcBef>
                <a:spcPts val="0"/>
              </a:spcBef>
              <a:spcAft>
                <a:spcPts val="0"/>
              </a:spcAft>
              <a:buClr>
                <a:schemeClr val="dk1"/>
              </a:buClr>
              <a:buSzPts val="1100"/>
              <a:buFont typeface="Arial"/>
              <a:buNone/>
            </a:pPr>
            <a:r>
              <a:rPr lang="en-GB" sz="1700" b="0" kern="0" dirty="0"/>
              <a:t>[4] </a:t>
            </a:r>
            <a:r>
              <a:rPr lang="en-US" sz="1700" b="0" kern="0" dirty="0"/>
              <a:t>11-23/2141 Further discussion on Dynamic </a:t>
            </a:r>
            <a:r>
              <a:rPr lang="en-US" sz="1700" b="0" kern="0" dirty="0" err="1"/>
              <a:t>Subband</a:t>
            </a:r>
            <a:r>
              <a:rPr lang="en-US" sz="1700" b="0" kern="0" dirty="0"/>
              <a:t> Operation</a:t>
            </a:r>
          </a:p>
          <a:p>
            <a:pPr marL="0" indent="0">
              <a:lnSpc>
                <a:spcPct val="150000"/>
              </a:lnSpc>
              <a:spcBef>
                <a:spcPts val="0"/>
              </a:spcBef>
              <a:spcAft>
                <a:spcPts val="0"/>
              </a:spcAft>
              <a:buClr>
                <a:schemeClr val="dk1"/>
              </a:buClr>
              <a:buSzPts val="1100"/>
              <a:buFont typeface="Arial"/>
              <a:buNone/>
            </a:pPr>
            <a:r>
              <a:rPr lang="en-GB" sz="1700" b="0" kern="0" dirty="0"/>
              <a:t>[5] 11-23/1892 Thoughts on Dynamic Subchannel Operation</a:t>
            </a:r>
            <a:r>
              <a:rPr lang="en-US" sz="1700" b="0" kern="0" dirty="0"/>
              <a:t> </a:t>
            </a:r>
            <a:r>
              <a:rPr lang="en-GB" sz="1700" b="0" kern="0" dirty="0"/>
              <a:t>	</a:t>
            </a:r>
          </a:p>
          <a:p>
            <a:pPr marL="0" indent="0">
              <a:buNone/>
            </a:pPr>
            <a:r>
              <a:rPr lang="en-GB" sz="1700" b="0" kern="0" dirty="0"/>
              <a:t>[6] 11-24/0299 Initial Control Frame for Bandwidth Switching mode		</a:t>
            </a:r>
          </a:p>
          <a:p>
            <a:pPr marL="0" indent="0">
              <a:buNone/>
            </a:pPr>
            <a:r>
              <a:rPr lang="en-GB" sz="1700" b="0" kern="0" dirty="0"/>
              <a:t>[7] 11-24/0449 Considerations on Dynamic Subchannel Operation follow up</a:t>
            </a:r>
          </a:p>
          <a:p>
            <a:pPr marL="0" indent="0">
              <a:buNone/>
            </a:pPr>
            <a:r>
              <a:rPr lang="en-GB" sz="1700" b="0" kern="0" dirty="0"/>
              <a:t>[8] 11-24/0493 Dynamic Channel Switch Operation</a:t>
            </a:r>
            <a:endParaRPr lang="en-US" sz="1700" b="0" kern="0" dirty="0"/>
          </a:p>
          <a:p>
            <a:pPr marL="0" indent="0">
              <a:lnSpc>
                <a:spcPct val="150000"/>
              </a:lnSpc>
              <a:spcBef>
                <a:spcPts val="0"/>
              </a:spcBef>
              <a:spcAft>
                <a:spcPts val="0"/>
              </a:spcAft>
              <a:buClr>
                <a:schemeClr val="dk1"/>
              </a:buClr>
              <a:buSzPts val="1100"/>
              <a:buFont typeface="Arial"/>
              <a:buNone/>
            </a:pPr>
            <a:endParaRPr lang="en-US" sz="1600" b="0" kern="0" dirty="0"/>
          </a:p>
          <a:p>
            <a:pPr marL="0" indent="0">
              <a:spcBef>
                <a:spcPts val="0"/>
              </a:spcBef>
              <a:spcAft>
                <a:spcPts val="0"/>
              </a:spcAft>
              <a:buFontTx/>
              <a:buNone/>
            </a:pPr>
            <a:endParaRPr lang="en-US" sz="1600" b="0" kern="0" dirty="0"/>
          </a:p>
          <a:p>
            <a:pPr indent="-190500">
              <a:spcBef>
                <a:spcPts val="480"/>
              </a:spcBef>
              <a:spcAft>
                <a:spcPts val="0"/>
              </a:spcAft>
              <a:buClr>
                <a:schemeClr val="dk1"/>
              </a:buClr>
              <a:buSzPts val="2400"/>
              <a:buFont typeface="Times New Roman"/>
              <a:buNone/>
            </a:pPr>
            <a:endParaRPr lang="en-US" sz="1600" b="0" kern="0" dirty="0"/>
          </a:p>
        </p:txBody>
      </p:sp>
    </p:spTree>
    <p:extLst>
      <p:ext uri="{BB962C8B-B14F-4D97-AF65-F5344CB8AC3E}">
        <p14:creationId xmlns:p14="http://schemas.microsoft.com/office/powerpoint/2010/main" val="3083298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06C8A-C4EA-49C2-BEFA-CA3ABC6C905F}"/>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781CE11-0ED2-4998-956D-BF731A01B9FF}"/>
              </a:ext>
            </a:extLst>
          </p:cNvPr>
          <p:cNvSpPr>
            <a:spLocks noGrp="1"/>
          </p:cNvSpPr>
          <p:nvPr>
            <p:ph idx="1"/>
          </p:nvPr>
        </p:nvSpPr>
        <p:spPr>
          <a:xfrm>
            <a:off x="381000" y="1828800"/>
            <a:ext cx="8382000" cy="4267200"/>
          </a:xfrm>
        </p:spPr>
        <p:txBody>
          <a:bodyPr>
            <a:normAutofit/>
          </a:bodyPr>
          <a:lstStyle/>
          <a:p>
            <a:r>
              <a:rPr lang="en-US" altLang="zh-TW" dirty="0"/>
              <a:t>IEEE 802.11bn task group has a lot of discussions on dynamic </a:t>
            </a:r>
            <a:r>
              <a:rPr lang="en-US" altLang="zh-TW" dirty="0" err="1"/>
              <a:t>subband</a:t>
            </a:r>
            <a:r>
              <a:rPr lang="en-US" altLang="zh-TW" dirty="0"/>
              <a:t> operation</a:t>
            </a:r>
            <a:r>
              <a:rPr lang="en-US" altLang="zh-TW" baseline="30000" dirty="0"/>
              <a:t>[1~8]</a:t>
            </a:r>
            <a:r>
              <a:rPr lang="en-US" altLang="zh-TW" dirty="0"/>
              <a:t>. </a:t>
            </a:r>
          </a:p>
          <a:p>
            <a:endParaRPr lang="en-US" altLang="zh-TW" dirty="0"/>
          </a:p>
          <a:p>
            <a:r>
              <a:rPr lang="en-US" altLang="zh-TW" dirty="0"/>
              <a:t>This contribution will share </a:t>
            </a:r>
            <a:r>
              <a:rPr lang="en-US" altLang="zh-TW" sz="2400" dirty="0"/>
              <a:t>some considerations on DSO operation :</a:t>
            </a:r>
          </a:p>
          <a:p>
            <a:pPr marL="920750" lvl="1" indent="-285750">
              <a:buFont typeface="Wingdings" panose="05000000000000000000" pitchFamily="2" charset="2"/>
              <a:buChar char="ü"/>
            </a:pPr>
            <a:r>
              <a:rPr lang="en-US" altLang="zh-TW" sz="2000" dirty="0"/>
              <a:t>DSO </a:t>
            </a:r>
            <a:r>
              <a:rPr lang="en-US" altLang="zh-TW" dirty="0" err="1"/>
              <a:t>s</a:t>
            </a:r>
            <a:r>
              <a:rPr lang="en-US" altLang="zh-TW" sz="2000" dirty="0" err="1"/>
              <a:t>ubband</a:t>
            </a:r>
            <a:r>
              <a:rPr lang="en-US" altLang="zh-TW" sz="2000" dirty="0"/>
              <a:t> </a:t>
            </a:r>
            <a:r>
              <a:rPr lang="en-US" altLang="zh-CN" sz="2000" dirty="0"/>
              <a:t>configurations</a:t>
            </a:r>
            <a:endParaRPr lang="en-US" altLang="zh-TW" sz="2000" dirty="0"/>
          </a:p>
          <a:p>
            <a:pPr marL="920750" lvl="1" indent="-285750">
              <a:buFont typeface="Wingdings" panose="05000000000000000000" pitchFamily="2" charset="2"/>
              <a:buChar char="ü"/>
            </a:pPr>
            <a:r>
              <a:rPr lang="en-US" altLang="zh-TW" dirty="0"/>
              <a:t>C</a:t>
            </a:r>
            <a:r>
              <a:rPr lang="en-US" altLang="zh-TW" sz="2000" dirty="0"/>
              <a:t>onsiderations on DSO initial control/control </a:t>
            </a:r>
            <a:r>
              <a:rPr lang="en-US" altLang="zh-TW" dirty="0"/>
              <a:t>response </a:t>
            </a:r>
            <a:r>
              <a:rPr lang="en-US" altLang="zh-TW" sz="2000" dirty="0"/>
              <a:t>frame</a:t>
            </a:r>
          </a:p>
          <a:p>
            <a:pPr marL="920750" lvl="1" indent="-285750">
              <a:buFont typeface="Wingdings" panose="05000000000000000000" pitchFamily="2" charset="2"/>
              <a:buChar char="ü"/>
            </a:pPr>
            <a:endParaRPr lang="en-US" altLang="zh-TW" sz="2000" dirty="0"/>
          </a:p>
          <a:p>
            <a:endParaRPr lang="en-US" dirty="0"/>
          </a:p>
          <a:p>
            <a:pPr lvl="1"/>
            <a:endParaRPr lang="en-US" dirty="0"/>
          </a:p>
          <a:p>
            <a:pPr marL="457200" lvl="1" indent="0">
              <a:buNone/>
            </a:pPr>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69F9A720-C9E2-E2D6-BE6A-B51EF93ACE2C}"/>
              </a:ext>
            </a:extLst>
          </p:cNvPr>
          <p:cNvSpPr txBox="1">
            <a:spLocks/>
          </p:cNvSpPr>
          <p:nvPr/>
        </p:nvSpPr>
        <p:spPr>
          <a:xfrm>
            <a:off x="4344988" y="6475413"/>
            <a:ext cx="684212" cy="36353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703060505090304" pitchFamily="18" charset="0"/>
                <a:ea typeface="+mn-ea"/>
                <a:cs typeface="+mn-cs"/>
              </a:defRPr>
            </a:lvl5pPr>
            <a:lvl6pPr marL="2286000" algn="l" defTabSz="914400" rtl="0" eaLnBrk="1" latinLnBrk="0" hangingPunct="1">
              <a:defRPr sz="1200" kern="1200">
                <a:solidFill>
                  <a:schemeClr val="tx1"/>
                </a:solidFill>
                <a:latin typeface="Times New Roman" panose="02020703060505090304" pitchFamily="18" charset="0"/>
                <a:ea typeface="+mn-ea"/>
                <a:cs typeface="+mn-cs"/>
              </a:defRPr>
            </a:lvl6pPr>
            <a:lvl7pPr marL="2743200" algn="l" defTabSz="914400" rtl="0" eaLnBrk="1" latinLnBrk="0" hangingPunct="1">
              <a:defRPr sz="1200" kern="1200">
                <a:solidFill>
                  <a:schemeClr val="tx1"/>
                </a:solidFill>
                <a:latin typeface="Times New Roman" panose="02020703060505090304" pitchFamily="18" charset="0"/>
                <a:ea typeface="+mn-ea"/>
                <a:cs typeface="+mn-cs"/>
              </a:defRPr>
            </a:lvl7pPr>
            <a:lvl8pPr marL="3200400" algn="l" defTabSz="914400" rtl="0" eaLnBrk="1" latinLnBrk="0" hangingPunct="1">
              <a:defRPr sz="1200" kern="1200">
                <a:solidFill>
                  <a:schemeClr val="tx1"/>
                </a:solidFill>
                <a:latin typeface="Times New Roman" panose="02020703060505090304" pitchFamily="18" charset="0"/>
                <a:ea typeface="+mn-ea"/>
                <a:cs typeface="+mn-cs"/>
              </a:defRPr>
            </a:lvl8pPr>
            <a:lvl9pPr marL="3657600" algn="l" defTabSz="914400" rtl="0" eaLnBrk="1" latinLnBrk="0" hangingPunct="1">
              <a:defRPr sz="1200" kern="1200">
                <a:solidFill>
                  <a:schemeClr val="tx1"/>
                </a:solidFill>
                <a:latin typeface="Times New Roman" panose="02020703060505090304" pitchFamily="18" charset="0"/>
                <a:ea typeface="+mn-ea"/>
                <a:cs typeface="+mn-cs"/>
              </a:defRPr>
            </a:lvl9pPr>
          </a:lstStyle>
          <a:p>
            <a:r>
              <a:rPr lang="en-GB"/>
              <a:t>Slide </a:t>
            </a:r>
            <a:fld id="{06B781AF-4CCF-49B0-A572-DE54FBE5D942}" type="slidenum">
              <a:rPr lang="en-GB" smtClean="0"/>
              <a:pPr/>
              <a:t>2</a:t>
            </a:fld>
            <a:endParaRPr lang="en-GB" dirty="0"/>
          </a:p>
        </p:txBody>
      </p:sp>
    </p:spTree>
    <p:extLst>
      <p:ext uri="{BB962C8B-B14F-4D97-AF65-F5344CB8AC3E}">
        <p14:creationId xmlns:p14="http://schemas.microsoft.com/office/powerpoint/2010/main" val="4149436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3</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524000"/>
            <a:ext cx="8218488" cy="2616514"/>
          </a:xfrm>
        </p:spPr>
        <p:txBody>
          <a:bodyPr/>
          <a:lstStyle/>
          <a:p>
            <a:pPr algn="just"/>
            <a:r>
              <a:rPr lang="en-US" altLang="zh-TW" sz="1800" dirty="0"/>
              <a:t>DSO operation is to target on the bandwidth </a:t>
            </a:r>
            <a:r>
              <a:rPr lang="en" sz="1800" dirty="0"/>
              <a:t>mismatch between the AP and the non-AP.</a:t>
            </a:r>
            <a:endParaRPr lang="en-US" altLang="zh-TW" sz="1800" dirty="0"/>
          </a:p>
          <a:p>
            <a:pPr algn="just"/>
            <a:r>
              <a:rPr lang="en-US" altLang="zh-TW" sz="1800" dirty="0"/>
              <a:t>By allowing the AP to configure one or more DSO </a:t>
            </a:r>
            <a:r>
              <a:rPr lang="en-US" altLang="zh-TW" sz="1800" dirty="0" err="1"/>
              <a:t>subbands</a:t>
            </a:r>
            <a:r>
              <a:rPr lang="en-US" altLang="zh-TW" sz="1800" dirty="0"/>
              <a:t> within the wide bandwidth, it will enable wideband AP to fully utilize the bandwidth resources by allocating RUs which are out of the operating bandwidth of intended recipients.</a:t>
            </a:r>
          </a:p>
          <a:p>
            <a:pPr algn="just"/>
            <a:r>
              <a:rPr lang="en-US" altLang="zh-TW" sz="1800" dirty="0"/>
              <a:t>Theoretically there are many combinations of candidate DSO </a:t>
            </a:r>
            <a:r>
              <a:rPr lang="en-US" altLang="zh-TW" sz="1800" dirty="0" err="1"/>
              <a:t>subband</a:t>
            </a:r>
            <a:r>
              <a:rPr lang="en-US" altLang="zh-TW" sz="1800" dirty="0"/>
              <a:t> types and locations, for example:</a:t>
            </a:r>
          </a:p>
          <a:p>
            <a:pPr lvl="1"/>
            <a:r>
              <a:rPr lang="en-US" altLang="zh-TW" sz="1800" dirty="0"/>
              <a:t>For a 320MHz BSS, there could be one candidate 160MHz DSO </a:t>
            </a:r>
            <a:r>
              <a:rPr lang="en-US" altLang="zh-TW" sz="1800" dirty="0" err="1"/>
              <a:t>subband</a:t>
            </a:r>
            <a:r>
              <a:rPr lang="en-US" altLang="zh-TW" sz="1800" dirty="0"/>
              <a:t>, 3 candidate 80MHz DSO </a:t>
            </a:r>
            <a:r>
              <a:rPr lang="en-US" altLang="zh-TW" sz="1800" dirty="0" err="1"/>
              <a:t>subbands</a:t>
            </a:r>
            <a:r>
              <a:rPr lang="en-US" altLang="zh-TW" sz="1800" dirty="0"/>
              <a:t>, 15 candidate 20MHz DSO </a:t>
            </a:r>
            <a:r>
              <a:rPr lang="en-US" altLang="zh-TW" sz="1800" dirty="0" err="1"/>
              <a:t>subbands</a:t>
            </a:r>
            <a:endParaRPr lang="en-US" altLang="zh-TW" sz="1800" dirty="0"/>
          </a:p>
          <a:p>
            <a:pPr lvl="1"/>
            <a:r>
              <a:rPr lang="en-US" altLang="zh-TW" sz="1800" dirty="0"/>
              <a:t>For a 160MHz BSS, there could be one candidate 80MHz DSO </a:t>
            </a:r>
            <a:r>
              <a:rPr lang="en-US" altLang="zh-TW" sz="1800" dirty="0" err="1"/>
              <a:t>subband</a:t>
            </a:r>
            <a:r>
              <a:rPr lang="en-US" altLang="zh-TW" sz="1800" dirty="0"/>
              <a:t>, 7 candidate 20MHz DSO </a:t>
            </a:r>
            <a:r>
              <a:rPr lang="en-US" altLang="zh-TW" sz="1800" dirty="0" err="1"/>
              <a:t>subbands</a:t>
            </a:r>
            <a:endParaRPr lang="en-US" altLang="zh-TW" sz="1800" dirty="0"/>
          </a:p>
          <a:p>
            <a:pPr lvl="1"/>
            <a:r>
              <a:rPr lang="en-US" altLang="zh-TW" sz="1800" dirty="0"/>
              <a:t>For a 80MHz BSS, there could be 3 candidate 20MHz DSO </a:t>
            </a:r>
            <a:r>
              <a:rPr lang="en-US" altLang="zh-TW" sz="1800" dirty="0" err="1"/>
              <a:t>subbands</a:t>
            </a:r>
            <a:endParaRPr lang="en-US" altLang="zh-TW" sz="1800" dirty="0"/>
          </a:p>
          <a:p>
            <a:r>
              <a:rPr lang="en-US" altLang="zh-TW" sz="1800" dirty="0"/>
              <a:t>However, the more flexible DSO </a:t>
            </a:r>
            <a:r>
              <a:rPr lang="en-US" altLang="zh-TW" sz="1800" dirty="0" err="1"/>
              <a:t>subband</a:t>
            </a:r>
            <a:r>
              <a:rPr lang="en-US" altLang="zh-TW" sz="1800" dirty="0"/>
              <a:t> configurations may require higher complexity, more overheads, and larger memory consumption.</a:t>
            </a:r>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Autofit/>
          </a:bodyPr>
          <a:lstStyle/>
          <a:p>
            <a:r>
              <a:rPr lang="en-US" altLang="zh-TW" sz="2800" dirty="0">
                <a:solidFill>
                  <a:schemeClr val="tx1"/>
                </a:solidFill>
              </a:rPr>
              <a:t>DSO </a:t>
            </a:r>
            <a:r>
              <a:rPr lang="en-US" altLang="zh-TW" sz="2800" dirty="0" err="1">
                <a:solidFill>
                  <a:schemeClr val="tx1"/>
                </a:solidFill>
              </a:rPr>
              <a:t>S</a:t>
            </a:r>
            <a:r>
              <a:rPr lang="en-US" altLang="zh-CN" sz="2800" dirty="0" err="1">
                <a:solidFill>
                  <a:schemeClr val="tx1"/>
                </a:solidFill>
              </a:rPr>
              <a:t>ubband</a:t>
            </a:r>
            <a:r>
              <a:rPr lang="en-US" altLang="zh-CN" sz="2800" dirty="0">
                <a:solidFill>
                  <a:schemeClr val="tx1"/>
                </a:solidFill>
              </a:rPr>
              <a:t> Configurations</a:t>
            </a:r>
            <a:endParaRPr lang="zh-TW" altLang="en-US" sz="2800" dirty="0">
              <a:solidFill>
                <a:schemeClr val="tx1"/>
              </a:solidFill>
            </a:endParaRPr>
          </a:p>
        </p:txBody>
      </p:sp>
    </p:spTree>
    <p:extLst>
      <p:ext uri="{BB962C8B-B14F-4D97-AF65-F5344CB8AC3E}">
        <p14:creationId xmlns:p14="http://schemas.microsoft.com/office/powerpoint/2010/main" val="49976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4</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676400"/>
            <a:ext cx="8218488" cy="2616514"/>
          </a:xfrm>
        </p:spPr>
        <p:txBody>
          <a:bodyPr/>
          <a:lstStyle/>
          <a:p>
            <a:r>
              <a:rPr lang="en-US" altLang="zh-TW" sz="2000" dirty="0"/>
              <a:t>To balance the flexibility of DSO </a:t>
            </a:r>
            <a:r>
              <a:rPr lang="en-US" altLang="zh-TW" sz="2000" dirty="0" err="1"/>
              <a:t>subband</a:t>
            </a:r>
            <a:r>
              <a:rPr lang="en-US" altLang="zh-TW" sz="2000" dirty="0"/>
              <a:t> combinations during a DSO TXOP with the complexity of scheduling, memory consumption for storing multiple calibration parameters and sounding overheads for multiple </a:t>
            </a:r>
            <a:r>
              <a:rPr lang="en-US" altLang="zh-TW" sz="2000" dirty="0" err="1"/>
              <a:t>subband</a:t>
            </a:r>
            <a:r>
              <a:rPr lang="en-US" altLang="zh-TW" sz="2000" dirty="0"/>
              <a:t> channel conditions, the number of DSO </a:t>
            </a:r>
            <a:r>
              <a:rPr lang="en-US" altLang="zh-TW" sz="2000" dirty="0" err="1"/>
              <a:t>subband</a:t>
            </a:r>
            <a:r>
              <a:rPr lang="en-US" altLang="zh-TW" sz="2000" dirty="0"/>
              <a:t> configurations should be limited.</a:t>
            </a:r>
          </a:p>
          <a:p>
            <a:endParaRPr lang="en-US" altLang="zh-TW" sz="2000" dirty="0"/>
          </a:p>
          <a:p>
            <a:r>
              <a:rPr lang="en-US" altLang="zh-TW" sz="2000" dirty="0"/>
              <a:t>To balance the flexibility of DSO </a:t>
            </a:r>
            <a:r>
              <a:rPr lang="en-US" altLang="zh-TW" sz="2000" dirty="0" err="1"/>
              <a:t>subband</a:t>
            </a:r>
            <a:r>
              <a:rPr lang="en-US" altLang="zh-TW" sz="2000" dirty="0"/>
              <a:t> utilization with spectrum efficiency (good throughput) of DSO </a:t>
            </a:r>
            <a:r>
              <a:rPr lang="en-US" altLang="zh-TW" sz="2000" dirty="0" err="1"/>
              <a:t>subbands</a:t>
            </a:r>
            <a:r>
              <a:rPr lang="en-US" altLang="zh-TW" sz="2000" dirty="0"/>
              <a:t>, the size of DSO </a:t>
            </a:r>
            <a:r>
              <a:rPr lang="en-US" altLang="zh-TW" sz="2000" dirty="0" err="1"/>
              <a:t>subband</a:t>
            </a:r>
            <a:r>
              <a:rPr lang="en-US" altLang="zh-TW" sz="2000" dirty="0"/>
              <a:t> bandwidth should </a:t>
            </a:r>
            <a:r>
              <a:rPr lang="en-US" altLang="zh-CN" sz="2000" dirty="0"/>
              <a:t>also </a:t>
            </a:r>
            <a:r>
              <a:rPr lang="en-US" altLang="zh-TW" sz="2000" dirty="0"/>
              <a:t>be carefully chosen.</a:t>
            </a:r>
          </a:p>
          <a:p>
            <a:endParaRPr lang="en-US" altLang="zh-TW" dirty="0"/>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Autofit/>
          </a:bodyPr>
          <a:lstStyle/>
          <a:p>
            <a:r>
              <a:rPr lang="en-US" altLang="zh-TW" sz="2800" dirty="0">
                <a:solidFill>
                  <a:schemeClr val="tx1"/>
                </a:solidFill>
              </a:rPr>
              <a:t>Motivation for Proposed DSO </a:t>
            </a:r>
            <a:r>
              <a:rPr lang="en-US" altLang="zh-TW" sz="2800" dirty="0" err="1">
                <a:solidFill>
                  <a:schemeClr val="tx1"/>
                </a:solidFill>
              </a:rPr>
              <a:t>S</a:t>
            </a:r>
            <a:r>
              <a:rPr lang="en-US" altLang="zh-CN" sz="2800" dirty="0" err="1">
                <a:solidFill>
                  <a:schemeClr val="tx1"/>
                </a:solidFill>
              </a:rPr>
              <a:t>ubband</a:t>
            </a:r>
            <a:r>
              <a:rPr lang="en-US" altLang="zh-CN" sz="2800" dirty="0">
                <a:solidFill>
                  <a:schemeClr val="tx1"/>
                </a:solidFill>
              </a:rPr>
              <a:t> Configurations</a:t>
            </a:r>
            <a:endParaRPr lang="zh-TW" altLang="en-US" sz="2800" dirty="0">
              <a:solidFill>
                <a:schemeClr val="tx1"/>
              </a:solidFill>
            </a:endParaRPr>
          </a:p>
        </p:txBody>
      </p:sp>
    </p:spTree>
    <p:extLst>
      <p:ext uri="{BB962C8B-B14F-4D97-AF65-F5344CB8AC3E}">
        <p14:creationId xmlns:p14="http://schemas.microsoft.com/office/powerpoint/2010/main" val="152470539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F3D89A8D-90AA-9744-0328-4A93DBA716A6}"/>
              </a:ext>
            </a:extLst>
          </p:cNvPr>
          <p:cNvSpPr>
            <a:spLocks noGrp="1"/>
          </p:cNvSpPr>
          <p:nvPr>
            <p:ph type="sldNum" sz="quarter" idx="4"/>
          </p:nvPr>
        </p:nvSpPr>
        <p:spPr>
          <a:xfrm>
            <a:off x="8781679" y="6517749"/>
            <a:ext cx="38472" cy="92333"/>
          </a:xfrm>
        </p:spPr>
        <p:txBody>
          <a:bodyPr/>
          <a:lstStyle/>
          <a:p>
            <a:fld id="{0AEF9A4B-07C9-404C-9053-A3A2AC3AD5D6}" type="slidenum">
              <a:rPr lang="en-GB" smtClean="0"/>
              <a:pPr/>
              <a:t>5</a:t>
            </a:fld>
            <a:endParaRPr lang="en-GB" dirty="0"/>
          </a:p>
        </p:txBody>
      </p:sp>
      <p:sp>
        <p:nvSpPr>
          <p:cNvPr id="3" name="內容版面配置區 2">
            <a:extLst>
              <a:ext uri="{FF2B5EF4-FFF2-40B4-BE49-F238E27FC236}">
                <a16:creationId xmlns:a16="http://schemas.microsoft.com/office/drawing/2014/main" id="{757F6545-592F-6796-7F18-3A04FE55F0DD}"/>
              </a:ext>
            </a:extLst>
          </p:cNvPr>
          <p:cNvSpPr>
            <a:spLocks noGrp="1"/>
          </p:cNvSpPr>
          <p:nvPr>
            <p:ph sz="quarter" idx="10"/>
          </p:nvPr>
        </p:nvSpPr>
        <p:spPr>
          <a:xfrm>
            <a:off x="323851" y="1219200"/>
            <a:ext cx="8743950" cy="2616514"/>
          </a:xfrm>
        </p:spPr>
        <p:txBody>
          <a:bodyPr/>
          <a:lstStyle/>
          <a:p>
            <a:endParaRPr lang="en-US" altLang="zh-TW" dirty="0"/>
          </a:p>
          <a:p>
            <a:r>
              <a:rPr lang="en-US" altLang="zh-TW" dirty="0"/>
              <a:t>The minimum DSO </a:t>
            </a:r>
            <a:r>
              <a:rPr lang="en-US" altLang="zh-TW" dirty="0" err="1"/>
              <a:t>subband</a:t>
            </a:r>
            <a:r>
              <a:rPr lang="en-US" altLang="zh-TW" dirty="0"/>
              <a:t> bandwidth is 80MHz.</a:t>
            </a:r>
          </a:p>
          <a:p>
            <a:endParaRPr lang="en-US" altLang="zh-TW" dirty="0"/>
          </a:p>
          <a:p>
            <a:r>
              <a:rPr lang="en-US" altLang="zh-TW" dirty="0"/>
              <a:t>DSO </a:t>
            </a:r>
            <a:r>
              <a:rPr lang="en-US" altLang="zh-TW" dirty="0" err="1"/>
              <a:t>subband</a:t>
            </a:r>
            <a:r>
              <a:rPr lang="en-US" altLang="zh-TW" dirty="0"/>
              <a:t> configurations can be defined corresponding to operating bandwidth of a BSS:</a:t>
            </a:r>
          </a:p>
          <a:p>
            <a:pPr lvl="1"/>
            <a:r>
              <a:rPr lang="en-US" altLang="zh-TW" dirty="0"/>
              <a:t>Secondary 80MHz (S_80) is the DSO </a:t>
            </a:r>
            <a:r>
              <a:rPr lang="en-US" altLang="zh-TW" dirty="0" err="1"/>
              <a:t>subband</a:t>
            </a:r>
            <a:r>
              <a:rPr lang="en-US" altLang="zh-TW" dirty="0"/>
              <a:t> for 160MHz bandwidth </a:t>
            </a:r>
          </a:p>
          <a:p>
            <a:pPr lvl="1"/>
            <a:r>
              <a:rPr lang="en-US" altLang="zh-TW" dirty="0"/>
              <a:t>S_80 and S_160 are DSO </a:t>
            </a:r>
            <a:r>
              <a:rPr lang="en-US" altLang="zh-TW" dirty="0" err="1"/>
              <a:t>subbands</a:t>
            </a:r>
            <a:r>
              <a:rPr lang="en-US" altLang="zh-TW" dirty="0"/>
              <a:t> for 320MHz bandwidth</a:t>
            </a:r>
          </a:p>
          <a:p>
            <a:pPr lvl="1"/>
            <a:r>
              <a:rPr lang="en-US" altLang="zh-TW" dirty="0"/>
              <a:t>Whether allow S_160_low 80 and/or S_160_high 80 as a DSO </a:t>
            </a:r>
            <a:r>
              <a:rPr lang="en-US" altLang="zh-TW" dirty="0" err="1"/>
              <a:t>subband</a:t>
            </a:r>
            <a:r>
              <a:rPr lang="en-US" altLang="zh-TW" dirty="0"/>
              <a:t> or not is TBD</a:t>
            </a:r>
          </a:p>
          <a:p>
            <a:endParaRPr lang="en-US" altLang="zh-TW" dirty="0"/>
          </a:p>
          <a:p>
            <a:r>
              <a:rPr lang="en-US" altLang="zh-TW" dirty="0"/>
              <a:t>The DSO </a:t>
            </a:r>
            <a:r>
              <a:rPr lang="en-US" altLang="zh-TW" dirty="0" err="1"/>
              <a:t>subband</a:t>
            </a:r>
            <a:r>
              <a:rPr lang="en-US" altLang="zh-TW" dirty="0"/>
              <a:t> for a non-AP DSO STA can be defined based on the operating bandwidth of the STA, for example:</a:t>
            </a:r>
          </a:p>
          <a:p>
            <a:pPr lvl="1"/>
            <a:r>
              <a:rPr lang="en-US" altLang="zh-TW" dirty="0"/>
              <a:t>S_80 as a DSO </a:t>
            </a:r>
            <a:r>
              <a:rPr lang="en-US" altLang="zh-TW" dirty="0" err="1"/>
              <a:t>subband</a:t>
            </a:r>
            <a:r>
              <a:rPr lang="en-US" altLang="zh-TW" dirty="0"/>
              <a:t> for a DSO STA with 80MHz operating bandwidth </a:t>
            </a:r>
          </a:p>
          <a:p>
            <a:pPr lvl="1"/>
            <a:r>
              <a:rPr lang="en-US" altLang="zh-TW" dirty="0"/>
              <a:t>S_160 as a DSO </a:t>
            </a:r>
            <a:r>
              <a:rPr lang="en-US" altLang="zh-TW" dirty="0" err="1"/>
              <a:t>subband</a:t>
            </a:r>
            <a:r>
              <a:rPr lang="en-US" altLang="zh-TW" dirty="0"/>
              <a:t> for a DSO STA with 160MHz operating bandwidth</a:t>
            </a:r>
          </a:p>
          <a:p>
            <a:endParaRPr lang="en-US" altLang="zh-TW" dirty="0"/>
          </a:p>
          <a:p>
            <a:pPr marL="0" indent="0">
              <a:buNone/>
            </a:pPr>
            <a:endParaRPr lang="en-US" altLang="zh-TW" dirty="0"/>
          </a:p>
          <a:p>
            <a:endParaRPr lang="en-US" altLang="zh-TW" dirty="0"/>
          </a:p>
          <a:p>
            <a:endParaRPr lang="zh-TW" altLang="en-US" dirty="0"/>
          </a:p>
        </p:txBody>
      </p:sp>
      <p:sp>
        <p:nvSpPr>
          <p:cNvPr id="4" name="標題 3">
            <a:extLst>
              <a:ext uri="{FF2B5EF4-FFF2-40B4-BE49-F238E27FC236}">
                <a16:creationId xmlns:a16="http://schemas.microsoft.com/office/drawing/2014/main" id="{39CC61F7-4D04-0D2F-6EB8-C7CA647E045F}"/>
              </a:ext>
            </a:extLst>
          </p:cNvPr>
          <p:cNvSpPr>
            <a:spLocks noGrp="1"/>
          </p:cNvSpPr>
          <p:nvPr>
            <p:ph type="title"/>
          </p:nvPr>
        </p:nvSpPr>
        <p:spPr>
          <a:xfrm>
            <a:off x="323851" y="858885"/>
            <a:ext cx="8218488" cy="468524"/>
          </a:xfrm>
        </p:spPr>
        <p:txBody>
          <a:bodyPr>
            <a:normAutofit fontScale="90000"/>
          </a:bodyPr>
          <a:lstStyle/>
          <a:p>
            <a:r>
              <a:rPr lang="en-US" altLang="zh-TW" dirty="0">
                <a:solidFill>
                  <a:schemeClr val="tx1"/>
                </a:solidFill>
              </a:rPr>
              <a:t>Proposed DSO </a:t>
            </a:r>
            <a:r>
              <a:rPr lang="en-US" altLang="zh-TW" dirty="0" err="1">
                <a:solidFill>
                  <a:schemeClr val="tx1"/>
                </a:solidFill>
              </a:rPr>
              <a:t>S</a:t>
            </a:r>
            <a:r>
              <a:rPr lang="en-US" altLang="zh-CN" dirty="0" err="1">
                <a:solidFill>
                  <a:schemeClr val="tx1"/>
                </a:solidFill>
              </a:rPr>
              <a:t>ubband</a:t>
            </a:r>
            <a:r>
              <a:rPr lang="en-US" altLang="zh-CN" dirty="0">
                <a:solidFill>
                  <a:schemeClr val="tx1"/>
                </a:solidFill>
              </a:rPr>
              <a:t> Configuration</a:t>
            </a:r>
            <a:endParaRPr lang="zh-TW" altLang="en-US" dirty="0">
              <a:solidFill>
                <a:schemeClr val="tx1"/>
              </a:solidFill>
            </a:endParaRPr>
          </a:p>
        </p:txBody>
      </p:sp>
    </p:spTree>
    <p:extLst>
      <p:ext uri="{BB962C8B-B14F-4D97-AF65-F5344CB8AC3E}">
        <p14:creationId xmlns:p14="http://schemas.microsoft.com/office/powerpoint/2010/main" val="4131835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34535"/>
          </a:xfrm>
        </p:spPr>
        <p:txBody>
          <a:bodyPr>
            <a:normAutofit/>
          </a:bodyPr>
          <a:lstStyle/>
          <a:p>
            <a:r>
              <a:rPr lang="en-US" sz="3200" dirty="0"/>
              <a:t>General requirements for DSO ICF/ICR</a:t>
            </a:r>
          </a:p>
        </p:txBody>
      </p:sp>
      <p:sp>
        <p:nvSpPr>
          <p:cNvPr id="3" name="Content Placeholder 2"/>
          <p:cNvSpPr>
            <a:spLocks noGrp="1"/>
          </p:cNvSpPr>
          <p:nvPr>
            <p:ph idx="1"/>
          </p:nvPr>
        </p:nvSpPr>
        <p:spPr>
          <a:xfrm>
            <a:off x="533319" y="1295400"/>
            <a:ext cx="8229600" cy="3681304"/>
          </a:xfrm>
        </p:spPr>
        <p:txBody>
          <a:bodyPr>
            <a:noAutofit/>
          </a:bodyPr>
          <a:lstStyle/>
          <a:p>
            <a:pPr>
              <a:buFont typeface="Arial" panose="020B0604020202020204" pitchFamily="34" charset="0"/>
              <a:buChar char="•"/>
            </a:pPr>
            <a:r>
              <a:rPr lang="en-US" sz="2000" dirty="0">
                <a:ea typeface="+mn-ea"/>
              </a:rPr>
              <a:t>DSO ICF can be BSRP and/or MU-RTS trigger frame </a:t>
            </a:r>
          </a:p>
          <a:p>
            <a:pPr lvl="1">
              <a:buFont typeface="Courier New" panose="02070309020205020404" pitchFamily="49" charset="0"/>
              <a:buChar char="o"/>
            </a:pPr>
            <a:r>
              <a:rPr lang="en-US" sz="1600" dirty="0">
                <a:ea typeface="+mn-ea"/>
              </a:rPr>
              <a:t>Easy to support EMLSR DSO STAs</a:t>
            </a:r>
          </a:p>
          <a:p>
            <a:pPr>
              <a:buFont typeface="Arial" panose="020B0604020202020204" pitchFamily="34" charset="0"/>
              <a:buChar char="•"/>
            </a:pPr>
            <a:r>
              <a:rPr lang="en-US" sz="2000" dirty="0">
                <a:ea typeface="+mn-ea"/>
              </a:rPr>
              <a:t>DSO ICF shall be able to provide enough DSO switching delay by transmitting intermediate FCS in the User Info field preceding padding and FCS field.</a:t>
            </a:r>
          </a:p>
          <a:p>
            <a:pPr lvl="1">
              <a:buFont typeface="Courier New" panose="02070309020205020404" pitchFamily="49" charset="0"/>
              <a:buChar char="o"/>
            </a:pPr>
            <a:r>
              <a:rPr lang="en-US" sz="1600" dirty="0" err="1">
                <a:ea typeface="+mn-ea"/>
              </a:rPr>
              <a:t>TGbn</a:t>
            </a:r>
            <a:r>
              <a:rPr lang="en-US" sz="1600" dirty="0">
                <a:ea typeface="+mn-ea"/>
              </a:rPr>
              <a:t> has passed the motion “Define a way in 11bn to include in an initial control frame an intermediate FCS for UHR STA(s) that precedes padding and the FCS field” </a:t>
            </a:r>
          </a:p>
          <a:p>
            <a:pPr>
              <a:buFont typeface="Arial" panose="020B0604020202020204" pitchFamily="34" charset="0"/>
              <a:buChar char="•"/>
            </a:pPr>
            <a:r>
              <a:rPr lang="en-US" sz="2000" dirty="0"/>
              <a:t>The RU Allocation subfield in the User Info field of ICF addressed to the intended DSO STA indicates the RU allocation for ICR within the </a:t>
            </a:r>
            <a:r>
              <a:rPr lang="en-US" altLang="zh-CN" sz="2000" dirty="0"/>
              <a:t>designated </a:t>
            </a:r>
            <a:r>
              <a:rPr lang="en-US" sz="2000" dirty="0"/>
              <a:t>DSO </a:t>
            </a:r>
            <a:r>
              <a:rPr lang="en-US" sz="2000" dirty="0" err="1"/>
              <a:t>subband</a:t>
            </a:r>
            <a:r>
              <a:rPr lang="en-US" sz="2000" dirty="0"/>
              <a:t>.</a:t>
            </a:r>
          </a:p>
          <a:p>
            <a:pPr lvl="1">
              <a:buFont typeface="Courier New" panose="02070309020205020404" pitchFamily="49" charset="0"/>
              <a:buChar char="o"/>
            </a:pPr>
            <a:r>
              <a:rPr lang="en-US" sz="1800" dirty="0"/>
              <a:t>When ICF is MU-RTS, the RU allocation for ICR may not follow the same rule as primary </a:t>
            </a:r>
            <a:r>
              <a:rPr lang="en-US" sz="1800" dirty="0" err="1"/>
              <a:t>subband</a:t>
            </a:r>
            <a:r>
              <a:rPr lang="en-US" sz="1800" dirty="0"/>
              <a:t>.</a:t>
            </a:r>
          </a:p>
          <a:p>
            <a:pPr lvl="2">
              <a:buFont typeface="Wingdings" panose="05000000000000000000" pitchFamily="2" charset="2"/>
              <a:buChar char="ü"/>
            </a:pPr>
            <a:r>
              <a:rPr lang="en-US" sz="1600" dirty="0"/>
              <a:t>t</a:t>
            </a:r>
            <a:r>
              <a:rPr lang="en-US" sz="1400" dirty="0"/>
              <a:t>he AP does not need to be able to decode ICR on DSO </a:t>
            </a:r>
            <a:r>
              <a:rPr lang="en-US" sz="1400" dirty="0" err="1"/>
              <a:t>subband</a:t>
            </a:r>
            <a:r>
              <a:rPr lang="en-US" sz="1400" dirty="0"/>
              <a:t>  </a:t>
            </a:r>
          </a:p>
          <a:p>
            <a:pPr lvl="1">
              <a:buFont typeface="Courier New" panose="02070309020205020404" pitchFamily="49" charset="0"/>
              <a:buChar char="o"/>
            </a:pPr>
            <a:r>
              <a:rPr lang="en-US" sz="1800" dirty="0"/>
              <a:t>When ICF is BSRP, the RU allocation for ICR follows the existing encoding of the PS160 and RU Allocation subfields defined in an EHT variant User Info field.</a:t>
            </a:r>
          </a:p>
          <a:p>
            <a:pPr marL="457200" lvl="1" indent="0">
              <a:buNone/>
            </a:pPr>
            <a:endParaRPr lang="en-US" sz="1800" dirty="0"/>
          </a:p>
          <a:p>
            <a:pPr marL="0" indent="0">
              <a:buNone/>
            </a:pPr>
            <a:endParaRPr lang="en-US" sz="2000" dirty="0"/>
          </a:p>
          <a:p>
            <a:pPr marL="457200" lvl="1" indent="0">
              <a:buNone/>
            </a:pPr>
            <a:endParaRPr lang="en-US" sz="1800" dirty="0"/>
          </a:p>
          <a:p>
            <a:pPr marL="457200" lvl="1" indent="0">
              <a:buNone/>
            </a:pPr>
            <a:endParaRPr lang="en-US" sz="2000" dirty="0"/>
          </a:p>
          <a:p>
            <a:pPr marL="857250" lvl="2" indent="0">
              <a:buNone/>
            </a:pPr>
            <a:endParaRPr lang="en-US" sz="2000" dirty="0"/>
          </a:p>
        </p:txBody>
      </p:sp>
      <p:sp>
        <p:nvSpPr>
          <p:cNvPr id="4" name="Slide Number Placeholder 3"/>
          <p:cNvSpPr>
            <a:spLocks noGrp="1"/>
          </p:cNvSpPr>
          <p:nvPr>
            <p:ph type="sldNum" sz="quarter" idx="12"/>
          </p:nvPr>
        </p:nvSpPr>
        <p:spPr>
          <a:xfrm>
            <a:off x="7664703" y="6183456"/>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6</a:t>
            </a:fld>
            <a:endParaRPr lang="en-US" altLang="ja-JP" dirty="0"/>
          </a:p>
        </p:txBody>
      </p:sp>
      <p:sp>
        <p:nvSpPr>
          <p:cNvPr id="7" name="AutoShape 3">
            <a:extLst>
              <a:ext uri="{FF2B5EF4-FFF2-40B4-BE49-F238E27FC236}">
                <a16:creationId xmlns:a16="http://schemas.microsoft.com/office/drawing/2014/main" id="{A95CA380-D47A-081B-2982-FFEFC525098C}"/>
              </a:ext>
            </a:extLst>
          </p:cNvPr>
          <p:cNvSpPr>
            <a:spLocks noChangeAspect="1" noChangeArrowheads="1" noTextEdit="1"/>
          </p:cNvSpPr>
          <p:nvPr/>
        </p:nvSpPr>
        <p:spPr bwMode="auto">
          <a:xfrm>
            <a:off x="1066800" y="3962400"/>
            <a:ext cx="7087805" cy="180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C20ABF2-C160-BBF8-BEC9-4C39DDB8289B}"/>
              </a:ext>
            </a:extLst>
          </p:cNvPr>
          <p:cNvSpPr>
            <a:spLocks noChangeArrowheads="1"/>
          </p:cNvSpPr>
          <p:nvPr/>
        </p:nvSpPr>
        <p:spPr bwMode="auto">
          <a:xfrm>
            <a:off x="3079271" y="41281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DAC2783-2306-5BAF-666A-4B0E47F5CC87}"/>
              </a:ext>
            </a:extLst>
          </p:cNvPr>
          <p:cNvSpPr>
            <a:spLocks noChangeArrowheads="1"/>
          </p:cNvSpPr>
          <p:nvPr/>
        </p:nvSpPr>
        <p:spPr bwMode="auto">
          <a:xfrm>
            <a:off x="3062085" y="4146289"/>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534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34535"/>
          </a:xfrm>
        </p:spPr>
        <p:txBody>
          <a:bodyPr>
            <a:normAutofit/>
          </a:bodyPr>
          <a:lstStyle/>
          <a:p>
            <a:r>
              <a:rPr lang="en-US" sz="3200" dirty="0"/>
              <a:t>General requirements for DSO ICF/ICR  (</a:t>
            </a:r>
            <a:r>
              <a:rPr lang="en-US" sz="3200" dirty="0" err="1"/>
              <a:t>ctnd</a:t>
            </a:r>
            <a:r>
              <a:rPr lang="en-US" sz="3200" dirty="0"/>
              <a:t>.)</a:t>
            </a:r>
          </a:p>
        </p:txBody>
      </p:sp>
      <p:sp>
        <p:nvSpPr>
          <p:cNvPr id="3" name="Content Placeholder 2"/>
          <p:cNvSpPr>
            <a:spLocks noGrp="1"/>
          </p:cNvSpPr>
          <p:nvPr>
            <p:ph idx="1"/>
          </p:nvPr>
        </p:nvSpPr>
        <p:spPr>
          <a:xfrm>
            <a:off x="447502" y="1295400"/>
            <a:ext cx="8229600" cy="3681304"/>
          </a:xfrm>
        </p:spPr>
        <p:txBody>
          <a:bodyPr>
            <a:noAutofit/>
          </a:bodyPr>
          <a:lstStyle/>
          <a:p>
            <a:pPr>
              <a:buFont typeface="Arial" panose="020B0604020202020204" pitchFamily="34" charset="0"/>
              <a:buChar char="•"/>
            </a:pPr>
            <a:r>
              <a:rPr lang="en-US" sz="2000" dirty="0"/>
              <a:t>DSO ICF may implicitly indicate the DSO operation/</a:t>
            </a:r>
            <a:r>
              <a:rPr lang="en-US" sz="2000" dirty="0" err="1"/>
              <a:t>subband</a:t>
            </a:r>
            <a:r>
              <a:rPr lang="en-US" sz="2000" dirty="0"/>
              <a:t> by RU allocation, and/or explicitly indicate the DSO operation/</a:t>
            </a:r>
            <a:r>
              <a:rPr lang="en-US" sz="2000" dirty="0" err="1"/>
              <a:t>subband</a:t>
            </a:r>
            <a:r>
              <a:rPr lang="en-US" sz="2000" dirty="0"/>
              <a:t> switch in the User Info field. The explicit signaling is TBD.</a:t>
            </a:r>
          </a:p>
          <a:p>
            <a:pPr lvl="1">
              <a:buFont typeface="Courier New" panose="02070309020205020404" pitchFamily="49" charset="0"/>
              <a:buChar char="o"/>
            </a:pPr>
            <a:r>
              <a:rPr lang="en-US" sz="1600" dirty="0"/>
              <a:t>Explicit indication provides simple and unambiguous indication for a DSO STA to determine DSO switch operation</a:t>
            </a:r>
          </a:p>
          <a:p>
            <a:pPr>
              <a:buFont typeface="Arial" panose="020B0604020202020204" pitchFamily="34" charset="0"/>
              <a:buChar char="•"/>
            </a:pPr>
            <a:r>
              <a:rPr lang="en-US" sz="2000" dirty="0"/>
              <a:t>DSO ICF (BSRP) may request channel availability information from intended DSO responder(s)</a:t>
            </a:r>
          </a:p>
          <a:p>
            <a:pPr lvl="1">
              <a:buFont typeface="Courier New" panose="02070309020205020404" pitchFamily="49" charset="0"/>
              <a:buChar char="o"/>
            </a:pPr>
            <a:r>
              <a:rPr lang="en-US" sz="1400" dirty="0"/>
              <a:t>BQR/C</a:t>
            </a:r>
            <a:r>
              <a:rPr lang="en-US" altLang="zh-CN" sz="1400" dirty="0"/>
              <a:t>hannel availability </a:t>
            </a:r>
            <a:r>
              <a:rPr lang="en-US" sz="1400" dirty="0"/>
              <a:t>request </a:t>
            </a:r>
            <a:r>
              <a:rPr lang="en-US" altLang="zh-CN" sz="1400" dirty="0"/>
              <a:t>indication in U</a:t>
            </a:r>
            <a:r>
              <a:rPr lang="en-US" sz="1400" dirty="0"/>
              <a:t>ser Info field</a:t>
            </a:r>
          </a:p>
          <a:p>
            <a:pPr lvl="1">
              <a:buFont typeface="Courier New" panose="02070309020205020404" pitchFamily="49" charset="0"/>
              <a:buChar char="o"/>
            </a:pPr>
            <a:r>
              <a:rPr lang="en-US" sz="1400" dirty="0"/>
              <a:t>DSO responder shall feedback Per 20 channel availability information within the DSO </a:t>
            </a:r>
            <a:r>
              <a:rPr lang="en-US" sz="1400" dirty="0" err="1"/>
              <a:t>subband</a:t>
            </a:r>
            <a:r>
              <a:rPr lang="en-US" sz="1400" dirty="0"/>
              <a:t> if requested</a:t>
            </a:r>
          </a:p>
          <a:p>
            <a:pPr lvl="1">
              <a:buFont typeface="Courier New" panose="02070309020205020404" pitchFamily="49" charset="0"/>
              <a:buChar char="o"/>
            </a:pPr>
            <a:r>
              <a:rPr lang="en-US" sz="1400" dirty="0"/>
              <a:t>ICR carries BSR/BQR in QoS null frame or other frame (e/g., MSBA)</a:t>
            </a:r>
          </a:p>
          <a:p>
            <a:pPr>
              <a:buFont typeface="Arial" panose="020B0604020202020204" pitchFamily="34" charset="0"/>
              <a:buChar char="•"/>
            </a:pPr>
            <a:r>
              <a:rPr lang="en-US" sz="2000" dirty="0"/>
              <a:t>An intended DSO STA switches to the assigned DSO </a:t>
            </a:r>
            <a:r>
              <a:rPr lang="en-US" sz="2000" dirty="0" err="1"/>
              <a:t>subband</a:t>
            </a:r>
            <a:r>
              <a:rPr lang="en-US" sz="2000" dirty="0"/>
              <a:t> and responds ICR on the DSO </a:t>
            </a:r>
            <a:r>
              <a:rPr lang="en-US" sz="2000" dirty="0" err="1"/>
              <a:t>subband</a:t>
            </a:r>
            <a:endParaRPr lang="en-US" sz="2000" dirty="0"/>
          </a:p>
          <a:p>
            <a:pPr lvl="1">
              <a:buFont typeface="Courier New" panose="02070309020205020404" pitchFamily="49" charset="0"/>
              <a:buChar char="o"/>
            </a:pPr>
            <a:r>
              <a:rPr lang="en-US" sz="1400" dirty="0"/>
              <a:t>The ICF responders may perform CS check before responding to DSO ICF, (e.g., basic NAV, CCA during SIFS interval between ICF/ICR) </a:t>
            </a:r>
          </a:p>
          <a:p>
            <a:pPr lvl="1">
              <a:buFont typeface="Courier New" panose="02070309020205020404" pitchFamily="49" charset="0"/>
              <a:buChar char="o"/>
            </a:pPr>
            <a:endParaRPr lang="en-US" sz="1400" dirty="0"/>
          </a:p>
          <a:p>
            <a:pPr lvl="1">
              <a:buFont typeface="Courier New" panose="02070309020205020404" pitchFamily="49" charset="0"/>
              <a:buChar char="o"/>
            </a:pPr>
            <a:endParaRPr lang="en-US" sz="1400" dirty="0"/>
          </a:p>
          <a:p>
            <a:pPr marL="0" indent="0">
              <a:buNone/>
            </a:pPr>
            <a:endParaRPr lang="en-US" sz="2000" dirty="0"/>
          </a:p>
          <a:p>
            <a:pPr marL="457200" lvl="1" indent="0">
              <a:buNone/>
            </a:pPr>
            <a:endParaRPr lang="en-US" sz="1800" dirty="0"/>
          </a:p>
          <a:p>
            <a:pPr marL="457200" lvl="1" indent="0">
              <a:buNone/>
            </a:pPr>
            <a:endParaRPr lang="en-US" sz="2000" dirty="0"/>
          </a:p>
          <a:p>
            <a:pPr marL="857250" lvl="2" indent="0">
              <a:buNone/>
            </a:pPr>
            <a:endParaRPr lang="en-US" sz="2000" dirty="0"/>
          </a:p>
        </p:txBody>
      </p:sp>
      <p:sp>
        <p:nvSpPr>
          <p:cNvPr id="4" name="Slide Number Placeholder 3"/>
          <p:cNvSpPr>
            <a:spLocks noGrp="1"/>
          </p:cNvSpPr>
          <p:nvPr>
            <p:ph type="sldNum" sz="quarter" idx="12"/>
          </p:nvPr>
        </p:nvSpPr>
        <p:spPr>
          <a:xfrm>
            <a:off x="7664703" y="6183456"/>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7</a:t>
            </a:fld>
            <a:endParaRPr lang="en-US" altLang="ja-JP" dirty="0"/>
          </a:p>
        </p:txBody>
      </p:sp>
      <p:sp>
        <p:nvSpPr>
          <p:cNvPr id="7" name="AutoShape 3">
            <a:extLst>
              <a:ext uri="{FF2B5EF4-FFF2-40B4-BE49-F238E27FC236}">
                <a16:creationId xmlns:a16="http://schemas.microsoft.com/office/drawing/2014/main" id="{A95CA380-D47A-081B-2982-FFEFC525098C}"/>
              </a:ext>
            </a:extLst>
          </p:cNvPr>
          <p:cNvSpPr>
            <a:spLocks noChangeAspect="1" noChangeArrowheads="1" noTextEdit="1"/>
          </p:cNvSpPr>
          <p:nvPr/>
        </p:nvSpPr>
        <p:spPr bwMode="auto">
          <a:xfrm>
            <a:off x="1066800" y="3962400"/>
            <a:ext cx="7087805" cy="1803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Rectangle 9">
            <a:extLst>
              <a:ext uri="{FF2B5EF4-FFF2-40B4-BE49-F238E27FC236}">
                <a16:creationId xmlns:a16="http://schemas.microsoft.com/office/drawing/2014/main" id="{7C20ABF2-C160-BBF8-BEC9-4C39DDB8289B}"/>
              </a:ext>
            </a:extLst>
          </p:cNvPr>
          <p:cNvSpPr>
            <a:spLocks noChangeArrowheads="1"/>
          </p:cNvSpPr>
          <p:nvPr/>
        </p:nvSpPr>
        <p:spPr bwMode="auto">
          <a:xfrm>
            <a:off x="3079271" y="41281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9">
            <a:extLst>
              <a:ext uri="{FF2B5EF4-FFF2-40B4-BE49-F238E27FC236}">
                <a16:creationId xmlns:a16="http://schemas.microsoft.com/office/drawing/2014/main" id="{BDAC2783-2306-5BAF-666A-4B0E47F5CC87}"/>
              </a:ext>
            </a:extLst>
          </p:cNvPr>
          <p:cNvSpPr>
            <a:spLocks noChangeArrowheads="1"/>
          </p:cNvSpPr>
          <p:nvPr/>
        </p:nvSpPr>
        <p:spPr bwMode="auto">
          <a:xfrm>
            <a:off x="3062085" y="4146289"/>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4102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Line 17">
            <a:extLst>
              <a:ext uri="{FF2B5EF4-FFF2-40B4-BE49-F238E27FC236}">
                <a16:creationId xmlns:a16="http://schemas.microsoft.com/office/drawing/2014/main" id="{143B00A4-E012-C576-5F6D-B878C6647086}"/>
              </a:ext>
            </a:extLst>
          </p:cNvPr>
          <p:cNvSpPr>
            <a:spLocks noChangeShapeType="1"/>
          </p:cNvSpPr>
          <p:nvPr/>
        </p:nvSpPr>
        <p:spPr bwMode="auto">
          <a:xfrm>
            <a:off x="1572631" y="4730469"/>
            <a:ext cx="6546444" cy="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425521" y="434316"/>
            <a:ext cx="8229600" cy="1134535"/>
          </a:xfrm>
        </p:spPr>
        <p:txBody>
          <a:bodyPr>
            <a:normAutofit/>
          </a:bodyPr>
          <a:lstStyle/>
          <a:p>
            <a:r>
              <a:rPr lang="en-US" sz="3200" dirty="0"/>
              <a:t>DSO Initial Control Frame Exchange</a:t>
            </a:r>
          </a:p>
        </p:txBody>
      </p:sp>
      <p:sp>
        <p:nvSpPr>
          <p:cNvPr id="3" name="Content Placeholder 2"/>
          <p:cNvSpPr>
            <a:spLocks noGrp="1"/>
          </p:cNvSpPr>
          <p:nvPr>
            <p:ph idx="1"/>
          </p:nvPr>
        </p:nvSpPr>
        <p:spPr>
          <a:xfrm>
            <a:off x="609600" y="1350024"/>
            <a:ext cx="8229600" cy="1328072"/>
          </a:xfr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indent="0" eaLnBrk="0" hangingPunct="0">
              <a:spcBef>
                <a:spcPct val="0"/>
              </a:spcBef>
              <a:buNone/>
            </a:pPr>
            <a:r>
              <a:rPr lang="en-US" sz="1600" dirty="0"/>
              <a:t>When </a:t>
            </a:r>
            <a:r>
              <a:rPr lang="en-US" altLang="zh-CN" sz="1600" dirty="0"/>
              <a:t>an AP transmits </a:t>
            </a:r>
            <a:r>
              <a:rPr lang="en-US" sz="1600" dirty="0"/>
              <a:t>MU-RTS as DSO ICF to initiate a DL TXOP on </a:t>
            </a:r>
            <a:r>
              <a:rPr lang="en-US" sz="1600" kern="1200" dirty="0">
                <a:solidFill>
                  <a:schemeClr val="dk1"/>
                </a:solidFill>
                <a:latin typeface="+mn-lt"/>
                <a:cs typeface="+mn-cs"/>
              </a:rPr>
              <a:t>320MHz</a:t>
            </a:r>
          </a:p>
          <a:p>
            <a:pPr marL="0" indent="0" eaLnBrk="0" hangingPunct="0">
              <a:spcBef>
                <a:spcPct val="0"/>
              </a:spcBef>
              <a:buNone/>
            </a:pPr>
            <a:endParaRPr lang="en-US" sz="1600" dirty="0"/>
          </a:p>
          <a:p>
            <a:pPr eaLnBrk="0" hangingPunct="0">
              <a:spcBef>
                <a:spcPct val="0"/>
              </a:spcBef>
              <a:buFont typeface="Arial" panose="020B0604020202020204" pitchFamily="34" charset="0"/>
              <a:buChar char="•"/>
            </a:pPr>
            <a:r>
              <a:rPr lang="en-US" sz="1600" dirty="0"/>
              <a:t>E.g., STA1 is an 80MHz non-DSO device, STA2 is an 80MHz DSO device; STA3 and STA4 are 160MHz DSO devices </a:t>
            </a:r>
          </a:p>
          <a:p>
            <a:pPr eaLnBrk="0" hangingPunct="0">
              <a:spcBef>
                <a:spcPct val="0"/>
              </a:spcBef>
              <a:buFont typeface="Arial" panose="020B0604020202020204" pitchFamily="34" charset="0"/>
              <a:buChar char="•"/>
            </a:pPr>
            <a:r>
              <a:rPr lang="en-US" sz="1600" dirty="0"/>
              <a:t>The AP allocates P80 </a:t>
            </a:r>
            <a:r>
              <a:rPr lang="en-US" sz="1600" dirty="0" err="1"/>
              <a:t>subband</a:t>
            </a:r>
            <a:r>
              <a:rPr lang="en-US" sz="1600" dirty="0"/>
              <a:t> to STA1, S80 DSO </a:t>
            </a:r>
            <a:r>
              <a:rPr lang="en-US" sz="1600" dirty="0" err="1"/>
              <a:t>subband</a:t>
            </a:r>
            <a:r>
              <a:rPr lang="en-US" sz="1600" dirty="0"/>
              <a:t> to STA2,  L80 in 160 DSO </a:t>
            </a:r>
            <a:r>
              <a:rPr lang="en-US" sz="1600" dirty="0" err="1"/>
              <a:t>subband</a:t>
            </a:r>
            <a:r>
              <a:rPr lang="en-US" sz="1600" dirty="0"/>
              <a:t> to STA3 and H80 in 160 DSO </a:t>
            </a:r>
            <a:r>
              <a:rPr lang="en-US" sz="1600" dirty="0" err="1"/>
              <a:t>subband</a:t>
            </a:r>
            <a:r>
              <a:rPr lang="en-US" sz="1600" dirty="0"/>
              <a:t> to STA4</a:t>
            </a:r>
          </a:p>
          <a:p>
            <a:pPr eaLnBrk="0" hangingPunct="0">
              <a:spcBef>
                <a:spcPct val="0"/>
              </a:spcBef>
              <a:buFont typeface="Arial" panose="020B0604020202020204" pitchFamily="34" charset="0"/>
              <a:buChar char="•"/>
            </a:pPr>
            <a:r>
              <a:rPr lang="en-US" sz="1600" dirty="0"/>
              <a:t>MU-RTS indicates RU allocations for CTS response frames from each STA within the allocated </a:t>
            </a:r>
            <a:r>
              <a:rPr lang="en-US" sz="1600" dirty="0" err="1"/>
              <a:t>subbands</a:t>
            </a:r>
            <a:r>
              <a:rPr lang="en-US" sz="1600" dirty="0"/>
              <a:t>.</a:t>
            </a:r>
          </a:p>
          <a:p>
            <a:pPr eaLnBrk="0" hangingPunct="0">
              <a:spcBef>
                <a:spcPct val="0"/>
              </a:spcBef>
              <a:buFont typeface="Arial" panose="020B0604020202020204" pitchFamily="34" charset="0"/>
              <a:buChar char="•"/>
            </a:pPr>
            <a:r>
              <a:rPr lang="en-US" sz="1600" dirty="0"/>
              <a:t>The intended DSO STAs switch to the DSO </a:t>
            </a:r>
            <a:r>
              <a:rPr lang="en-US" sz="1600" dirty="0" err="1"/>
              <a:t>subband</a:t>
            </a:r>
            <a:r>
              <a:rPr lang="en-US" sz="1600" dirty="0"/>
              <a:t> to receive DL OFDMA PPDU</a:t>
            </a:r>
          </a:p>
          <a:p>
            <a:pPr algn="ctr" eaLnBrk="0" hangingPunct="0">
              <a:spcBef>
                <a:spcPct val="0"/>
              </a:spcBef>
            </a:pPr>
            <a:endParaRPr lang="en-US" sz="900" kern="1200" dirty="0">
              <a:solidFill>
                <a:schemeClr val="dk1"/>
              </a:solidFill>
              <a:latin typeface="+mn-lt"/>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914400" lvl="2" eaLnBrk="0" hangingPunct="0">
              <a:spcBef>
                <a:spcPct val="0"/>
              </a:spcBef>
            </a:pPr>
            <a:endParaRPr lang="en-US" sz="1200" kern="1200" dirty="0">
              <a:solidFill>
                <a:schemeClr val="dk1"/>
              </a:solidFill>
              <a:latin typeface="+mn-lt"/>
              <a:ea typeface="+mn-ea"/>
              <a:cs typeface="+mn-cs"/>
            </a:endParaRPr>
          </a:p>
        </p:txBody>
      </p:sp>
      <p:sp>
        <p:nvSpPr>
          <p:cNvPr id="4" name="Slide Number Placeholder 3"/>
          <p:cNvSpPr>
            <a:spLocks noGrp="1"/>
          </p:cNvSpPr>
          <p:nvPr>
            <p:ph type="sldNum" sz="quarter" idx="12"/>
          </p:nvPr>
        </p:nvSpPr>
        <p:spPr>
          <a:xfrm>
            <a:off x="7626684" y="6170982"/>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8</a:t>
            </a:fld>
            <a:endParaRPr lang="en-US" altLang="ja-JP" dirty="0"/>
          </a:p>
        </p:txBody>
      </p:sp>
      <p:sp>
        <p:nvSpPr>
          <p:cNvPr id="20" name="Rectangle 9">
            <a:extLst>
              <a:ext uri="{FF2B5EF4-FFF2-40B4-BE49-F238E27FC236}">
                <a16:creationId xmlns:a16="http://schemas.microsoft.com/office/drawing/2014/main" id="{2A2083F4-C5EB-101C-FB41-F95B7BDAEB11}"/>
              </a:ext>
            </a:extLst>
          </p:cNvPr>
          <p:cNvSpPr>
            <a:spLocks noChangeArrowheads="1"/>
          </p:cNvSpPr>
          <p:nvPr/>
        </p:nvSpPr>
        <p:spPr bwMode="auto">
          <a:xfrm>
            <a:off x="3062085" y="437523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Line 18">
            <a:extLst>
              <a:ext uri="{FF2B5EF4-FFF2-40B4-BE49-F238E27FC236}">
                <a16:creationId xmlns:a16="http://schemas.microsoft.com/office/drawing/2014/main" id="{798C0F57-8771-691A-2243-1043A3D43371}"/>
              </a:ext>
            </a:extLst>
          </p:cNvPr>
          <p:cNvSpPr>
            <a:spLocks noChangeShapeType="1"/>
          </p:cNvSpPr>
          <p:nvPr/>
        </p:nvSpPr>
        <p:spPr bwMode="auto">
          <a:xfrm>
            <a:off x="1572630" y="5634587"/>
            <a:ext cx="6569359" cy="10467"/>
          </a:xfrm>
          <a:prstGeom prst="line">
            <a:avLst/>
          </a:prstGeom>
          <a:ln>
            <a:headEnd type="none" w="med" len="med"/>
            <a:tailEnd type="non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9" name="Rectangle 13">
            <a:extLst>
              <a:ext uri="{FF2B5EF4-FFF2-40B4-BE49-F238E27FC236}">
                <a16:creationId xmlns:a16="http://schemas.microsoft.com/office/drawing/2014/main" id="{89317BD0-BBDD-A7DC-9B8B-800C5C43B2F4}"/>
              </a:ext>
            </a:extLst>
          </p:cNvPr>
          <p:cNvSpPr>
            <a:spLocks noChangeArrowheads="1"/>
          </p:cNvSpPr>
          <p:nvPr/>
        </p:nvSpPr>
        <p:spPr bwMode="auto">
          <a:xfrm>
            <a:off x="1234503" y="4730469"/>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14">
            <a:extLst>
              <a:ext uri="{FF2B5EF4-FFF2-40B4-BE49-F238E27FC236}">
                <a16:creationId xmlns:a16="http://schemas.microsoft.com/office/drawing/2014/main" id="{615B1F76-41BF-575E-A3D6-377B8A9D7D00}"/>
              </a:ext>
            </a:extLst>
          </p:cNvPr>
          <p:cNvSpPr>
            <a:spLocks noChangeArrowheads="1"/>
          </p:cNvSpPr>
          <p:nvPr/>
        </p:nvSpPr>
        <p:spPr bwMode="auto">
          <a:xfrm>
            <a:off x="1250312" y="5149630"/>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STA2</a:t>
            </a:r>
          </a:p>
        </p:txBody>
      </p:sp>
      <p:sp>
        <p:nvSpPr>
          <p:cNvPr id="61" name="Rectangle 15">
            <a:extLst>
              <a:ext uri="{FF2B5EF4-FFF2-40B4-BE49-F238E27FC236}">
                <a16:creationId xmlns:a16="http://schemas.microsoft.com/office/drawing/2014/main" id="{F46F10A4-2E5C-775A-005E-D8D174B595AB}"/>
              </a:ext>
            </a:extLst>
          </p:cNvPr>
          <p:cNvSpPr>
            <a:spLocks noChangeArrowheads="1"/>
          </p:cNvSpPr>
          <p:nvPr/>
        </p:nvSpPr>
        <p:spPr bwMode="auto">
          <a:xfrm>
            <a:off x="1033581" y="5658980"/>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Line 18">
            <a:extLst>
              <a:ext uri="{FF2B5EF4-FFF2-40B4-BE49-F238E27FC236}">
                <a16:creationId xmlns:a16="http://schemas.microsoft.com/office/drawing/2014/main" id="{1CBAAA35-2FCF-FA5E-DC22-9EB262D41165}"/>
              </a:ext>
            </a:extLst>
          </p:cNvPr>
          <p:cNvSpPr>
            <a:spLocks noChangeShapeType="1"/>
          </p:cNvSpPr>
          <p:nvPr/>
        </p:nvSpPr>
        <p:spPr bwMode="auto">
          <a:xfrm>
            <a:off x="1579789" y="5171436"/>
            <a:ext cx="6569359" cy="1046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8">
            <a:extLst>
              <a:ext uri="{FF2B5EF4-FFF2-40B4-BE49-F238E27FC236}">
                <a16:creationId xmlns:a16="http://schemas.microsoft.com/office/drawing/2014/main" id="{B9CF28BB-B745-4402-08AB-DDEBDB48A65E}"/>
              </a:ext>
            </a:extLst>
          </p:cNvPr>
          <p:cNvSpPr>
            <a:spLocks noChangeArrowheads="1"/>
          </p:cNvSpPr>
          <p:nvPr/>
        </p:nvSpPr>
        <p:spPr bwMode="auto">
          <a:xfrm>
            <a:off x="1652449" y="4907152"/>
            <a:ext cx="149080"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rPr>
              <a:t>S80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5" name="Rectangle 43">
            <a:extLst>
              <a:ext uri="{FF2B5EF4-FFF2-40B4-BE49-F238E27FC236}">
                <a16:creationId xmlns:a16="http://schemas.microsoft.com/office/drawing/2014/main" id="{99B40A3D-4ACD-1E87-774C-A93B008E6A83}"/>
              </a:ext>
            </a:extLst>
          </p:cNvPr>
          <p:cNvSpPr>
            <a:spLocks noChangeArrowheads="1"/>
          </p:cNvSpPr>
          <p:nvPr/>
        </p:nvSpPr>
        <p:spPr bwMode="auto">
          <a:xfrm>
            <a:off x="1629324" y="5430572"/>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S160_L80</a:t>
            </a:r>
          </a:p>
        </p:txBody>
      </p:sp>
      <p:sp>
        <p:nvSpPr>
          <p:cNvPr id="69" name="Line 19">
            <a:extLst>
              <a:ext uri="{FF2B5EF4-FFF2-40B4-BE49-F238E27FC236}">
                <a16:creationId xmlns:a16="http://schemas.microsoft.com/office/drawing/2014/main" id="{B95F3115-7984-2460-D3B6-4DBE1C78E32F}"/>
              </a:ext>
            </a:extLst>
          </p:cNvPr>
          <p:cNvSpPr>
            <a:spLocks noChangeShapeType="1"/>
          </p:cNvSpPr>
          <p:nvPr/>
        </p:nvSpPr>
        <p:spPr bwMode="auto">
          <a:xfrm>
            <a:off x="1565470" y="6097737"/>
            <a:ext cx="6553605" cy="78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38">
            <a:extLst>
              <a:ext uri="{FF2B5EF4-FFF2-40B4-BE49-F238E27FC236}">
                <a16:creationId xmlns:a16="http://schemas.microsoft.com/office/drawing/2014/main" id="{56C29422-1762-CB75-F245-D942769DC1DF}"/>
              </a:ext>
            </a:extLst>
          </p:cNvPr>
          <p:cNvSpPr>
            <a:spLocks noChangeArrowheads="1"/>
          </p:cNvSpPr>
          <p:nvPr/>
        </p:nvSpPr>
        <p:spPr bwMode="auto">
          <a:xfrm>
            <a:off x="1652449" y="4528853"/>
            <a:ext cx="155492"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P</a:t>
            </a:r>
            <a:r>
              <a:rPr kumimoji="0" lang="en-US" altLang="en-US" sz="800" b="0" i="0" u="none" strike="noStrike" cap="none" normalizeH="0" baseline="0" dirty="0">
                <a:ln>
                  <a:noFill/>
                </a:ln>
                <a:solidFill>
                  <a:srgbClr val="000000"/>
                </a:solidFill>
                <a:effectLst/>
                <a:latin typeface="Calibri" panose="020F0502020204030204" pitchFamily="34" charset="0"/>
              </a:rPr>
              <a:t>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92" name="TextBox 91">
            <a:extLst>
              <a:ext uri="{FF2B5EF4-FFF2-40B4-BE49-F238E27FC236}">
                <a16:creationId xmlns:a16="http://schemas.microsoft.com/office/drawing/2014/main" id="{0EE76D22-1A94-D84E-FDC2-635A624A48DA}"/>
              </a:ext>
            </a:extLst>
          </p:cNvPr>
          <p:cNvSpPr txBox="1"/>
          <p:nvPr/>
        </p:nvSpPr>
        <p:spPr>
          <a:xfrm>
            <a:off x="1981201" y="4038688"/>
            <a:ext cx="742699"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MU-RTS</a:t>
            </a:r>
          </a:p>
        </p:txBody>
      </p:sp>
      <p:sp>
        <p:nvSpPr>
          <p:cNvPr id="96" name="TextBox 95">
            <a:extLst>
              <a:ext uri="{FF2B5EF4-FFF2-40B4-BE49-F238E27FC236}">
                <a16:creationId xmlns:a16="http://schemas.microsoft.com/office/drawing/2014/main" id="{49BA6B1C-6657-C54B-B6EF-778FB2CD4573}"/>
              </a:ext>
            </a:extLst>
          </p:cNvPr>
          <p:cNvSpPr txBox="1"/>
          <p:nvPr/>
        </p:nvSpPr>
        <p:spPr>
          <a:xfrm>
            <a:off x="2920144" y="449114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99" name="Rectangle 15">
            <a:extLst>
              <a:ext uri="{FF2B5EF4-FFF2-40B4-BE49-F238E27FC236}">
                <a16:creationId xmlns:a16="http://schemas.microsoft.com/office/drawing/2014/main" id="{1B897F21-642E-0EF1-FEFD-4EE7B624FBDA}"/>
              </a:ext>
            </a:extLst>
          </p:cNvPr>
          <p:cNvSpPr>
            <a:spLocks noChangeArrowheads="1"/>
          </p:cNvSpPr>
          <p:nvPr/>
        </p:nvSpPr>
        <p:spPr bwMode="auto">
          <a:xfrm>
            <a:off x="1058209" y="6079123"/>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43">
            <a:extLst>
              <a:ext uri="{FF2B5EF4-FFF2-40B4-BE49-F238E27FC236}">
                <a16:creationId xmlns:a16="http://schemas.microsoft.com/office/drawing/2014/main" id="{A3464529-98D6-4227-B8E3-0A28C94D80F7}"/>
              </a:ext>
            </a:extLst>
          </p:cNvPr>
          <p:cNvSpPr>
            <a:spLocks noChangeArrowheads="1"/>
          </p:cNvSpPr>
          <p:nvPr/>
        </p:nvSpPr>
        <p:spPr bwMode="auto">
          <a:xfrm>
            <a:off x="1629324" y="5946096"/>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S160_H80</a:t>
            </a:r>
          </a:p>
        </p:txBody>
      </p:sp>
      <p:sp>
        <p:nvSpPr>
          <p:cNvPr id="6" name="Line 16">
            <a:extLst>
              <a:ext uri="{FF2B5EF4-FFF2-40B4-BE49-F238E27FC236}">
                <a16:creationId xmlns:a16="http://schemas.microsoft.com/office/drawing/2014/main" id="{A2578D34-42A3-3430-5CDE-49F4B8F6D800}"/>
              </a:ext>
            </a:extLst>
          </p:cNvPr>
          <p:cNvSpPr>
            <a:spLocks noChangeShapeType="1"/>
          </p:cNvSpPr>
          <p:nvPr/>
        </p:nvSpPr>
        <p:spPr bwMode="auto">
          <a:xfrm>
            <a:off x="1652449" y="4283603"/>
            <a:ext cx="6573655" cy="0"/>
          </a:xfrm>
          <a:prstGeom prst="line">
            <a:avLst/>
          </a:prstGeom>
          <a:extLst>
            <a:ext uri="{909E8E84-426E-40DD-AFC4-6F175D3DCCD1}">
              <a14:hiddenFill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00">
              <a:solidFill>
                <a:schemeClr val="dk1"/>
              </a:solidFill>
              <a:latin typeface="+mn-lt"/>
            </a:endParaRPr>
          </a:p>
        </p:txBody>
      </p:sp>
      <p:sp>
        <p:nvSpPr>
          <p:cNvPr id="7" name="Rectangle 13">
            <a:extLst>
              <a:ext uri="{FF2B5EF4-FFF2-40B4-BE49-F238E27FC236}">
                <a16:creationId xmlns:a16="http://schemas.microsoft.com/office/drawing/2014/main" id="{2F28EA53-08CE-BDEC-154C-BAC32E7FD5B5}"/>
              </a:ext>
            </a:extLst>
          </p:cNvPr>
          <p:cNvSpPr>
            <a:spLocks noChangeArrowheads="1"/>
          </p:cNvSpPr>
          <p:nvPr/>
        </p:nvSpPr>
        <p:spPr bwMode="auto">
          <a:xfrm>
            <a:off x="1215317" y="4155234"/>
            <a:ext cx="170646" cy="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AP</a:t>
            </a:r>
          </a:p>
        </p:txBody>
      </p:sp>
      <p:sp>
        <p:nvSpPr>
          <p:cNvPr id="9" name="TextBox 8">
            <a:extLst>
              <a:ext uri="{FF2B5EF4-FFF2-40B4-BE49-F238E27FC236}">
                <a16:creationId xmlns:a16="http://schemas.microsoft.com/office/drawing/2014/main" id="{E62665DC-FD20-DACC-2C2B-795F822D5550}"/>
              </a:ext>
            </a:extLst>
          </p:cNvPr>
          <p:cNvSpPr txBox="1"/>
          <p:nvPr/>
        </p:nvSpPr>
        <p:spPr>
          <a:xfrm>
            <a:off x="2926348" y="4904300"/>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0" name="TextBox 9">
            <a:extLst>
              <a:ext uri="{FF2B5EF4-FFF2-40B4-BE49-F238E27FC236}">
                <a16:creationId xmlns:a16="http://schemas.microsoft.com/office/drawing/2014/main" id="{CA54C613-F943-C2D9-E2FA-DDA24908F85A}"/>
              </a:ext>
            </a:extLst>
          </p:cNvPr>
          <p:cNvSpPr txBox="1"/>
          <p:nvPr/>
        </p:nvSpPr>
        <p:spPr>
          <a:xfrm>
            <a:off x="2918693" y="538001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1" name="TextBox 10">
            <a:extLst>
              <a:ext uri="{FF2B5EF4-FFF2-40B4-BE49-F238E27FC236}">
                <a16:creationId xmlns:a16="http://schemas.microsoft.com/office/drawing/2014/main" id="{D02B39C0-9ADF-A23C-AB03-D77E765A0FFF}"/>
              </a:ext>
            </a:extLst>
          </p:cNvPr>
          <p:cNvSpPr txBox="1"/>
          <p:nvPr/>
        </p:nvSpPr>
        <p:spPr>
          <a:xfrm>
            <a:off x="2932694" y="584372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CTS</a:t>
            </a:r>
          </a:p>
        </p:txBody>
      </p:sp>
      <p:sp>
        <p:nvSpPr>
          <p:cNvPr id="13" name="Rectangle 9">
            <a:extLst>
              <a:ext uri="{FF2B5EF4-FFF2-40B4-BE49-F238E27FC236}">
                <a16:creationId xmlns:a16="http://schemas.microsoft.com/office/drawing/2014/main" id="{FB336C59-8681-64BA-65C2-3EE9BC4CAD9B}"/>
              </a:ext>
            </a:extLst>
          </p:cNvPr>
          <p:cNvSpPr>
            <a:spLocks noChangeArrowheads="1"/>
          </p:cNvSpPr>
          <p:nvPr/>
        </p:nvSpPr>
        <p:spPr bwMode="auto">
          <a:xfrm>
            <a:off x="3804318" y="4933258"/>
            <a:ext cx="62095" cy="14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9BF9C645-AF43-CB09-2B6E-697E0DD5C939}"/>
              </a:ext>
            </a:extLst>
          </p:cNvPr>
          <p:cNvSpPr>
            <a:spLocks noChangeArrowheads="1"/>
          </p:cNvSpPr>
          <p:nvPr/>
        </p:nvSpPr>
        <p:spPr bwMode="auto">
          <a:xfrm>
            <a:off x="3787132" y="4951423"/>
            <a:ext cx="62095" cy="14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A35820D1-AB17-1FA4-755D-16CE03053B9C}"/>
              </a:ext>
            </a:extLst>
          </p:cNvPr>
          <p:cNvSpPr/>
          <p:nvPr/>
        </p:nvSpPr>
        <p:spPr bwMode="auto">
          <a:xfrm>
            <a:off x="3660141" y="4280873"/>
            <a:ext cx="2359657" cy="898710"/>
          </a:xfrm>
          <a:prstGeom prst="rect">
            <a:avLst/>
          </a:prstGeom>
          <a:solidFill>
            <a:schemeClr val="bg1">
              <a:lumMod val="9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     DL OFDMA PPDU to STA1</a:t>
            </a:r>
          </a:p>
          <a:p>
            <a:endParaRPr lang="en-US" sz="1100" dirty="0"/>
          </a:p>
          <a:p>
            <a:endParaRPr lang="en-US" sz="1100" dirty="0"/>
          </a:p>
          <a:p>
            <a:r>
              <a:rPr lang="en-US" sz="1100" dirty="0"/>
              <a:t>     DL OFDMA PPDU to STA2</a:t>
            </a:r>
          </a:p>
          <a:p>
            <a:endParaRPr lang="en-US" sz="1100" dirty="0"/>
          </a:p>
          <a:p>
            <a:endParaRPr lang="en-US" dirty="0"/>
          </a:p>
        </p:txBody>
      </p:sp>
      <p:sp>
        <p:nvSpPr>
          <p:cNvPr id="16" name="Rectangle 15">
            <a:extLst>
              <a:ext uri="{FF2B5EF4-FFF2-40B4-BE49-F238E27FC236}">
                <a16:creationId xmlns:a16="http://schemas.microsoft.com/office/drawing/2014/main" id="{711C515E-17C4-BCA4-A2A4-0A49035C71CC}"/>
              </a:ext>
            </a:extLst>
          </p:cNvPr>
          <p:cNvSpPr/>
          <p:nvPr/>
        </p:nvSpPr>
        <p:spPr bwMode="auto">
          <a:xfrm>
            <a:off x="3657599" y="4277784"/>
            <a:ext cx="2359657" cy="42695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sp>
        <p:nvSpPr>
          <p:cNvPr id="25" name="Rectangle 24">
            <a:extLst>
              <a:ext uri="{FF2B5EF4-FFF2-40B4-BE49-F238E27FC236}">
                <a16:creationId xmlns:a16="http://schemas.microsoft.com/office/drawing/2014/main" id="{8FFDA9FC-2699-5B2C-795F-EE8D5F4701B6}"/>
              </a:ext>
            </a:extLst>
          </p:cNvPr>
          <p:cNvSpPr/>
          <p:nvPr/>
        </p:nvSpPr>
        <p:spPr bwMode="auto">
          <a:xfrm>
            <a:off x="3656736" y="5196683"/>
            <a:ext cx="2359657" cy="898710"/>
          </a:xfrm>
          <a:prstGeom prst="rect">
            <a:avLst/>
          </a:prstGeom>
          <a:solidFill>
            <a:schemeClr val="bg1">
              <a:lumMod val="9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     DL OFDMA PPDU to STA3</a:t>
            </a:r>
          </a:p>
          <a:p>
            <a:endParaRPr lang="en-US" sz="1100" dirty="0"/>
          </a:p>
          <a:p>
            <a:endParaRPr lang="en-US" sz="1100" dirty="0"/>
          </a:p>
          <a:p>
            <a:r>
              <a:rPr lang="en-US" sz="1100" dirty="0"/>
              <a:t>     DL OFDMA PPDU to STA4</a:t>
            </a:r>
          </a:p>
          <a:p>
            <a:endParaRPr lang="en-US" sz="1100" dirty="0"/>
          </a:p>
          <a:p>
            <a:endParaRPr lang="en-US" dirty="0"/>
          </a:p>
        </p:txBody>
      </p:sp>
      <p:sp>
        <p:nvSpPr>
          <p:cNvPr id="26" name="Rectangle 25">
            <a:extLst>
              <a:ext uri="{FF2B5EF4-FFF2-40B4-BE49-F238E27FC236}">
                <a16:creationId xmlns:a16="http://schemas.microsoft.com/office/drawing/2014/main" id="{75DC6FB3-08A6-48FB-7A4B-2061E7F12E3A}"/>
              </a:ext>
            </a:extLst>
          </p:cNvPr>
          <p:cNvSpPr/>
          <p:nvPr/>
        </p:nvSpPr>
        <p:spPr bwMode="auto">
          <a:xfrm>
            <a:off x="3654194" y="5193594"/>
            <a:ext cx="2359657" cy="426955"/>
          </a:xfrm>
          <a:prstGeom prst="rect">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sp>
        <p:nvSpPr>
          <p:cNvPr id="27" name="TextBox 26">
            <a:extLst>
              <a:ext uri="{FF2B5EF4-FFF2-40B4-BE49-F238E27FC236}">
                <a16:creationId xmlns:a16="http://schemas.microsoft.com/office/drawing/2014/main" id="{0F2250E4-211C-1703-58C9-799F2B3339C0}"/>
              </a:ext>
            </a:extLst>
          </p:cNvPr>
          <p:cNvSpPr txBox="1"/>
          <p:nvPr/>
        </p:nvSpPr>
        <p:spPr>
          <a:xfrm>
            <a:off x="6248400" y="4476164"/>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28" name="TextBox 27">
            <a:extLst>
              <a:ext uri="{FF2B5EF4-FFF2-40B4-BE49-F238E27FC236}">
                <a16:creationId xmlns:a16="http://schemas.microsoft.com/office/drawing/2014/main" id="{3EE3E964-2EF6-E9DD-4803-87AEB1708595}"/>
              </a:ext>
            </a:extLst>
          </p:cNvPr>
          <p:cNvSpPr txBox="1"/>
          <p:nvPr/>
        </p:nvSpPr>
        <p:spPr>
          <a:xfrm>
            <a:off x="6246949" y="491382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29" name="TextBox 28">
            <a:extLst>
              <a:ext uri="{FF2B5EF4-FFF2-40B4-BE49-F238E27FC236}">
                <a16:creationId xmlns:a16="http://schemas.microsoft.com/office/drawing/2014/main" id="{5198ADED-B9FC-0E34-CF4B-03568C44B4ED}"/>
              </a:ext>
            </a:extLst>
          </p:cNvPr>
          <p:cNvSpPr txBox="1"/>
          <p:nvPr/>
        </p:nvSpPr>
        <p:spPr>
          <a:xfrm>
            <a:off x="6246949" y="5365037"/>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
        <p:nvSpPr>
          <p:cNvPr id="30" name="TextBox 29">
            <a:extLst>
              <a:ext uri="{FF2B5EF4-FFF2-40B4-BE49-F238E27FC236}">
                <a16:creationId xmlns:a16="http://schemas.microsoft.com/office/drawing/2014/main" id="{095DB838-7BF1-8D5E-C7C6-1555F72A6CD0}"/>
              </a:ext>
            </a:extLst>
          </p:cNvPr>
          <p:cNvSpPr txBox="1"/>
          <p:nvPr/>
        </p:nvSpPr>
        <p:spPr>
          <a:xfrm>
            <a:off x="6260950" y="5828744"/>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 BA</a:t>
            </a:r>
          </a:p>
        </p:txBody>
      </p:sp>
    </p:spTree>
    <p:extLst>
      <p:ext uri="{BB962C8B-B14F-4D97-AF65-F5344CB8AC3E}">
        <p14:creationId xmlns:p14="http://schemas.microsoft.com/office/powerpoint/2010/main" val="2475838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Line 17">
            <a:extLst>
              <a:ext uri="{FF2B5EF4-FFF2-40B4-BE49-F238E27FC236}">
                <a16:creationId xmlns:a16="http://schemas.microsoft.com/office/drawing/2014/main" id="{143B00A4-E012-C576-5F6D-B878C6647086}"/>
              </a:ext>
            </a:extLst>
          </p:cNvPr>
          <p:cNvSpPr>
            <a:spLocks noChangeShapeType="1"/>
          </p:cNvSpPr>
          <p:nvPr/>
        </p:nvSpPr>
        <p:spPr bwMode="auto">
          <a:xfrm>
            <a:off x="1572631" y="4882869"/>
            <a:ext cx="6546444" cy="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425521" y="434316"/>
            <a:ext cx="8229600" cy="1134535"/>
          </a:xfrm>
        </p:spPr>
        <p:txBody>
          <a:bodyPr>
            <a:normAutofit/>
          </a:bodyPr>
          <a:lstStyle/>
          <a:p>
            <a:r>
              <a:rPr lang="en-US" sz="3200" dirty="0"/>
              <a:t>DSO Initial Control Frame Exchange</a:t>
            </a:r>
          </a:p>
        </p:txBody>
      </p:sp>
      <p:sp>
        <p:nvSpPr>
          <p:cNvPr id="3" name="Content Placeholder 2"/>
          <p:cNvSpPr>
            <a:spLocks noGrp="1"/>
          </p:cNvSpPr>
          <p:nvPr>
            <p:ph idx="1"/>
          </p:nvPr>
        </p:nvSpPr>
        <p:spPr>
          <a:xfrm>
            <a:off x="420304" y="1382274"/>
            <a:ext cx="8298175" cy="1328072"/>
          </a:xfrm>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t" anchorCtr="0" compatLnSpc="1">
            <a:prstTxWarp prst="textNoShape">
              <a:avLst/>
            </a:prstTxWarp>
          </a:bodyPr>
          <a:lstStyle/>
          <a:p>
            <a:pPr marL="0" indent="0" eaLnBrk="0" hangingPunct="0">
              <a:spcBef>
                <a:spcPct val="0"/>
              </a:spcBef>
              <a:buNone/>
            </a:pPr>
            <a:r>
              <a:rPr lang="en-US" sz="1600" dirty="0"/>
              <a:t>When </a:t>
            </a:r>
            <a:r>
              <a:rPr lang="en-US" altLang="zh-CN" sz="1600" dirty="0"/>
              <a:t>an AP transmits </a:t>
            </a:r>
            <a:r>
              <a:rPr lang="en-US" sz="1600" dirty="0"/>
              <a:t>BSRP as DSO ICF to initiate an UL TXOP on </a:t>
            </a:r>
            <a:r>
              <a:rPr lang="en-US" sz="1600" kern="1200" dirty="0">
                <a:solidFill>
                  <a:schemeClr val="dk1"/>
                </a:solidFill>
                <a:latin typeface="+mn-lt"/>
                <a:cs typeface="+mn-cs"/>
              </a:rPr>
              <a:t>320MHz</a:t>
            </a:r>
            <a:endParaRPr lang="en-US" sz="1600" kern="1200" dirty="0">
              <a:solidFill>
                <a:schemeClr val="dk1"/>
              </a:solidFill>
              <a:latin typeface="+mn-lt"/>
              <a:ea typeface="+mn-ea"/>
              <a:cs typeface="+mn-cs"/>
            </a:endParaRPr>
          </a:p>
          <a:p>
            <a:pPr eaLnBrk="0" hangingPunct="0">
              <a:spcBef>
                <a:spcPct val="0"/>
              </a:spcBef>
              <a:buFont typeface="Arial" panose="020B0604020202020204" pitchFamily="34" charset="0"/>
              <a:buChar char="•"/>
            </a:pPr>
            <a:r>
              <a:rPr lang="en-US" sz="1600" dirty="0"/>
              <a:t>E.g., STA1 is an 80MHz non-DSO device, STA2 is an 80MHz DSO device; STA3 and STA4 are 160MHz DSO devices </a:t>
            </a:r>
          </a:p>
          <a:p>
            <a:pPr eaLnBrk="0" hangingPunct="0">
              <a:spcBef>
                <a:spcPct val="0"/>
              </a:spcBef>
              <a:buFont typeface="Arial" panose="020B0604020202020204" pitchFamily="34" charset="0"/>
              <a:buChar char="•"/>
            </a:pPr>
            <a:r>
              <a:rPr lang="en-US" sz="1600" dirty="0"/>
              <a:t>BSRP indicates ICR RU allocations: P80 </a:t>
            </a:r>
            <a:r>
              <a:rPr lang="en-US" sz="1600" dirty="0" err="1"/>
              <a:t>subband</a:t>
            </a:r>
            <a:r>
              <a:rPr lang="en-US" sz="1600" dirty="0"/>
              <a:t> to STA1, S80 DSO </a:t>
            </a:r>
            <a:r>
              <a:rPr lang="en-US" sz="1600" dirty="0" err="1"/>
              <a:t>subband</a:t>
            </a:r>
            <a:r>
              <a:rPr lang="en-US" sz="1600" dirty="0"/>
              <a:t> to STA2,  L80 in 160 DSO </a:t>
            </a:r>
            <a:r>
              <a:rPr lang="en-US" sz="1600" dirty="0" err="1"/>
              <a:t>subband</a:t>
            </a:r>
            <a:r>
              <a:rPr lang="en-US" sz="1600" dirty="0"/>
              <a:t> to STA3 and H80 in 160 DSO </a:t>
            </a:r>
            <a:r>
              <a:rPr lang="en-US" sz="1600" dirty="0" err="1"/>
              <a:t>subband</a:t>
            </a:r>
            <a:r>
              <a:rPr lang="en-US" sz="1600" dirty="0"/>
              <a:t> to STA4</a:t>
            </a:r>
          </a:p>
          <a:p>
            <a:pPr eaLnBrk="0" hangingPunct="0">
              <a:spcBef>
                <a:spcPct val="0"/>
              </a:spcBef>
              <a:buFont typeface="Arial" panose="020B0604020202020204" pitchFamily="34" charset="0"/>
              <a:buChar char="•"/>
            </a:pPr>
            <a:r>
              <a:rPr lang="en-US" sz="1600" dirty="0"/>
              <a:t>The intended DSO STAs switch to the designated DSO </a:t>
            </a:r>
            <a:r>
              <a:rPr lang="en-US" sz="1600" dirty="0" err="1"/>
              <a:t>subbands</a:t>
            </a:r>
            <a:r>
              <a:rPr lang="en-US" sz="1600" dirty="0"/>
              <a:t> and respond ICR on the corresponding assigned RU</a:t>
            </a:r>
          </a:p>
          <a:p>
            <a:pPr eaLnBrk="0" hangingPunct="0">
              <a:spcBef>
                <a:spcPct val="0"/>
              </a:spcBef>
              <a:buFont typeface="Arial" panose="020B0604020202020204" pitchFamily="34" charset="0"/>
              <a:buChar char="•"/>
            </a:pPr>
            <a:r>
              <a:rPr lang="en-US" sz="1600" dirty="0"/>
              <a:t>The AP requests BSR/BQR feedback and identifies the ICR from intended recipients</a:t>
            </a:r>
          </a:p>
          <a:p>
            <a:pPr eaLnBrk="0" hangingPunct="0">
              <a:spcBef>
                <a:spcPct val="0"/>
              </a:spcBef>
              <a:buFont typeface="Arial" panose="020B0604020202020204" pitchFamily="34" charset="0"/>
              <a:buChar char="•"/>
            </a:pPr>
            <a:r>
              <a:rPr lang="en-US" sz="1600" dirty="0"/>
              <a:t>The AP then triggers UL TB PPDU from the responders and allocate resources based on the received feedback</a:t>
            </a:r>
          </a:p>
          <a:p>
            <a:pPr eaLnBrk="0" hangingPunct="0">
              <a:spcBef>
                <a:spcPct val="0"/>
              </a:spcBef>
              <a:buFont typeface="Arial" panose="020B0604020202020204" pitchFamily="34" charset="0"/>
              <a:buChar char="•"/>
            </a:pPr>
            <a:r>
              <a:rPr lang="en-US" sz="1600" dirty="0"/>
              <a:t>Note: BSRP as DSO ICF can also be used for DL TXOP</a:t>
            </a:r>
          </a:p>
          <a:p>
            <a:pPr algn="ctr" eaLnBrk="0" hangingPunct="0">
              <a:spcBef>
                <a:spcPct val="0"/>
              </a:spcBef>
            </a:pPr>
            <a:endParaRPr lang="en-US" sz="900" kern="1200" dirty="0">
              <a:solidFill>
                <a:schemeClr val="dk1"/>
              </a:solidFill>
              <a:latin typeface="+mn-lt"/>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457200" lvl="1" eaLnBrk="0" hangingPunct="0">
              <a:spcBef>
                <a:spcPct val="0"/>
              </a:spcBef>
            </a:pPr>
            <a:endParaRPr lang="en-US" sz="1200" kern="1200" dirty="0">
              <a:solidFill>
                <a:schemeClr val="dk1"/>
              </a:solidFill>
              <a:latin typeface="+mn-lt"/>
              <a:ea typeface="+mn-ea"/>
              <a:cs typeface="+mn-cs"/>
            </a:endParaRPr>
          </a:p>
          <a:p>
            <a:pPr marL="914400" lvl="2" eaLnBrk="0" hangingPunct="0">
              <a:spcBef>
                <a:spcPct val="0"/>
              </a:spcBef>
            </a:pPr>
            <a:endParaRPr lang="en-US" sz="1200" kern="1200" dirty="0">
              <a:solidFill>
                <a:schemeClr val="dk1"/>
              </a:solidFill>
              <a:latin typeface="+mn-lt"/>
              <a:ea typeface="+mn-ea"/>
              <a:cs typeface="+mn-cs"/>
            </a:endParaRPr>
          </a:p>
        </p:txBody>
      </p:sp>
      <p:sp>
        <p:nvSpPr>
          <p:cNvPr id="4" name="Slide Number Placeholder 3"/>
          <p:cNvSpPr>
            <a:spLocks noGrp="1"/>
          </p:cNvSpPr>
          <p:nvPr>
            <p:ph type="sldNum" sz="quarter" idx="12"/>
          </p:nvPr>
        </p:nvSpPr>
        <p:spPr>
          <a:xfrm>
            <a:off x="7626684" y="6170982"/>
            <a:ext cx="1060116" cy="365125"/>
          </a:xfrm>
          <a:prstGeom prst="rect">
            <a:avLst/>
          </a:prstGeom>
        </p:spPr>
        <p:txBody>
          <a:bodyPr vert="horz" lIns="91440" tIns="45720" rIns="91440" bIns="45720" rtlCol="0" anchor="ctr"/>
          <a:lstStyle>
            <a:defPPr>
              <a:defRPr lang="ja-JP"/>
            </a:defPPr>
            <a:lvl1pPr algn="r" rtl="0" fontAlgn="base">
              <a:spcBef>
                <a:spcPct val="0"/>
              </a:spcBef>
              <a:spcAft>
                <a:spcPct val="0"/>
              </a:spcAft>
              <a:defRPr kumimoji="1" sz="800" b="1" kern="1200">
                <a:solidFill>
                  <a:schemeClr val="accent1"/>
                </a:solidFill>
                <a:latin typeface="Arial" charset="0"/>
                <a:ea typeface="新細明體" charset="-120"/>
                <a:cs typeface="+mn-cs"/>
              </a:defRPr>
            </a:lvl1pPr>
            <a:lvl2pPr marL="457200" algn="l" rtl="0" fontAlgn="base">
              <a:spcBef>
                <a:spcPct val="0"/>
              </a:spcBef>
              <a:spcAft>
                <a:spcPct val="0"/>
              </a:spcAft>
              <a:defRPr kumimoji="1" sz="2400" kern="1200">
                <a:solidFill>
                  <a:schemeClr val="tx1"/>
                </a:solidFill>
                <a:latin typeface="Arial" charset="0"/>
                <a:ea typeface="新細明體" charset="-120"/>
                <a:cs typeface="+mn-cs"/>
              </a:defRPr>
            </a:lvl2pPr>
            <a:lvl3pPr marL="914400" algn="l" rtl="0" fontAlgn="base">
              <a:spcBef>
                <a:spcPct val="0"/>
              </a:spcBef>
              <a:spcAft>
                <a:spcPct val="0"/>
              </a:spcAft>
              <a:defRPr kumimoji="1" sz="2400" kern="1200">
                <a:solidFill>
                  <a:schemeClr val="tx1"/>
                </a:solidFill>
                <a:latin typeface="Arial" charset="0"/>
                <a:ea typeface="新細明體" charset="-120"/>
                <a:cs typeface="+mn-cs"/>
              </a:defRPr>
            </a:lvl3pPr>
            <a:lvl4pPr marL="1371600" algn="l" rtl="0" fontAlgn="base">
              <a:spcBef>
                <a:spcPct val="0"/>
              </a:spcBef>
              <a:spcAft>
                <a:spcPct val="0"/>
              </a:spcAft>
              <a:defRPr kumimoji="1" sz="2400" kern="1200">
                <a:solidFill>
                  <a:schemeClr val="tx1"/>
                </a:solidFill>
                <a:latin typeface="Arial" charset="0"/>
                <a:ea typeface="新細明體" charset="-120"/>
                <a:cs typeface="+mn-cs"/>
              </a:defRPr>
            </a:lvl4pPr>
            <a:lvl5pPr marL="1828800" algn="l" rtl="0" fontAlgn="base">
              <a:spcBef>
                <a:spcPct val="0"/>
              </a:spcBef>
              <a:spcAft>
                <a:spcPct val="0"/>
              </a:spcAft>
              <a:defRPr kumimoji="1" sz="2400" kern="1200">
                <a:solidFill>
                  <a:schemeClr val="tx1"/>
                </a:solidFill>
                <a:latin typeface="Arial" charset="0"/>
                <a:ea typeface="新細明體" charset="-120"/>
                <a:cs typeface="+mn-cs"/>
              </a:defRPr>
            </a:lvl5pPr>
            <a:lvl6pPr marL="2286000" algn="l" defTabSz="914400" rtl="0" eaLnBrk="1" latinLnBrk="0" hangingPunct="1">
              <a:defRPr kumimoji="1" sz="2400" kern="1200">
                <a:solidFill>
                  <a:schemeClr val="tx1"/>
                </a:solidFill>
                <a:latin typeface="Arial" charset="0"/>
                <a:ea typeface="新細明體" charset="-120"/>
                <a:cs typeface="+mn-cs"/>
              </a:defRPr>
            </a:lvl6pPr>
            <a:lvl7pPr marL="2743200" algn="l" defTabSz="914400" rtl="0" eaLnBrk="1" latinLnBrk="0" hangingPunct="1">
              <a:defRPr kumimoji="1" sz="2400" kern="1200">
                <a:solidFill>
                  <a:schemeClr val="tx1"/>
                </a:solidFill>
                <a:latin typeface="Arial" charset="0"/>
                <a:ea typeface="新細明體" charset="-120"/>
                <a:cs typeface="+mn-cs"/>
              </a:defRPr>
            </a:lvl7pPr>
            <a:lvl8pPr marL="3200400" algn="l" defTabSz="914400" rtl="0" eaLnBrk="1" latinLnBrk="0" hangingPunct="1">
              <a:defRPr kumimoji="1" sz="2400" kern="1200">
                <a:solidFill>
                  <a:schemeClr val="tx1"/>
                </a:solidFill>
                <a:latin typeface="Arial" charset="0"/>
                <a:ea typeface="新細明體" charset="-120"/>
                <a:cs typeface="+mn-cs"/>
              </a:defRPr>
            </a:lvl8pPr>
            <a:lvl9pPr marL="3657600" algn="l" defTabSz="914400" rtl="0" eaLnBrk="1" latinLnBrk="0" hangingPunct="1">
              <a:defRPr kumimoji="1" sz="2400" kern="1200">
                <a:solidFill>
                  <a:schemeClr val="tx1"/>
                </a:solidFill>
                <a:latin typeface="Arial" charset="0"/>
                <a:ea typeface="新細明體" charset="-120"/>
                <a:cs typeface="+mn-cs"/>
              </a:defRPr>
            </a:lvl9pPr>
          </a:lstStyle>
          <a:p>
            <a:pPr>
              <a:defRPr/>
            </a:pPr>
            <a:fld id="{53203323-1D81-4B34-875E-950EB66EF7BE}" type="slidenum">
              <a:rPr lang="en-US" altLang="ja-JP" smtClean="0"/>
              <a:pPr>
                <a:defRPr/>
              </a:pPr>
              <a:t>9</a:t>
            </a:fld>
            <a:endParaRPr lang="en-US" altLang="ja-JP" dirty="0"/>
          </a:p>
        </p:txBody>
      </p:sp>
      <p:sp>
        <p:nvSpPr>
          <p:cNvPr id="20" name="Rectangle 9">
            <a:extLst>
              <a:ext uri="{FF2B5EF4-FFF2-40B4-BE49-F238E27FC236}">
                <a16:creationId xmlns:a16="http://schemas.microsoft.com/office/drawing/2014/main" id="{2A2083F4-C5EB-101C-FB41-F95B7BDAEB11}"/>
              </a:ext>
            </a:extLst>
          </p:cNvPr>
          <p:cNvSpPr>
            <a:spLocks noChangeArrowheads="1"/>
          </p:cNvSpPr>
          <p:nvPr/>
        </p:nvSpPr>
        <p:spPr bwMode="auto">
          <a:xfrm>
            <a:off x="3062085" y="452763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 name="Line 18">
            <a:extLst>
              <a:ext uri="{FF2B5EF4-FFF2-40B4-BE49-F238E27FC236}">
                <a16:creationId xmlns:a16="http://schemas.microsoft.com/office/drawing/2014/main" id="{798C0F57-8771-691A-2243-1043A3D43371}"/>
              </a:ext>
            </a:extLst>
          </p:cNvPr>
          <p:cNvSpPr>
            <a:spLocks noChangeShapeType="1"/>
          </p:cNvSpPr>
          <p:nvPr/>
        </p:nvSpPr>
        <p:spPr bwMode="auto">
          <a:xfrm>
            <a:off x="1572630" y="5786987"/>
            <a:ext cx="6569359" cy="10467"/>
          </a:xfrm>
          <a:prstGeom prst="line">
            <a:avLst/>
          </a:prstGeom>
          <a:ln>
            <a:headEnd type="none" w="med" len="med"/>
            <a:tailEnd type="non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txBody>
          <a:bodyPr vert="horz" wrap="square" lIns="91440" tIns="45720" rIns="91440" bIns="45720" numCol="1" anchor="t" anchorCtr="0" compatLnSpc="1">
            <a:prstTxWarp prst="textNoShape">
              <a:avLst/>
            </a:prstTxWarp>
          </a:bodyPr>
          <a:lstStyle/>
          <a:p>
            <a:endParaRPr lang="en-US"/>
          </a:p>
        </p:txBody>
      </p:sp>
      <p:sp>
        <p:nvSpPr>
          <p:cNvPr id="59" name="Rectangle 13">
            <a:extLst>
              <a:ext uri="{FF2B5EF4-FFF2-40B4-BE49-F238E27FC236}">
                <a16:creationId xmlns:a16="http://schemas.microsoft.com/office/drawing/2014/main" id="{89317BD0-BBDD-A7DC-9B8B-800C5C43B2F4}"/>
              </a:ext>
            </a:extLst>
          </p:cNvPr>
          <p:cNvSpPr>
            <a:spLocks noChangeArrowheads="1"/>
          </p:cNvSpPr>
          <p:nvPr/>
        </p:nvSpPr>
        <p:spPr bwMode="auto">
          <a:xfrm>
            <a:off x="1234503" y="4882869"/>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14">
            <a:extLst>
              <a:ext uri="{FF2B5EF4-FFF2-40B4-BE49-F238E27FC236}">
                <a16:creationId xmlns:a16="http://schemas.microsoft.com/office/drawing/2014/main" id="{615B1F76-41BF-575E-A3D6-377B8A9D7D00}"/>
              </a:ext>
            </a:extLst>
          </p:cNvPr>
          <p:cNvSpPr>
            <a:spLocks noChangeArrowheads="1"/>
          </p:cNvSpPr>
          <p:nvPr/>
        </p:nvSpPr>
        <p:spPr bwMode="auto">
          <a:xfrm>
            <a:off x="1250312" y="5302030"/>
            <a:ext cx="313776" cy="14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STA2</a:t>
            </a:r>
          </a:p>
        </p:txBody>
      </p:sp>
      <p:sp>
        <p:nvSpPr>
          <p:cNvPr id="61" name="Rectangle 15">
            <a:extLst>
              <a:ext uri="{FF2B5EF4-FFF2-40B4-BE49-F238E27FC236}">
                <a16:creationId xmlns:a16="http://schemas.microsoft.com/office/drawing/2014/main" id="{F46F10A4-2E5C-775A-005E-D8D174B595AB}"/>
              </a:ext>
            </a:extLst>
          </p:cNvPr>
          <p:cNvSpPr>
            <a:spLocks noChangeArrowheads="1"/>
          </p:cNvSpPr>
          <p:nvPr/>
        </p:nvSpPr>
        <p:spPr bwMode="auto">
          <a:xfrm>
            <a:off x="1033581" y="5811380"/>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STA3</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3" name="Line 18">
            <a:extLst>
              <a:ext uri="{FF2B5EF4-FFF2-40B4-BE49-F238E27FC236}">
                <a16:creationId xmlns:a16="http://schemas.microsoft.com/office/drawing/2014/main" id="{1CBAAA35-2FCF-FA5E-DC22-9EB262D41165}"/>
              </a:ext>
            </a:extLst>
          </p:cNvPr>
          <p:cNvSpPr>
            <a:spLocks noChangeShapeType="1"/>
          </p:cNvSpPr>
          <p:nvPr/>
        </p:nvSpPr>
        <p:spPr bwMode="auto">
          <a:xfrm>
            <a:off x="1579789" y="5323836"/>
            <a:ext cx="6569359" cy="10467"/>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8">
            <a:extLst>
              <a:ext uri="{FF2B5EF4-FFF2-40B4-BE49-F238E27FC236}">
                <a16:creationId xmlns:a16="http://schemas.microsoft.com/office/drawing/2014/main" id="{B9CF28BB-B745-4402-08AB-DDEBDB48A65E}"/>
              </a:ext>
            </a:extLst>
          </p:cNvPr>
          <p:cNvSpPr>
            <a:spLocks noChangeArrowheads="1"/>
          </p:cNvSpPr>
          <p:nvPr/>
        </p:nvSpPr>
        <p:spPr bwMode="auto">
          <a:xfrm>
            <a:off x="1652449" y="5059552"/>
            <a:ext cx="149080"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rgbClr val="000000"/>
                </a:solidFill>
                <a:effectLst/>
                <a:latin typeface="Calibri" panose="020F0502020204030204" pitchFamily="34" charset="0"/>
              </a:rPr>
              <a:t>S80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65" name="Rectangle 43">
            <a:extLst>
              <a:ext uri="{FF2B5EF4-FFF2-40B4-BE49-F238E27FC236}">
                <a16:creationId xmlns:a16="http://schemas.microsoft.com/office/drawing/2014/main" id="{99B40A3D-4ACD-1E87-774C-A93B008E6A83}"/>
              </a:ext>
            </a:extLst>
          </p:cNvPr>
          <p:cNvSpPr>
            <a:spLocks noChangeArrowheads="1"/>
          </p:cNvSpPr>
          <p:nvPr/>
        </p:nvSpPr>
        <p:spPr bwMode="auto">
          <a:xfrm>
            <a:off x="1629324" y="5582972"/>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S160_L80</a:t>
            </a:r>
          </a:p>
        </p:txBody>
      </p:sp>
      <p:sp>
        <p:nvSpPr>
          <p:cNvPr id="69" name="Line 19">
            <a:extLst>
              <a:ext uri="{FF2B5EF4-FFF2-40B4-BE49-F238E27FC236}">
                <a16:creationId xmlns:a16="http://schemas.microsoft.com/office/drawing/2014/main" id="{B95F3115-7984-2460-D3B6-4DBE1C78E32F}"/>
              </a:ext>
            </a:extLst>
          </p:cNvPr>
          <p:cNvSpPr>
            <a:spLocks noChangeShapeType="1"/>
          </p:cNvSpPr>
          <p:nvPr/>
        </p:nvSpPr>
        <p:spPr bwMode="auto">
          <a:xfrm>
            <a:off x="1565470" y="6250137"/>
            <a:ext cx="6553605" cy="7850"/>
          </a:xfrm>
          <a:prstGeom prst="line">
            <a:avLst/>
          </a:prstGeom>
          <a:noFill/>
          <a:ln w="9525"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Rectangle 38">
            <a:extLst>
              <a:ext uri="{FF2B5EF4-FFF2-40B4-BE49-F238E27FC236}">
                <a16:creationId xmlns:a16="http://schemas.microsoft.com/office/drawing/2014/main" id="{56C29422-1762-CB75-F245-D942769DC1DF}"/>
              </a:ext>
            </a:extLst>
          </p:cNvPr>
          <p:cNvSpPr>
            <a:spLocks noChangeArrowheads="1"/>
          </p:cNvSpPr>
          <p:nvPr/>
        </p:nvSpPr>
        <p:spPr bwMode="auto">
          <a:xfrm>
            <a:off x="1652449" y="4681253"/>
            <a:ext cx="155492" cy="115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P</a:t>
            </a:r>
            <a:r>
              <a:rPr kumimoji="0" lang="en-US" altLang="en-US" sz="800" b="0" i="0" u="none" strike="noStrike" cap="none" normalizeH="0" baseline="0" dirty="0">
                <a:ln>
                  <a:noFill/>
                </a:ln>
                <a:solidFill>
                  <a:srgbClr val="000000"/>
                </a:solidFill>
                <a:effectLst/>
                <a:latin typeface="Calibri" panose="020F0502020204030204" pitchFamily="34" charset="0"/>
              </a:rPr>
              <a:t>80</a:t>
            </a:r>
            <a:endParaRPr kumimoji="0" lang="en-US" altLang="en-US" sz="800" b="0" i="0" u="none" strike="noStrike" cap="none" normalizeH="0" baseline="0" dirty="0">
              <a:ln>
                <a:noFill/>
              </a:ln>
              <a:solidFill>
                <a:schemeClr val="tx1"/>
              </a:solidFill>
              <a:effectLst/>
              <a:latin typeface="Arial" panose="020B0604020202020204" pitchFamily="34" charset="0"/>
            </a:endParaRPr>
          </a:p>
        </p:txBody>
      </p:sp>
      <p:sp>
        <p:nvSpPr>
          <p:cNvPr id="92" name="TextBox 91">
            <a:extLst>
              <a:ext uri="{FF2B5EF4-FFF2-40B4-BE49-F238E27FC236}">
                <a16:creationId xmlns:a16="http://schemas.microsoft.com/office/drawing/2014/main" id="{0EE76D22-1A94-D84E-FDC2-635A624A48DA}"/>
              </a:ext>
            </a:extLst>
          </p:cNvPr>
          <p:cNvSpPr txBox="1"/>
          <p:nvPr/>
        </p:nvSpPr>
        <p:spPr>
          <a:xfrm>
            <a:off x="2133602" y="4191088"/>
            <a:ext cx="590298"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BSRP</a:t>
            </a:r>
          </a:p>
        </p:txBody>
      </p:sp>
      <p:sp>
        <p:nvSpPr>
          <p:cNvPr id="96" name="TextBox 95">
            <a:extLst>
              <a:ext uri="{FF2B5EF4-FFF2-40B4-BE49-F238E27FC236}">
                <a16:creationId xmlns:a16="http://schemas.microsoft.com/office/drawing/2014/main" id="{49BA6B1C-6657-C54B-B6EF-778FB2CD4573}"/>
              </a:ext>
            </a:extLst>
          </p:cNvPr>
          <p:cNvSpPr txBox="1"/>
          <p:nvPr/>
        </p:nvSpPr>
        <p:spPr>
          <a:xfrm>
            <a:off x="2920144" y="464354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99" name="Rectangle 15">
            <a:extLst>
              <a:ext uri="{FF2B5EF4-FFF2-40B4-BE49-F238E27FC236}">
                <a16:creationId xmlns:a16="http://schemas.microsoft.com/office/drawing/2014/main" id="{1B897F21-642E-0EF1-FEFD-4EE7B624FBDA}"/>
              </a:ext>
            </a:extLst>
          </p:cNvPr>
          <p:cNvSpPr>
            <a:spLocks noChangeArrowheads="1"/>
          </p:cNvSpPr>
          <p:nvPr/>
        </p:nvSpPr>
        <p:spPr bwMode="auto">
          <a:xfrm>
            <a:off x="1058209" y="6231523"/>
            <a:ext cx="103752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rPr>
              <a:t>        STA4</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43">
            <a:extLst>
              <a:ext uri="{FF2B5EF4-FFF2-40B4-BE49-F238E27FC236}">
                <a16:creationId xmlns:a16="http://schemas.microsoft.com/office/drawing/2014/main" id="{A3464529-98D6-4227-B8E3-0A28C94D80F7}"/>
              </a:ext>
            </a:extLst>
          </p:cNvPr>
          <p:cNvSpPr>
            <a:spLocks noChangeArrowheads="1"/>
          </p:cNvSpPr>
          <p:nvPr/>
        </p:nvSpPr>
        <p:spPr bwMode="auto">
          <a:xfrm>
            <a:off x="1629324" y="6098496"/>
            <a:ext cx="441778"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dirty="0">
                <a:solidFill>
                  <a:srgbClr val="000000"/>
                </a:solidFill>
                <a:latin typeface="Calibri" panose="020F0502020204030204" pitchFamily="34" charset="0"/>
              </a:rPr>
              <a:t>S160_H80</a:t>
            </a:r>
          </a:p>
        </p:txBody>
      </p:sp>
      <p:sp>
        <p:nvSpPr>
          <p:cNvPr id="104" name="TextBox 103">
            <a:extLst>
              <a:ext uri="{FF2B5EF4-FFF2-40B4-BE49-F238E27FC236}">
                <a16:creationId xmlns:a16="http://schemas.microsoft.com/office/drawing/2014/main" id="{057FBB5B-BD96-2AF1-E943-92189FEBEA3F}"/>
              </a:ext>
            </a:extLst>
          </p:cNvPr>
          <p:cNvSpPr txBox="1"/>
          <p:nvPr/>
        </p:nvSpPr>
        <p:spPr>
          <a:xfrm>
            <a:off x="6382299" y="4217829"/>
            <a:ext cx="542520" cy="215444"/>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800" dirty="0"/>
              <a:t>M-BA</a:t>
            </a:r>
          </a:p>
        </p:txBody>
      </p:sp>
      <p:sp>
        <p:nvSpPr>
          <p:cNvPr id="108" name="Rectangle 107">
            <a:extLst>
              <a:ext uri="{FF2B5EF4-FFF2-40B4-BE49-F238E27FC236}">
                <a16:creationId xmlns:a16="http://schemas.microsoft.com/office/drawing/2014/main" id="{7D00C90F-DC44-EFBE-E06F-A261E05045AB}"/>
              </a:ext>
            </a:extLst>
          </p:cNvPr>
          <p:cNvSpPr/>
          <p:nvPr/>
        </p:nvSpPr>
        <p:spPr bwMode="auto">
          <a:xfrm>
            <a:off x="4408113" y="5321809"/>
            <a:ext cx="1749724" cy="928328"/>
          </a:xfrm>
          <a:prstGeom prst="rect">
            <a:avLst/>
          </a:prstGeom>
          <a:solidFill>
            <a:schemeClr val="bg1">
              <a:lumMod val="95000"/>
            </a:schemeClr>
          </a:solidFill>
          <a:ln w="12700" cap="flat" cmpd="sng" algn="ctr">
            <a:solidFill>
              <a:schemeClr val="accent1"/>
            </a:solidFill>
            <a:prstDash val="solid"/>
            <a:round/>
            <a:headEnd type="none" w="sm" len="sm"/>
            <a:tailEnd type="none" w="sm" len="sm"/>
          </a:ln>
        </p:spPr>
        <p:txBody>
          <a:bodyPr vert="horz" wrap="square" lIns="91440" tIns="45720" rIns="91440" bIns="45720" numCol="1" rtlCol="0" anchor="t" anchorCtr="0" compatLnSpc="1"/>
          <a:lstStyle/>
          <a:p>
            <a:endParaRPr lang="en-US" dirty="0"/>
          </a:p>
          <a:p>
            <a:endParaRPr lang="en-US" dirty="0"/>
          </a:p>
          <a:p>
            <a:r>
              <a:rPr lang="en-US" sz="1100" dirty="0"/>
              <a:t>UL TB PPDU from STA4</a:t>
            </a:r>
          </a:p>
        </p:txBody>
      </p:sp>
      <p:sp>
        <p:nvSpPr>
          <p:cNvPr id="6" name="Line 16">
            <a:extLst>
              <a:ext uri="{FF2B5EF4-FFF2-40B4-BE49-F238E27FC236}">
                <a16:creationId xmlns:a16="http://schemas.microsoft.com/office/drawing/2014/main" id="{A2578D34-42A3-3430-5CDE-49F4B8F6D800}"/>
              </a:ext>
            </a:extLst>
          </p:cNvPr>
          <p:cNvSpPr>
            <a:spLocks noChangeShapeType="1"/>
          </p:cNvSpPr>
          <p:nvPr/>
        </p:nvSpPr>
        <p:spPr bwMode="auto">
          <a:xfrm>
            <a:off x="1652449" y="4436003"/>
            <a:ext cx="6573655" cy="0"/>
          </a:xfrm>
          <a:prstGeom prst="line">
            <a:avLst/>
          </a:prstGeom>
          <a:extLst>
            <a:ext uri="{909E8E84-426E-40DD-AFC4-6F175D3DCCD1}">
              <a14:hiddenFill xmlns:a14="http://schemas.microsoft.com/office/drawing/2010/main">
                <a:noFill/>
              </a14:hiddenFill>
            </a:ext>
          </a:extLst>
        </p:spPr>
        <p:style>
          <a:lnRef idx="2">
            <a:schemeClr val="dk1"/>
          </a:lnRef>
          <a:fillRef idx="1">
            <a:schemeClr val="lt1"/>
          </a:fillRef>
          <a:effectRef idx="0">
            <a:schemeClr val="dk1"/>
          </a:effectRef>
          <a:fontRef idx="minor">
            <a:schemeClr val="dk1"/>
          </a:fontRef>
        </p:style>
        <p:txBody>
          <a:bodyPr wrap="square" rtlCol="0">
            <a:spAutoFit/>
          </a:bodyPr>
          <a:lstStyle/>
          <a:p>
            <a:endParaRPr lang="en-US" sz="1000">
              <a:solidFill>
                <a:schemeClr val="dk1"/>
              </a:solidFill>
              <a:latin typeface="+mn-lt"/>
            </a:endParaRPr>
          </a:p>
        </p:txBody>
      </p:sp>
      <p:sp>
        <p:nvSpPr>
          <p:cNvPr id="7" name="Rectangle 13">
            <a:extLst>
              <a:ext uri="{FF2B5EF4-FFF2-40B4-BE49-F238E27FC236}">
                <a16:creationId xmlns:a16="http://schemas.microsoft.com/office/drawing/2014/main" id="{2F28EA53-08CE-BDEC-154C-BAC32E7FD5B5}"/>
              </a:ext>
            </a:extLst>
          </p:cNvPr>
          <p:cNvSpPr>
            <a:spLocks noChangeArrowheads="1"/>
          </p:cNvSpPr>
          <p:nvPr/>
        </p:nvSpPr>
        <p:spPr bwMode="auto">
          <a:xfrm>
            <a:off x="1215317" y="4307634"/>
            <a:ext cx="170646" cy="930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chemeClr val="tx1"/>
                </a:solidFill>
                <a:effectLst/>
                <a:latin typeface="Arial" panose="020B0604020202020204" pitchFamily="34" charset="0"/>
              </a:rPr>
              <a:t>AP</a:t>
            </a:r>
          </a:p>
        </p:txBody>
      </p:sp>
      <p:sp>
        <p:nvSpPr>
          <p:cNvPr id="9" name="TextBox 8">
            <a:extLst>
              <a:ext uri="{FF2B5EF4-FFF2-40B4-BE49-F238E27FC236}">
                <a16:creationId xmlns:a16="http://schemas.microsoft.com/office/drawing/2014/main" id="{E62665DC-FD20-DACC-2C2B-795F822D5550}"/>
              </a:ext>
            </a:extLst>
          </p:cNvPr>
          <p:cNvSpPr txBox="1"/>
          <p:nvPr/>
        </p:nvSpPr>
        <p:spPr>
          <a:xfrm>
            <a:off x="2926348" y="5056700"/>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0" name="TextBox 9">
            <a:extLst>
              <a:ext uri="{FF2B5EF4-FFF2-40B4-BE49-F238E27FC236}">
                <a16:creationId xmlns:a16="http://schemas.microsoft.com/office/drawing/2014/main" id="{CA54C613-F943-C2D9-E2FA-DDA24908F85A}"/>
              </a:ext>
            </a:extLst>
          </p:cNvPr>
          <p:cNvSpPr txBox="1"/>
          <p:nvPr/>
        </p:nvSpPr>
        <p:spPr>
          <a:xfrm>
            <a:off x="2918693" y="5532419"/>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1" name="TextBox 10">
            <a:extLst>
              <a:ext uri="{FF2B5EF4-FFF2-40B4-BE49-F238E27FC236}">
                <a16:creationId xmlns:a16="http://schemas.microsoft.com/office/drawing/2014/main" id="{D02B39C0-9ADF-A23C-AB03-D77E765A0FFF}"/>
              </a:ext>
            </a:extLst>
          </p:cNvPr>
          <p:cNvSpPr txBox="1"/>
          <p:nvPr/>
        </p:nvSpPr>
        <p:spPr>
          <a:xfrm>
            <a:off x="2932694" y="5996126"/>
            <a:ext cx="445880" cy="24622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1000" dirty="0"/>
              <a:t>ICR</a:t>
            </a:r>
          </a:p>
        </p:txBody>
      </p:sp>
      <p:sp>
        <p:nvSpPr>
          <p:cNvPr id="12" name="TextBox 11">
            <a:extLst>
              <a:ext uri="{FF2B5EF4-FFF2-40B4-BE49-F238E27FC236}">
                <a16:creationId xmlns:a16="http://schemas.microsoft.com/office/drawing/2014/main" id="{9D92F9F0-3AE7-A331-BD05-A01C9B8AE4D8}"/>
              </a:ext>
            </a:extLst>
          </p:cNvPr>
          <p:cNvSpPr txBox="1"/>
          <p:nvPr/>
        </p:nvSpPr>
        <p:spPr>
          <a:xfrm>
            <a:off x="3581400" y="4192222"/>
            <a:ext cx="590297" cy="24622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Trigger</a:t>
            </a:r>
          </a:p>
        </p:txBody>
      </p:sp>
      <p:sp>
        <p:nvSpPr>
          <p:cNvPr id="13" name="Rectangle 9">
            <a:extLst>
              <a:ext uri="{FF2B5EF4-FFF2-40B4-BE49-F238E27FC236}">
                <a16:creationId xmlns:a16="http://schemas.microsoft.com/office/drawing/2014/main" id="{FB336C59-8681-64BA-65C2-3EE9BC4CAD9B}"/>
              </a:ext>
            </a:extLst>
          </p:cNvPr>
          <p:cNvSpPr>
            <a:spLocks noChangeArrowheads="1"/>
          </p:cNvSpPr>
          <p:nvPr/>
        </p:nvSpPr>
        <p:spPr bwMode="auto">
          <a:xfrm>
            <a:off x="4552290" y="5085658"/>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9">
            <a:extLst>
              <a:ext uri="{FF2B5EF4-FFF2-40B4-BE49-F238E27FC236}">
                <a16:creationId xmlns:a16="http://schemas.microsoft.com/office/drawing/2014/main" id="{9BF9C645-AF43-CB09-2B6E-697E0DD5C939}"/>
              </a:ext>
            </a:extLst>
          </p:cNvPr>
          <p:cNvSpPr>
            <a:spLocks noChangeArrowheads="1"/>
          </p:cNvSpPr>
          <p:nvPr/>
        </p:nvSpPr>
        <p:spPr bwMode="auto">
          <a:xfrm>
            <a:off x="4535104" y="5103823"/>
            <a:ext cx="0" cy="151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 name="Rectangle 14">
            <a:extLst>
              <a:ext uri="{FF2B5EF4-FFF2-40B4-BE49-F238E27FC236}">
                <a16:creationId xmlns:a16="http://schemas.microsoft.com/office/drawing/2014/main" id="{A35820D1-AB17-1FA4-755D-16CE03053B9C}"/>
              </a:ext>
            </a:extLst>
          </p:cNvPr>
          <p:cNvSpPr/>
          <p:nvPr/>
        </p:nvSpPr>
        <p:spPr bwMode="auto">
          <a:xfrm>
            <a:off x="4408113" y="4433273"/>
            <a:ext cx="1749724" cy="909629"/>
          </a:xfrm>
          <a:prstGeom prst="rect">
            <a:avLst/>
          </a:prstGeom>
          <a:solidFill>
            <a:schemeClr val="bg1">
              <a:lumMod val="95000"/>
            </a:schemeClr>
          </a:solidFill>
          <a:ln w="12700" cap="flat" cmpd="sng" algn="ctr">
            <a:solidFill>
              <a:schemeClr val="accent1"/>
            </a:solidFill>
            <a:prstDash val="solid"/>
            <a:round/>
            <a:headEnd type="none" w="sm" len="sm"/>
            <a:tailEnd type="none" w="sm" len="sm"/>
          </a:ln>
        </p:spPr>
        <p:txBody>
          <a:bodyPr vert="horz" wrap="square" lIns="91440" tIns="45720" rIns="91440" bIns="45720" numCol="1" rtlCol="0" anchor="t" anchorCtr="0" compatLnSpc="1"/>
          <a:lstStyle/>
          <a:p>
            <a:endParaRPr lang="en-US" sz="1100" dirty="0"/>
          </a:p>
          <a:p>
            <a:r>
              <a:rPr lang="en-US" sz="1100" dirty="0"/>
              <a:t>UL TB PPDU from STA1</a:t>
            </a:r>
          </a:p>
          <a:p>
            <a:endParaRPr lang="en-US" sz="1100" dirty="0"/>
          </a:p>
          <a:p>
            <a:endParaRPr lang="en-US" sz="1100" dirty="0"/>
          </a:p>
          <a:p>
            <a:r>
              <a:rPr lang="en-US" sz="1100" dirty="0"/>
              <a:t>UL TB PPDU from STA2</a:t>
            </a:r>
          </a:p>
          <a:p>
            <a:endParaRPr lang="en-US" sz="1100" dirty="0"/>
          </a:p>
          <a:p>
            <a:endParaRPr lang="en-US" dirty="0"/>
          </a:p>
        </p:txBody>
      </p:sp>
      <p:sp>
        <p:nvSpPr>
          <p:cNvPr id="16" name="Rectangle 15">
            <a:extLst>
              <a:ext uri="{FF2B5EF4-FFF2-40B4-BE49-F238E27FC236}">
                <a16:creationId xmlns:a16="http://schemas.microsoft.com/office/drawing/2014/main" id="{711C515E-17C4-BCA4-A2A4-0A49035C71CC}"/>
              </a:ext>
            </a:extLst>
          </p:cNvPr>
          <p:cNvSpPr/>
          <p:nvPr/>
        </p:nvSpPr>
        <p:spPr bwMode="auto">
          <a:xfrm>
            <a:off x="4405571" y="4430184"/>
            <a:ext cx="1749724" cy="432143"/>
          </a:xfrm>
          <a:prstGeom prst="rect">
            <a:avLst/>
          </a:prstGeom>
          <a:noFill/>
          <a:ln w="12700" cap="flat" cmpd="sng" algn="ctr">
            <a:solidFill>
              <a:schemeClr val="accent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703060505090304" pitchFamily="18" charset="0"/>
            </a:endParaRPr>
          </a:p>
        </p:txBody>
      </p:sp>
      <p:cxnSp>
        <p:nvCxnSpPr>
          <p:cNvPr id="18" name="Straight Connector 17">
            <a:extLst>
              <a:ext uri="{FF2B5EF4-FFF2-40B4-BE49-F238E27FC236}">
                <a16:creationId xmlns:a16="http://schemas.microsoft.com/office/drawing/2014/main" id="{47DF8188-1654-25B1-4B69-3F19049BA647}"/>
              </a:ext>
            </a:extLst>
          </p:cNvPr>
          <p:cNvCxnSpPr>
            <a:cxnSpLocks/>
          </p:cNvCxnSpPr>
          <p:nvPr/>
        </p:nvCxnSpPr>
        <p:spPr bwMode="auto">
          <a:xfrm>
            <a:off x="2918693" y="5553243"/>
            <a:ext cx="445880" cy="232730"/>
          </a:xfrm>
          <a:prstGeom prst="line">
            <a:avLst/>
          </a:prstGeom>
          <a:ln>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3F31A82E-8D94-F182-DD9D-B73D382805A2}"/>
              </a:ext>
            </a:extLst>
          </p:cNvPr>
          <p:cNvCxnSpPr/>
          <p:nvPr/>
        </p:nvCxnSpPr>
        <p:spPr bwMode="auto">
          <a:xfrm flipH="1">
            <a:off x="2926348" y="5532419"/>
            <a:ext cx="427387" cy="253554"/>
          </a:xfrm>
          <a:prstGeom prst="line">
            <a:avLst/>
          </a:prstGeom>
          <a:solidFill>
            <a:schemeClr val="accent1"/>
          </a:solidFill>
          <a:ln w="12700" cap="flat" cmpd="sng" algn="ctr">
            <a:solidFill>
              <a:schemeClr val="tx1"/>
            </a:solidFill>
            <a:prstDash val="solid"/>
            <a:round/>
            <a:headEnd type="none" w="sm" len="sm"/>
            <a:tailEnd type="none" w="sm" len="sm"/>
          </a:ln>
        </p:spPr>
      </p:cxnSp>
    </p:spTree>
    <p:extLst>
      <p:ext uri="{BB962C8B-B14F-4D97-AF65-F5344CB8AC3E}">
        <p14:creationId xmlns:p14="http://schemas.microsoft.com/office/powerpoint/2010/main" val="472567032"/>
      </p:ext>
    </p:extLst>
  </p:cSld>
  <p:clrMapOvr>
    <a:masterClrMapping/>
  </p:clrMapOvr>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70306050509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4A162B2F21D5F4BB7087D1151E9BA66" ma:contentTypeVersion="1" ma:contentTypeDescription="Create a new document." ma:contentTypeScope="" ma:versionID="19756aebb80ad30240197ca2e3b8cfbf">
  <xsd:schema xmlns:xsd="http://www.w3.org/2001/XMLSchema" xmlns:xs="http://www.w3.org/2001/XMLSchema" xmlns:p="http://schemas.microsoft.com/office/2006/metadata/properties" targetNamespace="http://schemas.microsoft.com/office/2006/metadata/properties" ma:root="true" ma:fieldsID="2d2ab0423195891a282ae33591addde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B089278-2BBF-410D-9BB5-E548A1E410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871DD2B5-241A-41D6-BB19-5B93E28ECEC5}">
  <ds:schemaRefs>
    <ds:schemaRef ds:uri="http://schemas.microsoft.com/office/2006/documentManagement/types"/>
    <ds:schemaRef ds:uri="http://purl.org/dc/elements/1.1/"/>
    <ds:schemaRef ds:uri="http://purl.org/dc/terms/"/>
    <ds:schemaRef ds:uri="http://schemas.microsoft.com/office/infopath/2007/PartnerControls"/>
    <ds:schemaRef ds:uri="http://purl.org/dc/dcmitype/"/>
    <ds:schemaRef ds:uri="http://schemas.openxmlformats.org/package/2006/metadata/core-properties"/>
    <ds:schemaRef ds:uri="http://www.w3.org/XML/1998/namespace"/>
    <ds:schemaRef ds:uri="http://schemas.microsoft.com/office/2006/metadata/properties"/>
  </ds:schemaRefs>
</ds:datastoreItem>
</file>

<file path=customXml/itemProps3.xml><?xml version="1.0" encoding="utf-8"?>
<ds:datastoreItem xmlns:ds="http://schemas.openxmlformats.org/officeDocument/2006/customXml" ds:itemID="{DBC67A7B-2B1A-4086-8370-23AC79C907E8}">
  <ds:schemaRefs>
    <ds:schemaRef ds:uri="http://schemas.microsoft.com/sharepoint/v3/contenttype/forms"/>
  </ds:schemaRefs>
</ds:datastoreItem>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otalTime>145455</TotalTime>
  <Words>1845</Words>
  <Application>Microsoft Office PowerPoint</Application>
  <PresentationFormat>On-screen Show (4:3)</PresentationFormat>
  <Paragraphs>268</Paragraphs>
  <Slides>15</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Aptos</vt:lpstr>
      <vt:lpstr>Arial</vt:lpstr>
      <vt:lpstr>Arial</vt:lpstr>
      <vt:lpstr>Calibri</vt:lpstr>
      <vt:lpstr>Courier New</vt:lpstr>
      <vt:lpstr>Times New Roman</vt:lpstr>
      <vt:lpstr>Wingdings</vt:lpstr>
      <vt:lpstr>1_Extend Submission Template</vt:lpstr>
      <vt:lpstr> Discussion on DSO Operation</vt:lpstr>
      <vt:lpstr>Introduction</vt:lpstr>
      <vt:lpstr>DSO Subband Configurations</vt:lpstr>
      <vt:lpstr>Motivation for Proposed DSO Subband Configurations</vt:lpstr>
      <vt:lpstr>Proposed DSO Subband Configuration</vt:lpstr>
      <vt:lpstr>General requirements for DSO ICF/ICR</vt:lpstr>
      <vt:lpstr>General requirements for DSO ICF/ICR  (ctnd.)</vt:lpstr>
      <vt:lpstr>DSO Initial Control Frame Exchange</vt:lpstr>
      <vt:lpstr>DSO Initial Control Frame Exchange</vt:lpstr>
      <vt:lpstr>Intermediate FCS Field In DSO ICF </vt:lpstr>
      <vt:lpstr>Summary</vt:lpstr>
      <vt:lpstr>SP1</vt:lpstr>
      <vt:lpstr>SP2</vt:lpstr>
      <vt:lpstr>SP3</vt:lpstr>
      <vt:lpstr>Reference</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use case and network architecture</dc:title>
  <dc:creator>kaiying@mediatek.com</dc:creator>
  <cp:lastModifiedBy>Kaiying Lu</cp:lastModifiedBy>
  <cp:revision>5073</cp:revision>
  <cp:lastPrinted>2020-12-04T21:59:30Z</cp:lastPrinted>
  <dcterms:created xsi:type="dcterms:W3CDTF">2020-12-04T21:59:30Z</dcterms:created>
  <dcterms:modified xsi:type="dcterms:W3CDTF">2024-10-24T04:25:26Z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KSOProductBuildVer">
    <vt:lpwstr>1033-2.7.0.4476</vt:lpwstr>
  </property>
  <property fmtid="{D5CDD505-2E9C-101B-9397-08002B2CF9AE}" pid="4" name="ContentTypeId">
    <vt:lpwstr>0x01010044A162B2F21D5F4BB7087D1151E9BA66</vt:lpwstr>
  </property>
  <property fmtid="{D5CDD505-2E9C-101B-9397-08002B2CF9AE}" pid="5" name="MSIP_Label_83bcef13-7cac-433f-ba1d-47a323951816_Enabled">
    <vt:lpwstr>true</vt:lpwstr>
  </property>
  <property fmtid="{D5CDD505-2E9C-101B-9397-08002B2CF9AE}" pid="6" name="MSIP_Label_83bcef13-7cac-433f-ba1d-47a323951816_SetDate">
    <vt:lpwstr>2023-01-06T23:45:46Z</vt:lpwstr>
  </property>
  <property fmtid="{D5CDD505-2E9C-101B-9397-08002B2CF9AE}" pid="7" name="MSIP_Label_83bcef13-7cac-433f-ba1d-47a323951816_Method">
    <vt:lpwstr>Privileged</vt:lpwstr>
  </property>
  <property fmtid="{D5CDD505-2E9C-101B-9397-08002B2CF9AE}" pid="8" name="MSIP_Label_83bcef13-7cac-433f-ba1d-47a323951816_Name">
    <vt:lpwstr>MTK_Unclassified</vt:lpwstr>
  </property>
  <property fmtid="{D5CDD505-2E9C-101B-9397-08002B2CF9AE}" pid="9" name="MSIP_Label_83bcef13-7cac-433f-ba1d-47a323951816_SiteId">
    <vt:lpwstr>a7687ede-7a6b-4ef6-bace-642f677fbe31</vt:lpwstr>
  </property>
  <property fmtid="{D5CDD505-2E9C-101B-9397-08002B2CF9AE}" pid="10" name="MSIP_Label_83bcef13-7cac-433f-ba1d-47a323951816_ActionId">
    <vt:lpwstr>55360bf1-f76e-43d2-a148-489c7622ab95</vt:lpwstr>
  </property>
  <property fmtid="{D5CDD505-2E9C-101B-9397-08002B2CF9AE}" pid="11" name="MSIP_Label_83bcef13-7cac-433f-ba1d-47a323951816_ContentBits">
    <vt:lpwstr>0</vt:lpwstr>
  </property>
</Properties>
</file>