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67" r:id="rId3"/>
    <p:sldId id="298" r:id="rId4"/>
    <p:sldId id="302" r:id="rId5"/>
    <p:sldId id="285" r:id="rId6"/>
    <p:sldId id="305" r:id="rId7"/>
    <p:sldId id="307" r:id="rId8"/>
    <p:sldId id="303" r:id="rId9"/>
    <p:sldId id="272" r:id="rId10"/>
    <p:sldId id="264" r:id="rId11"/>
    <p:sldId id="295"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9" autoAdjust="0"/>
    <p:restoredTop sz="91315" autoAdjust="0"/>
  </p:normalViewPr>
  <p:slideViewPr>
    <p:cSldViewPr>
      <p:cViewPr varScale="1">
        <p:scale>
          <a:sx n="145" d="100"/>
          <a:sy n="145" d="100"/>
        </p:scale>
        <p:origin x="828"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802.11-yy/2127r0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September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s-ES" dirty="0"/>
              <a:t>Jeongki Kim, </a:t>
            </a:r>
            <a:r>
              <a:rPr lang="es-ES" dirty="0" err="1"/>
              <a:t>Ofinno</a:t>
            </a:r>
            <a:r>
              <a:rPr lang="es-ES" dirty="0"/>
              <a:t> LLC</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September 2024</a:t>
            </a:r>
          </a:p>
        </p:txBody>
      </p:sp>
      <p:sp>
        <p:nvSpPr>
          <p:cNvPr id="6" name="Rectangle 6"/>
          <p:cNvSpPr>
            <a:spLocks noGrp="1" noChangeArrowheads="1"/>
          </p:cNvSpPr>
          <p:nvPr>
            <p:ph type="ftr"/>
          </p:nvPr>
        </p:nvSpPr>
        <p:spPr>
          <a:ln/>
        </p:spPr>
        <p:txBody>
          <a:bodyPr/>
          <a:lstStyle/>
          <a:p>
            <a:r>
              <a:rPr lang="es-ES" dirty="0"/>
              <a:t>Jeongki Kim, </a:t>
            </a:r>
            <a:r>
              <a:rPr lang="es-ES" dirty="0" err="1"/>
              <a:t>Ofinno</a:t>
            </a:r>
            <a:r>
              <a:rPr lang="es-ES" dirty="0"/>
              <a:t> LLC</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September 2024</a:t>
            </a:r>
          </a:p>
        </p:txBody>
      </p:sp>
      <p:sp>
        <p:nvSpPr>
          <p:cNvPr id="6" name="Rectangle 6"/>
          <p:cNvSpPr>
            <a:spLocks noGrp="1" noChangeArrowheads="1"/>
          </p:cNvSpPr>
          <p:nvPr>
            <p:ph type="ftr"/>
          </p:nvPr>
        </p:nvSpPr>
        <p:spPr>
          <a:ln/>
        </p:spPr>
        <p:txBody>
          <a:bodyPr/>
          <a:lstStyle/>
          <a:p>
            <a:r>
              <a:rPr lang="es-ES" dirty="0"/>
              <a:t>Jeongki Kim, </a:t>
            </a:r>
            <a:r>
              <a:rPr lang="es-ES" dirty="0" err="1"/>
              <a:t>Ofinno</a:t>
            </a:r>
            <a:r>
              <a:rPr lang="es-ES" dirty="0"/>
              <a:t> LLC</a:t>
            </a:r>
            <a:endParaRPr lang="en-US" dirty="0"/>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September 2024</a:t>
            </a:r>
          </a:p>
        </p:txBody>
      </p:sp>
      <p:sp>
        <p:nvSpPr>
          <p:cNvPr id="6" name="Rectangle 6"/>
          <p:cNvSpPr>
            <a:spLocks noGrp="1" noChangeArrowheads="1"/>
          </p:cNvSpPr>
          <p:nvPr>
            <p:ph type="ftr"/>
          </p:nvPr>
        </p:nvSpPr>
        <p:spPr>
          <a:ln/>
        </p:spPr>
        <p:txBody>
          <a:bodyPr/>
          <a:lstStyle/>
          <a:p>
            <a:r>
              <a:rPr lang="es-ES" dirty="0"/>
              <a:t>Jeongki Kim, </a:t>
            </a:r>
            <a:r>
              <a:rPr lang="es-ES" dirty="0" err="1"/>
              <a:t>Ofinno</a:t>
            </a:r>
            <a:r>
              <a:rPr lang="es-ES" dirty="0"/>
              <a:t> LLC</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38602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September 2024</a:t>
            </a:r>
          </a:p>
        </p:txBody>
      </p:sp>
      <p:sp>
        <p:nvSpPr>
          <p:cNvPr id="6" name="Rectangle 6"/>
          <p:cNvSpPr>
            <a:spLocks noGrp="1" noChangeArrowheads="1"/>
          </p:cNvSpPr>
          <p:nvPr>
            <p:ph type="ftr"/>
          </p:nvPr>
        </p:nvSpPr>
        <p:spPr>
          <a:ln/>
        </p:spPr>
        <p:txBody>
          <a:bodyPr/>
          <a:lstStyle/>
          <a:p>
            <a:r>
              <a:rPr lang="es-ES" dirty="0"/>
              <a:t>Jeongki Kim, </a:t>
            </a:r>
            <a:r>
              <a:rPr lang="es-ES" dirty="0" err="1"/>
              <a:t>Ofinno</a:t>
            </a:r>
            <a:r>
              <a:rPr lang="es-ES" dirty="0"/>
              <a:t> LLC</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504230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September 2024</a:t>
            </a:r>
          </a:p>
        </p:txBody>
      </p:sp>
      <p:sp>
        <p:nvSpPr>
          <p:cNvPr id="6" name="Rectangle 6"/>
          <p:cNvSpPr>
            <a:spLocks noGrp="1" noChangeArrowheads="1"/>
          </p:cNvSpPr>
          <p:nvPr>
            <p:ph type="ftr"/>
          </p:nvPr>
        </p:nvSpPr>
        <p:spPr>
          <a:ln/>
        </p:spPr>
        <p:txBody>
          <a:bodyPr/>
          <a:lstStyle/>
          <a:p>
            <a:r>
              <a:rPr lang="es-ES" dirty="0"/>
              <a:t>Jeongki Kim, </a:t>
            </a:r>
            <a:r>
              <a:rPr lang="es-ES" dirty="0" err="1"/>
              <a:t>Ofinno</a:t>
            </a:r>
            <a:r>
              <a:rPr lang="es-ES" dirty="0"/>
              <a:t> LLC</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760091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September 2024</a:t>
            </a:r>
          </a:p>
        </p:txBody>
      </p:sp>
      <p:sp>
        <p:nvSpPr>
          <p:cNvPr id="6" name="Rectangle 6"/>
          <p:cNvSpPr>
            <a:spLocks noGrp="1" noChangeArrowheads="1"/>
          </p:cNvSpPr>
          <p:nvPr>
            <p:ph type="ftr"/>
          </p:nvPr>
        </p:nvSpPr>
        <p:spPr>
          <a:ln/>
        </p:spPr>
        <p:txBody>
          <a:bodyPr/>
          <a:lstStyle/>
          <a:p>
            <a:r>
              <a:rPr lang="es-ES" dirty="0"/>
              <a:t>Jeongki Kim, </a:t>
            </a:r>
            <a:r>
              <a:rPr lang="es-ES" dirty="0" err="1"/>
              <a:t>Ofinno</a:t>
            </a:r>
            <a:r>
              <a:rPr lang="es-ES" dirty="0"/>
              <a:t> LLC</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989012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September 2024</a:t>
            </a:r>
          </a:p>
        </p:txBody>
      </p:sp>
      <p:sp>
        <p:nvSpPr>
          <p:cNvPr id="6" name="Rectangle 6"/>
          <p:cNvSpPr>
            <a:spLocks noGrp="1" noChangeArrowheads="1"/>
          </p:cNvSpPr>
          <p:nvPr>
            <p:ph type="ftr"/>
          </p:nvPr>
        </p:nvSpPr>
        <p:spPr>
          <a:ln/>
        </p:spPr>
        <p:txBody>
          <a:bodyPr/>
          <a:lstStyle/>
          <a:p>
            <a:r>
              <a:rPr lang="es-ES" dirty="0"/>
              <a:t>Jeongki Kim, </a:t>
            </a:r>
            <a:r>
              <a:rPr lang="es-ES" dirty="0" err="1"/>
              <a:t>Ofinno</a:t>
            </a:r>
            <a:r>
              <a:rPr lang="es-ES" dirty="0"/>
              <a:t> LLC</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90539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September 2024</a:t>
            </a:r>
          </a:p>
        </p:txBody>
      </p:sp>
      <p:sp>
        <p:nvSpPr>
          <p:cNvPr id="6" name="Rectangle 6"/>
          <p:cNvSpPr>
            <a:spLocks noGrp="1" noChangeArrowheads="1"/>
          </p:cNvSpPr>
          <p:nvPr>
            <p:ph type="ftr"/>
          </p:nvPr>
        </p:nvSpPr>
        <p:spPr>
          <a:ln/>
        </p:spPr>
        <p:txBody>
          <a:bodyPr/>
          <a:lstStyle/>
          <a:p>
            <a:r>
              <a:rPr lang="es-ES" dirty="0"/>
              <a:t>Jeongki Kim, </a:t>
            </a:r>
            <a:r>
              <a:rPr lang="es-ES" dirty="0" err="1"/>
              <a:t>Ofinno</a:t>
            </a:r>
            <a:r>
              <a:rPr lang="es-ES" dirty="0"/>
              <a:t> LLC</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04333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September 2024</a:t>
            </a:r>
          </a:p>
        </p:txBody>
      </p:sp>
      <p:sp>
        <p:nvSpPr>
          <p:cNvPr id="6" name="Rectangle 6"/>
          <p:cNvSpPr>
            <a:spLocks noGrp="1" noChangeArrowheads="1"/>
          </p:cNvSpPr>
          <p:nvPr>
            <p:ph type="ftr"/>
          </p:nvPr>
        </p:nvSpPr>
        <p:spPr>
          <a:ln/>
        </p:spPr>
        <p:txBody>
          <a:bodyPr/>
          <a:lstStyle/>
          <a:p>
            <a:r>
              <a:rPr lang="es-ES" dirty="0"/>
              <a:t>Jeongki Kim, </a:t>
            </a:r>
            <a:r>
              <a:rPr lang="es-ES" dirty="0" err="1"/>
              <a:t>Ofinno</a:t>
            </a:r>
            <a:r>
              <a:rPr lang="es-ES" dirty="0"/>
              <a:t> LLC</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360839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September 2024</a:t>
            </a:r>
          </a:p>
        </p:txBody>
      </p:sp>
      <p:sp>
        <p:nvSpPr>
          <p:cNvPr id="6" name="Rectangle 6"/>
          <p:cNvSpPr>
            <a:spLocks noGrp="1" noChangeArrowheads="1"/>
          </p:cNvSpPr>
          <p:nvPr>
            <p:ph type="ftr"/>
          </p:nvPr>
        </p:nvSpPr>
        <p:spPr>
          <a:ln/>
        </p:spPr>
        <p:txBody>
          <a:bodyPr/>
          <a:lstStyle/>
          <a:p>
            <a:r>
              <a:rPr lang="es-ES" dirty="0"/>
              <a:t>Jeongki Kim, </a:t>
            </a:r>
            <a:r>
              <a:rPr lang="es-ES" dirty="0" err="1"/>
              <a:t>Ofinno</a:t>
            </a:r>
            <a:r>
              <a:rPr lang="es-ES" dirty="0"/>
              <a:t> LLC</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76995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September 2024</a:t>
            </a:r>
          </a:p>
        </p:txBody>
      </p:sp>
      <p:sp>
        <p:nvSpPr>
          <p:cNvPr id="6" name="Rectangle 6"/>
          <p:cNvSpPr>
            <a:spLocks noGrp="1" noChangeArrowheads="1"/>
          </p:cNvSpPr>
          <p:nvPr>
            <p:ph type="ftr"/>
          </p:nvPr>
        </p:nvSpPr>
        <p:spPr>
          <a:ln/>
        </p:spPr>
        <p:txBody>
          <a:bodyPr/>
          <a:lstStyle/>
          <a:p>
            <a:r>
              <a:rPr lang="es-ES" dirty="0"/>
              <a:t>Jeongki Kim, </a:t>
            </a:r>
            <a:r>
              <a:rPr lang="es-ES" dirty="0" err="1"/>
              <a:t>Ofinno</a:t>
            </a:r>
            <a:r>
              <a:rPr lang="es-ES" dirty="0"/>
              <a:t> LLC</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0134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ko-KR" altLang="en-US" dirty="0"/>
              <a:t>마스터 제목 스타일 편집</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dirty="0"/>
              <a:t>September 2024</a:t>
            </a:r>
            <a:endParaRPr lang="en-GB" dirty="0"/>
          </a:p>
        </p:txBody>
      </p:sp>
      <p:sp>
        <p:nvSpPr>
          <p:cNvPr id="5" name="Footer Placeholder 4"/>
          <p:cNvSpPr>
            <a:spLocks noGrp="1"/>
          </p:cNvSpPr>
          <p:nvPr>
            <p:ph type="ftr" idx="11"/>
          </p:nvPr>
        </p:nvSpPr>
        <p:spPr/>
        <p:txBody>
          <a:bodyPr/>
          <a:lstStyle>
            <a:lvl1pPr>
              <a:defRPr/>
            </a:lvl1pPr>
          </a:lstStyle>
          <a:p>
            <a:r>
              <a:rPr lang="es-ES" dirty="0"/>
              <a:t>Jeongki Kim, </a:t>
            </a:r>
            <a:r>
              <a:rPr lang="es-ES" dirty="0" err="1"/>
              <a:t>Ofinno</a:t>
            </a:r>
            <a:r>
              <a:rPr lang="es-ES" dirty="0"/>
              <a:t> LLC</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idx="1"/>
          </p:nvPr>
        </p:nvSpPr>
        <p:spPr/>
        <p:txBody>
          <a:bodyPr/>
          <a:lstStyle/>
          <a:p>
            <a:pPr lvl="0"/>
            <a:r>
              <a:rPr lang="ko-KR" altLang="en-US" dirty="0"/>
              <a:t>마스터 텍스트 스타일을 편집하려면 클릭</a:t>
            </a:r>
          </a:p>
          <a:p>
            <a:pPr lvl="1"/>
            <a:r>
              <a:rPr lang="ko-KR" altLang="en-US" dirty="0"/>
              <a:t>두 번째 수준</a:t>
            </a:r>
          </a:p>
          <a:p>
            <a:pPr lvl="2"/>
            <a:r>
              <a:rPr lang="ko-KR" altLang="en-US" dirty="0"/>
              <a:t>세 번째 수준</a:t>
            </a:r>
          </a:p>
          <a:p>
            <a:pPr lvl="3"/>
            <a:r>
              <a:rPr lang="ko-KR" altLang="en-US" dirty="0"/>
              <a:t>네 번째 수준</a:t>
            </a:r>
          </a:p>
          <a:p>
            <a:pPr lvl="4"/>
            <a:r>
              <a:rPr lang="ko-KR" altLang="en-US" dirty="0"/>
              <a:t>다섯 번째 수준</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s-ES" dirty="0"/>
              <a:t>Jeongki Kim, </a:t>
            </a:r>
            <a:r>
              <a:rPr lang="es-ES" dirty="0" err="1"/>
              <a:t>Ofinno</a:t>
            </a:r>
            <a:r>
              <a:rPr lang="es-ES" dirty="0"/>
              <a:t> LLC</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dirty="0"/>
              <a:t>September 2024</a:t>
            </a:r>
            <a:endParaRPr lang="en-GB" dirty="0"/>
          </a:p>
        </p:txBody>
      </p:sp>
      <p:sp>
        <p:nvSpPr>
          <p:cNvPr id="5" name="Footer Placeholder 4"/>
          <p:cNvSpPr>
            <a:spLocks noGrp="1"/>
          </p:cNvSpPr>
          <p:nvPr>
            <p:ph type="ftr" idx="11"/>
          </p:nvPr>
        </p:nvSpPr>
        <p:spPr/>
        <p:txBody>
          <a:bodyPr/>
          <a:lstStyle>
            <a:lvl1pPr>
              <a:defRPr/>
            </a:lvl1pPr>
          </a:lstStyle>
          <a:p>
            <a:r>
              <a:rPr lang="es-ES" dirty="0"/>
              <a:t>Jeongki Kim, </a:t>
            </a:r>
            <a:r>
              <a:rPr lang="es-ES" dirty="0" err="1"/>
              <a:t>Ofinno</a:t>
            </a:r>
            <a:r>
              <a:rPr lang="es-ES" dirty="0"/>
              <a:t> LLC</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dirty="0"/>
              <a:t>September 2024</a:t>
            </a:r>
            <a:endParaRPr lang="en-GB" dirty="0"/>
          </a:p>
        </p:txBody>
      </p:sp>
      <p:sp>
        <p:nvSpPr>
          <p:cNvPr id="6" name="Footer Placeholder 5"/>
          <p:cNvSpPr>
            <a:spLocks noGrp="1"/>
          </p:cNvSpPr>
          <p:nvPr>
            <p:ph type="ftr" idx="11"/>
          </p:nvPr>
        </p:nvSpPr>
        <p:spPr/>
        <p:txBody>
          <a:bodyPr/>
          <a:lstStyle>
            <a:lvl1pPr>
              <a:defRPr/>
            </a:lvl1pPr>
          </a:lstStyle>
          <a:p>
            <a:r>
              <a:rPr lang="es-ES" dirty="0"/>
              <a:t>Jeongki Kim, </a:t>
            </a:r>
            <a:r>
              <a:rPr lang="es-ES" dirty="0" err="1"/>
              <a:t>Ofinno</a:t>
            </a:r>
            <a:r>
              <a:rPr lang="es-ES" dirty="0"/>
              <a:t> LLC</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dirty="0"/>
              <a:t>September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s-ES" dirty="0"/>
              <a:t>Jeongki Kim, </a:t>
            </a:r>
            <a:r>
              <a:rPr lang="es-ES" dirty="0" err="1"/>
              <a:t>Ofinno</a:t>
            </a:r>
            <a:r>
              <a:rPr lang="es-ES" dirty="0"/>
              <a:t> LLC</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dirty="0"/>
              <a:t>September 2024</a:t>
            </a:r>
            <a:endParaRPr lang="en-GB" dirty="0"/>
          </a:p>
        </p:txBody>
      </p:sp>
      <p:sp>
        <p:nvSpPr>
          <p:cNvPr id="4" name="Footer Placeholder 3"/>
          <p:cNvSpPr>
            <a:spLocks noGrp="1"/>
          </p:cNvSpPr>
          <p:nvPr>
            <p:ph type="ftr" idx="11"/>
          </p:nvPr>
        </p:nvSpPr>
        <p:spPr/>
        <p:txBody>
          <a:bodyPr/>
          <a:lstStyle>
            <a:lvl1pPr>
              <a:defRPr/>
            </a:lvl1pPr>
          </a:lstStyle>
          <a:p>
            <a:r>
              <a:rPr lang="es-ES" dirty="0"/>
              <a:t>Jeongki Kim, </a:t>
            </a:r>
            <a:r>
              <a:rPr lang="es-ES" dirty="0" err="1"/>
              <a:t>Ofinno</a:t>
            </a:r>
            <a:r>
              <a:rPr lang="es-ES" dirty="0"/>
              <a:t> LLC</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2024</a:t>
            </a:r>
            <a:endParaRPr lang="en-GB" dirty="0"/>
          </a:p>
        </p:txBody>
      </p:sp>
      <p:sp>
        <p:nvSpPr>
          <p:cNvPr id="3" name="Footer Placeholder 2"/>
          <p:cNvSpPr>
            <a:spLocks noGrp="1"/>
          </p:cNvSpPr>
          <p:nvPr>
            <p:ph type="ftr" idx="11"/>
          </p:nvPr>
        </p:nvSpPr>
        <p:spPr/>
        <p:txBody>
          <a:bodyPr/>
          <a:lstStyle>
            <a:lvl1pPr>
              <a:defRPr/>
            </a:lvl1pPr>
          </a:lstStyle>
          <a:p>
            <a:r>
              <a:rPr lang="es-ES" dirty="0"/>
              <a:t>Jeongki Kim, </a:t>
            </a:r>
            <a:r>
              <a:rPr lang="es-ES" dirty="0" err="1"/>
              <a:t>Ofinno</a:t>
            </a:r>
            <a:r>
              <a:rPr lang="es-ES" dirty="0"/>
              <a:t> LLC</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dirty="0"/>
              <a:t>September 2024</a:t>
            </a:r>
            <a:endParaRPr lang="en-GB" dirty="0"/>
          </a:p>
        </p:txBody>
      </p:sp>
      <p:sp>
        <p:nvSpPr>
          <p:cNvPr id="5" name="Footer Placeholder 4"/>
          <p:cNvSpPr>
            <a:spLocks noGrp="1"/>
          </p:cNvSpPr>
          <p:nvPr>
            <p:ph type="ftr" idx="11"/>
          </p:nvPr>
        </p:nvSpPr>
        <p:spPr/>
        <p:txBody>
          <a:bodyPr/>
          <a:lstStyle>
            <a:lvl1pPr>
              <a:defRPr/>
            </a:lvl1pPr>
          </a:lstStyle>
          <a:p>
            <a:r>
              <a:rPr lang="es-ES" dirty="0"/>
              <a:t>Jeongki Kim, </a:t>
            </a:r>
            <a:r>
              <a:rPr lang="es-ES" dirty="0" err="1"/>
              <a:t>Ofinno</a:t>
            </a:r>
            <a:r>
              <a:rPr lang="es-ES" dirty="0"/>
              <a:t> LLC</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dirty="0"/>
              <a:t>September 2024</a:t>
            </a:r>
            <a:endParaRPr lang="en-GB" dirty="0"/>
          </a:p>
        </p:txBody>
      </p:sp>
      <p:sp>
        <p:nvSpPr>
          <p:cNvPr id="5" name="Footer Placeholder 4"/>
          <p:cNvSpPr>
            <a:spLocks noGrp="1"/>
          </p:cNvSpPr>
          <p:nvPr>
            <p:ph type="ftr" idx="11"/>
          </p:nvPr>
        </p:nvSpPr>
        <p:spPr/>
        <p:txBody>
          <a:bodyPr/>
          <a:lstStyle>
            <a:lvl1pPr>
              <a:defRPr/>
            </a:lvl1pPr>
          </a:lstStyle>
          <a:p>
            <a:r>
              <a:rPr lang="es-ES" dirty="0"/>
              <a:t>Jeongki Kim, </a:t>
            </a:r>
            <a:r>
              <a:rPr lang="es-ES" dirty="0" err="1"/>
              <a:t>Ofinno</a:t>
            </a:r>
            <a:r>
              <a:rPr lang="es-ES" dirty="0"/>
              <a:t> LLC</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s-ES" dirty="0"/>
              <a:t>Jeongki Kim, </a:t>
            </a:r>
            <a:r>
              <a:rPr lang="es-ES" dirty="0" err="1"/>
              <a:t>Ofinno</a:t>
            </a:r>
            <a:r>
              <a:rPr lang="es-ES" dirty="0"/>
              <a:t> LLC</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802.11-24/1585r1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Non-Primary Channel Access (NPCA) Follow-Up</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2024-09-05</a:t>
            </a:r>
          </a:p>
        </p:txBody>
      </p:sp>
      <p:sp>
        <p:nvSpPr>
          <p:cNvPr id="6" name="Date Placeholder 3"/>
          <p:cNvSpPr>
            <a:spLocks noGrp="1"/>
          </p:cNvSpPr>
          <p:nvPr>
            <p:ph type="dt" idx="10"/>
          </p:nvPr>
        </p:nvSpPr>
        <p:spPr/>
        <p:txBody>
          <a:bodyPr/>
          <a:lstStyle/>
          <a:p>
            <a:r>
              <a:rPr lang="en-US" dirty="0"/>
              <a:t>September 2024</a:t>
            </a:r>
            <a:endParaRPr lang="en-GB" dirty="0"/>
          </a:p>
        </p:txBody>
      </p:sp>
      <p:sp>
        <p:nvSpPr>
          <p:cNvPr id="7" name="Footer Placeholder 4"/>
          <p:cNvSpPr>
            <a:spLocks noGrp="1"/>
          </p:cNvSpPr>
          <p:nvPr>
            <p:ph type="ftr" idx="11"/>
          </p:nvPr>
        </p:nvSpPr>
        <p:spPr/>
        <p:txBody>
          <a:bodyPr/>
          <a:lstStyle/>
          <a:p>
            <a:r>
              <a:rPr lang="es-ES" dirty="0"/>
              <a:t>Jeongki Kim, </a:t>
            </a:r>
            <a:r>
              <a:rPr lang="es-ES" dirty="0" err="1"/>
              <a:t>Ofinno</a:t>
            </a:r>
            <a:r>
              <a:rPr lang="es-ES" dirty="0"/>
              <a:t> LLC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54390063"/>
              </p:ext>
            </p:extLst>
          </p:nvPr>
        </p:nvGraphicFramePr>
        <p:xfrm>
          <a:off x="996950" y="2416175"/>
          <a:ext cx="10174288" cy="2674938"/>
        </p:xfrm>
        <a:graphic>
          <a:graphicData uri="http://schemas.openxmlformats.org/presentationml/2006/ole">
            <mc:AlternateContent xmlns:mc="http://schemas.openxmlformats.org/markup-compatibility/2006">
              <mc:Choice xmlns:v="urn:schemas-microsoft-com:vml" Requires="v">
                <p:oleObj name="Document" r:id="rId3" imgW="10466184" imgH="2750443" progId="Word.Document.8">
                  <p:embed/>
                </p:oleObj>
              </mc:Choice>
              <mc:Fallback>
                <p:oleObj name="Document" r:id="rId3" imgW="10466184" imgH="2750443" progId="Word.Document.8">
                  <p:embed/>
                  <p:pic>
                    <p:nvPicPr>
                      <p:cNvPr id="3075" name="Object 3"/>
                      <p:cNvPicPr>
                        <a:picLocks noChangeAspect="1" noChangeArrowheads="1"/>
                      </p:cNvPicPr>
                      <p:nvPr/>
                    </p:nvPicPr>
                    <p:blipFill>
                      <a:blip r:embed="rId4"/>
                      <a:srcRect/>
                      <a:stretch>
                        <a:fillRect/>
                      </a:stretch>
                    </p:blipFill>
                    <p:spPr bwMode="auto">
                      <a:xfrm>
                        <a:off x="996950" y="2416175"/>
                        <a:ext cx="10174288" cy="2674938"/>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ko-KR" dirty="0"/>
              <a:t>[1] 24/0209r5, </a:t>
            </a:r>
            <a:r>
              <a:rPr lang="en-US" dirty="0"/>
              <a:t>Specification Framework for </a:t>
            </a:r>
            <a:r>
              <a:rPr lang="en-US" dirty="0" err="1"/>
              <a:t>TGbn</a:t>
            </a:r>
            <a:endParaRPr lang="en-US"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dirty="0"/>
              <a:t>[2] 24/0829r0, Further Considerations on Non-Primary Channel Access</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ko-KR" dirty="0"/>
              <a:t>[3] 24/1115, </a:t>
            </a:r>
            <a:r>
              <a:rPr lang="en-US" altLang="zh-CN" dirty="0"/>
              <a:t>Channel Switching Rules for NPCA</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dirty="0"/>
              <a:t>[4] 24/0803, </a:t>
            </a:r>
            <a:r>
              <a:rPr lang="en-US" dirty="0"/>
              <a:t>The switching time in NPCA</a:t>
            </a:r>
            <a:endParaRPr lang="en-US" altLang="ko-KR"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ko-KR" sz="1600"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ko-KR" sz="1600"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ko-KR" sz="1600"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ko-KR" sz="1600"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ko-KR" sz="1600" dirty="0"/>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p:txBody>
          <a:bodyPr/>
          <a:lstStyle/>
          <a:p>
            <a:r>
              <a:rPr lang="es-ES" dirty="0"/>
              <a:t>Jeongki Kim,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dirty="0"/>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1</a:t>
            </a:r>
          </a:p>
        </p:txBody>
      </p:sp>
      <p:sp>
        <p:nvSpPr>
          <p:cNvPr id="4098" name="Rectangle 2"/>
          <p:cNvSpPr>
            <a:spLocks noGrp="1" noChangeArrowheads="1"/>
          </p:cNvSpPr>
          <p:nvPr>
            <p:ph idx="1"/>
          </p:nvPr>
        </p:nvSpPr>
        <p:spPr>
          <a:ln/>
        </p:spPr>
        <p:txBody>
          <a:body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a:t>Do you agree the following text?</a:t>
            </a:r>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NPCA capable STA may switch to NPCA channel when it detects one of the following PPDUs</a:t>
            </a:r>
          </a:p>
          <a:p>
            <a:pPr marL="1141413" lvl="2"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VHT PPDU</a:t>
            </a:r>
          </a:p>
          <a:p>
            <a:pPr marL="1141413" lvl="2"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HT PPDU</a:t>
            </a:r>
          </a:p>
          <a:p>
            <a:pPr marL="1141413" lvl="2"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Non-HT PPDU including an MMPDU</a:t>
            </a:r>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
        <p:nvSpPr>
          <p:cNvPr id="5" name="Footer Placeholder 4"/>
          <p:cNvSpPr>
            <a:spLocks noGrp="1"/>
          </p:cNvSpPr>
          <p:nvPr>
            <p:ph type="ftr" idx="14"/>
          </p:nvPr>
        </p:nvSpPr>
        <p:spPr/>
        <p:txBody>
          <a:bodyPr/>
          <a:lstStyle/>
          <a:p>
            <a:r>
              <a:rPr lang="es-ES" dirty="0"/>
              <a:t>Jeongki Kim,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6062560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Recap: NPCA operation [1]</a:t>
            </a:r>
          </a:p>
        </p:txBody>
      </p:sp>
      <p:sp>
        <p:nvSpPr>
          <p:cNvPr id="4098" name="Rectangle 2"/>
          <p:cNvSpPr>
            <a:spLocks noGrp="1" noChangeArrowheads="1"/>
          </p:cNvSpPr>
          <p:nvPr>
            <p:ph idx="1"/>
          </p:nvPr>
        </p:nvSpPr>
        <p:spPr>
          <a:ln/>
        </p:spPr>
        <p:txBody>
          <a:body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dirty="0"/>
              <a:t>Motion text for NPCA in </a:t>
            </a:r>
            <a:r>
              <a:rPr lang="en-US" altLang="ko-KR" sz="2000" dirty="0" err="1"/>
              <a:t>TGbn</a:t>
            </a:r>
            <a:r>
              <a:rPr lang="en-US" altLang="ko-KR" sz="2000" dirty="0"/>
              <a:t> SFD [1]</a:t>
            </a:r>
          </a:p>
          <a:p>
            <a:pPr lvl="1" indent="-342900" latinLnBrk="0">
              <a:spcBef>
                <a:spcPts val="0"/>
              </a:spcBef>
              <a:spcAft>
                <a:spcPts val="0"/>
              </a:spcAft>
              <a:buFont typeface="Arial" panose="020B0604020202020204" pitchFamily="34" charset="0"/>
              <a:buChar char="•"/>
              <a:tabLst>
                <a:tab pos="457200" algn="l"/>
              </a:tabLst>
            </a:pPr>
            <a:r>
              <a:rPr lang="en-GB" sz="1800" dirty="0"/>
              <a:t>[Motion #11, [1] and [21-30]]</a:t>
            </a:r>
            <a:r>
              <a:rPr lang="en-US" dirty="0"/>
              <a:t>: </a:t>
            </a:r>
            <a:r>
              <a:rPr lang="en-GB" sz="1800" dirty="0" err="1"/>
              <a:t>TGbn</a:t>
            </a:r>
            <a:r>
              <a:rPr lang="en-GB" sz="1800" dirty="0"/>
              <a:t> defines a mode of operation that enables a STA to access the secondary channel while the primary channel is known to be busy due to OBSS traffic or other TBD conditions.</a:t>
            </a:r>
            <a:endParaRPr lang="en-US" sz="1800" dirty="0"/>
          </a:p>
          <a:p>
            <a:pPr lvl="2" indent="-285750" latinLnBrk="0">
              <a:spcBef>
                <a:spcPts val="0"/>
              </a:spcBef>
              <a:spcAft>
                <a:spcPts val="0"/>
              </a:spcAft>
              <a:buFont typeface="Arial" panose="020B0604020202020204" pitchFamily="34" charset="0"/>
              <a:buChar char="•"/>
              <a:tabLst>
                <a:tab pos="914400" algn="l"/>
              </a:tabLst>
            </a:pPr>
            <a:r>
              <a:rPr lang="en-GB" sz="1600" dirty="0"/>
              <a:t>The mode of operation shall not assume that the STA is capable to detect or decode a frame and obtain NAV information of the secondary channel concurrently with the primary channel.</a:t>
            </a:r>
            <a:endParaRPr lang="en-US" sz="1600" dirty="0"/>
          </a:p>
          <a:p>
            <a:pPr lvl="2" indent="-285750" latinLnBrk="0">
              <a:spcBef>
                <a:spcPts val="0"/>
              </a:spcBef>
              <a:spcAft>
                <a:spcPts val="0"/>
              </a:spcAft>
              <a:buFont typeface="Arial" panose="020B0604020202020204" pitchFamily="34" charset="0"/>
              <a:buChar char="•"/>
              <a:tabLst>
                <a:tab pos="914400" algn="l"/>
              </a:tabLst>
            </a:pPr>
            <a:r>
              <a:rPr lang="en-GB" sz="1600" dirty="0"/>
              <a:t>A BSS shall only have a single NPCA primary channel (name TBD) on which the STA contends while the primary channel of the BSS is known to be busy due to OBSS traffic or other TBD conditions.</a:t>
            </a: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s-ES" dirty="0"/>
              <a:t>Jeongki Kim,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dirty="0"/>
              <a:t>September 2024</a:t>
            </a:r>
            <a:endParaRPr lang="en-GB" dirty="0"/>
          </a:p>
        </p:txBody>
      </p:sp>
      <p:pic>
        <p:nvPicPr>
          <p:cNvPr id="16" name="Picture 15">
            <a:extLst>
              <a:ext uri="{FF2B5EF4-FFF2-40B4-BE49-F238E27FC236}">
                <a16:creationId xmlns:a16="http://schemas.microsoft.com/office/drawing/2014/main" id="{0A95DA24-5466-55B5-8448-FBA45649CA8F}"/>
              </a:ext>
            </a:extLst>
          </p:cNvPr>
          <p:cNvPicPr>
            <a:picLocks noChangeAspect="1"/>
          </p:cNvPicPr>
          <p:nvPr/>
        </p:nvPicPr>
        <p:blipFill>
          <a:blip r:embed="rId3"/>
          <a:stretch>
            <a:fillRect/>
          </a:stretch>
        </p:blipFill>
        <p:spPr>
          <a:xfrm>
            <a:off x="1929508" y="4197822"/>
            <a:ext cx="8330869" cy="2326803"/>
          </a:xfrm>
          <a:prstGeom prst="rect">
            <a:avLst/>
          </a:prstGeom>
        </p:spPr>
      </p:pic>
    </p:spTree>
    <p:extLst>
      <p:ext uri="{BB962C8B-B14F-4D97-AF65-F5344CB8AC3E}">
        <p14:creationId xmlns:p14="http://schemas.microsoft.com/office/powerpoint/2010/main" val="18434153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Recap: NPCA operation [2]</a:t>
            </a:r>
          </a:p>
        </p:txBody>
      </p:sp>
      <p:sp>
        <p:nvSpPr>
          <p:cNvPr id="4098" name="Rectangle 2"/>
          <p:cNvSpPr>
            <a:spLocks noGrp="1" noChangeArrowheads="1"/>
          </p:cNvSpPr>
          <p:nvPr>
            <p:ph idx="1"/>
          </p:nvPr>
        </p:nvSpPr>
        <p:spPr>
          <a:xfrm>
            <a:off x="914401" y="1981201"/>
            <a:ext cx="11158263" cy="4113213"/>
          </a:xfrm>
          <a:ln/>
        </p:spPr>
        <p:txBody>
          <a:body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dirty="0"/>
              <a:t>In [2], we proposed a method for more NPCA opportunities</a:t>
            </a:r>
          </a:p>
          <a:p>
            <a:pPr lvl="1" indent="-342900" latinLnBrk="0">
              <a:spcBef>
                <a:spcPts val="0"/>
              </a:spcBef>
              <a:spcAft>
                <a:spcPts val="0"/>
              </a:spcAft>
              <a:buFont typeface="Arial" panose="020B0604020202020204" pitchFamily="34" charset="0"/>
              <a:buChar char="•"/>
              <a:tabLst>
                <a:tab pos="457200" algn="l"/>
              </a:tabLst>
            </a:pPr>
            <a:r>
              <a:rPr lang="en-GB" sz="1800" dirty="0"/>
              <a:t>NPCA STA can switch to NPCA channel without the OBSS NAV, in which case STA may obtain the OBSS NAV on NPCA channel from another STA and then operate on NPCA channel during the OBSS NAV.</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s-ES" dirty="0"/>
              <a:t>Jeongki Kim,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dirty="0"/>
              <a:t>September 2024</a:t>
            </a:r>
            <a:endParaRPr lang="en-GB" dirty="0"/>
          </a:p>
        </p:txBody>
      </p:sp>
      <p:pic>
        <p:nvPicPr>
          <p:cNvPr id="10" name="Picture 9">
            <a:extLst>
              <a:ext uri="{FF2B5EF4-FFF2-40B4-BE49-F238E27FC236}">
                <a16:creationId xmlns:a16="http://schemas.microsoft.com/office/drawing/2014/main" id="{9CA29259-C7D3-7695-8F66-048084A12FC6}"/>
              </a:ext>
            </a:extLst>
          </p:cNvPr>
          <p:cNvPicPr>
            <a:picLocks noChangeAspect="1"/>
          </p:cNvPicPr>
          <p:nvPr/>
        </p:nvPicPr>
        <p:blipFill>
          <a:blip r:embed="rId3"/>
          <a:stretch>
            <a:fillRect/>
          </a:stretch>
        </p:blipFill>
        <p:spPr>
          <a:xfrm>
            <a:off x="2495600" y="3026953"/>
            <a:ext cx="7056784" cy="3448461"/>
          </a:xfrm>
          <a:prstGeom prst="rect">
            <a:avLst/>
          </a:prstGeom>
        </p:spPr>
      </p:pic>
    </p:spTree>
    <p:extLst>
      <p:ext uri="{BB962C8B-B14F-4D97-AF65-F5344CB8AC3E}">
        <p14:creationId xmlns:p14="http://schemas.microsoft.com/office/powerpoint/2010/main" val="27980623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tangle 2">
            <a:extLst>
              <a:ext uri="{FF2B5EF4-FFF2-40B4-BE49-F238E27FC236}">
                <a16:creationId xmlns:a16="http://schemas.microsoft.com/office/drawing/2014/main" id="{77643D07-8FED-CFB7-C0DF-EE53460B2D63}"/>
              </a:ext>
            </a:extLst>
          </p:cNvPr>
          <p:cNvSpPr txBox="1">
            <a:spLocks noChangeArrowheads="1"/>
          </p:cNvSpPr>
          <p:nvPr/>
        </p:nvSpPr>
        <p:spPr bwMode="auto">
          <a:xfrm>
            <a:off x="878637" y="1608344"/>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200" kern="0" dirty="0"/>
          </a:p>
        </p:txBody>
      </p:sp>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Recap: NPCA operation [2-4]</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s-ES" dirty="0"/>
              <a:t>Jeongki Kim,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dirty="0"/>
              <a:t>September 2024</a:t>
            </a:r>
            <a:endParaRPr lang="en-GB" dirty="0"/>
          </a:p>
        </p:txBody>
      </p:sp>
      <p:sp>
        <p:nvSpPr>
          <p:cNvPr id="36" name="Content Placeholder 35">
            <a:extLst>
              <a:ext uri="{FF2B5EF4-FFF2-40B4-BE49-F238E27FC236}">
                <a16:creationId xmlns:a16="http://schemas.microsoft.com/office/drawing/2014/main" id="{6B2E3DC5-DB1A-281D-A215-0C653BCE851B}"/>
              </a:ext>
            </a:extLst>
          </p:cNvPr>
          <p:cNvSpPr>
            <a:spLocks noGrp="1"/>
          </p:cNvSpPr>
          <p:nvPr>
            <p:ph idx="1"/>
          </p:nvPr>
        </p:nvSpPr>
        <p:spPr>
          <a:xfrm>
            <a:off x="914401" y="1839126"/>
            <a:ext cx="10361084" cy="4113213"/>
          </a:xfrm>
        </p:spPr>
        <p:txBody>
          <a:body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200" kern="0" dirty="0"/>
              <a:t>Examples of NPCA switching time in NPCA operation</a:t>
            </a:r>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kern="0" dirty="0"/>
              <a:t>For non-HT PPDU frame carrying control frame (e.g., RTS, Trigger frame, etc.): STA can switch to NPCA channel after receiving the PPDU (the control frame)</a:t>
            </a:r>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kern="0" dirty="0"/>
              <a:t>For HE+ PPDU with valid TXOP: STA can switch to NPCA channel after receiving a SIG field (e.g., HE-SIG A, U-SIG , etc.) in the preamble of the PPDU</a:t>
            </a:r>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kern="0" dirty="0"/>
              <a:t>For VHT(/HT) PPDU or HE+ PPDU with invalid TXOP: STA can switch to NPCA channel after trying to receive 1</a:t>
            </a:r>
            <a:r>
              <a:rPr lang="en-US" altLang="ko-KR" sz="1800" kern="0" baseline="30000" dirty="0"/>
              <a:t>st</a:t>
            </a:r>
            <a:r>
              <a:rPr lang="en-US" altLang="ko-KR" sz="1800" kern="0" dirty="0"/>
              <a:t> MPDU or can switch to NPCA channel after receiving a SIG field</a:t>
            </a:r>
          </a:p>
          <a:p>
            <a:pPr marL="1141413" lvl="2"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kern="0" dirty="0"/>
              <a:t> If both switch to NPCA channel after a SIG field, </a:t>
            </a:r>
            <a:r>
              <a:rPr lang="en-US" altLang="ko-KR" sz="1600" dirty="0"/>
              <a:t>they can use PPDU duration for frame exchanges on NPCA channel</a:t>
            </a:r>
          </a:p>
          <a:p>
            <a:pPr marL="1141413" lvl="2"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dirty="0"/>
              <a:t>Otherwise, they may get OBSS NAV and operate on NPCA channel during the OBSS NAV</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200" kern="0" dirty="0"/>
              <a:t>It’s desirable for AP and non-AP STA to switch to NPCA channel at the same time to avoid unnecessary control frame transmission</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200" kern="0" dirty="0"/>
              <a:t>In this contribution, we </a:t>
            </a:r>
            <a:r>
              <a:rPr lang="en-US" altLang="ko-KR" sz="2200" dirty="0"/>
              <a:t>discuss more details for NPCA switching time according to PPDU types</a:t>
            </a:r>
            <a:endParaRPr lang="en-US" altLang="ko-KR" sz="2200" kern="0" dirty="0"/>
          </a:p>
          <a:p>
            <a:r>
              <a:rPr lang="en-US" sz="1800" dirty="0"/>
              <a:t>	</a:t>
            </a:r>
            <a:endParaRPr lang="en-US" dirty="0"/>
          </a:p>
        </p:txBody>
      </p:sp>
    </p:spTree>
    <p:extLst>
      <p:ext uri="{BB962C8B-B14F-4D97-AF65-F5344CB8AC3E}">
        <p14:creationId xmlns:p14="http://schemas.microsoft.com/office/powerpoint/2010/main" val="28815951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Switching time for VHT+ PPDU (1)</a:t>
            </a:r>
          </a:p>
        </p:txBody>
      </p:sp>
      <p:sp>
        <p:nvSpPr>
          <p:cNvPr id="4098" name="Rectangle 2"/>
          <p:cNvSpPr>
            <a:spLocks noGrp="1" noChangeArrowheads="1"/>
          </p:cNvSpPr>
          <p:nvPr>
            <p:ph idx="1"/>
          </p:nvPr>
        </p:nvSpPr>
        <p:spPr>
          <a:xfrm>
            <a:off x="929217" y="1858083"/>
            <a:ext cx="10361084" cy="4113213"/>
          </a:xfrm>
          <a:ln/>
        </p:spPr>
        <p:txBody>
          <a:body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kern="0" dirty="0"/>
              <a:t>For VHT PPDU or HE+ PPDU with invalid TXOP, (Option 1) STA explicitly indicates when it switches to NPCA PCH (e.g., either after SIG or 1</a:t>
            </a:r>
            <a:r>
              <a:rPr lang="en-US" altLang="ko-KR" sz="2000" kern="0" baseline="30000" dirty="0"/>
              <a:t>st</a:t>
            </a:r>
            <a:r>
              <a:rPr lang="en-US" altLang="ko-KR" sz="2000" kern="0" dirty="0"/>
              <a:t> MPDU) before NPCA operation</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dirty="0"/>
              <a:t>STA can switch to NPCA channel under defined switching conditions (e.g., threshold)</a:t>
            </a:r>
            <a:endParaRPr lang="en-US" altLang="ko-KR" sz="2000" kern="0"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400" kern="0"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s-ES" dirty="0"/>
              <a:t>Jeongki Kim,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dirty="0"/>
              <a:t>September 2024</a:t>
            </a:r>
            <a:endParaRPr lang="en-GB" dirty="0"/>
          </a:p>
        </p:txBody>
      </p:sp>
      <p:pic>
        <p:nvPicPr>
          <p:cNvPr id="20" name="Picture 19">
            <a:extLst>
              <a:ext uri="{FF2B5EF4-FFF2-40B4-BE49-F238E27FC236}">
                <a16:creationId xmlns:a16="http://schemas.microsoft.com/office/drawing/2014/main" id="{531304A3-096D-FB90-C070-372A9BEEF84C}"/>
              </a:ext>
            </a:extLst>
          </p:cNvPr>
          <p:cNvPicPr>
            <a:picLocks noChangeAspect="1"/>
          </p:cNvPicPr>
          <p:nvPr/>
        </p:nvPicPr>
        <p:blipFill>
          <a:blip r:embed="rId3"/>
          <a:stretch>
            <a:fillRect/>
          </a:stretch>
        </p:blipFill>
        <p:spPr>
          <a:xfrm>
            <a:off x="2854583" y="3247445"/>
            <a:ext cx="6480720" cy="3219135"/>
          </a:xfrm>
          <a:prstGeom prst="rect">
            <a:avLst/>
          </a:prstGeom>
        </p:spPr>
      </p:pic>
    </p:spTree>
    <p:extLst>
      <p:ext uri="{BB962C8B-B14F-4D97-AF65-F5344CB8AC3E}">
        <p14:creationId xmlns:p14="http://schemas.microsoft.com/office/powerpoint/2010/main" val="42185886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Switching time for VHT+ PPDU (2)</a:t>
            </a:r>
          </a:p>
        </p:txBody>
      </p:sp>
      <p:sp>
        <p:nvSpPr>
          <p:cNvPr id="4098" name="Rectangle 2"/>
          <p:cNvSpPr>
            <a:spLocks noGrp="1" noChangeArrowheads="1"/>
          </p:cNvSpPr>
          <p:nvPr>
            <p:ph idx="1"/>
          </p:nvPr>
        </p:nvSpPr>
        <p:spPr>
          <a:xfrm>
            <a:off x="929217" y="1858083"/>
            <a:ext cx="10361084" cy="4113213"/>
          </a:xfrm>
          <a:ln/>
        </p:spPr>
        <p:txBody>
          <a:body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kern="0" dirty="0"/>
              <a:t>(Option 2) </a:t>
            </a:r>
            <a:r>
              <a:rPr lang="en-US" altLang="ko-KR" sz="2000" dirty="0"/>
              <a:t>If the length of 1</a:t>
            </a:r>
            <a:r>
              <a:rPr lang="en-US" altLang="ko-KR" sz="2000" baseline="30000" dirty="0"/>
              <a:t>st</a:t>
            </a:r>
            <a:r>
              <a:rPr lang="en-US" altLang="ko-KR" sz="2000" dirty="0"/>
              <a:t> </a:t>
            </a:r>
            <a:r>
              <a:rPr lang="en-US" altLang="ko-KR" sz="2000" kern="0" dirty="0"/>
              <a:t>MPDU is too long or the MPDU delimiter </a:t>
            </a:r>
            <a:r>
              <a:rPr lang="en-US" altLang="ko-KR" sz="2000" dirty="0"/>
              <a:t>error occurs</a:t>
            </a:r>
            <a:r>
              <a:rPr lang="en-US" altLang="ko-KR" sz="2000" kern="0" dirty="0"/>
              <a:t>, STA can switch after the MPDU delimiter.</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400" kern="0"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s-ES" dirty="0"/>
              <a:t>Jeongki Kim,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dirty="0"/>
              <a:t>September 2024</a:t>
            </a:r>
            <a:endParaRPr lang="en-GB" dirty="0"/>
          </a:p>
        </p:txBody>
      </p:sp>
      <p:pic>
        <p:nvPicPr>
          <p:cNvPr id="8" name="Picture 7">
            <a:extLst>
              <a:ext uri="{FF2B5EF4-FFF2-40B4-BE49-F238E27FC236}">
                <a16:creationId xmlns:a16="http://schemas.microsoft.com/office/drawing/2014/main" id="{3FB430A0-BF5D-587C-E2B1-D06EB10989A2}"/>
              </a:ext>
            </a:extLst>
          </p:cNvPr>
          <p:cNvPicPr>
            <a:picLocks noChangeAspect="1"/>
          </p:cNvPicPr>
          <p:nvPr/>
        </p:nvPicPr>
        <p:blipFill>
          <a:blip r:embed="rId3"/>
          <a:stretch>
            <a:fillRect/>
          </a:stretch>
        </p:blipFill>
        <p:spPr>
          <a:xfrm>
            <a:off x="1631504" y="3573016"/>
            <a:ext cx="8724900" cy="1962150"/>
          </a:xfrm>
          <a:prstGeom prst="rect">
            <a:avLst/>
          </a:prstGeom>
        </p:spPr>
      </p:pic>
      <p:sp>
        <p:nvSpPr>
          <p:cNvPr id="9" name="TextBox 8">
            <a:extLst>
              <a:ext uri="{FF2B5EF4-FFF2-40B4-BE49-F238E27FC236}">
                <a16:creationId xmlns:a16="http://schemas.microsoft.com/office/drawing/2014/main" id="{0D27485E-B010-F083-CF30-F392DD5C5C58}"/>
              </a:ext>
            </a:extLst>
          </p:cNvPr>
          <p:cNvSpPr txBox="1"/>
          <p:nvPr/>
        </p:nvSpPr>
        <p:spPr>
          <a:xfrm>
            <a:off x="2921733" y="5703639"/>
            <a:ext cx="1928733" cy="307777"/>
          </a:xfrm>
          <a:prstGeom prst="rect">
            <a:avLst/>
          </a:prstGeom>
          <a:noFill/>
        </p:spPr>
        <p:txBody>
          <a:bodyPr wrap="none" rtlCol="0">
            <a:spAutoFit/>
          </a:bodyPr>
          <a:lstStyle/>
          <a:p>
            <a:r>
              <a:rPr lang="en-US" sz="1400" dirty="0">
                <a:solidFill>
                  <a:schemeClr val="tx1"/>
                </a:solidFill>
              </a:rPr>
              <a:t>*DEL: MPDU delimiter</a:t>
            </a:r>
          </a:p>
        </p:txBody>
      </p:sp>
    </p:spTree>
    <p:extLst>
      <p:ext uri="{BB962C8B-B14F-4D97-AF65-F5344CB8AC3E}">
        <p14:creationId xmlns:p14="http://schemas.microsoft.com/office/powerpoint/2010/main" val="38554942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Switching time for HT PPDU</a:t>
            </a:r>
          </a:p>
        </p:txBody>
      </p:sp>
      <p:sp>
        <p:nvSpPr>
          <p:cNvPr id="4098" name="Rectangle 2"/>
          <p:cNvSpPr>
            <a:spLocks noGrp="1" noChangeArrowheads="1"/>
          </p:cNvSpPr>
          <p:nvPr>
            <p:ph idx="1"/>
          </p:nvPr>
        </p:nvSpPr>
        <p:spPr>
          <a:xfrm>
            <a:off x="929217" y="1858083"/>
            <a:ext cx="10361084" cy="4113213"/>
          </a:xfrm>
          <a:ln/>
        </p:spPr>
        <p:txBody>
          <a:body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kern="0" dirty="0"/>
              <a:t>For HT PPDU, STA can switch to NPCA PCH </a:t>
            </a:r>
            <a:r>
              <a:rPr lang="en-US" altLang="ko-KR" sz="2000" dirty="0"/>
              <a:t>after </a:t>
            </a:r>
            <a:r>
              <a:rPr lang="en-US" altLang="ko-KR" sz="2000" kern="0" dirty="0"/>
              <a:t>detecting 1</a:t>
            </a:r>
            <a:r>
              <a:rPr lang="en-US" altLang="ko-KR" sz="2000" kern="0" baseline="30000" dirty="0"/>
              <a:t>st</a:t>
            </a:r>
            <a:r>
              <a:rPr lang="en-US" altLang="ko-KR" sz="2000" kern="0" dirty="0"/>
              <a:t> MPDU. </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400" kern="0"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5" name="Footer Placeholder 4"/>
          <p:cNvSpPr>
            <a:spLocks noGrp="1"/>
          </p:cNvSpPr>
          <p:nvPr>
            <p:ph type="ftr" idx="14"/>
          </p:nvPr>
        </p:nvSpPr>
        <p:spPr/>
        <p:txBody>
          <a:bodyPr/>
          <a:lstStyle/>
          <a:p>
            <a:r>
              <a:rPr lang="es-ES" dirty="0"/>
              <a:t>Jeongki Kim,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dirty="0"/>
              <a:t>September 2024</a:t>
            </a:r>
            <a:endParaRPr lang="en-GB" dirty="0"/>
          </a:p>
        </p:txBody>
      </p:sp>
      <p:pic>
        <p:nvPicPr>
          <p:cNvPr id="7" name="Picture 6">
            <a:extLst>
              <a:ext uri="{FF2B5EF4-FFF2-40B4-BE49-F238E27FC236}">
                <a16:creationId xmlns:a16="http://schemas.microsoft.com/office/drawing/2014/main" id="{DEB780F1-C7EF-28D5-B1FA-FFBC331357B8}"/>
              </a:ext>
            </a:extLst>
          </p:cNvPr>
          <p:cNvPicPr>
            <a:picLocks noChangeAspect="1"/>
          </p:cNvPicPr>
          <p:nvPr/>
        </p:nvPicPr>
        <p:blipFill>
          <a:blip r:embed="rId3"/>
          <a:stretch>
            <a:fillRect/>
          </a:stretch>
        </p:blipFill>
        <p:spPr>
          <a:xfrm>
            <a:off x="1430868" y="2564904"/>
            <a:ext cx="8724900" cy="1962150"/>
          </a:xfrm>
          <a:prstGeom prst="rect">
            <a:avLst/>
          </a:prstGeom>
        </p:spPr>
      </p:pic>
    </p:spTree>
    <p:extLst>
      <p:ext uri="{BB962C8B-B14F-4D97-AF65-F5344CB8AC3E}">
        <p14:creationId xmlns:p14="http://schemas.microsoft.com/office/powerpoint/2010/main" val="23525305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Switching time for non-HT PPDU</a:t>
            </a:r>
          </a:p>
        </p:txBody>
      </p:sp>
      <p:sp>
        <p:nvSpPr>
          <p:cNvPr id="4098" name="Rectangle 2"/>
          <p:cNvSpPr>
            <a:spLocks noGrp="1" noChangeArrowheads="1"/>
          </p:cNvSpPr>
          <p:nvPr>
            <p:ph idx="1"/>
          </p:nvPr>
        </p:nvSpPr>
        <p:spPr>
          <a:xfrm>
            <a:off x="929217" y="1858083"/>
            <a:ext cx="10361084" cy="4113213"/>
          </a:xfrm>
          <a:ln/>
        </p:spPr>
        <p:txBody>
          <a:body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kern="0" dirty="0"/>
              <a:t>For non-HT PPDU with a large management frame, AP and non-AP STA can switch to NPCA channel after detecting OBSS frame in MAC header</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kern="0"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kern="0"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kern="0"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kern="0"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dirty="0"/>
              <a:t>This can also be applied to other PPDU types (e.g., HT PPDU, VHT PPDU, etc.)</a:t>
            </a:r>
            <a:endParaRPr lang="en-US" altLang="ko-KR" sz="2000" kern="0"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400" kern="0"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5" name="Footer Placeholder 4"/>
          <p:cNvSpPr>
            <a:spLocks noGrp="1"/>
          </p:cNvSpPr>
          <p:nvPr>
            <p:ph type="ftr" idx="14"/>
          </p:nvPr>
        </p:nvSpPr>
        <p:spPr/>
        <p:txBody>
          <a:bodyPr/>
          <a:lstStyle/>
          <a:p>
            <a:r>
              <a:rPr lang="es-ES" dirty="0"/>
              <a:t>Jeongki Kim,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dirty="0"/>
              <a:t>September 2024</a:t>
            </a:r>
            <a:endParaRPr lang="en-GB" dirty="0"/>
          </a:p>
        </p:txBody>
      </p:sp>
      <p:pic>
        <p:nvPicPr>
          <p:cNvPr id="8" name="Picture 7">
            <a:extLst>
              <a:ext uri="{FF2B5EF4-FFF2-40B4-BE49-F238E27FC236}">
                <a16:creationId xmlns:a16="http://schemas.microsoft.com/office/drawing/2014/main" id="{DB9C9BD0-DBC2-ED21-B7B6-843B5237553B}"/>
              </a:ext>
            </a:extLst>
          </p:cNvPr>
          <p:cNvPicPr>
            <a:picLocks noChangeAspect="1"/>
          </p:cNvPicPr>
          <p:nvPr/>
        </p:nvPicPr>
        <p:blipFill>
          <a:blip r:embed="rId3"/>
          <a:stretch>
            <a:fillRect/>
          </a:stretch>
        </p:blipFill>
        <p:spPr>
          <a:xfrm>
            <a:off x="1703512" y="3140968"/>
            <a:ext cx="8629650" cy="2209800"/>
          </a:xfrm>
          <a:prstGeom prst="rect">
            <a:avLst/>
          </a:prstGeom>
        </p:spPr>
      </p:pic>
    </p:spTree>
    <p:extLst>
      <p:ext uri="{BB962C8B-B14F-4D97-AF65-F5344CB8AC3E}">
        <p14:creationId xmlns:p14="http://schemas.microsoft.com/office/powerpoint/2010/main" val="13700050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Conclusion</a:t>
            </a:r>
          </a:p>
        </p:txBody>
      </p:sp>
      <p:sp>
        <p:nvSpPr>
          <p:cNvPr id="4098" name="Rectangle 2"/>
          <p:cNvSpPr>
            <a:spLocks noGrp="1" noChangeArrowheads="1"/>
          </p:cNvSpPr>
          <p:nvPr>
            <p:ph idx="1"/>
          </p:nvPr>
        </p:nvSpPr>
        <p:spPr>
          <a:ln/>
        </p:spPr>
        <p:txBody>
          <a:body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a:t>We proposed several methods for NPCA switching according to various PPDU types</a:t>
            </a:r>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a:t>To have more TX opportunities for NPCA channel, STA can switch to NPCA channel for OBSS non-HT PPDU including a large MMPDU, OBSS HT PPDU, OBSS VHT PPDU, and OBSS HE+ PPDU with invalid TXOP as well as non-HT PPDU including a control frame and HE+ PPDU with valid TXOP</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800" dirty="0"/>
          </a:p>
          <a:p>
            <a:pPr marL="0" indent="0" latinLnBrk="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800" dirty="0"/>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400" dirty="0"/>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5" name="Footer Placeholder 4"/>
          <p:cNvSpPr>
            <a:spLocks noGrp="1"/>
          </p:cNvSpPr>
          <p:nvPr>
            <p:ph type="ftr" idx="14"/>
          </p:nvPr>
        </p:nvSpPr>
        <p:spPr/>
        <p:txBody>
          <a:bodyPr/>
          <a:lstStyle/>
          <a:p>
            <a:r>
              <a:rPr lang="es-ES" dirty="0"/>
              <a:t>Jeongki Kim,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8044275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17537</TotalTime>
  <Words>993</Words>
  <Application>Microsoft Office PowerPoint</Application>
  <PresentationFormat>Widescreen</PresentationFormat>
  <Paragraphs>147</Paragraphs>
  <Slides>11</Slides>
  <Notes>11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 Unicode MS</vt:lpstr>
      <vt:lpstr>Arial</vt:lpstr>
      <vt:lpstr>Times New Roman</vt:lpstr>
      <vt:lpstr>Office 테마</vt:lpstr>
      <vt:lpstr>Document</vt:lpstr>
      <vt:lpstr>Non-Primary Channel Access (NPCA) Follow-Up</vt:lpstr>
      <vt:lpstr>Recap: NPCA operation [1]</vt:lpstr>
      <vt:lpstr>Recap: NPCA operation [2]</vt:lpstr>
      <vt:lpstr>Recap: NPCA operation [2-4]</vt:lpstr>
      <vt:lpstr>Switching time for VHT+ PPDU (1)</vt:lpstr>
      <vt:lpstr>Switching time for VHT+ PPDU (2)</vt:lpstr>
      <vt:lpstr>Switching time for HT PPDU</vt:lpstr>
      <vt:lpstr>Switching time for non-HT PPDU</vt:lpstr>
      <vt:lpstr>Conclusion</vt:lpstr>
      <vt:lpstr>References</vt:lpstr>
      <vt:lpstr>Straw Poll 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Jeongki Kim</dc:creator>
  <cp:lastModifiedBy>Jeongki Kim</cp:lastModifiedBy>
  <cp:revision>42</cp:revision>
  <cp:lastPrinted>1601-01-01T00:00:00Z</cp:lastPrinted>
  <dcterms:created xsi:type="dcterms:W3CDTF">2023-03-27T11:21:45Z</dcterms:created>
  <dcterms:modified xsi:type="dcterms:W3CDTF">2024-10-13T19:39:58Z</dcterms:modified>
</cp:coreProperties>
</file>