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90" r:id="rId3"/>
    <p:sldId id="338" r:id="rId4"/>
    <p:sldId id="339" r:id="rId5"/>
    <p:sldId id="327" r:id="rId6"/>
    <p:sldId id="332" r:id="rId7"/>
    <p:sldId id="328" r:id="rId8"/>
    <p:sldId id="335" r:id="rId9"/>
    <p:sldId id="337" r:id="rId10"/>
    <p:sldId id="336" r:id="rId11"/>
    <p:sldId id="330"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8D9C666-8142-42C1-9EDA-3B312161E1AB}">
          <p14:sldIdLst>
            <p14:sldId id="256"/>
            <p14:sldId id="290"/>
            <p14:sldId id="338"/>
            <p14:sldId id="339"/>
            <p14:sldId id="327"/>
            <p14:sldId id="332"/>
            <p14:sldId id="328"/>
            <p14:sldId id="335"/>
            <p14:sldId id="337"/>
            <p14:sldId id="336"/>
            <p14:sldId id="33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282" autoAdjust="0"/>
    <p:restoredTop sz="94453" autoAdjust="0"/>
  </p:normalViewPr>
  <p:slideViewPr>
    <p:cSldViewPr>
      <p:cViewPr varScale="1">
        <p:scale>
          <a:sx n="55" d="100"/>
          <a:sy n="55" d="100"/>
        </p:scale>
        <p:origin x="156" y="4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4" d="100"/>
          <a:sy n="54" d="100"/>
        </p:scale>
        <p:origin x="184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802.11-23/0003r38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802.11-23/0003r38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November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802.11-23/0003r38</a:t>
            </a:r>
          </a:p>
        </p:txBody>
      </p:sp>
      <p:sp>
        <p:nvSpPr>
          <p:cNvPr id="5" name="Rectangle 3"/>
          <p:cNvSpPr>
            <a:spLocks noGrp="1" noChangeArrowheads="1"/>
          </p:cNvSpPr>
          <p:nvPr>
            <p:ph type="dt"/>
          </p:nvPr>
        </p:nvSpPr>
        <p:spPr>
          <a:ln/>
        </p:spPr>
        <p:txBody>
          <a:bodyPr/>
          <a:lstStyle/>
          <a:p>
            <a:r>
              <a:rPr lang="en-US" dirty="0"/>
              <a:t>November 2023</a:t>
            </a:r>
          </a:p>
        </p:txBody>
      </p:sp>
      <p:sp>
        <p:nvSpPr>
          <p:cNvPr id="6" name="Rectangle 6"/>
          <p:cNvSpPr>
            <a:spLocks noGrp="1" noChangeArrowheads="1"/>
          </p:cNvSpPr>
          <p:nvPr>
            <p:ph type="ftr"/>
          </p:nvPr>
        </p:nvSpPr>
        <p:spPr>
          <a:ln/>
        </p:spPr>
        <p:txBody>
          <a:bodyPr/>
          <a:lstStyle/>
          <a:p>
            <a:r>
              <a:rPr lang="en-US"/>
              <a:t>Stephen McCann, Huawei</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5408366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544568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052972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522953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919023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694350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978801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3525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887523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https://unit42.paloaltonetworks.com/iot-threat-report-2020/ </a:t>
            </a:r>
          </a:p>
          <a:p>
            <a:endParaRPr lang="en-US" dirty="0"/>
          </a:p>
        </p:txBody>
      </p:sp>
      <p:sp>
        <p:nvSpPr>
          <p:cNvPr id="4" name="Header Placeholder 3"/>
          <p:cNvSpPr>
            <a:spLocks noGrp="1"/>
          </p:cNvSpPr>
          <p:nvPr>
            <p:ph type="hdr"/>
          </p:nvPr>
        </p:nvSpPr>
        <p:spPr/>
        <p:txBody>
          <a:bodyPr/>
          <a:lstStyle/>
          <a:p>
            <a:r>
              <a:rPr lang="en-US"/>
              <a:t>doc.: IEEE 802.11-23/0003r38</a:t>
            </a:r>
          </a:p>
        </p:txBody>
      </p:sp>
      <p:sp>
        <p:nvSpPr>
          <p:cNvPr id="5" name="Date Placeholder 4"/>
          <p:cNvSpPr>
            <a:spLocks noGrp="1"/>
          </p:cNvSpPr>
          <p:nvPr>
            <p:ph type="dt"/>
          </p:nvPr>
        </p:nvSpPr>
        <p:spPr/>
        <p:txBody>
          <a:bodyPr/>
          <a:lstStyle/>
          <a:p>
            <a:r>
              <a:rPr lang="en-US"/>
              <a:t>November 2023</a:t>
            </a:r>
            <a:endParaRPr lang="en-US" dirty="0"/>
          </a:p>
        </p:txBody>
      </p:sp>
      <p:sp>
        <p:nvSpPr>
          <p:cNvPr id="6" name="Footer Placeholder 5"/>
          <p:cNvSpPr>
            <a:spLocks noGrp="1"/>
          </p:cNvSpPr>
          <p:nvPr>
            <p:ph type="ftr"/>
          </p:nvPr>
        </p:nvSpPr>
        <p:spPr/>
        <p:txBody>
          <a:bodyPr/>
          <a:lstStyle/>
          <a:p>
            <a:r>
              <a:rPr lang="en-US"/>
              <a:t>Stephen McCann, Huawei</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886672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a:xfrm>
            <a:off x="6441016" y="6475414"/>
            <a:ext cx="5065184" cy="180975"/>
          </a:xfrm>
        </p:spPr>
        <p:txBody>
          <a:bodyPr/>
          <a:lstStyle>
            <a:lvl1pPr>
              <a:defRPr/>
            </a:lvl1pPr>
          </a:lstStyle>
          <a:p>
            <a:r>
              <a:rPr lang="en-GB" dirty="0"/>
              <a:t>Hui Luo, Rakesh </a:t>
            </a:r>
            <a:r>
              <a:rPr lang="en-GB" dirty="0" err="1"/>
              <a:t>Taori</a:t>
            </a:r>
            <a:r>
              <a:rPr lang="en-GB" dirty="0"/>
              <a:t>, </a:t>
            </a:r>
            <a:r>
              <a:rPr lang="en-GB" dirty="0" err="1"/>
              <a:t>Flarion</a:t>
            </a:r>
            <a:r>
              <a:rPr lang="en-GB" dirty="0"/>
              <a:t> Mendel, Martin </a:t>
            </a:r>
            <a:r>
              <a:rPr lang="en-GB" dirty="0" err="1"/>
              <a:t>Schlaeffer</a:t>
            </a:r>
            <a:r>
              <a:rPr lang="en-GB" dirty="0"/>
              <a:t>, Infineon Technologies</a:t>
            </a:r>
          </a:p>
        </p:txBody>
      </p:sp>
      <p:sp>
        <p:nvSpPr>
          <p:cNvPr id="6" name="Slide Number Placeholder 5"/>
          <p:cNvSpPr>
            <a:spLocks noGrp="1"/>
          </p:cNvSpPr>
          <p:nvPr>
            <p:ph type="sldNum" idx="12"/>
          </p:nvPr>
        </p:nvSpPr>
        <p:spPr>
          <a:xfrm>
            <a:off x="5257800" y="6475414"/>
            <a:ext cx="704849" cy="363537"/>
          </a:xfrm>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38199"/>
          </a:xfrm>
        </p:spPr>
        <p:txBody>
          <a:bodyPr/>
          <a:lstStyle>
            <a:lvl1pPr>
              <a:defRPr sz="2800" b="1">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914401" y="1676400"/>
            <a:ext cx="10361084" cy="4572000"/>
          </a:xfrm>
        </p:spPr>
        <p:txBody>
          <a:bodyPr/>
          <a:lstStyle>
            <a:lvl1pPr marL="252000" indent="-288000">
              <a:buFont typeface="Wingdings" panose="05000000000000000000" pitchFamily="2" charset="2"/>
              <a:buChar char="§"/>
              <a:defRPr sz="1800" b="0">
                <a:latin typeface="Arial" panose="020B0604020202020204" pitchFamily="34" charset="0"/>
                <a:cs typeface="Arial" panose="020B0604020202020204" pitchFamily="34" charset="0"/>
              </a:defRPr>
            </a:lvl1pPr>
            <a:lvl2pPr marL="576000" indent="-288000">
              <a:buFont typeface="Wingdings" panose="05000000000000000000" pitchFamily="2" charset="2"/>
              <a:buChar char="§"/>
              <a:defRPr sz="1800">
                <a:latin typeface="Arial" panose="020B0604020202020204" pitchFamily="34" charset="0"/>
                <a:cs typeface="Arial" panose="020B0604020202020204" pitchFamily="34" charset="0"/>
              </a:defRPr>
            </a:lvl2pPr>
            <a:lvl3pPr marL="864000" indent="-288000">
              <a:buFont typeface="Wingdings" panose="05000000000000000000" pitchFamily="2" charset="2"/>
              <a:buChar char="§"/>
              <a:defRPr sz="1600">
                <a:latin typeface="Arial" panose="020B0604020202020204" pitchFamily="34" charset="0"/>
                <a:cs typeface="Arial" panose="020B0604020202020204" pitchFamily="34" charset="0"/>
              </a:defRPr>
            </a:lvl3pPr>
            <a:lvl4pPr marL="1657350" indent="-285750">
              <a:buFont typeface="Wingdings" panose="05000000000000000000" pitchFamily="2" charset="2"/>
              <a:buChar char="§"/>
              <a:defRPr/>
            </a:lvl4pPr>
            <a:lvl5pPr marL="2114550" indent="-285750">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6553200" y="6475414"/>
            <a:ext cx="5029199" cy="15398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Florian Mendel, Martin </a:t>
            </a:r>
            <a:r>
              <a:rPr lang="en-GB" dirty="0" err="1"/>
              <a:t>Schlaeffer</a:t>
            </a:r>
            <a:r>
              <a:rPr lang="en-GB" dirty="0"/>
              <a:t>, Infineon Technologies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6400800" y="6475414"/>
            <a:ext cx="5257799" cy="18466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Hui Luo, Rakesh </a:t>
            </a:r>
            <a:r>
              <a:rPr lang="en-GB" dirty="0" err="1"/>
              <a:t>Taori</a:t>
            </a:r>
            <a:r>
              <a:rPr lang="en-GB" dirty="0"/>
              <a:t>, Florian Mendel, Martin </a:t>
            </a:r>
            <a:r>
              <a:rPr lang="en-GB" dirty="0" err="1"/>
              <a:t>Schlaeffer</a:t>
            </a:r>
            <a:r>
              <a:rPr lang="en-GB" dirty="0"/>
              <a:t>, Infineon Technologies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802.11-24/1584r3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Arial" panose="020B0604020202020204" pitchFamily="34" charset="0"/>
          <a:ea typeface="+mn-ea"/>
          <a:cs typeface="Arial" panose="020B060402020202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Arial" panose="020B0604020202020204" pitchFamily="34" charset="0"/>
          <a:ea typeface="+mn-ea"/>
          <a:cs typeface="Arial" panose="020B060402020202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Arial" panose="020B0604020202020204" pitchFamily="34" charset="0"/>
          <a:ea typeface="+mn-ea"/>
          <a:cs typeface="Arial" panose="020B060402020202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Arial" panose="020B0604020202020204" pitchFamily="34" charset="0"/>
          <a:ea typeface="+mn-ea"/>
          <a:cs typeface="Arial" panose="020B060402020202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nvlpubs.nist.gov/nistpubs/ir/2023/NIST.IR.8454.pdf" TargetMode="External"/><Relationship Id="rId7" Type="http://schemas.openxmlformats.org/officeDocument/2006/relationships/hyperlink" Target="https://www.jatit.org/volumes/Vol100No15/24Vol100No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cs.csueastbay.edu/~lertaul/AESCCMCAMREADY.pdf" TargetMode="External"/><Relationship Id="rId5" Type="http://schemas.openxmlformats.org/officeDocument/2006/relationships/hyperlink" Target="https://eprint.iacr.org/2021/049.pdf" TargetMode="External"/><Relationship Id="rId4" Type="http://schemas.openxmlformats.org/officeDocument/2006/relationships/hyperlink" Target="https://link.springer.com/chapter/10.1007/978-3-031-21311-3_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csrc.nist.gov/pubs/sp/800/232/ip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8159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Ascon: The Lightweight Cryptography As A Better Cipher Than AES 128 for 802.11bp</a:t>
            </a:r>
          </a:p>
        </p:txBody>
      </p:sp>
      <p:sp>
        <p:nvSpPr>
          <p:cNvPr id="3074" name="Rectangle 2"/>
          <p:cNvSpPr>
            <a:spLocks noGrp="1" noChangeArrowheads="1"/>
          </p:cNvSpPr>
          <p:nvPr>
            <p:ph type="subTitle" idx="1"/>
          </p:nvPr>
        </p:nvSpPr>
        <p:spPr>
          <a:xfrm>
            <a:off x="1828800" y="22669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2024-11-5</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6" name="Date Placeholder 3"/>
          <p:cNvSpPr>
            <a:spLocks noGrp="1"/>
          </p:cNvSpPr>
          <p:nvPr>
            <p:ph type="dt" idx="10"/>
          </p:nvPr>
        </p:nvSpPr>
        <p:spPr/>
        <p:txBody>
          <a:bodyPr/>
          <a:lstStyle/>
          <a:p>
            <a:r>
              <a:rPr lang="en-US" dirty="0"/>
              <a:t>November 2024</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1693721"/>
              </p:ext>
            </p:extLst>
          </p:nvPr>
        </p:nvGraphicFramePr>
        <p:xfrm>
          <a:off x="927101" y="3395663"/>
          <a:ext cx="10121900" cy="2646216"/>
        </p:xfrm>
        <a:graphic>
          <a:graphicData uri="http://schemas.openxmlformats.org/presentationml/2006/ole">
            <mc:AlternateContent xmlns:mc="http://schemas.openxmlformats.org/markup-compatibility/2006">
              <mc:Choice xmlns:v="urn:schemas-microsoft-com:vml" Requires="v">
                <p:oleObj name="Document" r:id="rId3" imgW="8080018" imgH="2110161" progId="Word.Document.8">
                  <p:embed/>
                </p:oleObj>
              </mc:Choice>
              <mc:Fallback>
                <p:oleObj name="Document" r:id="rId3" imgW="8080018" imgH="2110161" progId="Word.Document.8">
                  <p:embed/>
                  <p:pic>
                    <p:nvPicPr>
                      <p:cNvPr id="0" name="Picture 3"/>
                      <p:cNvPicPr>
                        <a:picLocks noChangeAspect="1" noChangeArrowheads="1"/>
                      </p:cNvPicPr>
                      <p:nvPr/>
                    </p:nvPicPr>
                    <p:blipFill>
                      <a:blip r:embed="rId4"/>
                      <a:srcRect/>
                      <a:stretch>
                        <a:fillRect/>
                      </a:stretch>
                    </p:blipFill>
                    <p:spPr bwMode="auto">
                      <a:xfrm>
                        <a:off x="927101" y="3395663"/>
                        <a:ext cx="10121900" cy="2646216"/>
                      </a:xfrm>
                      <a:prstGeom prst="rect">
                        <a:avLst/>
                      </a:prstGeom>
                      <a:noFill/>
                    </p:spPr>
                  </p:pic>
                </p:oleObj>
              </mc:Fallback>
            </mc:AlternateContent>
          </a:graphicData>
        </a:graphic>
      </p:graphicFrame>
      <p:sp>
        <p:nvSpPr>
          <p:cNvPr id="3076" name="Rectangle 4"/>
          <p:cNvSpPr>
            <a:spLocks noChangeArrowheads="1"/>
          </p:cNvSpPr>
          <p:nvPr/>
        </p:nvSpPr>
        <p:spPr bwMode="auto">
          <a:xfrm>
            <a:off x="989571" y="301783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4" name="Footer Placeholder 4">
            <a:extLst>
              <a:ext uri="{FF2B5EF4-FFF2-40B4-BE49-F238E27FC236}">
                <a16:creationId xmlns:a16="http://schemas.microsoft.com/office/drawing/2014/main" id="{3DBE0923-EDF1-45FA-891B-45E6C163CAE0}"/>
              </a:ext>
            </a:extLst>
          </p:cNvPr>
          <p:cNvSpPr>
            <a:spLocks noGrp="1"/>
          </p:cNvSpPr>
          <p:nvPr>
            <p:ph type="ftr" idx="11"/>
          </p:nvPr>
        </p:nvSpPr>
        <p:spPr>
          <a:xfrm>
            <a:off x="6229353" y="6475414"/>
            <a:ext cx="5160431" cy="218928"/>
          </a:xfrm>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Do you agree to create a new sub-clause on security into IEEE 802.11bp SFD?</a:t>
            </a:r>
          </a:p>
          <a:p>
            <a:endParaRPr lang="en-US" sz="2000" dirty="0"/>
          </a:p>
          <a:p>
            <a:r>
              <a:rPr lang="en-US" sz="2000" dirty="0"/>
              <a:t>Do you agree to insert the following text in the security sub-clause of the SFD?</a:t>
            </a:r>
          </a:p>
          <a:p>
            <a:pPr lvl="1"/>
            <a:r>
              <a:rPr lang="en-US" sz="2000" dirty="0"/>
              <a:t>IEEE 802.11bp will specify ASCON-128 as a cipher choice for 802.11bp STAs.</a:t>
            </a:r>
          </a:p>
          <a:p>
            <a:pPr lvl="1"/>
            <a:r>
              <a:rPr lang="en-US" sz="2000" dirty="0"/>
              <a:t>IEEE 802.11bp will specify BIP-ASCON-128 as an authentication-only cipher choice for 802.11bp STAs.</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4589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929217" y="838200"/>
            <a:ext cx="10361084" cy="457200"/>
          </a:xfrm>
        </p:spPr>
        <p:txBody>
          <a:bodyPr/>
          <a:lstStyle/>
          <a:p>
            <a:r>
              <a:rPr lang="en-US" dirty="0"/>
              <a:t>References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914401" y="1371600"/>
            <a:ext cx="10361084" cy="5026023"/>
          </a:xfrm>
        </p:spPr>
        <p:txBody>
          <a:bodyPr/>
          <a:lstStyle/>
          <a:p>
            <a:pPr marL="342900" indent="-342900">
              <a:buFont typeface="+mj-lt"/>
              <a:buAutoNum type="arabicPeriod"/>
            </a:pPr>
            <a:r>
              <a:rPr lang="en-US" sz="1600" dirty="0" err="1"/>
              <a:t>Meltem</a:t>
            </a:r>
            <a:r>
              <a:rPr lang="en-US" sz="1600" dirty="0"/>
              <a:t> </a:t>
            </a:r>
            <a:r>
              <a:rPr lang="en-US" sz="1600" dirty="0" err="1"/>
              <a:t>Sonmez</a:t>
            </a:r>
            <a:r>
              <a:rPr lang="en-US" sz="1600" dirty="0"/>
              <a:t> Turan, Kerry McKay, </a:t>
            </a:r>
            <a:r>
              <a:rPr lang="en-US" sz="1600" dirty="0" err="1"/>
              <a:t>Donghoon</a:t>
            </a:r>
            <a:r>
              <a:rPr lang="en-US" sz="1600" dirty="0"/>
              <a:t> Chang, Lawrence E. </a:t>
            </a:r>
            <a:r>
              <a:rPr lang="en-US" sz="1600" dirty="0" err="1"/>
              <a:t>Bassham</a:t>
            </a:r>
            <a:r>
              <a:rPr lang="en-US" sz="1600" dirty="0"/>
              <a:t>, </a:t>
            </a:r>
            <a:r>
              <a:rPr lang="en-US" sz="1600" dirty="0" err="1"/>
              <a:t>Jinkeon</a:t>
            </a:r>
            <a:r>
              <a:rPr lang="en-US" sz="1600" dirty="0"/>
              <a:t> Kang, Noah D. Waller, John M. Kelsey, </a:t>
            </a:r>
            <a:r>
              <a:rPr lang="en-US" sz="1600" dirty="0" err="1"/>
              <a:t>Deukjo</a:t>
            </a:r>
            <a:r>
              <a:rPr lang="en-US" sz="1600" dirty="0"/>
              <a:t> Hong, “NIST Internal Report 8454: Status Report on the Final Round of the NIST Lightweight Cryptography Standardization Process”, June 2023, </a:t>
            </a:r>
            <a:r>
              <a:rPr lang="en-US" sz="1600" dirty="0">
                <a:hlinkClick r:id="rId3"/>
              </a:rPr>
              <a:t>https://nvlpubs.nist.gov/nistpubs/ir/2023/NIST.IR.8454.pdf</a:t>
            </a:r>
            <a:r>
              <a:rPr lang="en-US" sz="1600" dirty="0"/>
              <a:t>.</a:t>
            </a:r>
          </a:p>
          <a:p>
            <a:pPr marL="342900" indent="-342900">
              <a:buFont typeface="+mj-lt"/>
              <a:buAutoNum type="arabicPeriod"/>
            </a:pPr>
            <a:r>
              <a:rPr lang="en-US" sz="1600" dirty="0"/>
              <a:t>Christoph </a:t>
            </a:r>
            <a:r>
              <a:rPr lang="en-US" sz="1600" dirty="0" err="1"/>
              <a:t>Dobraunig</a:t>
            </a:r>
            <a:r>
              <a:rPr lang="en-US" sz="1600" dirty="0"/>
              <a:t>, Maria </a:t>
            </a:r>
            <a:r>
              <a:rPr lang="en-US" sz="1600" dirty="0" err="1"/>
              <a:t>Eichlseder</a:t>
            </a:r>
            <a:r>
              <a:rPr lang="en-US" sz="1600" dirty="0"/>
              <a:t>, Florian Mendel, Martin </a:t>
            </a:r>
            <a:r>
              <a:rPr lang="en-US" sz="1600" dirty="0" err="1"/>
              <a:t>Schlaeffer</a:t>
            </a:r>
            <a:r>
              <a:rPr lang="en-US" sz="1600" dirty="0"/>
              <a:t>, “ASCON v1.2 Submission to NIST”, May 31, 2021.</a:t>
            </a:r>
          </a:p>
          <a:p>
            <a:pPr marL="342900" indent="-342900">
              <a:buFont typeface="+mj-lt"/>
              <a:buAutoNum type="arabicPeriod"/>
            </a:pPr>
            <a:r>
              <a:rPr lang="en-US" sz="1600" dirty="0"/>
              <a:t>Sebastian Renner, Enrico </a:t>
            </a:r>
            <a:r>
              <a:rPr lang="en-US" sz="1600" dirty="0" err="1"/>
              <a:t>Pozzobon</a:t>
            </a:r>
            <a:r>
              <a:rPr lang="en-US" sz="1600" dirty="0"/>
              <a:t>, and Jurgen </a:t>
            </a:r>
            <a:r>
              <a:rPr lang="en-US" sz="1600" dirty="0" err="1"/>
              <a:t>Mottok</a:t>
            </a:r>
            <a:r>
              <a:rPr lang="en-US" sz="1600" dirty="0"/>
              <a:t>, “The Final Round: Benchmarking NIST LWC Ciphers on Microcontrollers”, 2022, </a:t>
            </a:r>
            <a:r>
              <a:rPr lang="en-US" sz="1600" dirty="0">
                <a:hlinkClick r:id="rId4"/>
              </a:rPr>
              <a:t>https://link.springer.com/chapter/10.1007/978-3-031-21311-3_1</a:t>
            </a:r>
            <a:endParaRPr lang="en-US" sz="1600" dirty="0"/>
          </a:p>
          <a:p>
            <a:pPr marL="342900" indent="-342900">
              <a:buFont typeface="+mj-lt"/>
              <a:buAutoNum type="arabicPeriod"/>
            </a:pPr>
            <a:r>
              <a:rPr lang="en-US" sz="1600" dirty="0"/>
              <a:t>Mark D. </a:t>
            </a:r>
            <a:r>
              <a:rPr lang="en-US" sz="1600" dirty="0" err="1"/>
              <a:t>Aagaard</a:t>
            </a:r>
            <a:r>
              <a:rPr lang="en-US" sz="1600" dirty="0"/>
              <a:t>, Nusa </a:t>
            </a:r>
            <a:r>
              <a:rPr lang="en-US" sz="1600" dirty="0" err="1"/>
              <a:t>Zidaric</a:t>
            </a:r>
            <a:r>
              <a:rPr lang="en-US" sz="1600" dirty="0"/>
              <a:t>, “ASIC Benchmarking of Round 2 Candidates in the NIST Lightweight Cryptography Standardization Process”, 2021, </a:t>
            </a:r>
            <a:r>
              <a:rPr lang="en-US" sz="1600" dirty="0">
                <a:hlinkClick r:id="rId5"/>
              </a:rPr>
              <a:t>https://eprint.iacr.org/2021/049.pdf</a:t>
            </a:r>
            <a:endParaRPr lang="en-US" sz="1600" dirty="0"/>
          </a:p>
          <a:p>
            <a:pPr marL="342900" indent="-342900">
              <a:buFont typeface="+mj-lt"/>
              <a:buAutoNum type="arabicPeriod"/>
            </a:pPr>
            <a:r>
              <a:rPr lang="en-US" sz="1600" dirty="0"/>
              <a:t>Joerg Robert, Clemens Korn, “Power Consumption Calculation”, doc: IEEE 802.11-23/1232r0, July 11, 2023.</a:t>
            </a:r>
          </a:p>
          <a:p>
            <a:pPr marL="342900" indent="-342900">
              <a:buFont typeface="+mj-lt"/>
              <a:buAutoNum type="arabicPeriod"/>
            </a:pPr>
            <a:r>
              <a:rPr lang="en-US" sz="1600" dirty="0"/>
              <a:t>Luke E. Kane, Jiaming James Chen, Rebecca Thomas, Vicky Liu, Matthew McKague, “Security and Performance in IoT: A Balancing Act”, IEEE Access, vol. 8, pp. 121969-121986, July 6, 2020.</a:t>
            </a:r>
          </a:p>
          <a:p>
            <a:pPr marL="342900" indent="-342900">
              <a:buFont typeface="+mj-lt"/>
              <a:buAutoNum type="arabicPeriod"/>
            </a:pPr>
            <a:r>
              <a:rPr lang="en-US" sz="1600" dirty="0"/>
              <a:t>Levent </a:t>
            </a:r>
            <a:r>
              <a:rPr lang="en-US" sz="1600" dirty="0" err="1"/>
              <a:t>Ertaul</a:t>
            </a:r>
            <a:r>
              <a:rPr lang="en-US" sz="1600" dirty="0"/>
              <a:t>, Anup </a:t>
            </a:r>
            <a:r>
              <a:rPr lang="en-US" sz="1600" dirty="0" err="1"/>
              <a:t>Mudan</a:t>
            </a:r>
            <a:r>
              <a:rPr lang="en-US" sz="1600" dirty="0"/>
              <a:t>, </a:t>
            </a:r>
            <a:r>
              <a:rPr lang="en-US" sz="1600" dirty="0" err="1"/>
              <a:t>Nausheen</a:t>
            </a:r>
            <a:r>
              <a:rPr lang="en-US" sz="1600" dirty="0"/>
              <a:t> Sarfaraz, “Performance Comparison of AES-CCM and AES-GCM Authenticated Encryption Methods”, 2018, </a:t>
            </a:r>
            <a:r>
              <a:rPr lang="en-US" sz="1600" dirty="0">
                <a:hlinkClick r:id="rId6"/>
              </a:rPr>
              <a:t>https://mcs.csueastbay.edu/~lertaul/AESCCMCAMREADY.pdf</a:t>
            </a:r>
            <a:endParaRPr lang="en-US" sz="1600" dirty="0"/>
          </a:p>
          <a:p>
            <a:pPr marL="342900" indent="-342900">
              <a:buFont typeface="+mj-lt"/>
              <a:buAutoNum type="arabicPeriod"/>
            </a:pPr>
            <a:r>
              <a:rPr lang="en-US" sz="1600" dirty="0" err="1"/>
              <a:t>Bekbolat</a:t>
            </a:r>
            <a:r>
              <a:rPr lang="en-US" sz="1600" dirty="0"/>
              <a:t> </a:t>
            </a:r>
            <a:r>
              <a:rPr lang="en-US" sz="1600" dirty="0" err="1"/>
              <a:t>Medetov</a:t>
            </a:r>
            <a:r>
              <a:rPr lang="en-US" sz="1600" dirty="0"/>
              <a:t>, </a:t>
            </a:r>
            <a:r>
              <a:rPr lang="en-US" sz="1600" dirty="0" err="1"/>
              <a:t>Tansaule</a:t>
            </a:r>
            <a:r>
              <a:rPr lang="en-US" sz="1600" dirty="0"/>
              <a:t> </a:t>
            </a:r>
            <a:r>
              <a:rPr lang="en-US" sz="1600" dirty="0" err="1"/>
              <a:t>Serikov</a:t>
            </a:r>
            <a:r>
              <a:rPr lang="en-US" sz="1600" dirty="0"/>
              <a:t>, </a:t>
            </a:r>
            <a:r>
              <a:rPr lang="en-US" sz="1600" dirty="0" err="1"/>
              <a:t>Aray</a:t>
            </a:r>
            <a:r>
              <a:rPr lang="en-US" sz="1600" dirty="0"/>
              <a:t> </a:t>
            </a:r>
            <a:r>
              <a:rPr lang="en-US" sz="1600" dirty="0" err="1"/>
              <a:t>Tolegenova</a:t>
            </a:r>
            <a:r>
              <a:rPr lang="en-US" sz="1600" dirty="0"/>
              <a:t>, </a:t>
            </a:r>
            <a:r>
              <a:rPr lang="en-US" sz="1600" dirty="0" err="1"/>
              <a:t>Zhexebay</a:t>
            </a:r>
            <a:r>
              <a:rPr lang="en-US" sz="1600" dirty="0"/>
              <a:t> </a:t>
            </a:r>
            <a:r>
              <a:rPr lang="en-US" sz="1600" dirty="0" err="1"/>
              <a:t>Dauren</a:t>
            </a:r>
            <a:r>
              <a:rPr lang="en-US" sz="1600" dirty="0"/>
              <a:t>, Comparative Analysis of the Performance of Generating </a:t>
            </a:r>
            <a:r>
              <a:rPr lang="en-US" sz="1600" dirty="0" err="1"/>
              <a:t>Cryptograhic</a:t>
            </a:r>
            <a:r>
              <a:rPr lang="en-US" sz="1600" dirty="0"/>
              <a:t> Ciphers on CPU and FPGA, 2022, </a:t>
            </a:r>
            <a:r>
              <a:rPr lang="en-US" sz="1600" dirty="0">
                <a:hlinkClick r:id="rId7"/>
              </a:rPr>
              <a:t>https://www.jatit.org/volumes/Vol100No15/24Vol100No15.pdf</a:t>
            </a:r>
            <a:endParaRPr lang="en-US" sz="1600" dirty="0"/>
          </a:p>
          <a:p>
            <a:pPr marL="342900" indent="-342900">
              <a:buFont typeface="+mj-lt"/>
              <a:buAutoNum type="arabicPeriod"/>
            </a:pPr>
            <a:endParaRPr lang="en-US"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14020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About Ascon</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NIST selected Ascon as the standard to protect small devices in 2023 after 4-year LWC (Light-Weight Cipher) competition (57 submissions, 3 rounds, 1 winner) [1].</a:t>
            </a:r>
          </a:p>
          <a:p>
            <a:endParaRPr lang="en-US" sz="900" dirty="0"/>
          </a:p>
          <a:p>
            <a:pPr marL="288000"/>
            <a:r>
              <a:rPr lang="en-US" sz="2000" dirty="0"/>
              <a:t>Ascon provides </a:t>
            </a:r>
            <a:r>
              <a:rPr lang="en-US" sz="2000" b="1" dirty="0"/>
              <a:t>authenticated encryption </a:t>
            </a:r>
            <a:r>
              <a:rPr lang="en-US" sz="2000" dirty="0"/>
              <a:t>and </a:t>
            </a:r>
            <a:r>
              <a:rPr lang="en-US" sz="2000" b="1" dirty="0"/>
              <a:t>hashing</a:t>
            </a:r>
            <a:r>
              <a:rPr lang="en-US" sz="2000" dirty="0"/>
              <a:t> with minimal overhead [2].</a:t>
            </a:r>
          </a:p>
          <a:p>
            <a:endParaRPr lang="en-US" sz="1050" dirty="0"/>
          </a:p>
          <a:p>
            <a:r>
              <a:rPr lang="en-US" sz="2000" b="1" dirty="0"/>
              <a:t>Comparable security</a:t>
            </a:r>
            <a:r>
              <a:rPr lang="en-US" sz="2000" dirty="0"/>
              <a:t> level as AES-128 and SHA-256 [1].</a:t>
            </a:r>
          </a:p>
          <a:p>
            <a:endParaRPr lang="en-US" sz="1050" dirty="0"/>
          </a:p>
          <a:p>
            <a:r>
              <a:rPr lang="en-US" sz="2000" dirty="0"/>
              <a:t>Ascon is in public domain (required by NIST).</a:t>
            </a:r>
          </a:p>
          <a:p>
            <a:endParaRPr lang="en-US" sz="1050" dirty="0"/>
          </a:p>
          <a:p>
            <a:r>
              <a:rPr lang="en-US" sz="2000" b="1" dirty="0"/>
              <a:t>NIST published the initial draft standard for constrained devices based on Ascon (NIST SP 800-232</a:t>
            </a:r>
            <a:r>
              <a:rPr lang="en-US" sz="2000" dirty="0"/>
              <a:t>, </a:t>
            </a:r>
            <a:r>
              <a:rPr lang="en-US" sz="2000" dirty="0">
                <a:hlinkClick r:id="rId3"/>
              </a:rPr>
              <a:t>https://csrc.nist.gov/pubs/sp/800/232/ipd</a:t>
            </a:r>
            <a:r>
              <a:rPr lang="en-US" sz="2000" dirty="0"/>
              <a:t>) </a:t>
            </a:r>
            <a:r>
              <a:rPr lang="en-US" sz="2000" b="1" dirty="0"/>
              <a:t>on Nov 8, 2024</a:t>
            </a:r>
            <a:r>
              <a:rPr lang="en-US" sz="2000" dirty="0"/>
              <a:t>.</a:t>
            </a:r>
          </a:p>
          <a:p>
            <a:pPr marL="0" indent="0">
              <a:buNone/>
            </a:pPr>
            <a:endParaRPr lang="en-US" sz="2000"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748285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914401" y="685800"/>
            <a:ext cx="10361084" cy="457200"/>
          </a:xfrm>
        </p:spPr>
        <p:txBody>
          <a:bodyPr/>
          <a:lstStyle/>
          <a:p>
            <a:r>
              <a:rPr lang="en-US" dirty="0"/>
              <a:t>Ascon-128 vs AES128-GCM</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609600" y="1222376"/>
            <a:ext cx="11201400" cy="1444624"/>
          </a:xfrm>
        </p:spPr>
        <p:txBody>
          <a:bodyPr/>
          <a:lstStyle/>
          <a:p>
            <a:r>
              <a:rPr lang="en-US" dirty="0"/>
              <a:t>Software implementation benchmarking on popular microcontrollers [3].</a:t>
            </a:r>
          </a:p>
          <a:p>
            <a:pPr lvl="1"/>
            <a:r>
              <a:rPr lang="en-US" b="1" dirty="0"/>
              <a:t>3-4x faster (Fig 2-5); 4%-60% smaller code size (Fig 7-10); 33% less RAM utilization (Fig 11)</a:t>
            </a:r>
            <a:endParaRPr lang="en-US" dirty="0"/>
          </a:p>
          <a:p>
            <a:r>
              <a:rPr lang="en-US" dirty="0"/>
              <a:t>ASIC implementation comparison [4].</a:t>
            </a:r>
            <a:endParaRPr kumimoji="0" lang="en-US"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lvl="1">
              <a:spcBef>
                <a:spcPts val="450"/>
              </a:spcBef>
              <a:defRPr/>
            </a:pPr>
            <a:r>
              <a:rPr lang="en-US" b="1" dirty="0">
                <a:ea typeface="MS Gothic"/>
              </a:rPr>
              <a:t>About 40% area, 30% energy, with 2x throughput (Fig 4.1, Fig 5.1).</a:t>
            </a:r>
            <a:endParaRPr kumimoji="0" lang="en-US"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marL="0" marR="0" lvl="0" indent="0" algn="l" defTabSz="449263" rtl="0" eaLnBrk="1" fontAlgn="base" latinLnBrk="0" hangingPunct="1">
              <a:lnSpc>
                <a:spcPct val="100000"/>
              </a:lnSpc>
              <a:spcBef>
                <a:spcPts val="600"/>
              </a:spcBef>
              <a:spcAft>
                <a:spcPct val="0"/>
              </a:spcAft>
              <a:buClr>
                <a:srgbClr val="000000"/>
              </a:buClr>
              <a:buSzPct val="100000"/>
              <a:buNone/>
              <a:tabLst/>
              <a:defRPr/>
            </a:pPr>
            <a:endParaRPr kumimoji="0" lang="en-US" sz="105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grpSp>
        <p:nvGrpSpPr>
          <p:cNvPr id="7" name="Group 6">
            <a:extLst>
              <a:ext uri="{FF2B5EF4-FFF2-40B4-BE49-F238E27FC236}">
                <a16:creationId xmlns:a16="http://schemas.microsoft.com/office/drawing/2014/main" id="{0C0510BF-3221-9494-C0E1-D9231D16DB7C}"/>
              </a:ext>
            </a:extLst>
          </p:cNvPr>
          <p:cNvGrpSpPr/>
          <p:nvPr/>
        </p:nvGrpSpPr>
        <p:grpSpPr>
          <a:xfrm>
            <a:off x="524641" y="2776341"/>
            <a:ext cx="11477427" cy="3699074"/>
            <a:chOff x="524641" y="2776341"/>
            <a:chExt cx="11477427" cy="3699074"/>
          </a:xfrm>
        </p:grpSpPr>
        <p:pic>
          <p:nvPicPr>
            <p:cNvPr id="8" name="Picture 7">
              <a:extLst>
                <a:ext uri="{FF2B5EF4-FFF2-40B4-BE49-F238E27FC236}">
                  <a16:creationId xmlns:a16="http://schemas.microsoft.com/office/drawing/2014/main" id="{3EF9A056-1868-D0DA-5B69-40397A4BCFC8}"/>
                </a:ext>
              </a:extLst>
            </p:cNvPr>
            <p:cNvPicPr>
              <a:picLocks noChangeAspect="1"/>
            </p:cNvPicPr>
            <p:nvPr/>
          </p:nvPicPr>
          <p:blipFill>
            <a:blip r:embed="rId3"/>
            <a:stretch>
              <a:fillRect/>
            </a:stretch>
          </p:blipFill>
          <p:spPr>
            <a:xfrm>
              <a:off x="2274927" y="3733801"/>
              <a:ext cx="3954403" cy="2741614"/>
            </a:xfrm>
            <a:prstGeom prst="rect">
              <a:avLst/>
            </a:prstGeom>
          </p:spPr>
        </p:pic>
        <p:pic>
          <p:nvPicPr>
            <p:cNvPr id="10" name="Picture 9">
              <a:extLst>
                <a:ext uri="{FF2B5EF4-FFF2-40B4-BE49-F238E27FC236}">
                  <a16:creationId xmlns:a16="http://schemas.microsoft.com/office/drawing/2014/main" id="{8A91AD27-8231-3330-1E6F-842B73F18110}"/>
                </a:ext>
              </a:extLst>
            </p:cNvPr>
            <p:cNvPicPr>
              <a:picLocks noChangeAspect="1"/>
            </p:cNvPicPr>
            <p:nvPr/>
          </p:nvPicPr>
          <p:blipFill>
            <a:blip r:embed="rId4"/>
            <a:stretch>
              <a:fillRect/>
            </a:stretch>
          </p:blipFill>
          <p:spPr>
            <a:xfrm>
              <a:off x="8031048" y="3729845"/>
              <a:ext cx="3971020" cy="2741614"/>
            </a:xfrm>
            <a:prstGeom prst="rect">
              <a:avLst/>
            </a:prstGeom>
          </p:spPr>
        </p:pic>
        <p:pic>
          <p:nvPicPr>
            <p:cNvPr id="12" name="Picture 11">
              <a:extLst>
                <a:ext uri="{FF2B5EF4-FFF2-40B4-BE49-F238E27FC236}">
                  <a16:creationId xmlns:a16="http://schemas.microsoft.com/office/drawing/2014/main" id="{A6F1C8F4-0B11-6FC6-E0FD-17509389A799}"/>
                </a:ext>
              </a:extLst>
            </p:cNvPr>
            <p:cNvPicPr>
              <a:picLocks noChangeAspect="1"/>
            </p:cNvPicPr>
            <p:nvPr/>
          </p:nvPicPr>
          <p:blipFill>
            <a:blip r:embed="rId5"/>
            <a:stretch>
              <a:fillRect/>
            </a:stretch>
          </p:blipFill>
          <p:spPr>
            <a:xfrm>
              <a:off x="524641" y="2776341"/>
              <a:ext cx="1648055" cy="2829320"/>
            </a:xfrm>
            <a:prstGeom prst="rect">
              <a:avLst/>
            </a:prstGeom>
          </p:spPr>
        </p:pic>
        <p:pic>
          <p:nvPicPr>
            <p:cNvPr id="14" name="Picture 13">
              <a:extLst>
                <a:ext uri="{FF2B5EF4-FFF2-40B4-BE49-F238E27FC236}">
                  <a16:creationId xmlns:a16="http://schemas.microsoft.com/office/drawing/2014/main" id="{AFFB8207-316C-849A-CE65-F1D7DC2ED4FB}"/>
                </a:ext>
              </a:extLst>
            </p:cNvPr>
            <p:cNvPicPr>
              <a:picLocks noChangeAspect="1"/>
            </p:cNvPicPr>
            <p:nvPr/>
          </p:nvPicPr>
          <p:blipFill>
            <a:blip r:embed="rId6"/>
            <a:stretch>
              <a:fillRect/>
            </a:stretch>
          </p:blipFill>
          <p:spPr>
            <a:xfrm>
              <a:off x="6077953" y="2782234"/>
              <a:ext cx="1784498" cy="2169180"/>
            </a:xfrm>
            <a:prstGeom prst="rect">
              <a:avLst/>
            </a:prstGeom>
          </p:spPr>
        </p:pic>
        <p:sp>
          <p:nvSpPr>
            <p:cNvPr id="15" name="Rectangle 14">
              <a:extLst>
                <a:ext uri="{FF2B5EF4-FFF2-40B4-BE49-F238E27FC236}">
                  <a16:creationId xmlns:a16="http://schemas.microsoft.com/office/drawing/2014/main" id="{32380B94-894C-7AEB-9A3B-6E06F35807CD}"/>
                </a:ext>
              </a:extLst>
            </p:cNvPr>
            <p:cNvSpPr/>
            <p:nvPr/>
          </p:nvSpPr>
          <p:spPr bwMode="auto">
            <a:xfrm>
              <a:off x="4495800" y="4114800"/>
              <a:ext cx="685800" cy="1219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33EAE765-3C82-6A3C-B1EE-F2E83AAEDF9D}"/>
                </a:ext>
              </a:extLst>
            </p:cNvPr>
            <p:cNvSpPr/>
            <p:nvPr/>
          </p:nvSpPr>
          <p:spPr bwMode="auto">
            <a:xfrm>
              <a:off x="10210800" y="4876800"/>
              <a:ext cx="685800" cy="762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657165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914401" y="685800"/>
            <a:ext cx="10361084" cy="457200"/>
          </a:xfrm>
        </p:spPr>
        <p:txBody>
          <a:bodyPr/>
          <a:lstStyle/>
          <a:p>
            <a:r>
              <a:rPr lang="en-US" dirty="0"/>
              <a:t>A ballpark energy estimate for Ascon on 11bp devices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609600" y="1334408"/>
            <a:ext cx="11201400" cy="2704192"/>
          </a:xfrm>
        </p:spPr>
        <p:txBody>
          <a:bodyPr/>
          <a:lstStyle/>
          <a:p>
            <a:pPr marL="285750" indent="-285750">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Harvesting RF power: 1s or 0.1s for 1uJ at -20dbm or -10dbm [5].</a:t>
            </a:r>
          </a:p>
          <a:p>
            <a:pPr marL="285750" indent="-285750">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AES128 (CBC) energy measurement: about 2.7uJ by software on MCU2 (a popular MCU), 72MHz clock, 2.0V core (see Table 11 </a:t>
            </a:r>
            <a:r>
              <a:rPr lang="en-US" dirty="0">
                <a:ea typeface="MS Gothic"/>
              </a:rPr>
              <a:t>below or </a:t>
            </a: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in [6]).</a:t>
            </a:r>
          </a:p>
          <a:p>
            <a:pPr marL="285750" indent="-285750">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AES128 GCM is about 30-60% faster than AES128 CBC (Fig 5.7, 5.8, 5.9 in [7]; Fig 1a, 1b in [8]).</a:t>
            </a:r>
          </a:p>
          <a:p>
            <a:pPr marL="285750" indent="-285750">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ASCON-128 energy estimate: 3-4x faster than AES128 GCM (Fig 2-5 in [3]), 33% less RAM utilization (Fig 11 in [3]), roughly about 2.7/3.5/1.45=0.5 </a:t>
            </a:r>
            <a:r>
              <a:rPr kumimoji="0" lang="en-US" b="0" i="0" u="none" strike="noStrike" kern="0" cap="none" spc="0" normalizeH="0" baseline="0" noProof="0" dirty="0" err="1">
                <a:ln>
                  <a:noFill/>
                </a:ln>
                <a:solidFill>
                  <a:srgbClr val="000000"/>
                </a:solidFill>
                <a:effectLst/>
                <a:uLnTx/>
                <a:uFillTx/>
                <a:latin typeface="Arial" panose="020B0604020202020204" pitchFamily="34" charset="0"/>
                <a:ea typeface="MS Gothic"/>
                <a:cs typeface="Arial" panose="020B0604020202020204" pitchFamily="34" charset="0"/>
              </a:rPr>
              <a:t>uJ</a:t>
            </a: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 per byte on MCU2, or about 0.5/29 = 0.017uJ per byte on MCU2 at 2.5MHz clock (sufficient for the proposed 11bp data rate).</a:t>
            </a:r>
          </a:p>
          <a:p>
            <a:pPr marL="285750" indent="-285750">
              <a:defRPr/>
            </a:pPr>
            <a:r>
              <a:rPr kumimoji="0" lang="en-US"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rPr>
              <a:t>Ascon’s minimum </a:t>
            </a:r>
            <a:r>
              <a:rPr lang="en-US" dirty="0">
                <a:ea typeface="MS Gothic"/>
              </a:rPr>
              <a:t>encrypted frame size + tag is 32 bytes, needing about 32x0.017 = </a:t>
            </a:r>
            <a:r>
              <a:rPr lang="en-US" b="1" dirty="0">
                <a:ea typeface="MS Gothic"/>
              </a:rPr>
              <a:t>0.55uJ.</a:t>
            </a:r>
            <a:endParaRPr kumimoji="0" lang="en-US" b="1"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a:p>
            <a:pPr marL="0" marR="0" lvl="0" indent="0" algn="l" defTabSz="449263" rtl="0" eaLnBrk="1" fontAlgn="base" latinLnBrk="0" hangingPunct="1">
              <a:lnSpc>
                <a:spcPct val="100000"/>
              </a:lnSpc>
              <a:spcBef>
                <a:spcPts val="600"/>
              </a:spcBef>
              <a:spcAft>
                <a:spcPct val="0"/>
              </a:spcAft>
              <a:buClr>
                <a:srgbClr val="000000"/>
              </a:buClr>
              <a:buSzPct val="100000"/>
              <a:buNone/>
              <a:tabLst/>
              <a:defRPr/>
            </a:pPr>
            <a:endParaRPr kumimoji="0" lang="en-US" sz="1050" b="0" i="0" u="none" strike="noStrike" kern="0" cap="none" spc="0" normalizeH="0" baseline="0" noProof="0" dirty="0">
              <a:ln>
                <a:noFill/>
              </a:ln>
              <a:solidFill>
                <a:srgbClr val="000000"/>
              </a:solidFill>
              <a:effectLst/>
              <a:uLnTx/>
              <a:uFillTx/>
              <a:latin typeface="Arial" panose="020B0604020202020204" pitchFamily="34" charset="0"/>
              <a:ea typeface="MS Gothic"/>
              <a:cs typeface="Arial" panose="020B0604020202020204" pitchFamily="34" charset="0"/>
            </a:endParaRP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grpSp>
        <p:nvGrpSpPr>
          <p:cNvPr id="7" name="Group 6">
            <a:extLst>
              <a:ext uri="{FF2B5EF4-FFF2-40B4-BE49-F238E27FC236}">
                <a16:creationId xmlns:a16="http://schemas.microsoft.com/office/drawing/2014/main" id="{1395F954-FE87-E596-EC73-CC6C071C4980}"/>
              </a:ext>
            </a:extLst>
          </p:cNvPr>
          <p:cNvGrpSpPr/>
          <p:nvPr/>
        </p:nvGrpSpPr>
        <p:grpSpPr>
          <a:xfrm>
            <a:off x="2819400" y="4038600"/>
            <a:ext cx="6908893" cy="2314835"/>
            <a:chOff x="2819400" y="3926568"/>
            <a:chExt cx="6908893" cy="2314835"/>
          </a:xfrm>
        </p:grpSpPr>
        <p:pic>
          <p:nvPicPr>
            <p:cNvPr id="9" name="Picture 8">
              <a:extLst>
                <a:ext uri="{FF2B5EF4-FFF2-40B4-BE49-F238E27FC236}">
                  <a16:creationId xmlns:a16="http://schemas.microsoft.com/office/drawing/2014/main" id="{D3030304-5697-1776-ABB5-1E140D1BB680}"/>
                </a:ext>
              </a:extLst>
            </p:cNvPr>
            <p:cNvPicPr>
              <a:picLocks noChangeAspect="1"/>
            </p:cNvPicPr>
            <p:nvPr/>
          </p:nvPicPr>
          <p:blipFill>
            <a:blip r:embed="rId3"/>
            <a:stretch>
              <a:fillRect/>
            </a:stretch>
          </p:blipFill>
          <p:spPr>
            <a:xfrm>
              <a:off x="2819400" y="3926568"/>
              <a:ext cx="6908893" cy="2314835"/>
            </a:xfrm>
            <a:prstGeom prst="rect">
              <a:avLst/>
            </a:prstGeom>
          </p:spPr>
        </p:pic>
        <p:sp>
          <p:nvSpPr>
            <p:cNvPr id="11" name="Rectangle 10">
              <a:extLst>
                <a:ext uri="{FF2B5EF4-FFF2-40B4-BE49-F238E27FC236}">
                  <a16:creationId xmlns:a16="http://schemas.microsoft.com/office/drawing/2014/main" id="{70AE3153-E3F8-4B15-FFB9-0CA7FD4A7573}"/>
                </a:ext>
              </a:extLst>
            </p:cNvPr>
            <p:cNvSpPr/>
            <p:nvPr/>
          </p:nvSpPr>
          <p:spPr bwMode="auto">
            <a:xfrm>
              <a:off x="4800600" y="45720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MCU1</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541AE17C-6170-63E8-225A-5DDD3D935E83}"/>
                </a:ext>
              </a:extLst>
            </p:cNvPr>
            <p:cNvSpPr/>
            <p:nvPr/>
          </p:nvSpPr>
          <p:spPr bwMode="auto">
            <a:xfrm>
              <a:off x="8458200" y="4572000"/>
              <a:ext cx="11430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MCU3</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75063A85-7E84-5A3F-5109-9CBA323E36D4}"/>
                </a:ext>
              </a:extLst>
            </p:cNvPr>
            <p:cNvSpPr/>
            <p:nvPr/>
          </p:nvSpPr>
          <p:spPr bwMode="auto">
            <a:xfrm>
              <a:off x="6322511" y="4572000"/>
              <a:ext cx="2008595"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dirty="0">
                  <a:ln>
                    <a:noFill/>
                  </a:ln>
                  <a:solidFill>
                    <a:schemeClr val="tx1"/>
                  </a:solidFill>
                  <a:effectLst/>
                  <a:latin typeface="Times New Roman" pitchFamily="16" charset="0"/>
                  <a:ea typeface="MS Gothic" charset="-128"/>
                </a:rPr>
                <a:t>MCU2</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grpSp>
    </p:spTree>
    <p:extLst>
      <p:ext uri="{BB962C8B-B14F-4D97-AF65-F5344CB8AC3E}">
        <p14:creationId xmlns:p14="http://schemas.microsoft.com/office/powerpoint/2010/main" val="913748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a:xfrm>
            <a:off x="533400" y="685801"/>
            <a:ext cx="11201399" cy="838199"/>
          </a:xfrm>
        </p:spPr>
        <p:txBody>
          <a:bodyPr/>
          <a:lstStyle/>
          <a:p>
            <a:r>
              <a:rPr lang="en-US" dirty="0"/>
              <a:t>Ascon can be a drop-in replacement for AES128-GCMP in 802.11</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grpSp>
        <p:nvGrpSpPr>
          <p:cNvPr id="20" name="Group 19">
            <a:extLst>
              <a:ext uri="{FF2B5EF4-FFF2-40B4-BE49-F238E27FC236}">
                <a16:creationId xmlns:a16="http://schemas.microsoft.com/office/drawing/2014/main" id="{9A97B8B7-BEAB-E3A6-832F-68C39426CF04}"/>
              </a:ext>
            </a:extLst>
          </p:cNvPr>
          <p:cNvGrpSpPr/>
          <p:nvPr/>
        </p:nvGrpSpPr>
        <p:grpSpPr>
          <a:xfrm>
            <a:off x="1066800" y="2743200"/>
            <a:ext cx="9963372" cy="1701887"/>
            <a:chOff x="1066800" y="2819400"/>
            <a:chExt cx="9963372" cy="1701887"/>
          </a:xfrm>
        </p:grpSpPr>
        <p:pic>
          <p:nvPicPr>
            <p:cNvPr id="12" name="Picture 11">
              <a:extLst>
                <a:ext uri="{FF2B5EF4-FFF2-40B4-BE49-F238E27FC236}">
                  <a16:creationId xmlns:a16="http://schemas.microsoft.com/office/drawing/2014/main" id="{E4AE69D1-C87D-92EF-047D-CEDEE0A25F33}"/>
                </a:ext>
              </a:extLst>
            </p:cNvPr>
            <p:cNvPicPr>
              <a:picLocks noChangeAspect="1"/>
            </p:cNvPicPr>
            <p:nvPr/>
          </p:nvPicPr>
          <p:blipFill>
            <a:blip r:embed="rId3"/>
            <a:stretch>
              <a:fillRect/>
            </a:stretch>
          </p:blipFill>
          <p:spPr>
            <a:xfrm>
              <a:off x="1066800" y="2819400"/>
              <a:ext cx="4324572" cy="1701887"/>
            </a:xfrm>
            <a:prstGeom prst="rect">
              <a:avLst/>
            </a:prstGeom>
          </p:spPr>
        </p:pic>
        <p:pic>
          <p:nvPicPr>
            <p:cNvPr id="13" name="Picture 12">
              <a:extLst>
                <a:ext uri="{FF2B5EF4-FFF2-40B4-BE49-F238E27FC236}">
                  <a16:creationId xmlns:a16="http://schemas.microsoft.com/office/drawing/2014/main" id="{648F3313-7455-7545-7D9C-DF8A803764D4}"/>
                </a:ext>
              </a:extLst>
            </p:cNvPr>
            <p:cNvPicPr>
              <a:picLocks noChangeAspect="1"/>
            </p:cNvPicPr>
            <p:nvPr/>
          </p:nvPicPr>
          <p:blipFill>
            <a:blip r:embed="rId3"/>
            <a:stretch>
              <a:fillRect/>
            </a:stretch>
          </p:blipFill>
          <p:spPr>
            <a:xfrm>
              <a:off x="6705600" y="2819400"/>
              <a:ext cx="4324572" cy="1701887"/>
            </a:xfrm>
            <a:prstGeom prst="rect">
              <a:avLst/>
            </a:prstGeom>
          </p:spPr>
        </p:pic>
        <p:sp>
          <p:nvSpPr>
            <p:cNvPr id="9" name="Rectangle 8">
              <a:extLst>
                <a:ext uri="{FF2B5EF4-FFF2-40B4-BE49-F238E27FC236}">
                  <a16:creationId xmlns:a16="http://schemas.microsoft.com/office/drawing/2014/main" id="{672DFB3E-A173-EAAE-7298-E46CB5BC3E3C}"/>
                </a:ext>
              </a:extLst>
            </p:cNvPr>
            <p:cNvSpPr/>
            <p:nvPr/>
          </p:nvSpPr>
          <p:spPr bwMode="auto">
            <a:xfrm>
              <a:off x="9372600" y="3160127"/>
              <a:ext cx="457255" cy="1080000"/>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Ascon </a:t>
              </a:r>
              <a:br>
                <a:rPr kumimoji="0" lang="en-US" sz="1050" b="0" i="0" u="none" strike="noStrike" cap="none" normalizeH="0" baseline="0" dirty="0">
                  <a:ln>
                    <a:noFill/>
                  </a:ln>
                  <a:solidFill>
                    <a:schemeClr val="tx1"/>
                  </a:solidFill>
                  <a:effectLst/>
                  <a:latin typeface="Times New Roman" pitchFamily="16" charset="0"/>
                  <a:ea typeface="MS Gothic" charset="-128"/>
                </a:rPr>
              </a:br>
              <a:r>
                <a:rPr kumimoji="0" lang="en-US" sz="1050" b="0" i="0" u="none" strike="noStrike" cap="none" normalizeH="0" baseline="0" dirty="0">
                  <a:ln>
                    <a:noFill/>
                  </a:ln>
                  <a:solidFill>
                    <a:schemeClr val="tx1"/>
                  </a:solidFill>
                  <a:effectLst/>
                  <a:latin typeface="Times New Roman" pitchFamily="16" charset="0"/>
                  <a:ea typeface="MS Gothic" charset="-128"/>
                </a:rPr>
                <a:t>encryption</a:t>
              </a:r>
            </a:p>
          </p:txBody>
        </p:sp>
        <p:sp>
          <p:nvSpPr>
            <p:cNvPr id="14" name="Arrow: Right 13">
              <a:extLst>
                <a:ext uri="{FF2B5EF4-FFF2-40B4-BE49-F238E27FC236}">
                  <a16:creationId xmlns:a16="http://schemas.microsoft.com/office/drawing/2014/main" id="{EAC7976C-986F-7ACD-EEE1-90C8E0904429}"/>
                </a:ext>
              </a:extLst>
            </p:cNvPr>
            <p:cNvSpPr/>
            <p:nvPr/>
          </p:nvSpPr>
          <p:spPr bwMode="auto">
            <a:xfrm>
              <a:off x="5562600" y="3581400"/>
              <a:ext cx="990600" cy="292057"/>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 name="Rectangle 6">
              <a:extLst>
                <a:ext uri="{FF2B5EF4-FFF2-40B4-BE49-F238E27FC236}">
                  <a16:creationId xmlns:a16="http://schemas.microsoft.com/office/drawing/2014/main" id="{10DD11DE-00B9-E1BF-38C6-6366AA5D3531}"/>
                </a:ext>
              </a:extLst>
            </p:cNvPr>
            <p:cNvSpPr/>
            <p:nvPr/>
          </p:nvSpPr>
          <p:spPr bwMode="auto">
            <a:xfrm>
              <a:off x="5361760" y="3888141"/>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Transmitter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grpSp>
      <p:grpSp>
        <p:nvGrpSpPr>
          <p:cNvPr id="21" name="Group 20">
            <a:extLst>
              <a:ext uri="{FF2B5EF4-FFF2-40B4-BE49-F238E27FC236}">
                <a16:creationId xmlns:a16="http://schemas.microsoft.com/office/drawing/2014/main" id="{EA519EFF-D304-20D4-7715-A102872661B4}"/>
              </a:ext>
            </a:extLst>
          </p:cNvPr>
          <p:cNvGrpSpPr/>
          <p:nvPr/>
        </p:nvGrpSpPr>
        <p:grpSpPr>
          <a:xfrm>
            <a:off x="929217" y="4705262"/>
            <a:ext cx="10353259" cy="1695538"/>
            <a:chOff x="929217" y="4781462"/>
            <a:chExt cx="10353259" cy="1695538"/>
          </a:xfrm>
        </p:grpSpPr>
        <p:pic>
          <p:nvPicPr>
            <p:cNvPr id="15" name="Picture 14">
              <a:extLst>
                <a:ext uri="{FF2B5EF4-FFF2-40B4-BE49-F238E27FC236}">
                  <a16:creationId xmlns:a16="http://schemas.microsoft.com/office/drawing/2014/main" id="{17683B51-DD05-0212-2540-948FFDDF2DED}"/>
                </a:ext>
              </a:extLst>
            </p:cNvPr>
            <p:cNvPicPr>
              <a:picLocks noChangeAspect="1"/>
            </p:cNvPicPr>
            <p:nvPr/>
          </p:nvPicPr>
          <p:blipFill>
            <a:blip r:embed="rId4"/>
            <a:stretch>
              <a:fillRect/>
            </a:stretch>
          </p:blipFill>
          <p:spPr>
            <a:xfrm>
              <a:off x="929217" y="4781463"/>
              <a:ext cx="4330923" cy="1695537"/>
            </a:xfrm>
            <a:prstGeom prst="rect">
              <a:avLst/>
            </a:prstGeom>
          </p:spPr>
        </p:pic>
        <p:pic>
          <p:nvPicPr>
            <p:cNvPr id="16" name="Picture 15">
              <a:extLst>
                <a:ext uri="{FF2B5EF4-FFF2-40B4-BE49-F238E27FC236}">
                  <a16:creationId xmlns:a16="http://schemas.microsoft.com/office/drawing/2014/main" id="{12C3FD6F-5D0C-11A6-1F60-46752D86CD85}"/>
                </a:ext>
              </a:extLst>
            </p:cNvPr>
            <p:cNvPicPr>
              <a:picLocks noChangeAspect="1"/>
            </p:cNvPicPr>
            <p:nvPr/>
          </p:nvPicPr>
          <p:blipFill>
            <a:blip r:embed="rId4"/>
            <a:stretch>
              <a:fillRect/>
            </a:stretch>
          </p:blipFill>
          <p:spPr>
            <a:xfrm>
              <a:off x="6951553" y="4781462"/>
              <a:ext cx="4330923" cy="1695537"/>
            </a:xfrm>
            <a:prstGeom prst="rect">
              <a:avLst/>
            </a:prstGeom>
          </p:spPr>
        </p:pic>
        <p:sp>
          <p:nvSpPr>
            <p:cNvPr id="17" name="Arrow: Right 16">
              <a:extLst>
                <a:ext uri="{FF2B5EF4-FFF2-40B4-BE49-F238E27FC236}">
                  <a16:creationId xmlns:a16="http://schemas.microsoft.com/office/drawing/2014/main" id="{94210F79-AACD-93D4-EFB0-34BFB32029BA}"/>
                </a:ext>
              </a:extLst>
            </p:cNvPr>
            <p:cNvSpPr/>
            <p:nvPr/>
          </p:nvSpPr>
          <p:spPr bwMode="auto">
            <a:xfrm>
              <a:off x="5562600" y="5403805"/>
              <a:ext cx="990600" cy="292057"/>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F10907D1-4925-3C89-85DD-48E3B8893CC1}"/>
                </a:ext>
              </a:extLst>
            </p:cNvPr>
            <p:cNvSpPr/>
            <p:nvPr/>
          </p:nvSpPr>
          <p:spPr bwMode="auto">
            <a:xfrm>
              <a:off x="9220200" y="5010061"/>
              <a:ext cx="457200" cy="1115771"/>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Ascon </a:t>
              </a:r>
              <a:br>
                <a:rPr kumimoji="0" lang="en-US" sz="1050" b="0" i="0" u="none" strike="noStrike" cap="none" normalizeH="0" baseline="0" dirty="0">
                  <a:ln>
                    <a:noFill/>
                  </a:ln>
                  <a:solidFill>
                    <a:schemeClr val="tx1"/>
                  </a:solidFill>
                  <a:effectLst/>
                  <a:latin typeface="Times New Roman" pitchFamily="16" charset="0"/>
                  <a:ea typeface="MS Gothic" charset="-128"/>
                </a:rPr>
              </a:br>
              <a:r>
                <a:rPr kumimoji="0" lang="en-US" sz="1050" b="0" i="0" u="none" strike="noStrike" cap="none" normalizeH="0" baseline="0" dirty="0">
                  <a:ln>
                    <a:noFill/>
                  </a:ln>
                  <a:solidFill>
                    <a:schemeClr val="tx1"/>
                  </a:solidFill>
                  <a:effectLst/>
                  <a:latin typeface="Times New Roman" pitchFamily="16" charset="0"/>
                  <a:ea typeface="MS Gothic" charset="-128"/>
                </a:rPr>
                <a:t>decryption</a:t>
              </a:r>
            </a:p>
          </p:txBody>
        </p:sp>
        <p:sp>
          <p:nvSpPr>
            <p:cNvPr id="8" name="Rectangle 7">
              <a:extLst>
                <a:ext uri="{FF2B5EF4-FFF2-40B4-BE49-F238E27FC236}">
                  <a16:creationId xmlns:a16="http://schemas.microsoft.com/office/drawing/2014/main" id="{B179CAA5-076D-A2BD-CF03-64D6ED90D582}"/>
                </a:ext>
              </a:extLst>
            </p:cNvPr>
            <p:cNvSpPr/>
            <p:nvPr/>
          </p:nvSpPr>
          <p:spPr bwMode="auto">
            <a:xfrm>
              <a:off x="5410200" y="57150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Receiver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grpSp>
      <p:graphicFrame>
        <p:nvGraphicFramePr>
          <p:cNvPr id="10" name="Table 9">
            <a:extLst>
              <a:ext uri="{FF2B5EF4-FFF2-40B4-BE49-F238E27FC236}">
                <a16:creationId xmlns:a16="http://schemas.microsoft.com/office/drawing/2014/main" id="{9338D1A8-7BED-069D-4E49-B5A2F8893070}"/>
              </a:ext>
            </a:extLst>
          </p:cNvPr>
          <p:cNvGraphicFramePr>
            <a:graphicFrameLocks noGrp="1"/>
          </p:cNvGraphicFramePr>
          <p:nvPr>
            <p:extLst>
              <p:ext uri="{D42A27DB-BD31-4B8C-83A1-F6EECF244321}">
                <p14:modId xmlns:p14="http://schemas.microsoft.com/office/powerpoint/2010/main" val="1617510265"/>
              </p:ext>
            </p:extLst>
          </p:nvPr>
        </p:nvGraphicFramePr>
        <p:xfrm>
          <a:off x="1511299" y="1557384"/>
          <a:ext cx="9093201" cy="1112520"/>
        </p:xfrm>
        <a:graphic>
          <a:graphicData uri="http://schemas.openxmlformats.org/drawingml/2006/table">
            <a:tbl>
              <a:tblPr firstRow="1" bandRow="1">
                <a:tableStyleId>{5C22544A-7EE6-4342-B048-85BDC9FD1C3A}</a:tableStyleId>
              </a:tblPr>
              <a:tblGrid>
                <a:gridCol w="1515533">
                  <a:extLst>
                    <a:ext uri="{9D8B030D-6E8A-4147-A177-3AD203B41FA5}">
                      <a16:colId xmlns:a16="http://schemas.microsoft.com/office/drawing/2014/main" val="1493278925"/>
                    </a:ext>
                  </a:extLst>
                </a:gridCol>
                <a:gridCol w="2434326">
                  <a:extLst>
                    <a:ext uri="{9D8B030D-6E8A-4147-A177-3AD203B41FA5}">
                      <a16:colId xmlns:a16="http://schemas.microsoft.com/office/drawing/2014/main" val="3799989077"/>
                    </a:ext>
                  </a:extLst>
                </a:gridCol>
                <a:gridCol w="1108234">
                  <a:extLst>
                    <a:ext uri="{9D8B030D-6E8A-4147-A177-3AD203B41FA5}">
                      <a16:colId xmlns:a16="http://schemas.microsoft.com/office/drawing/2014/main" val="1824350781"/>
                    </a:ext>
                  </a:extLst>
                </a:gridCol>
                <a:gridCol w="2117408">
                  <a:extLst>
                    <a:ext uri="{9D8B030D-6E8A-4147-A177-3AD203B41FA5}">
                      <a16:colId xmlns:a16="http://schemas.microsoft.com/office/drawing/2014/main" val="39210059"/>
                    </a:ext>
                  </a:extLst>
                </a:gridCol>
                <a:gridCol w="914400">
                  <a:extLst>
                    <a:ext uri="{9D8B030D-6E8A-4147-A177-3AD203B41FA5}">
                      <a16:colId xmlns:a16="http://schemas.microsoft.com/office/drawing/2014/main" val="3331367502"/>
                    </a:ext>
                  </a:extLst>
                </a:gridCol>
                <a:gridCol w="1003300">
                  <a:extLst>
                    <a:ext uri="{9D8B030D-6E8A-4147-A177-3AD203B41FA5}">
                      <a16:colId xmlns:a16="http://schemas.microsoft.com/office/drawing/2014/main" val="3595822206"/>
                    </a:ext>
                  </a:extLst>
                </a:gridCol>
              </a:tblGrid>
              <a:tr h="370840">
                <a:tc>
                  <a:txBody>
                    <a:bodyPr/>
                    <a:lstStyle/>
                    <a:p>
                      <a:endParaRPr lang="en-US" sz="1400" dirty="0"/>
                    </a:p>
                  </a:txBody>
                  <a:tcPr/>
                </a:tc>
                <a:tc>
                  <a:txBody>
                    <a:bodyPr/>
                    <a:lstStyle/>
                    <a:p>
                      <a:r>
                        <a:rPr lang="en-US" sz="1400" dirty="0"/>
                        <a:t>AAD</a:t>
                      </a:r>
                    </a:p>
                  </a:txBody>
                  <a:tcPr/>
                </a:tc>
                <a:tc>
                  <a:txBody>
                    <a:bodyPr/>
                    <a:lstStyle/>
                    <a:p>
                      <a:r>
                        <a:rPr lang="en-US" sz="1400" dirty="0"/>
                        <a:t>Data</a:t>
                      </a:r>
                    </a:p>
                  </a:txBody>
                  <a:tcPr/>
                </a:tc>
                <a:tc>
                  <a:txBody>
                    <a:bodyPr/>
                    <a:lstStyle/>
                    <a:p>
                      <a:r>
                        <a:rPr lang="en-US" sz="1400" dirty="0"/>
                        <a:t>Nonce</a:t>
                      </a:r>
                    </a:p>
                  </a:txBody>
                  <a:tcPr/>
                </a:tc>
                <a:tc>
                  <a:txBody>
                    <a:bodyPr/>
                    <a:lstStyle/>
                    <a:p>
                      <a:r>
                        <a:rPr lang="en-US" sz="1400" dirty="0"/>
                        <a:t>Key</a:t>
                      </a:r>
                    </a:p>
                  </a:txBody>
                  <a:tcPr/>
                </a:tc>
                <a:tc>
                  <a:txBody>
                    <a:bodyPr/>
                    <a:lstStyle/>
                    <a:p>
                      <a:r>
                        <a:rPr lang="en-US" sz="1400" dirty="0"/>
                        <a:t>Tag/MIC</a:t>
                      </a:r>
                    </a:p>
                  </a:txBody>
                  <a:tcPr/>
                </a:tc>
                <a:extLst>
                  <a:ext uri="{0D108BD9-81ED-4DB2-BD59-A6C34878D82A}">
                    <a16:rowId xmlns:a16="http://schemas.microsoft.com/office/drawing/2014/main" val="756896165"/>
                  </a:ext>
                </a:extLst>
              </a:tr>
              <a:tr h="370840">
                <a:tc>
                  <a:txBody>
                    <a:bodyPr/>
                    <a:lstStyle/>
                    <a:p>
                      <a:r>
                        <a:rPr lang="en-US" sz="1400" dirty="0"/>
                        <a:t>AES128-GCMP</a:t>
                      </a:r>
                    </a:p>
                  </a:txBody>
                  <a:tcPr/>
                </a:tc>
                <a:tc>
                  <a:txBody>
                    <a:bodyPr/>
                    <a:lstStyle/>
                    <a:p>
                      <a:r>
                        <a:rPr lang="en-US" sz="1400" dirty="0"/>
                        <a:t>22-30 octets, 16-28 octets</a:t>
                      </a:r>
                    </a:p>
                  </a:txBody>
                  <a:tcPr/>
                </a:tc>
                <a:tc>
                  <a:txBody>
                    <a:bodyPr/>
                    <a:lstStyle/>
                    <a:p>
                      <a:r>
                        <a:rPr lang="en-US" sz="1400" dirty="0"/>
                        <a:t>Variable</a:t>
                      </a:r>
                    </a:p>
                  </a:txBody>
                  <a:tcPr/>
                </a:tc>
                <a:tc>
                  <a:txBody>
                    <a:bodyPr/>
                    <a:lstStyle/>
                    <a:p>
                      <a:r>
                        <a:rPr lang="en-US" sz="1400" dirty="0"/>
                        <a:t>96 bits</a:t>
                      </a:r>
                    </a:p>
                  </a:txBody>
                  <a:tcPr/>
                </a:tc>
                <a:tc>
                  <a:txBody>
                    <a:bodyPr/>
                    <a:lstStyle/>
                    <a:p>
                      <a:r>
                        <a:rPr lang="en-US" sz="1400" dirty="0"/>
                        <a:t>128 bits</a:t>
                      </a:r>
                    </a:p>
                  </a:txBody>
                  <a:tcPr/>
                </a:tc>
                <a:tc>
                  <a:txBody>
                    <a:bodyPr/>
                    <a:lstStyle/>
                    <a:p>
                      <a:r>
                        <a:rPr lang="en-US" sz="1400" dirty="0"/>
                        <a:t>128 bits</a:t>
                      </a:r>
                    </a:p>
                  </a:txBody>
                  <a:tcPr/>
                </a:tc>
                <a:extLst>
                  <a:ext uri="{0D108BD9-81ED-4DB2-BD59-A6C34878D82A}">
                    <a16:rowId xmlns:a16="http://schemas.microsoft.com/office/drawing/2014/main" val="3015281540"/>
                  </a:ext>
                </a:extLst>
              </a:tr>
              <a:tr h="370840">
                <a:tc>
                  <a:txBody>
                    <a:bodyPr/>
                    <a:lstStyle/>
                    <a:p>
                      <a:r>
                        <a:rPr lang="en-US" sz="1400" dirty="0"/>
                        <a:t>Ascon</a:t>
                      </a:r>
                    </a:p>
                  </a:txBody>
                  <a:tcPr/>
                </a:tc>
                <a:tc>
                  <a:txBody>
                    <a:bodyPr/>
                    <a:lstStyle/>
                    <a:p>
                      <a:r>
                        <a:rPr lang="en-US" sz="1400" dirty="0"/>
                        <a:t>0-unlimited</a:t>
                      </a:r>
                    </a:p>
                  </a:txBody>
                  <a:tcPr/>
                </a:tc>
                <a:tc>
                  <a:txBody>
                    <a:bodyPr/>
                    <a:lstStyle/>
                    <a:p>
                      <a:r>
                        <a:rPr lang="en-US" sz="1400" dirty="0"/>
                        <a:t>0-unlimited</a:t>
                      </a:r>
                    </a:p>
                  </a:txBody>
                  <a:tcPr/>
                </a:tc>
                <a:tc>
                  <a:txBody>
                    <a:bodyPr/>
                    <a:lstStyle/>
                    <a:p>
                      <a:r>
                        <a:rPr lang="en-US" sz="1400" dirty="0"/>
                        <a:t>128 bits (96bits+padding)</a:t>
                      </a:r>
                    </a:p>
                  </a:txBody>
                  <a:tcPr/>
                </a:tc>
                <a:tc>
                  <a:txBody>
                    <a:bodyPr/>
                    <a:lstStyle/>
                    <a:p>
                      <a:r>
                        <a:rPr lang="en-US" sz="1400" dirty="0"/>
                        <a:t>128 bits</a:t>
                      </a:r>
                    </a:p>
                  </a:txBody>
                  <a:tcPr/>
                </a:tc>
                <a:tc>
                  <a:txBody>
                    <a:bodyPr/>
                    <a:lstStyle/>
                    <a:p>
                      <a:r>
                        <a:rPr lang="en-US" sz="1400" dirty="0"/>
                        <a:t>128 bits</a:t>
                      </a:r>
                    </a:p>
                  </a:txBody>
                  <a:tcPr/>
                </a:tc>
                <a:extLst>
                  <a:ext uri="{0D108BD9-81ED-4DB2-BD59-A6C34878D82A}">
                    <a16:rowId xmlns:a16="http://schemas.microsoft.com/office/drawing/2014/main" val="4026794433"/>
                  </a:ext>
                </a:extLst>
              </a:tr>
            </a:tbl>
          </a:graphicData>
        </a:graphic>
      </p:graphicFrame>
    </p:spTree>
    <p:extLst>
      <p:ext uri="{BB962C8B-B14F-4D97-AF65-F5344CB8AC3E}">
        <p14:creationId xmlns:p14="http://schemas.microsoft.com/office/powerpoint/2010/main" val="3607688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BIP-Ascon can be an alternative for BIP-GMAC128 in 802.11</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a:xfrm>
            <a:off x="381000" y="1551073"/>
            <a:ext cx="11430000" cy="1496927"/>
          </a:xfrm>
        </p:spPr>
        <p:txBody>
          <a:bodyPr/>
          <a:lstStyle/>
          <a:p>
            <a:r>
              <a:rPr lang="en-US" sz="1600" dirty="0"/>
              <a:t>The authentication-only Ascon (called BIP-Ascon) can be implemented by adding a wrapper with a control signal </a:t>
            </a:r>
            <a:r>
              <a:rPr lang="en-US" sz="1600" dirty="0" err="1"/>
              <a:t>bip_ctrl</a:t>
            </a:r>
            <a:r>
              <a:rPr lang="en-US" sz="1600" dirty="0"/>
              <a:t>.</a:t>
            </a:r>
          </a:p>
          <a:p>
            <a:r>
              <a:rPr lang="en-US" sz="1600" dirty="0"/>
              <a:t>Ascon encryption/decryption if </a:t>
            </a:r>
            <a:r>
              <a:rPr lang="en-US" sz="1600" dirty="0" err="1"/>
              <a:t>bip_ctrl</a:t>
            </a:r>
            <a:r>
              <a:rPr lang="en-US" sz="1600" dirty="0"/>
              <a:t> =0; BIP-Ascon authentication if </a:t>
            </a:r>
            <a:r>
              <a:rPr lang="en-US" sz="1600" dirty="0" err="1"/>
              <a:t>bip_ctrl</a:t>
            </a:r>
            <a:r>
              <a:rPr lang="en-US" sz="1600" dirty="0"/>
              <a:t> = 1.</a:t>
            </a:r>
          </a:p>
          <a:p>
            <a:r>
              <a:rPr lang="en-US" sz="1600" dirty="0"/>
              <a:t>When </a:t>
            </a:r>
            <a:r>
              <a:rPr lang="en-US" sz="1600" dirty="0" err="1"/>
              <a:t>bip_ctrl</a:t>
            </a:r>
            <a:r>
              <a:rPr lang="en-US" sz="1600" dirty="0"/>
              <a:t> = 1, at both the transmitter and the receiver, the wrapper circuit concatenates the AAD with the input data as the “expanded AAD”, sets the input data length as 0, and lets ASCON run through the “expanded AAD” (ASCON will output the “expanded AAD”, i.e., the AAD and the input data) and generate a 128-bit authentication tag for it.</a:t>
            </a:r>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pic>
        <p:nvPicPr>
          <p:cNvPr id="7" name="Picture 6">
            <a:extLst>
              <a:ext uri="{FF2B5EF4-FFF2-40B4-BE49-F238E27FC236}">
                <a16:creationId xmlns:a16="http://schemas.microsoft.com/office/drawing/2014/main" id="{1CF23732-C557-952C-8DD3-CB48DA08653D}"/>
              </a:ext>
            </a:extLst>
          </p:cNvPr>
          <p:cNvPicPr>
            <a:picLocks noChangeAspect="1"/>
          </p:cNvPicPr>
          <p:nvPr/>
        </p:nvPicPr>
        <p:blipFill>
          <a:blip r:embed="rId3"/>
          <a:stretch>
            <a:fillRect/>
          </a:stretch>
        </p:blipFill>
        <p:spPr>
          <a:xfrm>
            <a:off x="0" y="3048000"/>
            <a:ext cx="6019800" cy="2937135"/>
          </a:xfrm>
          <a:prstGeom prst="rect">
            <a:avLst/>
          </a:prstGeom>
        </p:spPr>
      </p:pic>
      <p:pic>
        <p:nvPicPr>
          <p:cNvPr id="8" name="Picture 7">
            <a:extLst>
              <a:ext uri="{FF2B5EF4-FFF2-40B4-BE49-F238E27FC236}">
                <a16:creationId xmlns:a16="http://schemas.microsoft.com/office/drawing/2014/main" id="{139D6F5F-1293-5989-4A25-C57F61D08041}"/>
              </a:ext>
            </a:extLst>
          </p:cNvPr>
          <p:cNvPicPr>
            <a:picLocks noChangeAspect="1"/>
          </p:cNvPicPr>
          <p:nvPr/>
        </p:nvPicPr>
        <p:blipFill>
          <a:blip r:embed="rId4"/>
          <a:stretch>
            <a:fillRect/>
          </a:stretch>
        </p:blipFill>
        <p:spPr>
          <a:xfrm>
            <a:off x="6019800" y="3275014"/>
            <a:ext cx="5943600" cy="2704821"/>
          </a:xfrm>
          <a:prstGeom prst="rect">
            <a:avLst/>
          </a:prstGeom>
        </p:spPr>
      </p:pic>
      <p:sp>
        <p:nvSpPr>
          <p:cNvPr id="9" name="Rectangle 8">
            <a:extLst>
              <a:ext uri="{FF2B5EF4-FFF2-40B4-BE49-F238E27FC236}">
                <a16:creationId xmlns:a16="http://schemas.microsoft.com/office/drawing/2014/main" id="{3A063B60-C375-D239-706E-5DCFFD9B4F0E}"/>
              </a:ext>
            </a:extLst>
          </p:cNvPr>
          <p:cNvSpPr/>
          <p:nvPr/>
        </p:nvSpPr>
        <p:spPr bwMode="auto">
          <a:xfrm>
            <a:off x="2416843" y="5979835"/>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Transmitter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F097E6B3-5394-4650-FAAF-D59F36835E0E}"/>
              </a:ext>
            </a:extLst>
          </p:cNvPr>
          <p:cNvSpPr/>
          <p:nvPr/>
        </p:nvSpPr>
        <p:spPr bwMode="auto">
          <a:xfrm>
            <a:off x="8534400" y="6019800"/>
            <a:ext cx="1295400" cy="2286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rPr>
              <a:t>Receiver</a:t>
            </a:r>
            <a:endParaRPr kumimoji="0" lang="en-US" sz="3200" b="0" i="0" u="none" strike="noStrike" cap="none" normalizeH="0" baseline="0" dirty="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1698378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Ascon + Compact Secure Transaction Model</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Ascon and compact secure transaction methods presented in 11-24/0178, 11-24/0526, 11-24/0871, 11-24/1242 are good match for power-starved AMP devices.</a:t>
            </a:r>
          </a:p>
          <a:p>
            <a:pPr marL="0" indent="0">
              <a:buNone/>
            </a:pPr>
            <a:endParaRPr lang="en-US" sz="2000"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10423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Proposals</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Make ASCON-128 as a preferred cipher choice for 802.11bp STAs.</a:t>
            </a:r>
          </a:p>
          <a:p>
            <a:endParaRPr lang="en-US" sz="2000" dirty="0"/>
          </a:p>
          <a:p>
            <a:r>
              <a:rPr lang="en-US" sz="2000" dirty="0"/>
              <a:t>Make BIP-ASCON-128 as a preferred authentication-only cipher choice for 802.11bp STAs.</a:t>
            </a:r>
          </a:p>
          <a:p>
            <a:pPr marL="0" indent="0">
              <a:buNone/>
            </a:pPr>
            <a:endParaRPr lang="en-US" sz="2000"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442436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2D735-1475-42AC-9C9B-BDFA03B4CCA3}"/>
              </a:ext>
            </a:extLst>
          </p:cNvPr>
          <p:cNvSpPr>
            <a:spLocks noGrp="1"/>
          </p:cNvSpPr>
          <p:nvPr>
            <p:ph type="title"/>
          </p:nvPr>
        </p:nvSpPr>
        <p:spPr/>
        <p:txBody>
          <a:bodyPr/>
          <a:lstStyle/>
          <a:p>
            <a:r>
              <a:rPr lang="en-US" dirty="0"/>
              <a:t>Handling group traffic</a:t>
            </a:r>
          </a:p>
        </p:txBody>
      </p:sp>
      <p:sp>
        <p:nvSpPr>
          <p:cNvPr id="3" name="Content Placeholder 2">
            <a:extLst>
              <a:ext uri="{FF2B5EF4-FFF2-40B4-BE49-F238E27FC236}">
                <a16:creationId xmlns:a16="http://schemas.microsoft.com/office/drawing/2014/main" id="{0B85A6FD-19C5-46A7-9617-B4EA189DD57E}"/>
              </a:ext>
            </a:extLst>
          </p:cNvPr>
          <p:cNvSpPr>
            <a:spLocks noGrp="1"/>
          </p:cNvSpPr>
          <p:nvPr>
            <p:ph idx="1"/>
          </p:nvPr>
        </p:nvSpPr>
        <p:spPr/>
        <p:txBody>
          <a:bodyPr/>
          <a:lstStyle/>
          <a:p>
            <a:r>
              <a:rPr lang="en-US" sz="2000" dirty="0"/>
              <a:t>How to handle encrypted/authenticated group traffic if the AP needs to support normal Wi-Fi STAs in addition to 802.11bp STAs, given that AES is mandatory on normal Wi-Fi STAs that do not support ASCON?</a:t>
            </a:r>
          </a:p>
          <a:p>
            <a:pPr lvl="1"/>
            <a:endParaRPr lang="en-US" sz="2000" dirty="0"/>
          </a:p>
          <a:p>
            <a:pPr lvl="1"/>
            <a:r>
              <a:rPr lang="en-US" sz="2000" dirty="0"/>
              <a:t>APs that are designed to support normal Wi-Fi STAs and 802.11bp STAs will contain both AES and ASCON, encrypting/authenticating unicast traffic for 802.11bp STAs using ASCON-128 and BIP-ASCON-128.</a:t>
            </a:r>
          </a:p>
          <a:p>
            <a:pPr lvl="1"/>
            <a:endParaRPr lang="en-US" sz="2000" dirty="0"/>
          </a:p>
          <a:p>
            <a:pPr lvl="1"/>
            <a:r>
              <a:rPr lang="en-US" sz="2000" dirty="0"/>
              <a:t>802.11bp STAs most likely have zero or very little group traffic, so they can use AES software to handle encrypted/authenticated group traffic.</a:t>
            </a:r>
            <a:endParaRPr lang="en-US" sz="1800" dirty="0"/>
          </a:p>
        </p:txBody>
      </p:sp>
      <p:sp>
        <p:nvSpPr>
          <p:cNvPr id="4" name="Slide Number Placeholder 3">
            <a:extLst>
              <a:ext uri="{FF2B5EF4-FFF2-40B4-BE49-F238E27FC236}">
                <a16:creationId xmlns:a16="http://schemas.microsoft.com/office/drawing/2014/main" id="{4B12EC11-5386-4313-9F39-44FF5552C10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A5B2A63-61F1-48EB-9F06-413447F3EA7D}"/>
              </a:ext>
            </a:extLst>
          </p:cNvPr>
          <p:cNvSpPr>
            <a:spLocks noGrp="1"/>
          </p:cNvSpPr>
          <p:nvPr>
            <p:ph type="ftr" idx="14"/>
          </p:nvPr>
        </p:nvSpPr>
        <p:spPr/>
        <p:txBody>
          <a:bodyPr/>
          <a:lstStyle/>
          <a:p>
            <a:r>
              <a:rPr lang="en-GB" dirty="0"/>
              <a:t>Hui Luo, Rakesh </a:t>
            </a:r>
            <a:r>
              <a:rPr lang="en-GB" dirty="0" err="1"/>
              <a:t>Taori</a:t>
            </a:r>
            <a:r>
              <a:rPr lang="en-GB" dirty="0"/>
              <a:t>, Florian Mendel, Martin </a:t>
            </a:r>
            <a:r>
              <a:rPr lang="en-GB" dirty="0" err="1"/>
              <a:t>Schläeffer</a:t>
            </a:r>
            <a:r>
              <a:rPr lang="en-GB" dirty="0"/>
              <a:t>, Infineon Technologies</a:t>
            </a:r>
          </a:p>
        </p:txBody>
      </p:sp>
      <p:sp>
        <p:nvSpPr>
          <p:cNvPr id="6" name="Date Placeholder 5">
            <a:extLst>
              <a:ext uri="{FF2B5EF4-FFF2-40B4-BE49-F238E27FC236}">
                <a16:creationId xmlns:a16="http://schemas.microsoft.com/office/drawing/2014/main" id="{FE6A89C8-7D15-464F-BC14-6DC0CAA07049}"/>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8880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50146</TotalTime>
  <Words>1494</Words>
  <Application>Microsoft Office PowerPoint</Application>
  <PresentationFormat>Widescreen</PresentationFormat>
  <Paragraphs>169</Paragraphs>
  <Slides>11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MS Gothic</vt:lpstr>
      <vt:lpstr>Arial</vt:lpstr>
      <vt:lpstr>Arial Unicode MS</vt:lpstr>
      <vt:lpstr>Times New Roman</vt:lpstr>
      <vt:lpstr>Wingdings</vt:lpstr>
      <vt:lpstr>Office Theme</vt:lpstr>
      <vt:lpstr>Document</vt:lpstr>
      <vt:lpstr>Ascon: The Lightweight Cryptography As A Better Cipher Than AES 128 for 802.11bp</vt:lpstr>
      <vt:lpstr>About Ascon</vt:lpstr>
      <vt:lpstr>Ascon-128 vs AES128-GCM</vt:lpstr>
      <vt:lpstr>A ballpark energy estimate for Ascon on 11bp devices</vt:lpstr>
      <vt:lpstr>Ascon can be a drop-in replacement for AES128-GCMP in 802.11</vt:lpstr>
      <vt:lpstr>BIP-Ascon can be an alternative for BIP-GMAC128 in 802.11</vt:lpstr>
      <vt:lpstr>Ascon + Compact Secure Transaction Model</vt:lpstr>
      <vt:lpstr>Proposals</vt:lpstr>
      <vt:lpstr>Handling group traffic</vt:lpstr>
      <vt:lpstr>Straw polls</vt:lpstr>
      <vt:lpstr>References</vt:lpstr>
    </vt:vector>
  </TitlesOfParts>
  <Company>BlackBerry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Teleconference Information</dc:title>
  <dc:creator>Stephen McCann</dc:creator>
  <cp:keywords/>
  <cp:lastModifiedBy>Hui</cp:lastModifiedBy>
  <cp:revision>1860</cp:revision>
  <cp:lastPrinted>1601-01-01T00:00:00Z</cp:lastPrinted>
  <dcterms:created xsi:type="dcterms:W3CDTF">2018-05-10T16:45:22Z</dcterms:created>
  <dcterms:modified xsi:type="dcterms:W3CDTF">2024-11-13T17:22:12Z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readonly">
    <vt:lpwstr/>
  </property>
  <property fmtid="{D5CDD505-2E9C-101B-9397-08002B2CF9AE}" pid="9" name="_change">
    <vt:lpwstr/>
  </property>
  <property fmtid="{D5CDD505-2E9C-101B-9397-08002B2CF9AE}" pid="10" name="_full-control">
    <vt:lpwstr/>
  </property>
  <property fmtid="{D5CDD505-2E9C-101B-9397-08002B2CF9AE}" pid="11" name="sflag">
    <vt:lpwstr>1668744131</vt:lpwstr>
  </property>
  <property fmtid="{D5CDD505-2E9C-101B-9397-08002B2CF9AE}" pid="12" name="MSIP_Label_a15a25aa-e944-415d-b7a7-40f6b9180b6b_Enabled">
    <vt:lpwstr>true</vt:lpwstr>
  </property>
  <property fmtid="{D5CDD505-2E9C-101B-9397-08002B2CF9AE}" pid="13" name="MSIP_Label_a15a25aa-e944-415d-b7a7-40f6b9180b6b_SetDate">
    <vt:lpwstr>2023-11-10T16:16:14Z</vt:lpwstr>
  </property>
  <property fmtid="{D5CDD505-2E9C-101B-9397-08002B2CF9AE}" pid="14" name="MSIP_Label_a15a25aa-e944-415d-b7a7-40f6b9180b6b_Method">
    <vt:lpwstr>Standard</vt:lpwstr>
  </property>
  <property fmtid="{D5CDD505-2E9C-101B-9397-08002B2CF9AE}" pid="15" name="MSIP_Label_a15a25aa-e944-415d-b7a7-40f6b9180b6b_Name">
    <vt:lpwstr>a15a25aa-e944-415d-b7a7-40f6b9180b6b</vt:lpwstr>
  </property>
  <property fmtid="{D5CDD505-2E9C-101B-9397-08002B2CF9AE}" pid="16" name="MSIP_Label_a15a25aa-e944-415d-b7a7-40f6b9180b6b_SiteId">
    <vt:lpwstr>eeb8d0e8-3544-41d3-aac6-934c309faf5a</vt:lpwstr>
  </property>
  <property fmtid="{D5CDD505-2E9C-101B-9397-08002B2CF9AE}" pid="17" name="MSIP_Label_a15a25aa-e944-415d-b7a7-40f6b9180b6b_ActionId">
    <vt:lpwstr>bbcf7fd4-b9cf-4de5-a228-f6afc2b37aac</vt:lpwstr>
  </property>
  <property fmtid="{D5CDD505-2E9C-101B-9397-08002B2CF9AE}" pid="18" name="MSIP_Label_a15a25aa-e944-415d-b7a7-40f6b9180b6b_ContentBits">
    <vt:lpwstr>0</vt:lpwstr>
  </property>
</Properties>
</file>