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90" r:id="rId3"/>
    <p:sldId id="327" r:id="rId4"/>
    <p:sldId id="332" r:id="rId5"/>
    <p:sldId id="333" r:id="rId6"/>
    <p:sldId id="334" r:id="rId7"/>
    <p:sldId id="328" r:id="rId8"/>
    <p:sldId id="335" r:id="rId9"/>
    <p:sldId id="330"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8D9C666-8142-42C1-9EDA-3B312161E1AB}">
          <p14:sldIdLst>
            <p14:sldId id="256"/>
            <p14:sldId id="290"/>
            <p14:sldId id="327"/>
            <p14:sldId id="332"/>
            <p14:sldId id="333"/>
            <p14:sldId id="334"/>
            <p14:sldId id="328"/>
            <p14:sldId id="335"/>
            <p14:sldId id="33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82" autoAdjust="0"/>
    <p:restoredTop sz="94453" autoAdjust="0"/>
  </p:normalViewPr>
  <p:slideViewPr>
    <p:cSldViewPr>
      <p:cViewPr varScale="1">
        <p:scale>
          <a:sx n="55" d="100"/>
          <a:sy n="55" d="100"/>
        </p:scale>
        <p:origin x="156" y="4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4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802.11-23/0003r38</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802.11-23/0003r38</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802.11-23/0003r38</a:t>
            </a:r>
          </a:p>
        </p:txBody>
      </p:sp>
      <p:sp>
        <p:nvSpPr>
          <p:cNvPr id="5" name="Rectangle 3"/>
          <p:cNvSpPr>
            <a:spLocks noGrp="1" noChangeArrowheads="1"/>
          </p:cNvSpPr>
          <p:nvPr>
            <p:ph type="dt"/>
          </p:nvPr>
        </p:nvSpPr>
        <p:spPr>
          <a:ln/>
        </p:spPr>
        <p:txBody>
          <a:bodyPr/>
          <a:lstStyle/>
          <a:p>
            <a:r>
              <a:rPr lang="en-US" dirty="0"/>
              <a:t>November 2023</a:t>
            </a:r>
          </a:p>
        </p:txBody>
      </p:sp>
      <p:sp>
        <p:nvSpPr>
          <p:cNvPr id="6" name="Rectangle 6"/>
          <p:cNvSpPr>
            <a:spLocks noGrp="1" noChangeArrowheads="1"/>
          </p:cNvSpPr>
          <p:nvPr>
            <p:ph type="ftr"/>
          </p:nvPr>
        </p:nvSpPr>
        <p:spPr>
          <a:ln/>
        </p:spPr>
        <p:txBody>
          <a:bodyPr/>
          <a:lstStyle/>
          <a:p>
            <a:r>
              <a:rPr lang="en-US"/>
              <a:t>Stephen McCann, Huawei</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052972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694350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978801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742966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783826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3525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887523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544568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a:xfrm>
            <a:off x="6441016" y="6475414"/>
            <a:ext cx="5065184" cy="180975"/>
          </a:xfrm>
        </p:spPr>
        <p:txBody>
          <a:bodyPr/>
          <a:lstStyle>
            <a:lvl1pPr>
              <a:defRPr/>
            </a:lvl1pPr>
          </a:lstStyle>
          <a:p>
            <a:r>
              <a:rPr lang="en-GB" dirty="0"/>
              <a:t>Hui Luo, Rakesh </a:t>
            </a:r>
            <a:r>
              <a:rPr lang="en-GB" dirty="0" err="1"/>
              <a:t>Taori</a:t>
            </a:r>
            <a:r>
              <a:rPr lang="en-GB" dirty="0"/>
              <a:t>, </a:t>
            </a:r>
            <a:r>
              <a:rPr lang="en-GB" dirty="0" err="1"/>
              <a:t>Flarion</a:t>
            </a:r>
            <a:r>
              <a:rPr lang="en-GB" dirty="0"/>
              <a:t> Mendel, Martin </a:t>
            </a:r>
            <a:r>
              <a:rPr lang="en-GB" dirty="0" err="1"/>
              <a:t>Schlaeffer</a:t>
            </a:r>
            <a:r>
              <a:rPr lang="en-GB" dirty="0"/>
              <a:t>, Infineon Technologies</a:t>
            </a:r>
          </a:p>
        </p:txBody>
      </p:sp>
      <p:sp>
        <p:nvSpPr>
          <p:cNvPr id="6" name="Slide Number Placeholder 5"/>
          <p:cNvSpPr>
            <a:spLocks noGrp="1"/>
          </p:cNvSpPr>
          <p:nvPr>
            <p:ph type="sldNum" idx="12"/>
          </p:nvPr>
        </p:nvSpPr>
        <p:spPr>
          <a:xfrm>
            <a:off x="5257800" y="6475414"/>
            <a:ext cx="704849" cy="363537"/>
          </a:xfrm>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38199"/>
          </a:xfrm>
        </p:spPr>
        <p:txBody>
          <a:bodyPr/>
          <a:lstStyle>
            <a:lvl1pPr>
              <a:defRPr sz="2800" b="1">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76400"/>
            <a:ext cx="10361084" cy="4572000"/>
          </a:xfrm>
        </p:spPr>
        <p:txBody>
          <a:bodyPr/>
          <a:lstStyle>
            <a:lvl1pPr marL="252000" indent="-288000">
              <a:buFont typeface="Wingdings" panose="05000000000000000000" pitchFamily="2" charset="2"/>
              <a:buChar char="§"/>
              <a:defRPr sz="1800" b="0">
                <a:latin typeface="Arial" panose="020B0604020202020204" pitchFamily="34" charset="0"/>
                <a:cs typeface="Arial" panose="020B0604020202020204" pitchFamily="34" charset="0"/>
              </a:defRPr>
            </a:lvl1pPr>
            <a:lvl2pPr marL="576000" indent="-288000">
              <a:buFont typeface="Wingdings" panose="05000000000000000000" pitchFamily="2" charset="2"/>
              <a:buChar char="§"/>
              <a:defRPr sz="1800">
                <a:latin typeface="Arial" panose="020B0604020202020204" pitchFamily="34" charset="0"/>
                <a:cs typeface="Arial" panose="020B0604020202020204" pitchFamily="34" charset="0"/>
              </a:defRPr>
            </a:lvl2pPr>
            <a:lvl3pPr marL="864000" indent="-288000">
              <a:buFont typeface="Wingdings" panose="05000000000000000000" pitchFamily="2" charset="2"/>
              <a:buChar char="§"/>
              <a:defRPr sz="1600">
                <a:latin typeface="Arial" panose="020B0604020202020204" pitchFamily="34" charset="0"/>
                <a:cs typeface="Arial" panose="020B0604020202020204" pitchFamily="34" charset="0"/>
              </a:defRPr>
            </a:lvl3pPr>
            <a:lvl4pPr marL="1657350" indent="-285750">
              <a:buFont typeface="Wingdings" panose="05000000000000000000" pitchFamily="2" charset="2"/>
              <a:buChar char="§"/>
              <a:defRPr/>
            </a:lvl4pPr>
            <a:lvl5pPr marL="2114550" indent="-285750">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6553200" y="6475414"/>
            <a:ext cx="5029199" cy="15398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Florian Mendel, Martin </a:t>
            </a:r>
            <a:r>
              <a:rPr lang="en-GB" dirty="0" err="1"/>
              <a:t>Schlaeffer</a:t>
            </a:r>
            <a:r>
              <a:rPr lang="en-GB" dirty="0"/>
              <a:t>, Infineon Technologies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6400800" y="6475414"/>
            <a:ext cx="5257799" cy="18466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Florian Mendel, Martin </a:t>
            </a:r>
            <a:r>
              <a:rPr lang="en-GB" dirty="0" err="1"/>
              <a:t>Schlaeffer</a:t>
            </a:r>
            <a:r>
              <a:rPr lang="en-GB" dirty="0"/>
              <a:t>, Infineon Technologies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802.11-24/1584r0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Arial" panose="020B0604020202020204" pitchFamily="34" charset="0"/>
          <a:ea typeface="+mn-ea"/>
          <a:cs typeface="Arial" panose="020B0604020202020204" pitchFamily="34" charset="0"/>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Arial" panose="020B0604020202020204" pitchFamily="34" charset="0"/>
          <a:ea typeface="+mn-ea"/>
          <a:cs typeface="Arial" panose="020B0604020202020204" pitchFamily="34" charset="0"/>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Arial" panose="020B0604020202020204" pitchFamily="34" charset="0"/>
          <a:ea typeface="+mn-ea"/>
          <a:cs typeface="Arial" panose="020B0604020202020204" pitchFamily="34" charset="0"/>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Arial" panose="020B0604020202020204" pitchFamily="34" charset="0"/>
          <a:ea typeface="+mn-ea"/>
          <a:cs typeface="Arial" panose="020B0604020202020204" pitchFamily="34" charset="0"/>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Arial" panose="020B0604020202020204" pitchFamily="34" charset="0"/>
          <a:ea typeface="+mn-ea"/>
          <a:cs typeface="Arial" panose="020B0604020202020204" pitchFamily="34" charset="0"/>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nvlpubs.nist.gov/nistpubs/ir/2023/NIST.IR.8454.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eprint.iacr.org/2021/049.pdf" TargetMode="External"/><Relationship Id="rId4" Type="http://schemas.openxmlformats.org/officeDocument/2006/relationships/hyperlink" Target="https://link.springer.com/chapter/10.1007/978-3-031-21311-3_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8159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t>Ascon: The Lightweight Cryptography As A Better Cipher Than AES 128 for 802.11bp</a:t>
            </a:r>
          </a:p>
        </p:txBody>
      </p:sp>
      <p:sp>
        <p:nvSpPr>
          <p:cNvPr id="3074" name="Rectangle 2"/>
          <p:cNvSpPr>
            <a:spLocks noGrp="1" noChangeArrowheads="1"/>
          </p:cNvSpPr>
          <p:nvPr>
            <p:ph type="subTitle" idx="1"/>
          </p:nvPr>
        </p:nvSpPr>
        <p:spPr>
          <a:xfrm>
            <a:off x="1828800" y="22669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2024-9-5</a:t>
            </a:r>
          </a:p>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6" name="Date Placeholder 3"/>
          <p:cNvSpPr>
            <a:spLocks noGrp="1"/>
          </p:cNvSpPr>
          <p:nvPr>
            <p:ph type="dt" idx="10"/>
          </p:nvPr>
        </p:nvSpPr>
        <p:spPr/>
        <p:txBody>
          <a:bodyPr/>
          <a:lstStyle/>
          <a:p>
            <a:r>
              <a:rPr lang="en-US" dirty="0"/>
              <a:t>September 2024</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1693721"/>
              </p:ext>
            </p:extLst>
          </p:nvPr>
        </p:nvGraphicFramePr>
        <p:xfrm>
          <a:off x="927101" y="3395663"/>
          <a:ext cx="10121900" cy="2646216"/>
        </p:xfrm>
        <a:graphic>
          <a:graphicData uri="http://schemas.openxmlformats.org/presentationml/2006/ole">
            <mc:AlternateContent xmlns:mc="http://schemas.openxmlformats.org/markup-compatibility/2006">
              <mc:Choice xmlns:v="urn:schemas-microsoft-com:vml" Requires="v">
                <p:oleObj name="Document" r:id="rId3" imgW="8080018" imgH="2110161" progId="Word.Document.8">
                  <p:embed/>
                </p:oleObj>
              </mc:Choice>
              <mc:Fallback>
                <p:oleObj name="Document" r:id="rId3" imgW="8080018" imgH="2110161" progId="Word.Document.8">
                  <p:embed/>
                  <p:pic>
                    <p:nvPicPr>
                      <p:cNvPr id="0" name="Picture 3"/>
                      <p:cNvPicPr>
                        <a:picLocks noChangeAspect="1" noChangeArrowheads="1"/>
                      </p:cNvPicPr>
                      <p:nvPr/>
                    </p:nvPicPr>
                    <p:blipFill>
                      <a:blip r:embed="rId4"/>
                      <a:srcRect/>
                      <a:stretch>
                        <a:fillRect/>
                      </a:stretch>
                    </p:blipFill>
                    <p:spPr bwMode="auto">
                      <a:xfrm>
                        <a:off x="927101" y="3395663"/>
                        <a:ext cx="10121900" cy="2646216"/>
                      </a:xfrm>
                      <a:prstGeom prst="rect">
                        <a:avLst/>
                      </a:prstGeom>
                      <a:noFill/>
                    </p:spPr>
                  </p:pic>
                </p:oleObj>
              </mc:Fallback>
            </mc:AlternateContent>
          </a:graphicData>
        </a:graphic>
      </p:graphicFrame>
      <p:sp>
        <p:nvSpPr>
          <p:cNvPr id="3076" name="Rectangle 4"/>
          <p:cNvSpPr>
            <a:spLocks noChangeArrowheads="1"/>
          </p:cNvSpPr>
          <p:nvPr/>
        </p:nvSpPr>
        <p:spPr bwMode="auto">
          <a:xfrm>
            <a:off x="989571" y="301783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4" name="Footer Placeholder 4">
            <a:extLst>
              <a:ext uri="{FF2B5EF4-FFF2-40B4-BE49-F238E27FC236}">
                <a16:creationId xmlns:a16="http://schemas.microsoft.com/office/drawing/2014/main" id="{3DBE0923-EDF1-45FA-891B-45E6C163CAE0}"/>
              </a:ext>
            </a:extLst>
          </p:cNvPr>
          <p:cNvSpPr>
            <a:spLocks noGrp="1"/>
          </p:cNvSpPr>
          <p:nvPr>
            <p:ph type="ftr" idx="11"/>
          </p:nvPr>
        </p:nvSpPr>
        <p:spPr>
          <a:xfrm>
            <a:off x="6229353" y="6475414"/>
            <a:ext cx="5160431" cy="218928"/>
          </a:xfrm>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About Ascon</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NIST selected Ascon as the standard to protect small devices in 2023 after 4-year LWC (Light-Weight Cipher) competition (57 submissions, 3 rounds, 1 winner) [1].</a:t>
            </a:r>
          </a:p>
          <a:p>
            <a:endParaRPr lang="en-US" sz="900" dirty="0"/>
          </a:p>
          <a:p>
            <a:pPr marL="288000"/>
            <a:r>
              <a:rPr lang="en-US" sz="2000" dirty="0"/>
              <a:t>Ascon provides </a:t>
            </a:r>
            <a:r>
              <a:rPr lang="en-US" sz="2000" b="1" dirty="0"/>
              <a:t>authenticated encryption </a:t>
            </a:r>
            <a:r>
              <a:rPr lang="en-US" sz="2000" dirty="0"/>
              <a:t>and </a:t>
            </a:r>
            <a:r>
              <a:rPr lang="en-US" sz="2000" b="1" dirty="0"/>
              <a:t>hashing</a:t>
            </a:r>
            <a:r>
              <a:rPr lang="en-US" sz="2000" dirty="0"/>
              <a:t> with minimal overhead [2].</a:t>
            </a:r>
          </a:p>
          <a:p>
            <a:endParaRPr lang="en-US" sz="1050" dirty="0"/>
          </a:p>
          <a:p>
            <a:r>
              <a:rPr lang="en-US" sz="2000" b="1" dirty="0"/>
              <a:t>Comparable security</a:t>
            </a:r>
            <a:r>
              <a:rPr lang="en-US" sz="2000" dirty="0"/>
              <a:t> level as AES-128 and SHA-256 [1].</a:t>
            </a:r>
          </a:p>
          <a:p>
            <a:endParaRPr lang="en-US" sz="1050" dirty="0"/>
          </a:p>
          <a:p>
            <a:r>
              <a:rPr lang="en-US" sz="2000" dirty="0"/>
              <a:t>More </a:t>
            </a:r>
            <a:r>
              <a:rPr lang="en-US" sz="2000" b="1" dirty="0"/>
              <a:t>efficient</a:t>
            </a:r>
            <a:r>
              <a:rPr lang="en-US" sz="2000" dirty="0"/>
              <a:t> on low-end/low-power devices (Ascon-128 vs AES128-GCM).</a:t>
            </a:r>
          </a:p>
          <a:p>
            <a:pPr lvl="1"/>
            <a:r>
              <a:rPr lang="en-US" dirty="0"/>
              <a:t>Software implementation benchmarking on popular microcontrollers [3].</a:t>
            </a:r>
          </a:p>
          <a:p>
            <a:pPr lvl="2"/>
            <a:r>
              <a:rPr lang="en-US" b="1" dirty="0"/>
              <a:t>3-4x faster (Fig 2-5), 4%-60% smaller code size (Fig 7-10), 33% less RAM utilization (Fig 11).</a:t>
            </a:r>
          </a:p>
          <a:p>
            <a:pPr lvl="1"/>
            <a:r>
              <a:rPr lang="en-US" dirty="0"/>
              <a:t>ASIC implementation comparison [4].</a:t>
            </a:r>
            <a:endParaRPr kumimoji="0" lang="en-US" sz="18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marL="864000" marR="0" lvl="2" indent="-288000" algn="l" defTabSz="449263" rtl="0" eaLnBrk="1" fontAlgn="base" latinLnBrk="0" hangingPunct="1">
              <a:lnSpc>
                <a:spcPct val="100000"/>
              </a:lnSpc>
              <a:spcBef>
                <a:spcPts val="450"/>
              </a:spcBef>
              <a:spcAft>
                <a:spcPct val="0"/>
              </a:spcAft>
              <a:buClr>
                <a:srgbClr val="000000"/>
              </a:buClr>
              <a:buSzPct val="100000"/>
              <a:buFont typeface="Wingdings" panose="05000000000000000000" pitchFamily="2" charset="2"/>
              <a:buChar char="§"/>
              <a:tabLst/>
              <a:defRPr/>
            </a:pPr>
            <a:r>
              <a:rPr lang="en-US" b="1" dirty="0">
                <a:ea typeface="MS Gothic"/>
              </a:rPr>
              <a:t>About 40% area, 30% energy, with 2x throughput (Fig 4.1, Fig 5.1).</a:t>
            </a:r>
            <a:endParaRPr kumimoji="0" lang="en-US" sz="16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marL="0" marR="0" lvl="0" indent="0" algn="l" defTabSz="449263" rtl="0" eaLnBrk="1" fontAlgn="base" latinLnBrk="0" hangingPunct="1">
              <a:lnSpc>
                <a:spcPct val="100000"/>
              </a:lnSpc>
              <a:spcBef>
                <a:spcPts val="600"/>
              </a:spcBef>
              <a:spcAft>
                <a:spcPct val="0"/>
              </a:spcAft>
              <a:buClr>
                <a:srgbClr val="000000"/>
              </a:buClr>
              <a:buSzPct val="100000"/>
              <a:buNone/>
              <a:tabLst/>
              <a:defRPr/>
            </a:pPr>
            <a:endParaRPr kumimoji="0" lang="en-US" sz="105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marL="252000" marR="0" lvl="0" indent="-288000" algn="l" defTabSz="449263" rtl="0" eaLnBrk="1" fontAlgn="base" latinLnBrk="0" hangingPunct="1">
              <a:lnSpc>
                <a:spcPct val="100000"/>
              </a:lnSpc>
              <a:spcBef>
                <a:spcPts val="600"/>
              </a:spcBef>
              <a:spcAft>
                <a:spcPct val="0"/>
              </a:spcAft>
              <a:buClr>
                <a:srgbClr val="000000"/>
              </a:buClr>
              <a:buSzPct val="100000"/>
              <a:buFont typeface="Wingdings" panose="05000000000000000000" pitchFamily="2" charset="2"/>
              <a:buChar char="§"/>
              <a:tabLst/>
              <a:defRPr/>
            </a:pPr>
            <a:r>
              <a:rPr lang="en-US" sz="2000" dirty="0">
                <a:ea typeface="MS Gothic"/>
              </a:rPr>
              <a:t>Intensive security performance and efficiency analysis listed in references of</a:t>
            </a:r>
            <a:r>
              <a:rPr kumimoji="0" lang="en-US" sz="200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 [1] and [2].</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748285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a:xfrm>
            <a:off x="533400" y="685801"/>
            <a:ext cx="11201399" cy="838199"/>
          </a:xfrm>
        </p:spPr>
        <p:txBody>
          <a:bodyPr/>
          <a:lstStyle/>
          <a:p>
            <a:r>
              <a:rPr lang="en-US" dirty="0"/>
              <a:t>Ascon can be a drop-in replacement for AES128-GCMP in 802.11</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September 2024</a:t>
            </a:r>
            <a:endParaRPr lang="en-GB" dirty="0"/>
          </a:p>
        </p:txBody>
      </p:sp>
      <p:grpSp>
        <p:nvGrpSpPr>
          <p:cNvPr id="20" name="Group 19">
            <a:extLst>
              <a:ext uri="{FF2B5EF4-FFF2-40B4-BE49-F238E27FC236}">
                <a16:creationId xmlns:a16="http://schemas.microsoft.com/office/drawing/2014/main" id="{9A97B8B7-BEAB-E3A6-832F-68C39426CF04}"/>
              </a:ext>
            </a:extLst>
          </p:cNvPr>
          <p:cNvGrpSpPr/>
          <p:nvPr/>
        </p:nvGrpSpPr>
        <p:grpSpPr>
          <a:xfrm>
            <a:off x="1066800" y="2743200"/>
            <a:ext cx="9963372" cy="1701887"/>
            <a:chOff x="1066800" y="2819400"/>
            <a:chExt cx="9963372" cy="1701887"/>
          </a:xfrm>
        </p:grpSpPr>
        <p:pic>
          <p:nvPicPr>
            <p:cNvPr id="12" name="Picture 11">
              <a:extLst>
                <a:ext uri="{FF2B5EF4-FFF2-40B4-BE49-F238E27FC236}">
                  <a16:creationId xmlns:a16="http://schemas.microsoft.com/office/drawing/2014/main" id="{E4AE69D1-C87D-92EF-047D-CEDEE0A25F33}"/>
                </a:ext>
              </a:extLst>
            </p:cNvPr>
            <p:cNvPicPr>
              <a:picLocks noChangeAspect="1"/>
            </p:cNvPicPr>
            <p:nvPr/>
          </p:nvPicPr>
          <p:blipFill>
            <a:blip r:embed="rId3"/>
            <a:stretch>
              <a:fillRect/>
            </a:stretch>
          </p:blipFill>
          <p:spPr>
            <a:xfrm>
              <a:off x="1066800" y="2819400"/>
              <a:ext cx="4324572" cy="1701887"/>
            </a:xfrm>
            <a:prstGeom prst="rect">
              <a:avLst/>
            </a:prstGeom>
          </p:spPr>
        </p:pic>
        <p:pic>
          <p:nvPicPr>
            <p:cNvPr id="13" name="Picture 12">
              <a:extLst>
                <a:ext uri="{FF2B5EF4-FFF2-40B4-BE49-F238E27FC236}">
                  <a16:creationId xmlns:a16="http://schemas.microsoft.com/office/drawing/2014/main" id="{648F3313-7455-7545-7D9C-DF8A803764D4}"/>
                </a:ext>
              </a:extLst>
            </p:cNvPr>
            <p:cNvPicPr>
              <a:picLocks noChangeAspect="1"/>
            </p:cNvPicPr>
            <p:nvPr/>
          </p:nvPicPr>
          <p:blipFill>
            <a:blip r:embed="rId3"/>
            <a:stretch>
              <a:fillRect/>
            </a:stretch>
          </p:blipFill>
          <p:spPr>
            <a:xfrm>
              <a:off x="6705600" y="2819400"/>
              <a:ext cx="4324572" cy="1701887"/>
            </a:xfrm>
            <a:prstGeom prst="rect">
              <a:avLst/>
            </a:prstGeom>
          </p:spPr>
        </p:pic>
        <p:sp>
          <p:nvSpPr>
            <p:cNvPr id="9" name="Rectangle 8">
              <a:extLst>
                <a:ext uri="{FF2B5EF4-FFF2-40B4-BE49-F238E27FC236}">
                  <a16:creationId xmlns:a16="http://schemas.microsoft.com/office/drawing/2014/main" id="{672DFB3E-A173-EAAE-7298-E46CB5BC3E3C}"/>
                </a:ext>
              </a:extLst>
            </p:cNvPr>
            <p:cNvSpPr/>
            <p:nvPr/>
          </p:nvSpPr>
          <p:spPr bwMode="auto">
            <a:xfrm>
              <a:off x="9372600" y="3160127"/>
              <a:ext cx="457255" cy="108000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Ascon </a:t>
              </a:r>
              <a:br>
                <a:rPr kumimoji="0" lang="en-US" sz="1050" b="0" i="0" u="none" strike="noStrike" cap="none" normalizeH="0" baseline="0" dirty="0">
                  <a:ln>
                    <a:noFill/>
                  </a:ln>
                  <a:solidFill>
                    <a:schemeClr val="tx1"/>
                  </a:solidFill>
                  <a:effectLst/>
                  <a:latin typeface="Times New Roman" pitchFamily="16" charset="0"/>
                  <a:ea typeface="MS Gothic" charset="-128"/>
                </a:rPr>
              </a:br>
              <a:r>
                <a:rPr kumimoji="0" lang="en-US" sz="1050" b="0" i="0" u="none" strike="noStrike" cap="none" normalizeH="0" baseline="0" dirty="0" err="1">
                  <a:ln>
                    <a:noFill/>
                  </a:ln>
                  <a:solidFill>
                    <a:schemeClr val="tx1"/>
                  </a:solidFill>
                  <a:effectLst/>
                  <a:latin typeface="Times New Roman" pitchFamily="16" charset="0"/>
                  <a:ea typeface="MS Gothic" charset="-128"/>
                </a:rPr>
                <a:t>encyption</a:t>
              </a:r>
              <a:endParaRPr kumimoji="0" 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4" name="Arrow: Right 13">
              <a:extLst>
                <a:ext uri="{FF2B5EF4-FFF2-40B4-BE49-F238E27FC236}">
                  <a16:creationId xmlns:a16="http://schemas.microsoft.com/office/drawing/2014/main" id="{EAC7976C-986F-7ACD-EEE1-90C8E0904429}"/>
                </a:ext>
              </a:extLst>
            </p:cNvPr>
            <p:cNvSpPr/>
            <p:nvPr/>
          </p:nvSpPr>
          <p:spPr bwMode="auto">
            <a:xfrm>
              <a:off x="5562600" y="3581400"/>
              <a:ext cx="990600" cy="292057"/>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Rectangle 6">
              <a:extLst>
                <a:ext uri="{FF2B5EF4-FFF2-40B4-BE49-F238E27FC236}">
                  <a16:creationId xmlns:a16="http://schemas.microsoft.com/office/drawing/2014/main" id="{10DD11DE-00B9-E1BF-38C6-6366AA5D3531}"/>
                </a:ext>
              </a:extLst>
            </p:cNvPr>
            <p:cNvSpPr/>
            <p:nvPr/>
          </p:nvSpPr>
          <p:spPr bwMode="auto">
            <a:xfrm>
              <a:off x="5361760" y="3888141"/>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Transmitter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grpSp>
      <p:grpSp>
        <p:nvGrpSpPr>
          <p:cNvPr id="21" name="Group 20">
            <a:extLst>
              <a:ext uri="{FF2B5EF4-FFF2-40B4-BE49-F238E27FC236}">
                <a16:creationId xmlns:a16="http://schemas.microsoft.com/office/drawing/2014/main" id="{EA519EFF-D304-20D4-7715-A102872661B4}"/>
              </a:ext>
            </a:extLst>
          </p:cNvPr>
          <p:cNvGrpSpPr/>
          <p:nvPr/>
        </p:nvGrpSpPr>
        <p:grpSpPr>
          <a:xfrm>
            <a:off x="929217" y="4705262"/>
            <a:ext cx="10353259" cy="1695538"/>
            <a:chOff x="929217" y="4781462"/>
            <a:chExt cx="10353259" cy="1695538"/>
          </a:xfrm>
        </p:grpSpPr>
        <p:pic>
          <p:nvPicPr>
            <p:cNvPr id="15" name="Picture 14">
              <a:extLst>
                <a:ext uri="{FF2B5EF4-FFF2-40B4-BE49-F238E27FC236}">
                  <a16:creationId xmlns:a16="http://schemas.microsoft.com/office/drawing/2014/main" id="{17683B51-DD05-0212-2540-948FFDDF2DED}"/>
                </a:ext>
              </a:extLst>
            </p:cNvPr>
            <p:cNvPicPr>
              <a:picLocks noChangeAspect="1"/>
            </p:cNvPicPr>
            <p:nvPr/>
          </p:nvPicPr>
          <p:blipFill>
            <a:blip r:embed="rId4"/>
            <a:stretch>
              <a:fillRect/>
            </a:stretch>
          </p:blipFill>
          <p:spPr>
            <a:xfrm>
              <a:off x="929217" y="4781463"/>
              <a:ext cx="4330923" cy="1695537"/>
            </a:xfrm>
            <a:prstGeom prst="rect">
              <a:avLst/>
            </a:prstGeom>
          </p:spPr>
        </p:pic>
        <p:pic>
          <p:nvPicPr>
            <p:cNvPr id="16" name="Picture 15">
              <a:extLst>
                <a:ext uri="{FF2B5EF4-FFF2-40B4-BE49-F238E27FC236}">
                  <a16:creationId xmlns:a16="http://schemas.microsoft.com/office/drawing/2014/main" id="{12C3FD6F-5D0C-11A6-1F60-46752D86CD85}"/>
                </a:ext>
              </a:extLst>
            </p:cNvPr>
            <p:cNvPicPr>
              <a:picLocks noChangeAspect="1"/>
            </p:cNvPicPr>
            <p:nvPr/>
          </p:nvPicPr>
          <p:blipFill>
            <a:blip r:embed="rId4"/>
            <a:stretch>
              <a:fillRect/>
            </a:stretch>
          </p:blipFill>
          <p:spPr>
            <a:xfrm>
              <a:off x="6951553" y="4781462"/>
              <a:ext cx="4330923" cy="1695537"/>
            </a:xfrm>
            <a:prstGeom prst="rect">
              <a:avLst/>
            </a:prstGeom>
          </p:spPr>
        </p:pic>
        <p:sp>
          <p:nvSpPr>
            <p:cNvPr id="17" name="Arrow: Right 16">
              <a:extLst>
                <a:ext uri="{FF2B5EF4-FFF2-40B4-BE49-F238E27FC236}">
                  <a16:creationId xmlns:a16="http://schemas.microsoft.com/office/drawing/2014/main" id="{94210F79-AACD-93D4-EFB0-34BFB32029BA}"/>
                </a:ext>
              </a:extLst>
            </p:cNvPr>
            <p:cNvSpPr/>
            <p:nvPr/>
          </p:nvSpPr>
          <p:spPr bwMode="auto">
            <a:xfrm>
              <a:off x="5562600" y="5403805"/>
              <a:ext cx="990600" cy="292057"/>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F10907D1-4925-3C89-85DD-48E3B8893CC1}"/>
                </a:ext>
              </a:extLst>
            </p:cNvPr>
            <p:cNvSpPr/>
            <p:nvPr/>
          </p:nvSpPr>
          <p:spPr bwMode="auto">
            <a:xfrm>
              <a:off x="9220200" y="5010061"/>
              <a:ext cx="457200" cy="1115771"/>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Ascon </a:t>
              </a:r>
              <a:br>
                <a:rPr kumimoji="0" lang="en-US" sz="1050" b="0" i="0" u="none" strike="noStrike" cap="none" normalizeH="0" baseline="0" dirty="0">
                  <a:ln>
                    <a:noFill/>
                  </a:ln>
                  <a:solidFill>
                    <a:schemeClr val="tx1"/>
                  </a:solidFill>
                  <a:effectLst/>
                  <a:latin typeface="Times New Roman" pitchFamily="16" charset="0"/>
                  <a:ea typeface="MS Gothic" charset="-128"/>
                </a:rPr>
              </a:br>
              <a:r>
                <a:rPr kumimoji="0" lang="en-US" sz="1050" b="0" i="0" u="none" strike="noStrike" cap="none" normalizeH="0" baseline="0" dirty="0" err="1">
                  <a:ln>
                    <a:noFill/>
                  </a:ln>
                  <a:solidFill>
                    <a:schemeClr val="tx1"/>
                  </a:solidFill>
                  <a:effectLst/>
                  <a:latin typeface="Times New Roman" pitchFamily="16" charset="0"/>
                  <a:ea typeface="MS Gothic" charset="-128"/>
                </a:rPr>
                <a:t>decyption</a:t>
              </a:r>
              <a:endParaRPr kumimoji="0" 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8" name="Rectangle 7">
              <a:extLst>
                <a:ext uri="{FF2B5EF4-FFF2-40B4-BE49-F238E27FC236}">
                  <a16:creationId xmlns:a16="http://schemas.microsoft.com/office/drawing/2014/main" id="{B179CAA5-076D-A2BD-CF03-64D6ED90D582}"/>
                </a:ext>
              </a:extLst>
            </p:cNvPr>
            <p:cNvSpPr/>
            <p:nvPr/>
          </p:nvSpPr>
          <p:spPr bwMode="auto">
            <a:xfrm>
              <a:off x="5410200" y="5715000"/>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Receiver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grpSp>
      <p:graphicFrame>
        <p:nvGraphicFramePr>
          <p:cNvPr id="10" name="Table 9">
            <a:extLst>
              <a:ext uri="{FF2B5EF4-FFF2-40B4-BE49-F238E27FC236}">
                <a16:creationId xmlns:a16="http://schemas.microsoft.com/office/drawing/2014/main" id="{9338D1A8-7BED-069D-4E49-B5A2F8893070}"/>
              </a:ext>
            </a:extLst>
          </p:cNvPr>
          <p:cNvGraphicFramePr>
            <a:graphicFrameLocks noGrp="1"/>
          </p:cNvGraphicFramePr>
          <p:nvPr>
            <p:extLst>
              <p:ext uri="{D42A27DB-BD31-4B8C-83A1-F6EECF244321}">
                <p14:modId xmlns:p14="http://schemas.microsoft.com/office/powerpoint/2010/main" val="1617510265"/>
              </p:ext>
            </p:extLst>
          </p:nvPr>
        </p:nvGraphicFramePr>
        <p:xfrm>
          <a:off x="1511299" y="1557384"/>
          <a:ext cx="9093201" cy="1112520"/>
        </p:xfrm>
        <a:graphic>
          <a:graphicData uri="http://schemas.openxmlformats.org/drawingml/2006/table">
            <a:tbl>
              <a:tblPr firstRow="1" bandRow="1">
                <a:tableStyleId>{5C22544A-7EE6-4342-B048-85BDC9FD1C3A}</a:tableStyleId>
              </a:tblPr>
              <a:tblGrid>
                <a:gridCol w="1515533">
                  <a:extLst>
                    <a:ext uri="{9D8B030D-6E8A-4147-A177-3AD203B41FA5}">
                      <a16:colId xmlns:a16="http://schemas.microsoft.com/office/drawing/2014/main" val="1493278925"/>
                    </a:ext>
                  </a:extLst>
                </a:gridCol>
                <a:gridCol w="2434326">
                  <a:extLst>
                    <a:ext uri="{9D8B030D-6E8A-4147-A177-3AD203B41FA5}">
                      <a16:colId xmlns:a16="http://schemas.microsoft.com/office/drawing/2014/main" val="3799989077"/>
                    </a:ext>
                  </a:extLst>
                </a:gridCol>
                <a:gridCol w="1108234">
                  <a:extLst>
                    <a:ext uri="{9D8B030D-6E8A-4147-A177-3AD203B41FA5}">
                      <a16:colId xmlns:a16="http://schemas.microsoft.com/office/drawing/2014/main" val="1824350781"/>
                    </a:ext>
                  </a:extLst>
                </a:gridCol>
                <a:gridCol w="2117408">
                  <a:extLst>
                    <a:ext uri="{9D8B030D-6E8A-4147-A177-3AD203B41FA5}">
                      <a16:colId xmlns:a16="http://schemas.microsoft.com/office/drawing/2014/main" val="39210059"/>
                    </a:ext>
                  </a:extLst>
                </a:gridCol>
                <a:gridCol w="914400">
                  <a:extLst>
                    <a:ext uri="{9D8B030D-6E8A-4147-A177-3AD203B41FA5}">
                      <a16:colId xmlns:a16="http://schemas.microsoft.com/office/drawing/2014/main" val="3331367502"/>
                    </a:ext>
                  </a:extLst>
                </a:gridCol>
                <a:gridCol w="1003300">
                  <a:extLst>
                    <a:ext uri="{9D8B030D-6E8A-4147-A177-3AD203B41FA5}">
                      <a16:colId xmlns:a16="http://schemas.microsoft.com/office/drawing/2014/main" val="3595822206"/>
                    </a:ext>
                  </a:extLst>
                </a:gridCol>
              </a:tblGrid>
              <a:tr h="370840">
                <a:tc>
                  <a:txBody>
                    <a:bodyPr/>
                    <a:lstStyle/>
                    <a:p>
                      <a:endParaRPr lang="en-US" sz="1400" dirty="0"/>
                    </a:p>
                  </a:txBody>
                  <a:tcPr/>
                </a:tc>
                <a:tc>
                  <a:txBody>
                    <a:bodyPr/>
                    <a:lstStyle/>
                    <a:p>
                      <a:r>
                        <a:rPr lang="en-US" sz="1400" dirty="0"/>
                        <a:t>AAD</a:t>
                      </a:r>
                    </a:p>
                  </a:txBody>
                  <a:tcPr/>
                </a:tc>
                <a:tc>
                  <a:txBody>
                    <a:bodyPr/>
                    <a:lstStyle/>
                    <a:p>
                      <a:r>
                        <a:rPr lang="en-US" sz="1400" dirty="0"/>
                        <a:t>Data</a:t>
                      </a:r>
                    </a:p>
                  </a:txBody>
                  <a:tcPr/>
                </a:tc>
                <a:tc>
                  <a:txBody>
                    <a:bodyPr/>
                    <a:lstStyle/>
                    <a:p>
                      <a:r>
                        <a:rPr lang="en-US" sz="1400" dirty="0"/>
                        <a:t>Nonce</a:t>
                      </a:r>
                    </a:p>
                  </a:txBody>
                  <a:tcPr/>
                </a:tc>
                <a:tc>
                  <a:txBody>
                    <a:bodyPr/>
                    <a:lstStyle/>
                    <a:p>
                      <a:r>
                        <a:rPr lang="en-US" sz="1400" dirty="0"/>
                        <a:t>Key</a:t>
                      </a:r>
                    </a:p>
                  </a:txBody>
                  <a:tcPr/>
                </a:tc>
                <a:tc>
                  <a:txBody>
                    <a:bodyPr/>
                    <a:lstStyle/>
                    <a:p>
                      <a:r>
                        <a:rPr lang="en-US" sz="1400" dirty="0"/>
                        <a:t>Tag/MIC</a:t>
                      </a:r>
                    </a:p>
                  </a:txBody>
                  <a:tcPr/>
                </a:tc>
                <a:extLst>
                  <a:ext uri="{0D108BD9-81ED-4DB2-BD59-A6C34878D82A}">
                    <a16:rowId xmlns:a16="http://schemas.microsoft.com/office/drawing/2014/main" val="756896165"/>
                  </a:ext>
                </a:extLst>
              </a:tr>
              <a:tr h="370840">
                <a:tc>
                  <a:txBody>
                    <a:bodyPr/>
                    <a:lstStyle/>
                    <a:p>
                      <a:r>
                        <a:rPr lang="en-US" sz="1400" dirty="0"/>
                        <a:t>AES128-GCMP</a:t>
                      </a:r>
                    </a:p>
                  </a:txBody>
                  <a:tcPr/>
                </a:tc>
                <a:tc>
                  <a:txBody>
                    <a:bodyPr/>
                    <a:lstStyle/>
                    <a:p>
                      <a:r>
                        <a:rPr lang="en-US" sz="1400" dirty="0"/>
                        <a:t>22-30 octets, 16-28 octets</a:t>
                      </a:r>
                    </a:p>
                  </a:txBody>
                  <a:tcPr/>
                </a:tc>
                <a:tc>
                  <a:txBody>
                    <a:bodyPr/>
                    <a:lstStyle/>
                    <a:p>
                      <a:r>
                        <a:rPr lang="en-US" sz="1400" dirty="0"/>
                        <a:t>Variable</a:t>
                      </a:r>
                    </a:p>
                  </a:txBody>
                  <a:tcPr/>
                </a:tc>
                <a:tc>
                  <a:txBody>
                    <a:bodyPr/>
                    <a:lstStyle/>
                    <a:p>
                      <a:r>
                        <a:rPr lang="en-US" sz="1400" dirty="0"/>
                        <a:t>96 bits</a:t>
                      </a:r>
                    </a:p>
                  </a:txBody>
                  <a:tcPr/>
                </a:tc>
                <a:tc>
                  <a:txBody>
                    <a:bodyPr/>
                    <a:lstStyle/>
                    <a:p>
                      <a:r>
                        <a:rPr lang="en-US" sz="1400" dirty="0"/>
                        <a:t>128 bits</a:t>
                      </a:r>
                    </a:p>
                  </a:txBody>
                  <a:tcPr/>
                </a:tc>
                <a:tc>
                  <a:txBody>
                    <a:bodyPr/>
                    <a:lstStyle/>
                    <a:p>
                      <a:r>
                        <a:rPr lang="en-US" sz="1400" dirty="0"/>
                        <a:t>128 bits</a:t>
                      </a:r>
                    </a:p>
                  </a:txBody>
                  <a:tcPr/>
                </a:tc>
                <a:extLst>
                  <a:ext uri="{0D108BD9-81ED-4DB2-BD59-A6C34878D82A}">
                    <a16:rowId xmlns:a16="http://schemas.microsoft.com/office/drawing/2014/main" val="3015281540"/>
                  </a:ext>
                </a:extLst>
              </a:tr>
              <a:tr h="370840">
                <a:tc>
                  <a:txBody>
                    <a:bodyPr/>
                    <a:lstStyle/>
                    <a:p>
                      <a:r>
                        <a:rPr lang="en-US" sz="1400" dirty="0"/>
                        <a:t>Ascon</a:t>
                      </a:r>
                    </a:p>
                  </a:txBody>
                  <a:tcPr/>
                </a:tc>
                <a:tc>
                  <a:txBody>
                    <a:bodyPr/>
                    <a:lstStyle/>
                    <a:p>
                      <a:r>
                        <a:rPr lang="en-US" sz="1400" dirty="0"/>
                        <a:t>0-unlimited</a:t>
                      </a:r>
                    </a:p>
                  </a:txBody>
                  <a:tcPr/>
                </a:tc>
                <a:tc>
                  <a:txBody>
                    <a:bodyPr/>
                    <a:lstStyle/>
                    <a:p>
                      <a:r>
                        <a:rPr lang="en-US" sz="1400" dirty="0"/>
                        <a:t>0-unlimited</a:t>
                      </a:r>
                    </a:p>
                  </a:txBody>
                  <a:tcPr/>
                </a:tc>
                <a:tc>
                  <a:txBody>
                    <a:bodyPr/>
                    <a:lstStyle/>
                    <a:p>
                      <a:r>
                        <a:rPr lang="en-US" sz="1400" dirty="0"/>
                        <a:t>128 bits (96bits+padding)</a:t>
                      </a:r>
                    </a:p>
                  </a:txBody>
                  <a:tcPr/>
                </a:tc>
                <a:tc>
                  <a:txBody>
                    <a:bodyPr/>
                    <a:lstStyle/>
                    <a:p>
                      <a:r>
                        <a:rPr lang="en-US" sz="1400" dirty="0"/>
                        <a:t>128 bits</a:t>
                      </a:r>
                    </a:p>
                  </a:txBody>
                  <a:tcPr/>
                </a:tc>
                <a:tc>
                  <a:txBody>
                    <a:bodyPr/>
                    <a:lstStyle/>
                    <a:p>
                      <a:r>
                        <a:rPr lang="en-US" sz="1400" dirty="0"/>
                        <a:t>128 bits</a:t>
                      </a:r>
                    </a:p>
                  </a:txBody>
                  <a:tcPr/>
                </a:tc>
                <a:extLst>
                  <a:ext uri="{0D108BD9-81ED-4DB2-BD59-A6C34878D82A}">
                    <a16:rowId xmlns:a16="http://schemas.microsoft.com/office/drawing/2014/main" val="4026794433"/>
                  </a:ext>
                </a:extLst>
              </a:tr>
            </a:tbl>
          </a:graphicData>
        </a:graphic>
      </p:graphicFrame>
    </p:spTree>
    <p:extLst>
      <p:ext uri="{BB962C8B-B14F-4D97-AF65-F5344CB8AC3E}">
        <p14:creationId xmlns:p14="http://schemas.microsoft.com/office/powerpoint/2010/main" val="3607688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BIP-Ascon can be an alternative for BIP-GMAC128 in 802.11</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1028700" y="1551073"/>
            <a:ext cx="10361084" cy="1954117"/>
          </a:xfrm>
        </p:spPr>
        <p:txBody>
          <a:bodyPr/>
          <a:lstStyle/>
          <a:p>
            <a:r>
              <a:rPr lang="en-US" sz="1600" dirty="0"/>
              <a:t>The authentication-only Ascon (called BIP-Ascon) can be implemented by adding a wrapper with a control signal </a:t>
            </a:r>
            <a:r>
              <a:rPr lang="en-US" sz="1600" dirty="0" err="1"/>
              <a:t>bip_ctrl</a:t>
            </a:r>
            <a:r>
              <a:rPr lang="en-US" sz="1600" dirty="0"/>
              <a:t>.</a:t>
            </a:r>
          </a:p>
          <a:p>
            <a:r>
              <a:rPr lang="en-US" sz="1600" dirty="0"/>
              <a:t>Ascon encryption/decryption if </a:t>
            </a:r>
            <a:r>
              <a:rPr lang="en-US" sz="1600" dirty="0" err="1"/>
              <a:t>bip_ctrl</a:t>
            </a:r>
            <a:r>
              <a:rPr lang="en-US" sz="1600" dirty="0"/>
              <a:t> =0; BIP-Ascon authentication if </a:t>
            </a:r>
            <a:r>
              <a:rPr lang="en-US" sz="1600" dirty="0" err="1"/>
              <a:t>bip_ctrl</a:t>
            </a:r>
            <a:r>
              <a:rPr lang="en-US" sz="1600" dirty="0"/>
              <a:t> = 1.</a:t>
            </a:r>
          </a:p>
          <a:p>
            <a:r>
              <a:rPr lang="en-US" sz="1600" dirty="0"/>
              <a:t>When </a:t>
            </a:r>
            <a:r>
              <a:rPr lang="en-US" sz="1600" dirty="0" err="1"/>
              <a:t>bip_ctrl</a:t>
            </a:r>
            <a:r>
              <a:rPr lang="en-US" sz="1600" dirty="0"/>
              <a:t> = 1, at both the transmitter and the receiver, the wrapper circuit concatenates the AAD with the input data as the “expanded AAD”, sets the input data length as 0, and lets ASCON run through the “expanded AAD” (ASCON will output the “expanded AAD”, i.e., the AAD and the input data, without any change) and generate a 128-bit authentication tag for it.</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September 2024</a:t>
            </a:r>
            <a:endParaRPr lang="en-GB" dirty="0"/>
          </a:p>
        </p:txBody>
      </p:sp>
      <p:pic>
        <p:nvPicPr>
          <p:cNvPr id="7" name="Picture 6">
            <a:extLst>
              <a:ext uri="{FF2B5EF4-FFF2-40B4-BE49-F238E27FC236}">
                <a16:creationId xmlns:a16="http://schemas.microsoft.com/office/drawing/2014/main" id="{1CF23732-C557-952C-8DD3-CB48DA08653D}"/>
              </a:ext>
            </a:extLst>
          </p:cNvPr>
          <p:cNvPicPr>
            <a:picLocks noChangeAspect="1"/>
          </p:cNvPicPr>
          <p:nvPr/>
        </p:nvPicPr>
        <p:blipFill>
          <a:blip r:embed="rId3"/>
          <a:stretch>
            <a:fillRect/>
          </a:stretch>
        </p:blipFill>
        <p:spPr>
          <a:xfrm>
            <a:off x="152400" y="3693748"/>
            <a:ext cx="5824286" cy="2291387"/>
          </a:xfrm>
          <a:prstGeom prst="rect">
            <a:avLst/>
          </a:prstGeom>
        </p:spPr>
      </p:pic>
      <p:pic>
        <p:nvPicPr>
          <p:cNvPr id="8" name="Picture 7">
            <a:extLst>
              <a:ext uri="{FF2B5EF4-FFF2-40B4-BE49-F238E27FC236}">
                <a16:creationId xmlns:a16="http://schemas.microsoft.com/office/drawing/2014/main" id="{139D6F5F-1293-5989-4A25-C57F61D08041}"/>
              </a:ext>
            </a:extLst>
          </p:cNvPr>
          <p:cNvPicPr>
            <a:picLocks noChangeAspect="1"/>
          </p:cNvPicPr>
          <p:nvPr/>
        </p:nvPicPr>
        <p:blipFill>
          <a:blip r:embed="rId4"/>
          <a:stretch>
            <a:fillRect/>
          </a:stretch>
        </p:blipFill>
        <p:spPr>
          <a:xfrm>
            <a:off x="6262348" y="3688448"/>
            <a:ext cx="5853452" cy="2291387"/>
          </a:xfrm>
          <a:prstGeom prst="rect">
            <a:avLst/>
          </a:prstGeom>
        </p:spPr>
      </p:pic>
      <p:sp>
        <p:nvSpPr>
          <p:cNvPr id="9" name="Rectangle 8">
            <a:extLst>
              <a:ext uri="{FF2B5EF4-FFF2-40B4-BE49-F238E27FC236}">
                <a16:creationId xmlns:a16="http://schemas.microsoft.com/office/drawing/2014/main" id="{3A063B60-C375-D239-706E-5DCFFD9B4F0E}"/>
              </a:ext>
            </a:extLst>
          </p:cNvPr>
          <p:cNvSpPr/>
          <p:nvPr/>
        </p:nvSpPr>
        <p:spPr bwMode="auto">
          <a:xfrm>
            <a:off x="2416843" y="5979835"/>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Transmitter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F097E6B3-5394-4650-FAAF-D59F36835E0E}"/>
              </a:ext>
            </a:extLst>
          </p:cNvPr>
          <p:cNvSpPr/>
          <p:nvPr/>
        </p:nvSpPr>
        <p:spPr bwMode="auto">
          <a:xfrm>
            <a:off x="8534400" y="6019800"/>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Receiver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1698378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BIP-Ascon can be an alternative for BIP-GMAC128 in 802.11</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September 2024</a:t>
            </a:r>
            <a:endParaRPr lang="en-GB" dirty="0"/>
          </a:p>
        </p:txBody>
      </p:sp>
      <p:pic>
        <p:nvPicPr>
          <p:cNvPr id="7" name="Picture 6">
            <a:extLst>
              <a:ext uri="{FF2B5EF4-FFF2-40B4-BE49-F238E27FC236}">
                <a16:creationId xmlns:a16="http://schemas.microsoft.com/office/drawing/2014/main" id="{1CF23732-C557-952C-8DD3-CB48DA08653D}"/>
              </a:ext>
            </a:extLst>
          </p:cNvPr>
          <p:cNvPicPr>
            <a:picLocks noChangeAspect="1"/>
          </p:cNvPicPr>
          <p:nvPr/>
        </p:nvPicPr>
        <p:blipFill>
          <a:blip r:embed="rId3"/>
          <a:stretch>
            <a:fillRect/>
          </a:stretch>
        </p:blipFill>
        <p:spPr>
          <a:xfrm>
            <a:off x="152400" y="1278502"/>
            <a:ext cx="11963400" cy="4706633"/>
          </a:xfrm>
          <a:prstGeom prst="rect">
            <a:avLst/>
          </a:prstGeom>
        </p:spPr>
      </p:pic>
      <p:sp>
        <p:nvSpPr>
          <p:cNvPr id="9" name="Rectangle 8">
            <a:extLst>
              <a:ext uri="{FF2B5EF4-FFF2-40B4-BE49-F238E27FC236}">
                <a16:creationId xmlns:a16="http://schemas.microsoft.com/office/drawing/2014/main" id="{3A063B60-C375-D239-706E-5DCFFD9B4F0E}"/>
              </a:ext>
            </a:extLst>
          </p:cNvPr>
          <p:cNvSpPr/>
          <p:nvPr/>
        </p:nvSpPr>
        <p:spPr bwMode="auto">
          <a:xfrm>
            <a:off x="2416843" y="5979835"/>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Transmitter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F097E6B3-5394-4650-FAAF-D59F36835E0E}"/>
              </a:ext>
            </a:extLst>
          </p:cNvPr>
          <p:cNvSpPr/>
          <p:nvPr/>
        </p:nvSpPr>
        <p:spPr bwMode="auto">
          <a:xfrm>
            <a:off x="8534400" y="6019800"/>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Receiver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979510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BIP-Ascon can be an alternative for BIP-GMAC128 in 802.11</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September 2024</a:t>
            </a:r>
            <a:endParaRPr lang="en-GB" dirty="0"/>
          </a:p>
        </p:txBody>
      </p:sp>
      <p:pic>
        <p:nvPicPr>
          <p:cNvPr id="8" name="Picture 7">
            <a:extLst>
              <a:ext uri="{FF2B5EF4-FFF2-40B4-BE49-F238E27FC236}">
                <a16:creationId xmlns:a16="http://schemas.microsoft.com/office/drawing/2014/main" id="{139D6F5F-1293-5989-4A25-C57F61D08041}"/>
              </a:ext>
            </a:extLst>
          </p:cNvPr>
          <p:cNvPicPr>
            <a:picLocks noChangeAspect="1"/>
          </p:cNvPicPr>
          <p:nvPr/>
        </p:nvPicPr>
        <p:blipFill>
          <a:blip r:embed="rId3"/>
          <a:stretch>
            <a:fillRect/>
          </a:stretch>
        </p:blipFill>
        <p:spPr>
          <a:xfrm>
            <a:off x="343855" y="1371600"/>
            <a:ext cx="11771945" cy="4608235"/>
          </a:xfrm>
          <a:prstGeom prst="rect">
            <a:avLst/>
          </a:prstGeom>
        </p:spPr>
      </p:pic>
      <p:sp>
        <p:nvSpPr>
          <p:cNvPr id="9" name="Rectangle 8">
            <a:extLst>
              <a:ext uri="{FF2B5EF4-FFF2-40B4-BE49-F238E27FC236}">
                <a16:creationId xmlns:a16="http://schemas.microsoft.com/office/drawing/2014/main" id="{3A063B60-C375-D239-706E-5DCFFD9B4F0E}"/>
              </a:ext>
            </a:extLst>
          </p:cNvPr>
          <p:cNvSpPr/>
          <p:nvPr/>
        </p:nvSpPr>
        <p:spPr bwMode="auto">
          <a:xfrm>
            <a:off x="2416843" y="5979835"/>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Transmitter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F097E6B3-5394-4650-FAAF-D59F36835E0E}"/>
              </a:ext>
            </a:extLst>
          </p:cNvPr>
          <p:cNvSpPr/>
          <p:nvPr/>
        </p:nvSpPr>
        <p:spPr bwMode="auto">
          <a:xfrm>
            <a:off x="8534400" y="6019800"/>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Receiver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1029435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Ascon + Compact Secure Transaction Model</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AMP devices might have difficulty to maintain PN for replay attack prevention when using Ascon (or AES).</a:t>
            </a:r>
          </a:p>
          <a:p>
            <a:endParaRPr lang="en-US" sz="2000" dirty="0"/>
          </a:p>
          <a:p>
            <a:r>
              <a:rPr lang="en-US" sz="2000" dirty="0"/>
              <a:t>Compact secure transaction methods presented in 11-24/0178, 11-24/0526, 11-24/0871, 11-24/1242 are needed to remove the burden of maintaining PN beyond the time for a compact transaction for AMP devices.</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810423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Proposals</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Make ASCON-128 as the preferred cipher for 802.11bp</a:t>
            </a:r>
          </a:p>
          <a:p>
            <a:endParaRPr lang="en-US" sz="2000" dirty="0"/>
          </a:p>
          <a:p>
            <a:r>
              <a:rPr lang="en-US" sz="2000" dirty="0"/>
              <a:t>Make BIP-ASCON-128 as the preferred authentication-only cipher for 802.11bp</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442436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a:xfrm>
            <a:off x="929217" y="685800"/>
            <a:ext cx="10361084" cy="838199"/>
          </a:xfrm>
        </p:spPr>
        <p:txBody>
          <a:bodyPr/>
          <a:lstStyle/>
          <a:p>
            <a:r>
              <a:rPr lang="en-US" dirty="0"/>
              <a:t>References</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pPr marL="342900" indent="-342900">
              <a:buFont typeface="+mj-lt"/>
              <a:buAutoNum type="arabicPeriod"/>
            </a:pPr>
            <a:r>
              <a:rPr lang="en-US" dirty="0" err="1"/>
              <a:t>Meltem</a:t>
            </a:r>
            <a:r>
              <a:rPr lang="en-US" dirty="0"/>
              <a:t> </a:t>
            </a:r>
            <a:r>
              <a:rPr lang="en-US" dirty="0" err="1"/>
              <a:t>Sonmez</a:t>
            </a:r>
            <a:r>
              <a:rPr lang="en-US" dirty="0"/>
              <a:t> Turan, Kerry McKay, </a:t>
            </a:r>
            <a:r>
              <a:rPr lang="en-US" dirty="0" err="1"/>
              <a:t>Donghoon</a:t>
            </a:r>
            <a:r>
              <a:rPr lang="en-US" dirty="0"/>
              <a:t> Chang, Lawrence E. </a:t>
            </a:r>
            <a:r>
              <a:rPr lang="en-US" dirty="0" err="1"/>
              <a:t>Bassham</a:t>
            </a:r>
            <a:r>
              <a:rPr lang="en-US" dirty="0"/>
              <a:t>, </a:t>
            </a:r>
            <a:r>
              <a:rPr lang="en-US" dirty="0" err="1"/>
              <a:t>Jinkeon</a:t>
            </a:r>
            <a:r>
              <a:rPr lang="en-US" dirty="0"/>
              <a:t> Kang, Noah D. Waller, John M. Kelsey, </a:t>
            </a:r>
            <a:r>
              <a:rPr lang="en-US" dirty="0" err="1"/>
              <a:t>Deukjo</a:t>
            </a:r>
            <a:r>
              <a:rPr lang="en-US" dirty="0"/>
              <a:t> Hong, “NIST Internal Report 8454: Status Report on the Final Round of the NIST Lightweight Cryptography Standardization Process”, June 2023, </a:t>
            </a:r>
            <a:r>
              <a:rPr lang="en-US" dirty="0">
                <a:hlinkClick r:id="rId3"/>
              </a:rPr>
              <a:t>https://nvlpubs.nist.gov/nistpubs/ir/2023/NIST.IR.8454.pdf</a:t>
            </a:r>
            <a:r>
              <a:rPr lang="en-US" dirty="0"/>
              <a:t>.</a:t>
            </a:r>
          </a:p>
          <a:p>
            <a:pPr marL="342900" indent="-342900">
              <a:buFont typeface="+mj-lt"/>
              <a:buAutoNum type="arabicPeriod"/>
            </a:pPr>
            <a:r>
              <a:rPr lang="en-US" dirty="0"/>
              <a:t>Christoph </a:t>
            </a:r>
            <a:r>
              <a:rPr lang="en-US" dirty="0" err="1"/>
              <a:t>Dobraunig</a:t>
            </a:r>
            <a:r>
              <a:rPr lang="en-US" dirty="0"/>
              <a:t>, Maria </a:t>
            </a:r>
            <a:r>
              <a:rPr lang="en-US" dirty="0" err="1"/>
              <a:t>Eichlseder</a:t>
            </a:r>
            <a:r>
              <a:rPr lang="en-US" dirty="0"/>
              <a:t>, Florian Mendel, Martin </a:t>
            </a:r>
            <a:r>
              <a:rPr lang="en-US" dirty="0" err="1"/>
              <a:t>Schlaeffer</a:t>
            </a:r>
            <a:r>
              <a:rPr lang="en-US" dirty="0"/>
              <a:t>, “ASCON v1.2 Submission to NIST”, May 31, 2021.</a:t>
            </a:r>
          </a:p>
          <a:p>
            <a:pPr marL="342900" indent="-342900">
              <a:buFont typeface="+mj-lt"/>
              <a:buAutoNum type="arabicPeriod"/>
            </a:pPr>
            <a:r>
              <a:rPr lang="en-US" dirty="0"/>
              <a:t>Sebastian Renner, Enrico </a:t>
            </a:r>
            <a:r>
              <a:rPr lang="en-US" dirty="0" err="1"/>
              <a:t>Pozzobon</a:t>
            </a:r>
            <a:r>
              <a:rPr lang="en-US" dirty="0"/>
              <a:t>, and Jurgen </a:t>
            </a:r>
            <a:r>
              <a:rPr lang="en-US" dirty="0" err="1"/>
              <a:t>Mottok</a:t>
            </a:r>
            <a:r>
              <a:rPr lang="en-US" dirty="0"/>
              <a:t>, “The Final Round: Benchmarking NIST LWC Ciphers on Microcontrollers”, 2022, </a:t>
            </a:r>
            <a:r>
              <a:rPr lang="en-US" dirty="0">
                <a:hlinkClick r:id="rId4"/>
              </a:rPr>
              <a:t>https://link.springer.com/chapter/10.1007/978-3-031-21311-3_1</a:t>
            </a:r>
            <a:endParaRPr lang="en-US" dirty="0"/>
          </a:p>
          <a:p>
            <a:pPr marL="342900" indent="-342900">
              <a:buFont typeface="+mj-lt"/>
              <a:buAutoNum type="arabicPeriod"/>
            </a:pPr>
            <a:r>
              <a:rPr lang="en-US" dirty="0"/>
              <a:t>Mark D. </a:t>
            </a:r>
            <a:r>
              <a:rPr lang="en-US" dirty="0" err="1"/>
              <a:t>Aagaard</a:t>
            </a:r>
            <a:r>
              <a:rPr lang="en-US" dirty="0"/>
              <a:t>, Nusa </a:t>
            </a:r>
            <a:r>
              <a:rPr lang="en-US" dirty="0" err="1"/>
              <a:t>Zidaric</a:t>
            </a:r>
            <a:r>
              <a:rPr lang="en-US" dirty="0"/>
              <a:t>, “ASIC Benchmarking of Round 2 Candidates in the NIST Lightweight Cryptography Standardization Process”, 2021, </a:t>
            </a:r>
            <a:r>
              <a:rPr lang="en-US" dirty="0">
                <a:hlinkClick r:id="rId5"/>
              </a:rPr>
              <a:t>https://eprint.iacr.org/2021/049.pdf</a:t>
            </a:r>
            <a:endParaRPr lang="en-US" dirty="0"/>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814020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44530</TotalTime>
  <Words>972</Words>
  <Application>Microsoft Office PowerPoint</Application>
  <PresentationFormat>Widescreen</PresentationFormat>
  <Paragraphs>135</Paragraphs>
  <Slides>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MS Gothic</vt:lpstr>
      <vt:lpstr>Arial</vt:lpstr>
      <vt:lpstr>Arial Unicode MS</vt:lpstr>
      <vt:lpstr>Times New Roman</vt:lpstr>
      <vt:lpstr>Wingdings</vt:lpstr>
      <vt:lpstr>Office Theme</vt:lpstr>
      <vt:lpstr>Document</vt:lpstr>
      <vt:lpstr>Ascon: The Lightweight Cryptography As A Better Cipher Than AES 128 for 802.11bp</vt:lpstr>
      <vt:lpstr>About Ascon</vt:lpstr>
      <vt:lpstr>Ascon can be a drop-in replacement for AES128-GCMP in 802.11</vt:lpstr>
      <vt:lpstr>BIP-Ascon can be an alternative for BIP-GMAC128 in 802.11</vt:lpstr>
      <vt:lpstr>BIP-Ascon can be an alternative for BIP-GMAC128 in 802.11</vt:lpstr>
      <vt:lpstr>BIP-Ascon can be an alternative for BIP-GMAC128 in 802.11</vt:lpstr>
      <vt:lpstr>Ascon + Compact Secure Transaction Model</vt:lpstr>
      <vt:lpstr>Proposals</vt:lpstr>
      <vt:lpstr>References</vt:lpstr>
    </vt:vector>
  </TitlesOfParts>
  <Company>BlackBerry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Teleconference Information</dc:title>
  <dc:creator>Stephen McCann</dc:creator>
  <cp:keywords/>
  <cp:lastModifiedBy>Hui</cp:lastModifiedBy>
  <cp:revision>1845</cp:revision>
  <cp:lastPrinted>1601-01-01T00:00:00Z</cp:lastPrinted>
  <dcterms:created xsi:type="dcterms:W3CDTF">2018-05-10T16:45:22Z</dcterms:created>
  <dcterms:modified xsi:type="dcterms:W3CDTF">2024-09-06T21:24:00Z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readonly">
    <vt:lpwstr/>
  </property>
  <property fmtid="{D5CDD505-2E9C-101B-9397-08002B2CF9AE}" pid="9" name="_change">
    <vt:lpwstr/>
  </property>
  <property fmtid="{D5CDD505-2E9C-101B-9397-08002B2CF9AE}" pid="10" name="_full-control">
    <vt:lpwstr/>
  </property>
  <property fmtid="{D5CDD505-2E9C-101B-9397-08002B2CF9AE}" pid="11" name="sflag">
    <vt:lpwstr>1668744131</vt:lpwstr>
  </property>
  <property fmtid="{D5CDD505-2E9C-101B-9397-08002B2CF9AE}" pid="12" name="MSIP_Label_a15a25aa-e944-415d-b7a7-40f6b9180b6b_Enabled">
    <vt:lpwstr>true</vt:lpwstr>
  </property>
  <property fmtid="{D5CDD505-2E9C-101B-9397-08002B2CF9AE}" pid="13" name="MSIP_Label_a15a25aa-e944-415d-b7a7-40f6b9180b6b_SetDate">
    <vt:lpwstr>2023-11-10T16:16:14Z</vt:lpwstr>
  </property>
  <property fmtid="{D5CDD505-2E9C-101B-9397-08002B2CF9AE}" pid="14" name="MSIP_Label_a15a25aa-e944-415d-b7a7-40f6b9180b6b_Method">
    <vt:lpwstr>Standard</vt:lpwstr>
  </property>
  <property fmtid="{D5CDD505-2E9C-101B-9397-08002B2CF9AE}" pid="15" name="MSIP_Label_a15a25aa-e944-415d-b7a7-40f6b9180b6b_Name">
    <vt:lpwstr>a15a25aa-e944-415d-b7a7-40f6b9180b6b</vt:lpwstr>
  </property>
  <property fmtid="{D5CDD505-2E9C-101B-9397-08002B2CF9AE}" pid="16" name="MSIP_Label_a15a25aa-e944-415d-b7a7-40f6b9180b6b_SiteId">
    <vt:lpwstr>eeb8d0e8-3544-41d3-aac6-934c309faf5a</vt:lpwstr>
  </property>
  <property fmtid="{D5CDD505-2E9C-101B-9397-08002B2CF9AE}" pid="17" name="MSIP_Label_a15a25aa-e944-415d-b7a7-40f6b9180b6b_ActionId">
    <vt:lpwstr>bbcf7fd4-b9cf-4de5-a228-f6afc2b37aac</vt:lpwstr>
  </property>
  <property fmtid="{D5CDD505-2E9C-101B-9397-08002B2CF9AE}" pid="18" name="MSIP_Label_a15a25aa-e944-415d-b7a7-40f6b9180b6b_ContentBits">
    <vt:lpwstr>0</vt:lpwstr>
  </property>
</Properties>
</file>