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70" r:id="rId2"/>
    <p:sldId id="1236" r:id="rId3"/>
    <p:sldId id="2147473539" r:id="rId4"/>
    <p:sldId id="2147473540" r:id="rId5"/>
    <p:sldId id="2147473530" r:id="rId6"/>
    <p:sldId id="2147473533" r:id="rId7"/>
    <p:sldId id="2147473538" r:id="rId8"/>
    <p:sldId id="2147473534" r:id="rId9"/>
    <p:sldId id="2147473532" r:id="rId10"/>
    <p:sldId id="1251" r:id="rId11"/>
    <p:sldId id="1257" r:id="rId12"/>
    <p:sldId id="2147473554" r:id="rId13"/>
    <p:sldId id="2147473544" r:id="rId14"/>
    <p:sldId id="1244"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6AE80"/>
    <a:srgbClr val="00A776"/>
    <a:srgbClr val="6FA58E"/>
    <a:srgbClr val="FF9900"/>
    <a:srgbClr val="D6D6F5"/>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69" autoAdjust="0"/>
    <p:restoredTop sz="92105" autoAdjust="0"/>
  </p:normalViewPr>
  <p:slideViewPr>
    <p:cSldViewPr>
      <p:cViewPr varScale="1">
        <p:scale>
          <a:sx n="114" d="100"/>
          <a:sy n="114" d="100"/>
        </p:scale>
        <p:origin x="1728"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3936"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5">
            <a:extLst>
              <a:ext uri="{FF2B5EF4-FFF2-40B4-BE49-F238E27FC236}">
                <a16:creationId xmlns:a16="http://schemas.microsoft.com/office/drawing/2014/main" id="{7282FEBE-F045-4E6F-BAFE-CCAD18F7EB80}"/>
              </a:ext>
            </a:extLst>
          </p:cNvPr>
          <p:cNvSpPr>
            <a:spLocks noGrp="1" noChangeArrowheads="1"/>
          </p:cNvSpPr>
          <p:nvPr>
            <p:ph type="ftr" sz="quarter" idx="3"/>
          </p:nvPr>
        </p:nvSpPr>
        <p:spPr bwMode="auto">
          <a:xfrm>
            <a:off x="6699317" y="6475413"/>
            <a:ext cx="18446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You-Wei Chen, </a:t>
            </a:r>
            <a:r>
              <a:rPr lang="en-US" altLang="ko-KR" dirty="0" err="1"/>
              <a:t>Mediatek</a:t>
            </a:r>
            <a:r>
              <a:rPr lang="en-US" altLang="ko-KR" dirty="0"/>
              <a:t> Inc.</a:t>
            </a:r>
          </a:p>
        </p:txBody>
      </p:sp>
      <p:sp>
        <p:nvSpPr>
          <p:cNvPr id="5" name="Date Placeholder 4">
            <a:extLst>
              <a:ext uri="{FF2B5EF4-FFF2-40B4-BE49-F238E27FC236}">
                <a16:creationId xmlns:a16="http://schemas.microsoft.com/office/drawing/2014/main" id="{DC5DC540-2EBC-77DC-13C8-8C482F991ACB}"/>
              </a:ext>
            </a:extLst>
          </p:cNvPr>
          <p:cNvSpPr>
            <a:spLocks noGrp="1" noChangeArrowheads="1"/>
          </p:cNvSpPr>
          <p:nvPr>
            <p:ph type="dt" sz="half" idx="2"/>
          </p:nvPr>
        </p:nvSpPr>
        <p:spPr bwMode="auto">
          <a:xfrm>
            <a:off x="696913" y="332601"/>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Sept 2024</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a:t>Click to edit Master title style</a:t>
            </a:r>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Rectangle 5">
            <a:extLst>
              <a:ext uri="{FF2B5EF4-FFF2-40B4-BE49-F238E27FC236}">
                <a16:creationId xmlns:a16="http://schemas.microsoft.com/office/drawing/2014/main" id="{D3BE2D10-872A-479D-BDC2-D41B2602AFF9}"/>
              </a:ext>
            </a:extLst>
          </p:cNvPr>
          <p:cNvSpPr>
            <a:spLocks noGrp="1" noChangeArrowheads="1"/>
          </p:cNvSpPr>
          <p:nvPr>
            <p:ph type="ftr" sz="quarter" idx="3"/>
          </p:nvPr>
        </p:nvSpPr>
        <p:spPr bwMode="auto">
          <a:xfrm>
            <a:off x="6699317" y="6475413"/>
            <a:ext cx="18446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You-Wei Chen, </a:t>
            </a:r>
            <a:r>
              <a:rPr lang="en-US" altLang="ko-KR" dirty="0" err="1"/>
              <a:t>Mediatek</a:t>
            </a:r>
            <a:r>
              <a:rPr lang="en-US" altLang="ko-KR" dirty="0"/>
              <a:t> Inc.</a:t>
            </a:r>
          </a:p>
        </p:txBody>
      </p:sp>
      <p:sp>
        <p:nvSpPr>
          <p:cNvPr id="5" name="Date Placeholder 4">
            <a:extLst>
              <a:ext uri="{FF2B5EF4-FFF2-40B4-BE49-F238E27FC236}">
                <a16:creationId xmlns:a16="http://schemas.microsoft.com/office/drawing/2014/main" id="{7C6D1277-AAB4-C664-C6D8-B219B931591C}"/>
              </a:ext>
            </a:extLst>
          </p:cNvPr>
          <p:cNvSpPr>
            <a:spLocks noGrp="1" noChangeArrowheads="1"/>
          </p:cNvSpPr>
          <p:nvPr>
            <p:ph type="dt" sz="half" idx="2"/>
          </p:nvPr>
        </p:nvSpPr>
        <p:spPr bwMode="auto">
          <a:xfrm>
            <a:off x="696913" y="332601"/>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Sept 2024</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8"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9"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9"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10"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11"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7"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6"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9"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9"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a:off x="6699317" y="6475413"/>
            <a:ext cx="18446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You-Wei Chen, </a:t>
            </a:r>
            <a:r>
              <a:rPr lang="en-US" altLang="ko-KR" dirty="0" err="1"/>
              <a:t>Mediatek</a:t>
            </a:r>
            <a:r>
              <a:rPr lang="en-US" altLang="ko-KR" dirty="0"/>
              <a:t> Inc.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userDrawn="1"/>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802.11-24/1582r2</a:t>
            </a:r>
          </a:p>
        </p:txBody>
      </p:sp>
      <p:sp>
        <p:nvSpPr>
          <p:cNvPr id="1032" name="Line 8"/>
          <p:cNvSpPr>
            <a:spLocks noChangeShapeType="1"/>
          </p:cNvSpPr>
          <p:nvPr/>
        </p:nvSpPr>
        <p:spPr bwMode="auto">
          <a:xfrm>
            <a:off x="9144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 name="Rectangle 4">
            <a:extLst>
              <a:ext uri="{FF2B5EF4-FFF2-40B4-BE49-F238E27FC236}">
                <a16:creationId xmlns:a16="http://schemas.microsoft.com/office/drawing/2014/main" id="{0FAB64ED-D689-4442-D529-68AF3D6FF178}"/>
              </a:ext>
            </a:extLst>
          </p:cNvPr>
          <p:cNvSpPr>
            <a:spLocks noGrp="1" noChangeArrowheads="1"/>
          </p:cNvSpPr>
          <p:nvPr>
            <p:ph type="dt" sz="half" idx="2"/>
          </p:nvPr>
        </p:nvSpPr>
        <p:spPr bwMode="auto">
          <a:xfrm>
            <a:off x="696913" y="332601"/>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Sept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77083"/>
            <a:ext cx="8915400" cy="819506"/>
          </a:xfrm>
        </p:spPr>
        <p:txBody>
          <a:bodyPr/>
          <a:lstStyle/>
          <a:p>
            <a:r>
              <a:rPr lang="en-US" altLang="zh-TW" sz="2800" dirty="0"/>
              <a:t>Coordinated </a:t>
            </a:r>
            <a:r>
              <a:rPr lang="en-US" sz="2800" dirty="0"/>
              <a:t>Sounding for </a:t>
            </a:r>
            <a:r>
              <a:rPr lang="en-US" sz="2800" dirty="0" err="1"/>
              <a:t>CoBF</a:t>
            </a:r>
            <a:endParaRPr lang="en-US" sz="2800"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771525" y="1995425"/>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2024-09-09</a:t>
            </a:r>
          </a:p>
        </p:txBody>
      </p:sp>
      <p:sp>
        <p:nvSpPr>
          <p:cNvPr id="8" name="Rectangle 12"/>
          <p:cNvSpPr>
            <a:spLocks noChangeArrowheads="1"/>
          </p:cNvSpPr>
          <p:nvPr/>
        </p:nvSpPr>
        <p:spPr bwMode="auto">
          <a:xfrm>
            <a:off x="802005" y="2333909"/>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0" name="Table 9"/>
          <p:cNvGraphicFramePr>
            <a:graphicFrameLocks noGrp="1"/>
          </p:cNvGraphicFramePr>
          <p:nvPr>
            <p:extLst>
              <p:ext uri="{D42A27DB-BD31-4B8C-83A1-F6EECF244321}">
                <p14:modId xmlns:p14="http://schemas.microsoft.com/office/powerpoint/2010/main" val="1683728413"/>
              </p:ext>
            </p:extLst>
          </p:nvPr>
        </p:nvGraphicFramePr>
        <p:xfrm>
          <a:off x="1066800" y="2792846"/>
          <a:ext cx="7391400" cy="2482874"/>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337511">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375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You-Wei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200" dirty="0" err="1">
                          <a:solidFill>
                            <a:schemeClr val="tx1"/>
                          </a:solidFill>
                        </a:rPr>
                        <a:t>Mediatek</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200" dirty="0">
                          <a:solidFill>
                            <a:schemeClr val="tx1"/>
                          </a:solidFill>
                        </a:rPr>
                        <a:t>2840 Junction Ave.</a:t>
                      </a:r>
                    </a:p>
                    <a:p>
                      <a:pPr algn="ctr"/>
                      <a:r>
                        <a:rPr lang="en-US" sz="1200" dirty="0">
                          <a:solidFill>
                            <a:schemeClr val="tx1"/>
                          </a:solidFill>
                        </a:rPr>
                        <a:t>San</a:t>
                      </a:r>
                      <a:r>
                        <a:rPr lang="en-US" sz="1200" baseline="0" dirty="0">
                          <a:solidFill>
                            <a:schemeClr val="tx1"/>
                          </a:solidFill>
                        </a:rPr>
                        <a:t> Jose, CA, 95134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You-Wei.Chen@mediatek.com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605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Jianhan Liu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605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Huai-Yan Feng </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29245310"/>
                  </a:ext>
                </a:extLst>
              </a:tr>
              <a:tr h="3605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Gary Anwyl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96694620"/>
                  </a:ext>
                </a:extLst>
              </a:tr>
              <a:tr h="3605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dirty="0"/>
                        <a:t>Kaiying Lu</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vMerge="1">
                  <a:txBody>
                    <a:bodyPr/>
                    <a:lstStyle/>
                    <a:p>
                      <a:endParaRPr lang="en-US"/>
                    </a:p>
                  </a:txBody>
                  <a:tcPr>
                    <a:lnT w="12700" cap="flat" cmpd="sng" algn="ctr">
                      <a:solidFill>
                        <a:schemeClr val="tx1"/>
                      </a:solidFill>
                      <a:prstDash val="solid"/>
                      <a:round/>
                      <a:headEnd type="none" w="med" len="med"/>
                      <a:tailEnd type="none" w="med" len="med"/>
                    </a:lnT>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59446418"/>
                  </a:ext>
                </a:extLst>
              </a:tr>
              <a:tr h="3456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Thomas Pare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11" name="Footer Placeholder 4">
            <a:extLst>
              <a:ext uri="{FF2B5EF4-FFF2-40B4-BE49-F238E27FC236}">
                <a16:creationId xmlns:a16="http://schemas.microsoft.com/office/drawing/2014/main" id="{7CCBD4D1-F213-4D7D-8598-D55538C567CA}"/>
              </a:ext>
            </a:extLst>
          </p:cNvPr>
          <p:cNvSpPr>
            <a:spLocks noGrp="1"/>
          </p:cNvSpPr>
          <p:nvPr>
            <p:ph type="ftr" sz="quarter" idx="3"/>
          </p:nvPr>
        </p:nvSpPr>
        <p:spPr>
          <a:xfrm>
            <a:off x="6699317" y="6475413"/>
            <a:ext cx="1844609" cy="184666"/>
          </a:xfrm>
        </p:spPr>
        <p:txBody>
          <a:bodyPr/>
          <a:lstStyle/>
          <a:p>
            <a:pPr>
              <a:defRPr/>
            </a:pPr>
            <a:r>
              <a:rPr lang="en-US" altLang="ko-KR" dirty="0"/>
              <a:t>You-Wei Chen, </a:t>
            </a:r>
            <a:r>
              <a:rPr lang="en-US" altLang="ko-KR" dirty="0" err="1"/>
              <a:t>Mediatek</a:t>
            </a:r>
            <a:r>
              <a:rPr lang="en-US" altLang="ko-KR" dirty="0"/>
              <a:t> Inc.</a:t>
            </a:r>
          </a:p>
        </p:txBody>
      </p:sp>
      <p:sp>
        <p:nvSpPr>
          <p:cNvPr id="4" name="Rectangle 4">
            <a:extLst>
              <a:ext uri="{FF2B5EF4-FFF2-40B4-BE49-F238E27FC236}">
                <a16:creationId xmlns:a16="http://schemas.microsoft.com/office/drawing/2014/main" id="{B9F0A26F-FDAF-4147-C030-C46E68A71586}"/>
              </a:ext>
            </a:extLst>
          </p:cNvPr>
          <p:cNvSpPr>
            <a:spLocks noGrp="1" noChangeArrowheads="1"/>
          </p:cNvSpPr>
          <p:nvPr>
            <p:ph type="dt" sz="half" idx="2"/>
          </p:nvPr>
        </p:nvSpPr>
        <p:spPr bwMode="auto">
          <a:xfrm>
            <a:off x="696913" y="332601"/>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Sept 2024</a:t>
            </a:r>
          </a:p>
        </p:txBody>
      </p:sp>
    </p:spTree>
    <p:extLst>
      <p:ext uri="{BB962C8B-B14F-4D97-AF65-F5344CB8AC3E}">
        <p14:creationId xmlns:p14="http://schemas.microsoft.com/office/powerpoint/2010/main" val="1089148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E3A56BA-9835-D4DD-1192-460C0B9A9F93}"/>
              </a:ext>
            </a:extLst>
          </p:cNvPr>
          <p:cNvSpPr txBox="1">
            <a:spLocks/>
          </p:cNvSpPr>
          <p:nvPr/>
        </p:nvSpPr>
        <p:spPr bwMode="auto">
          <a:xfrm>
            <a:off x="685800" y="1600200"/>
            <a:ext cx="7772400" cy="4495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600" dirty="0"/>
              <a:t>We compare the overhead for c</a:t>
            </a:r>
            <a:r>
              <a:rPr lang="en-US" altLang="zh-TW" sz="1600" dirty="0"/>
              <a:t>oordinated</a:t>
            </a:r>
            <a:r>
              <a:rPr lang="en-US" sz="1600" dirty="0"/>
              <a:t> sounding sequences.</a:t>
            </a:r>
          </a:p>
          <a:p>
            <a:pPr lvl="1"/>
            <a:r>
              <a:rPr lang="en-US" altLang="zh-TW" sz="1600" dirty="0"/>
              <a:t>Difference between sequential and joint sounding sequences is negligible. (&lt;1%)</a:t>
            </a:r>
          </a:p>
          <a:p>
            <a:endParaRPr lang="en-US" sz="1600" dirty="0"/>
          </a:p>
          <a:p>
            <a:endParaRPr lang="en-US" sz="1600" dirty="0"/>
          </a:p>
          <a:p>
            <a:r>
              <a:rPr lang="en-US" sz="1600" dirty="0"/>
              <a:t>For a relative low complexity STA (support 4x2 feedback only), a </a:t>
            </a:r>
            <a:r>
              <a:rPr lang="en-US" sz="1600" dirty="0" err="1"/>
              <a:t>CoBF</a:t>
            </a:r>
            <a:r>
              <a:rPr lang="en-US" sz="1600" dirty="0"/>
              <a:t> gain over TDMA can be achieved via full rank nulling.</a:t>
            </a:r>
          </a:p>
          <a:p>
            <a:endParaRPr lang="en-US" sz="1600" dirty="0"/>
          </a:p>
          <a:p>
            <a:endParaRPr lang="en-US" sz="1600" dirty="0"/>
          </a:p>
          <a:p>
            <a:r>
              <a:rPr lang="en-US" sz="1600" dirty="0"/>
              <a:t>We suggest to enable a coordinated sounding,</a:t>
            </a:r>
            <a:r>
              <a:rPr lang="en-US" sz="1600" kern="1200" dirty="0">
                <a:ea typeface="+mn-ea"/>
                <a:cs typeface="Arial" charset="0"/>
              </a:rPr>
              <a:t> includes both sequential and joint sounding for </a:t>
            </a:r>
            <a:r>
              <a:rPr lang="en-US" sz="1600" kern="1200" dirty="0" err="1">
                <a:ea typeface="+mn-ea"/>
                <a:cs typeface="Arial" charset="0"/>
              </a:rPr>
              <a:t>CoBF</a:t>
            </a:r>
            <a:r>
              <a:rPr lang="en-US" sz="1600" kern="1200" dirty="0">
                <a:ea typeface="+mn-ea"/>
                <a:cs typeface="Arial" charset="0"/>
              </a:rPr>
              <a:t>.</a:t>
            </a:r>
          </a:p>
          <a:p>
            <a:endParaRPr lang="en-US" sz="1600" kern="0" dirty="0"/>
          </a:p>
        </p:txBody>
      </p:sp>
      <p:sp>
        <p:nvSpPr>
          <p:cNvPr id="2" name="Title 1">
            <a:extLst>
              <a:ext uri="{FF2B5EF4-FFF2-40B4-BE49-F238E27FC236}">
                <a16:creationId xmlns:a16="http://schemas.microsoft.com/office/drawing/2014/main" id="{1AEF0DE2-4FBC-B24B-EAA9-58BB565612E4}"/>
              </a:ext>
            </a:extLst>
          </p:cNvPr>
          <p:cNvSpPr>
            <a:spLocks noGrp="1"/>
          </p:cNvSpPr>
          <p:nvPr>
            <p:ph type="title"/>
          </p:nvPr>
        </p:nvSpPr>
        <p:spPr/>
        <p:txBody>
          <a:bodyPr/>
          <a:lstStyle/>
          <a:p>
            <a:r>
              <a:rPr lang="en-US" dirty="0"/>
              <a:t>Summary</a:t>
            </a:r>
          </a:p>
        </p:txBody>
      </p:sp>
      <p:sp>
        <p:nvSpPr>
          <p:cNvPr id="4" name="Slide Number Placeholder 3">
            <a:extLst>
              <a:ext uri="{FF2B5EF4-FFF2-40B4-BE49-F238E27FC236}">
                <a16:creationId xmlns:a16="http://schemas.microsoft.com/office/drawing/2014/main" id="{E73519F1-6005-1C30-1215-73EAF867A432}"/>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
        <p:nvSpPr>
          <p:cNvPr id="5" name="Footer Placeholder 4">
            <a:extLst>
              <a:ext uri="{FF2B5EF4-FFF2-40B4-BE49-F238E27FC236}">
                <a16:creationId xmlns:a16="http://schemas.microsoft.com/office/drawing/2014/main" id="{7F9A850E-DF0C-7461-FB75-7B830DBBA76E}"/>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7" name="Rectangle 4">
            <a:extLst>
              <a:ext uri="{FF2B5EF4-FFF2-40B4-BE49-F238E27FC236}">
                <a16:creationId xmlns:a16="http://schemas.microsoft.com/office/drawing/2014/main" id="{D746CA51-0D18-91BC-5438-BE218EE947C5}"/>
              </a:ext>
            </a:extLst>
          </p:cNvPr>
          <p:cNvSpPr>
            <a:spLocks noGrp="1" noChangeArrowheads="1"/>
          </p:cNvSpPr>
          <p:nvPr>
            <p:ph type="dt" sz="half" idx="2"/>
          </p:nvPr>
        </p:nvSpPr>
        <p:spPr bwMode="auto">
          <a:xfrm>
            <a:off x="696913" y="332601"/>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Sept 2024</a:t>
            </a:r>
          </a:p>
        </p:txBody>
      </p:sp>
    </p:spTree>
    <p:extLst>
      <p:ext uri="{BB962C8B-B14F-4D97-AF65-F5344CB8AC3E}">
        <p14:creationId xmlns:p14="http://schemas.microsoft.com/office/powerpoint/2010/main" val="41803609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94D0D-E76C-EB28-CB6D-6803EED8FA98}"/>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625340F6-D803-4547-D275-8A092B226302}"/>
              </a:ext>
            </a:extLst>
          </p:cNvPr>
          <p:cNvSpPr>
            <a:spLocks noGrp="1"/>
          </p:cNvSpPr>
          <p:nvPr>
            <p:ph idx="1"/>
          </p:nvPr>
        </p:nvSpPr>
        <p:spPr/>
        <p:txBody>
          <a:bodyPr/>
          <a:lstStyle/>
          <a:p>
            <a:r>
              <a:rPr lang="en-US" altLang="zh-TW" sz="1600" dirty="0"/>
              <a:t>D</a:t>
            </a:r>
            <a:r>
              <a:rPr lang="en-US" sz="1600" dirty="0"/>
              <a:t>o you agree that 802.11bn shall provide a </a:t>
            </a:r>
            <a:r>
              <a:rPr lang="en-US" altLang="zh-TW" sz="1600" dirty="0"/>
              <a:t>coordinated</a:t>
            </a:r>
            <a:r>
              <a:rPr lang="en-US" sz="1600" dirty="0"/>
              <a:t> sounding scheme for </a:t>
            </a:r>
            <a:r>
              <a:rPr lang="en-US" sz="1600" dirty="0" err="1"/>
              <a:t>CoBF</a:t>
            </a:r>
            <a:r>
              <a:rPr lang="en-US" sz="1600" dirty="0"/>
              <a:t>?</a:t>
            </a:r>
          </a:p>
          <a:p>
            <a:pPr lvl="1">
              <a:buFont typeface="Arial" panose="020B0604020202020204" pitchFamily="34" charset="0"/>
              <a:buChar char="–"/>
            </a:pPr>
            <a:r>
              <a:rPr lang="en-US" altLang="zh-TW" sz="1600" kern="1200" dirty="0">
                <a:ea typeface="+mn-ea"/>
                <a:cs typeface="Arial" charset="0"/>
              </a:rPr>
              <a:t>coordinated</a:t>
            </a:r>
            <a:r>
              <a:rPr lang="en-US" sz="1600" kern="1200" dirty="0">
                <a:ea typeface="+mn-ea"/>
                <a:cs typeface="Arial" charset="0"/>
              </a:rPr>
              <a:t> sounding includes both sequential and joint sounding.</a:t>
            </a:r>
          </a:p>
          <a:p>
            <a:pPr lvl="1"/>
            <a:endParaRPr lang="en-US" sz="1600" dirty="0"/>
          </a:p>
          <a:p>
            <a:pPr lvl="1"/>
            <a:endParaRPr lang="en-US" sz="1600" dirty="0"/>
          </a:p>
          <a:p>
            <a:endParaRPr lang="en-US" sz="1600" dirty="0"/>
          </a:p>
          <a:p>
            <a:endParaRPr lang="en-US" sz="1600" dirty="0"/>
          </a:p>
        </p:txBody>
      </p:sp>
      <p:sp>
        <p:nvSpPr>
          <p:cNvPr id="4" name="Slide Number Placeholder 3">
            <a:extLst>
              <a:ext uri="{FF2B5EF4-FFF2-40B4-BE49-F238E27FC236}">
                <a16:creationId xmlns:a16="http://schemas.microsoft.com/office/drawing/2014/main" id="{57FE72CD-D090-73C1-6BE4-D7E7201B0FA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
        <p:nvSpPr>
          <p:cNvPr id="5" name="Footer Placeholder 4">
            <a:extLst>
              <a:ext uri="{FF2B5EF4-FFF2-40B4-BE49-F238E27FC236}">
                <a16:creationId xmlns:a16="http://schemas.microsoft.com/office/drawing/2014/main" id="{49AA8646-681F-5E0A-7D60-B9244E910DF9}"/>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6" name="Rectangle 4">
            <a:extLst>
              <a:ext uri="{FF2B5EF4-FFF2-40B4-BE49-F238E27FC236}">
                <a16:creationId xmlns:a16="http://schemas.microsoft.com/office/drawing/2014/main" id="{1B40F244-BB08-7D48-DAF6-B290FF5E6F7E}"/>
              </a:ext>
            </a:extLst>
          </p:cNvPr>
          <p:cNvSpPr>
            <a:spLocks noGrp="1" noChangeArrowheads="1"/>
          </p:cNvSpPr>
          <p:nvPr>
            <p:ph type="dt" sz="half" idx="2"/>
          </p:nvPr>
        </p:nvSpPr>
        <p:spPr bwMode="auto">
          <a:xfrm>
            <a:off x="696913" y="332601"/>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Sept 2024</a:t>
            </a:r>
          </a:p>
        </p:txBody>
      </p:sp>
    </p:spTree>
    <p:extLst>
      <p:ext uri="{BB962C8B-B14F-4D97-AF65-F5344CB8AC3E}">
        <p14:creationId xmlns:p14="http://schemas.microsoft.com/office/powerpoint/2010/main" val="10312954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5F030-BFB4-82F0-3E54-9AE16AFDAA6A}"/>
              </a:ext>
            </a:extLst>
          </p:cNvPr>
          <p:cNvSpPr>
            <a:spLocks noGrp="1"/>
          </p:cNvSpPr>
          <p:nvPr>
            <p:ph type="title"/>
          </p:nvPr>
        </p:nvSpPr>
        <p:spPr/>
        <p:txBody>
          <a:bodyPr/>
          <a:lstStyle/>
          <a:p>
            <a:r>
              <a:rPr lang="en-US" dirty="0">
                <a:solidFill>
                  <a:srgbClr val="FF0000"/>
                </a:solidFill>
              </a:rPr>
              <a:t>Straw Poll #2</a:t>
            </a:r>
          </a:p>
        </p:txBody>
      </p:sp>
      <p:sp>
        <p:nvSpPr>
          <p:cNvPr id="3" name="Content Placeholder 2">
            <a:extLst>
              <a:ext uri="{FF2B5EF4-FFF2-40B4-BE49-F238E27FC236}">
                <a16:creationId xmlns:a16="http://schemas.microsoft.com/office/drawing/2014/main" id="{A16484CF-9E19-6AC0-8486-08239707419B}"/>
              </a:ext>
            </a:extLst>
          </p:cNvPr>
          <p:cNvSpPr>
            <a:spLocks noGrp="1"/>
          </p:cNvSpPr>
          <p:nvPr>
            <p:ph idx="1"/>
          </p:nvPr>
        </p:nvSpPr>
        <p:spPr/>
        <p:txBody>
          <a:bodyPr/>
          <a:lstStyle/>
          <a:p>
            <a:r>
              <a:rPr lang="en-US" sz="1600" dirty="0"/>
              <a:t>Do you support to include the following text into the 11bn SFD?</a:t>
            </a:r>
          </a:p>
          <a:p>
            <a:pPr lvl="1"/>
            <a:r>
              <a:rPr lang="en-US" sz="1600" dirty="0"/>
              <a:t>The maximum number of spatial streams supported for reception of sounding NDP in UHR and the maximum total number of streams (across all users) supported for reception in UHR DL MU-MIMO and </a:t>
            </a:r>
            <a:r>
              <a:rPr lang="en-US" sz="1600" dirty="0" err="1"/>
              <a:t>CoBF</a:t>
            </a:r>
            <a:r>
              <a:rPr lang="en-US" sz="1600" dirty="0"/>
              <a:t> PPDUs.</a:t>
            </a:r>
          </a:p>
          <a:p>
            <a:pPr marL="1028700" lvl="4" indent="-342900">
              <a:buFont typeface="Arial" panose="020B0604020202020204" pitchFamily="34" charset="0"/>
              <a:buChar char="•"/>
              <a:tabLst>
                <a:tab pos="914400" algn="l"/>
              </a:tabLst>
            </a:pPr>
            <a:r>
              <a:rPr lang="en-US" dirty="0">
                <a:ea typeface="+mn-ea"/>
                <a:cs typeface="+mn-cs"/>
              </a:rPr>
              <a:t>4 is mandatory except for Non-AP STA with 20 MHz-Only Limited Capabilities Support subfield equal to 1.</a:t>
            </a:r>
          </a:p>
          <a:p>
            <a:pPr marL="1028700" lvl="4" indent="-342900">
              <a:buFont typeface="Arial" panose="020B0604020202020204" pitchFamily="34" charset="0"/>
              <a:buChar char="•"/>
              <a:tabLst>
                <a:tab pos="914400" algn="l"/>
              </a:tabLst>
            </a:pPr>
            <a:r>
              <a:rPr lang="en-US" dirty="0">
                <a:ea typeface="+mn-ea"/>
                <a:cs typeface="+mn-cs"/>
              </a:rPr>
              <a:t>8 is optional for DL MU-MIMO and sounding NDP (Note: More than 4 is not allowed for COBF PPDUs)</a:t>
            </a:r>
          </a:p>
          <a:p>
            <a:endParaRPr lang="en-US" dirty="0"/>
          </a:p>
        </p:txBody>
      </p:sp>
      <p:sp>
        <p:nvSpPr>
          <p:cNvPr id="4" name="Slide Number Placeholder 3">
            <a:extLst>
              <a:ext uri="{FF2B5EF4-FFF2-40B4-BE49-F238E27FC236}">
                <a16:creationId xmlns:a16="http://schemas.microsoft.com/office/drawing/2014/main" id="{FF758580-6E24-E817-E436-55076C6206AF}"/>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12</a:t>
            </a:fld>
            <a:endParaRPr lang="en-US"/>
          </a:p>
        </p:txBody>
      </p:sp>
      <p:sp>
        <p:nvSpPr>
          <p:cNvPr id="5" name="Footer Placeholder 4">
            <a:extLst>
              <a:ext uri="{FF2B5EF4-FFF2-40B4-BE49-F238E27FC236}">
                <a16:creationId xmlns:a16="http://schemas.microsoft.com/office/drawing/2014/main" id="{92184780-F9DF-2325-AA7A-C125C4550B1B}"/>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6" name="Date Placeholder 5">
            <a:extLst>
              <a:ext uri="{FF2B5EF4-FFF2-40B4-BE49-F238E27FC236}">
                <a16:creationId xmlns:a16="http://schemas.microsoft.com/office/drawing/2014/main" id="{8F8EDF4C-B058-B35B-7FE9-4D99CD6D404E}"/>
              </a:ext>
            </a:extLst>
          </p:cNvPr>
          <p:cNvSpPr>
            <a:spLocks noGrp="1"/>
          </p:cNvSpPr>
          <p:nvPr>
            <p:ph type="dt" sz="half" idx="2"/>
          </p:nvPr>
        </p:nvSpPr>
        <p:spPr/>
        <p:txBody>
          <a:bodyPr/>
          <a:lstStyle/>
          <a:p>
            <a:pPr>
              <a:defRPr/>
            </a:pPr>
            <a:r>
              <a:rPr lang="en-US"/>
              <a:t>Nov 2024</a:t>
            </a:r>
            <a:endParaRPr lang="en-US" dirty="0"/>
          </a:p>
        </p:txBody>
      </p:sp>
    </p:spTree>
    <p:extLst>
      <p:ext uri="{BB962C8B-B14F-4D97-AF65-F5344CB8AC3E}">
        <p14:creationId xmlns:p14="http://schemas.microsoft.com/office/powerpoint/2010/main" val="42507769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D7073-180D-7083-EB4F-D3E257CE44ED}"/>
              </a:ext>
            </a:extLst>
          </p:cNvPr>
          <p:cNvSpPr>
            <a:spLocks noGrp="1"/>
          </p:cNvSpPr>
          <p:nvPr>
            <p:ph type="title"/>
          </p:nvPr>
        </p:nvSpPr>
        <p:spPr/>
        <p:txBody>
          <a:bodyPr/>
          <a:lstStyle/>
          <a:p>
            <a:r>
              <a:rPr lang="en-US" dirty="0">
                <a:solidFill>
                  <a:srgbClr val="FF0000"/>
                </a:solidFill>
              </a:rPr>
              <a:t>Straw Poll #3</a:t>
            </a:r>
          </a:p>
        </p:txBody>
      </p:sp>
      <p:sp>
        <p:nvSpPr>
          <p:cNvPr id="3" name="Content Placeholder 2">
            <a:extLst>
              <a:ext uri="{FF2B5EF4-FFF2-40B4-BE49-F238E27FC236}">
                <a16:creationId xmlns:a16="http://schemas.microsoft.com/office/drawing/2014/main" id="{E48B8046-86E1-C904-2935-4D1184B3C3D6}"/>
              </a:ext>
            </a:extLst>
          </p:cNvPr>
          <p:cNvSpPr>
            <a:spLocks noGrp="1"/>
          </p:cNvSpPr>
          <p:nvPr>
            <p:ph idx="1"/>
          </p:nvPr>
        </p:nvSpPr>
        <p:spPr/>
        <p:txBody>
          <a:bodyPr/>
          <a:lstStyle/>
          <a:p>
            <a:r>
              <a:rPr lang="en-US" sz="1600" dirty="0"/>
              <a:t>Do you support to include the following text into the 11bn SFD?</a:t>
            </a:r>
          </a:p>
          <a:p>
            <a:pPr lvl="1">
              <a:buFont typeface="+mj-lt"/>
              <a:buChar char="•"/>
            </a:pPr>
            <a:r>
              <a:rPr lang="en-US" sz="1600" dirty="0"/>
              <a:t>The COBF sequential sounding support to be conditional mandatory if the device supports COBF ?</a:t>
            </a:r>
          </a:p>
          <a:p>
            <a:endParaRPr lang="en-US" sz="1600" dirty="0"/>
          </a:p>
          <a:p>
            <a:pPr marL="0" indent="0">
              <a:buNone/>
            </a:pPr>
            <a:endParaRPr lang="en-US" dirty="0"/>
          </a:p>
        </p:txBody>
      </p:sp>
      <p:sp>
        <p:nvSpPr>
          <p:cNvPr id="4" name="Slide Number Placeholder 3">
            <a:extLst>
              <a:ext uri="{FF2B5EF4-FFF2-40B4-BE49-F238E27FC236}">
                <a16:creationId xmlns:a16="http://schemas.microsoft.com/office/drawing/2014/main" id="{5D0D11BE-9FA6-896A-15D6-ACE85E446E41}"/>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13</a:t>
            </a:fld>
            <a:endParaRPr lang="en-US"/>
          </a:p>
        </p:txBody>
      </p:sp>
      <p:sp>
        <p:nvSpPr>
          <p:cNvPr id="5" name="Footer Placeholder 4">
            <a:extLst>
              <a:ext uri="{FF2B5EF4-FFF2-40B4-BE49-F238E27FC236}">
                <a16:creationId xmlns:a16="http://schemas.microsoft.com/office/drawing/2014/main" id="{E29AC34B-6CD9-CE88-11E2-1601DB14C87D}"/>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6" name="Rectangle 4">
            <a:extLst>
              <a:ext uri="{FF2B5EF4-FFF2-40B4-BE49-F238E27FC236}">
                <a16:creationId xmlns:a16="http://schemas.microsoft.com/office/drawing/2014/main" id="{7F7452EA-E10A-A21B-6E2A-5FF704D57436}"/>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Tree>
    <p:extLst>
      <p:ext uri="{BB962C8B-B14F-4D97-AF65-F5344CB8AC3E}">
        <p14:creationId xmlns:p14="http://schemas.microsoft.com/office/powerpoint/2010/main" val="34178600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8467D-0542-4A9D-3AF1-03D457455764}"/>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6E35B264-E7E3-F496-1AF8-6883D7E1DB27}"/>
              </a:ext>
            </a:extLst>
          </p:cNvPr>
          <p:cNvSpPr>
            <a:spLocks noGrp="1"/>
          </p:cNvSpPr>
          <p:nvPr>
            <p:ph idx="1"/>
          </p:nvPr>
        </p:nvSpPr>
        <p:spPr/>
        <p:txBody>
          <a:bodyPr/>
          <a:lstStyle/>
          <a:p>
            <a:pPr marL="0" indent="0">
              <a:buNone/>
            </a:pPr>
            <a:r>
              <a:rPr lang="en-US" altLang="en-US" sz="1600" dirty="0">
                <a:latin typeface="+mj-lt"/>
              </a:rPr>
              <a:t>[1] “</a:t>
            </a:r>
            <a:r>
              <a:rPr lang="en-US" altLang="en-US" sz="1600" dirty="0" err="1">
                <a:latin typeface="+mj-lt"/>
              </a:rPr>
              <a:t>TGbn</a:t>
            </a:r>
            <a:r>
              <a:rPr lang="en-US" altLang="en-US" sz="1600" dirty="0">
                <a:latin typeface="+mj-lt"/>
              </a:rPr>
              <a:t> Motions List - Part 1”, 24/0171r13</a:t>
            </a:r>
            <a:endParaRPr lang="en-US" sz="1600" dirty="0">
              <a:latin typeface="+mj-lt"/>
            </a:endParaRPr>
          </a:p>
          <a:p>
            <a:pPr marL="0" indent="0">
              <a:buNone/>
            </a:pPr>
            <a:r>
              <a:rPr lang="en-GB" sz="1600" dirty="0">
                <a:latin typeface="+mj-lt"/>
              </a:rPr>
              <a:t>[2] “</a:t>
            </a:r>
            <a:r>
              <a:rPr lang="en-US" sz="1600" dirty="0">
                <a:latin typeface="+mj-lt"/>
              </a:rPr>
              <a:t>Coordinated Spatial Nulling (C-SN) Concept</a:t>
            </a:r>
            <a:r>
              <a:rPr lang="en-GB" sz="1600" dirty="0">
                <a:latin typeface="+mj-lt"/>
              </a:rPr>
              <a:t>”, 24/0011r0.</a:t>
            </a:r>
          </a:p>
          <a:p>
            <a:pPr marL="0" indent="0">
              <a:buNone/>
            </a:pPr>
            <a:r>
              <a:rPr lang="en-US" sz="1600" dirty="0">
                <a:latin typeface="+mj-lt"/>
              </a:rPr>
              <a:t>[3] “</a:t>
            </a:r>
            <a:r>
              <a:rPr lang="en-US" altLang="ko-KR" sz="1600" dirty="0">
                <a:latin typeface="+mj-lt"/>
              </a:rPr>
              <a:t>Obtaining OBSS AP Channel Information for Multi-AP operation</a:t>
            </a:r>
            <a:r>
              <a:rPr lang="en-US" sz="1600" dirty="0">
                <a:latin typeface="+mj-lt"/>
              </a:rPr>
              <a:t>”, 23/0854r0</a:t>
            </a:r>
          </a:p>
          <a:p>
            <a:pPr marL="0" indent="0">
              <a:buNone/>
            </a:pPr>
            <a:r>
              <a:rPr lang="en-US" sz="1600" dirty="0"/>
              <a:t>[4] “Joint Sounding for Multi-AP Systems”, 19/1593r3</a:t>
            </a:r>
          </a:p>
          <a:p>
            <a:pPr marL="0" indent="0">
              <a:buNone/>
            </a:pPr>
            <a:r>
              <a:rPr lang="en-US" sz="1600" dirty="0">
                <a:latin typeface="+mj-lt"/>
              </a:rPr>
              <a:t>[5] “</a:t>
            </a:r>
            <a:r>
              <a:rPr lang="en-US" altLang="en-US" sz="1600" dirty="0">
                <a:latin typeface="+mj-lt"/>
              </a:rPr>
              <a:t>Multi-AP Collaborative BF in IEEE 802.11</a:t>
            </a:r>
            <a:r>
              <a:rPr lang="en-US" sz="1600" dirty="0">
                <a:latin typeface="+mj-lt"/>
              </a:rPr>
              <a:t>”, 19/0772r1</a:t>
            </a:r>
          </a:p>
          <a:p>
            <a:pPr marL="0" indent="0">
              <a:buNone/>
            </a:pPr>
            <a:r>
              <a:rPr lang="en-US" sz="1600" dirty="0"/>
              <a:t>[6] “Performance of C-BF and C-SR”, 22/0776r1</a:t>
            </a:r>
          </a:p>
          <a:p>
            <a:pPr marL="0" indent="0">
              <a:buNone/>
            </a:pPr>
            <a:r>
              <a:rPr lang="en-US" sz="1600" dirty="0"/>
              <a:t>[7] “Coordinated BF Goodput Discussion”, 24/1211r1</a:t>
            </a:r>
          </a:p>
        </p:txBody>
      </p:sp>
      <p:sp>
        <p:nvSpPr>
          <p:cNvPr id="4" name="Slide Number Placeholder 3">
            <a:extLst>
              <a:ext uri="{FF2B5EF4-FFF2-40B4-BE49-F238E27FC236}">
                <a16:creationId xmlns:a16="http://schemas.microsoft.com/office/drawing/2014/main" id="{CDB2B883-20D0-C30C-FEC8-26AF7ED013D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14</a:t>
            </a:fld>
            <a:endParaRPr lang="en-US"/>
          </a:p>
        </p:txBody>
      </p:sp>
      <p:sp>
        <p:nvSpPr>
          <p:cNvPr id="5" name="Footer Placeholder 4">
            <a:extLst>
              <a:ext uri="{FF2B5EF4-FFF2-40B4-BE49-F238E27FC236}">
                <a16:creationId xmlns:a16="http://schemas.microsoft.com/office/drawing/2014/main" id="{A15F1325-AAF4-D7D7-1E54-B9931299B290}"/>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7" name="Rectangle 4">
            <a:extLst>
              <a:ext uri="{FF2B5EF4-FFF2-40B4-BE49-F238E27FC236}">
                <a16:creationId xmlns:a16="http://schemas.microsoft.com/office/drawing/2014/main" id="{2CBF82A5-8782-B9EB-C3F5-AB9E03EDDFC2}"/>
              </a:ext>
            </a:extLst>
          </p:cNvPr>
          <p:cNvSpPr>
            <a:spLocks noGrp="1" noChangeArrowheads="1"/>
          </p:cNvSpPr>
          <p:nvPr>
            <p:ph type="dt" sz="half" idx="2"/>
          </p:nvPr>
        </p:nvSpPr>
        <p:spPr bwMode="auto">
          <a:xfrm>
            <a:off x="696913" y="332601"/>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Sept 2024</a:t>
            </a:r>
          </a:p>
        </p:txBody>
      </p:sp>
    </p:spTree>
    <p:extLst>
      <p:ext uri="{BB962C8B-B14F-4D97-AF65-F5344CB8AC3E}">
        <p14:creationId xmlns:p14="http://schemas.microsoft.com/office/powerpoint/2010/main" val="2885207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2A07B-256D-0D02-F094-378E33656AC1}"/>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752EAE84-DE31-D322-9E67-1D90A393608E}"/>
              </a:ext>
            </a:extLst>
          </p:cNvPr>
          <p:cNvSpPr>
            <a:spLocks noGrp="1"/>
          </p:cNvSpPr>
          <p:nvPr>
            <p:ph idx="1"/>
          </p:nvPr>
        </p:nvSpPr>
        <p:spPr>
          <a:xfrm>
            <a:off x="685800" y="1600200"/>
            <a:ext cx="7858126" cy="4495800"/>
          </a:xfrm>
        </p:spPr>
        <p:txBody>
          <a:bodyPr/>
          <a:lstStyle/>
          <a:p>
            <a:r>
              <a:rPr lang="en-US" sz="1600" dirty="0"/>
              <a:t>In </a:t>
            </a:r>
            <a:r>
              <a:rPr lang="en-US" altLang="zh-TW" sz="1600" dirty="0"/>
              <a:t>July</a:t>
            </a:r>
            <a:r>
              <a:rPr lang="en-US" sz="1600" dirty="0"/>
              <a:t> IEEE meeting, the motion [1] passed to define </a:t>
            </a:r>
            <a:r>
              <a:rPr lang="en-US" sz="1600" dirty="0" err="1"/>
              <a:t>CoBF</a:t>
            </a:r>
            <a:r>
              <a:rPr lang="en-US" sz="1600" dirty="0"/>
              <a:t> in </a:t>
            </a:r>
            <a:r>
              <a:rPr lang="en-US" sz="1600" dirty="0" err="1"/>
              <a:t>TGbn</a:t>
            </a:r>
            <a:r>
              <a:rPr lang="en-US" sz="1600" dirty="0"/>
              <a:t>.</a:t>
            </a:r>
          </a:p>
          <a:p>
            <a:endParaRPr lang="en-US" sz="1600" dirty="0"/>
          </a:p>
          <a:p>
            <a:endParaRPr lang="en-US" sz="1600" dirty="0"/>
          </a:p>
          <a:p>
            <a:r>
              <a:rPr lang="en-US" sz="1600" dirty="0"/>
              <a:t>Sounding sequences for </a:t>
            </a:r>
            <a:r>
              <a:rPr lang="en-US" sz="1600" dirty="0" err="1"/>
              <a:t>CoBF</a:t>
            </a:r>
            <a:r>
              <a:rPr lang="en-US" sz="1600" dirty="0"/>
              <a:t> was discussed in [2-4].</a:t>
            </a:r>
          </a:p>
          <a:p>
            <a:endParaRPr lang="en-US" sz="1600" dirty="0"/>
          </a:p>
          <a:p>
            <a:endParaRPr lang="en-US" sz="1600" dirty="0"/>
          </a:p>
          <a:p>
            <a:r>
              <a:rPr lang="en-US" sz="1600" dirty="0"/>
              <a:t>In this presentation, we would like to discuss our view of sounding sequences and their overhead.</a:t>
            </a:r>
            <a:endParaRPr lang="en-US" altLang="zh-TW" sz="1600" dirty="0"/>
          </a:p>
          <a:p>
            <a:endParaRPr lang="en-US" sz="1600" dirty="0"/>
          </a:p>
          <a:p>
            <a:endParaRPr lang="en-US" sz="1600" dirty="0"/>
          </a:p>
          <a:p>
            <a:pPr lvl="1"/>
            <a:endParaRPr lang="en-US" sz="1600" dirty="0"/>
          </a:p>
          <a:p>
            <a:endParaRPr lang="en-US" sz="1600" dirty="0"/>
          </a:p>
          <a:p>
            <a:endParaRPr lang="en-US" sz="1600" dirty="0"/>
          </a:p>
          <a:p>
            <a:endParaRPr lang="en-US" sz="1600" dirty="0"/>
          </a:p>
        </p:txBody>
      </p:sp>
      <p:sp>
        <p:nvSpPr>
          <p:cNvPr id="4" name="Slide Number Placeholder 3">
            <a:extLst>
              <a:ext uri="{FF2B5EF4-FFF2-40B4-BE49-F238E27FC236}">
                <a16:creationId xmlns:a16="http://schemas.microsoft.com/office/drawing/2014/main" id="{F47889AD-2B38-BFA0-874B-F9FC2FEC353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
        <p:nvSpPr>
          <p:cNvPr id="5" name="Footer Placeholder 4">
            <a:extLst>
              <a:ext uri="{FF2B5EF4-FFF2-40B4-BE49-F238E27FC236}">
                <a16:creationId xmlns:a16="http://schemas.microsoft.com/office/drawing/2014/main" id="{3FE82714-AC09-26B8-2558-C80002AC9D41}"/>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7" name="Rectangle 4">
            <a:extLst>
              <a:ext uri="{FF2B5EF4-FFF2-40B4-BE49-F238E27FC236}">
                <a16:creationId xmlns:a16="http://schemas.microsoft.com/office/drawing/2014/main" id="{CA9BE002-D480-3E86-05EC-593605909152}"/>
              </a:ext>
            </a:extLst>
          </p:cNvPr>
          <p:cNvSpPr>
            <a:spLocks noGrp="1" noChangeArrowheads="1"/>
          </p:cNvSpPr>
          <p:nvPr>
            <p:ph type="dt" sz="half" idx="2"/>
          </p:nvPr>
        </p:nvSpPr>
        <p:spPr bwMode="auto">
          <a:xfrm>
            <a:off x="696913" y="332601"/>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Sept 2024</a:t>
            </a:r>
          </a:p>
        </p:txBody>
      </p:sp>
    </p:spTree>
    <p:extLst>
      <p:ext uri="{BB962C8B-B14F-4D97-AF65-F5344CB8AC3E}">
        <p14:creationId xmlns:p14="http://schemas.microsoft.com/office/powerpoint/2010/main" val="3142863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Content Placeholder 2">
            <a:extLst>
              <a:ext uri="{FF2B5EF4-FFF2-40B4-BE49-F238E27FC236}">
                <a16:creationId xmlns:a16="http://schemas.microsoft.com/office/drawing/2014/main" id="{62EBCF74-B7B5-C870-1BDE-1EC145CEE8CF}"/>
              </a:ext>
            </a:extLst>
          </p:cNvPr>
          <p:cNvSpPr>
            <a:spLocks noGrp="1"/>
          </p:cNvSpPr>
          <p:nvPr>
            <p:ph idx="1"/>
          </p:nvPr>
        </p:nvSpPr>
        <p:spPr>
          <a:xfrm>
            <a:off x="685800" y="1600200"/>
            <a:ext cx="7772400" cy="4495800"/>
          </a:xfrm>
        </p:spPr>
        <p:txBody>
          <a:bodyPr/>
          <a:lstStyle/>
          <a:p>
            <a:r>
              <a:rPr lang="en-US" sz="1600" dirty="0"/>
              <a:t>NDPA addresses to its own BSS non-AP STAs and the shared AP.</a:t>
            </a:r>
          </a:p>
          <a:p>
            <a:r>
              <a:rPr lang="en-US" sz="1600" dirty="0"/>
              <a:t>AP1 and AP2 transmit sounding NDP separately (similar to MU sounding in 11be). A  duplicated sounding sequence needs to perform by AP2.</a:t>
            </a:r>
          </a:p>
          <a:p>
            <a:r>
              <a:rPr lang="en-US" sz="1600" dirty="0"/>
              <a:t>Since 11bn will still define a single AP sounding sequence, the sequential sounding is considered as a straightforward extension.</a:t>
            </a:r>
          </a:p>
        </p:txBody>
      </p:sp>
      <p:sp>
        <p:nvSpPr>
          <p:cNvPr id="2" name="Title 1">
            <a:extLst>
              <a:ext uri="{FF2B5EF4-FFF2-40B4-BE49-F238E27FC236}">
                <a16:creationId xmlns:a16="http://schemas.microsoft.com/office/drawing/2014/main" id="{653A144D-D7D5-02C8-ED3F-E7C30625F4C4}"/>
              </a:ext>
            </a:extLst>
          </p:cNvPr>
          <p:cNvSpPr>
            <a:spLocks noGrp="1"/>
          </p:cNvSpPr>
          <p:nvPr>
            <p:ph type="title"/>
          </p:nvPr>
        </p:nvSpPr>
        <p:spPr/>
        <p:txBody>
          <a:bodyPr/>
          <a:lstStyle/>
          <a:p>
            <a:r>
              <a:rPr lang="en-US" dirty="0"/>
              <a:t>Sequential Sounding</a:t>
            </a:r>
          </a:p>
        </p:txBody>
      </p:sp>
      <p:sp>
        <p:nvSpPr>
          <p:cNvPr id="4" name="Slide Number Placeholder 3">
            <a:extLst>
              <a:ext uri="{FF2B5EF4-FFF2-40B4-BE49-F238E27FC236}">
                <a16:creationId xmlns:a16="http://schemas.microsoft.com/office/drawing/2014/main" id="{802AA1C2-62C9-EBC5-9468-0356EF0D54EB}"/>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
        <p:nvSpPr>
          <p:cNvPr id="5" name="Footer Placeholder 4">
            <a:extLst>
              <a:ext uri="{FF2B5EF4-FFF2-40B4-BE49-F238E27FC236}">
                <a16:creationId xmlns:a16="http://schemas.microsoft.com/office/drawing/2014/main" id="{18311922-7A0F-51AF-2D75-681F5B525312}"/>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6" name="Date Placeholder 5">
            <a:extLst>
              <a:ext uri="{FF2B5EF4-FFF2-40B4-BE49-F238E27FC236}">
                <a16:creationId xmlns:a16="http://schemas.microsoft.com/office/drawing/2014/main" id="{C2F347F0-933E-D5E6-5B8E-9DC9FD48C855}"/>
              </a:ext>
            </a:extLst>
          </p:cNvPr>
          <p:cNvSpPr>
            <a:spLocks noGrp="1"/>
          </p:cNvSpPr>
          <p:nvPr>
            <p:ph type="dt" sz="half" idx="2"/>
          </p:nvPr>
        </p:nvSpPr>
        <p:spPr/>
        <p:txBody>
          <a:bodyPr/>
          <a:lstStyle/>
          <a:p>
            <a:pPr>
              <a:defRPr/>
            </a:pPr>
            <a:r>
              <a:rPr lang="en-US"/>
              <a:t>Sept 2024</a:t>
            </a:r>
            <a:endParaRPr lang="en-US" dirty="0"/>
          </a:p>
        </p:txBody>
      </p:sp>
      <p:grpSp>
        <p:nvGrpSpPr>
          <p:cNvPr id="7" name="Group 6">
            <a:extLst>
              <a:ext uri="{FF2B5EF4-FFF2-40B4-BE49-F238E27FC236}">
                <a16:creationId xmlns:a16="http://schemas.microsoft.com/office/drawing/2014/main" id="{911E7310-7EF8-369F-5ED5-AF17FE0056FA}"/>
              </a:ext>
            </a:extLst>
          </p:cNvPr>
          <p:cNvGrpSpPr/>
          <p:nvPr/>
        </p:nvGrpSpPr>
        <p:grpSpPr>
          <a:xfrm>
            <a:off x="546753" y="4112493"/>
            <a:ext cx="1450365" cy="1794213"/>
            <a:chOff x="2250453" y="4250675"/>
            <a:chExt cx="1450365" cy="1794213"/>
          </a:xfrm>
        </p:grpSpPr>
        <p:sp>
          <p:nvSpPr>
            <p:cNvPr id="8" name="TextBox 7">
              <a:extLst>
                <a:ext uri="{FF2B5EF4-FFF2-40B4-BE49-F238E27FC236}">
                  <a16:creationId xmlns:a16="http://schemas.microsoft.com/office/drawing/2014/main" id="{3797892B-3B0A-C340-E4CC-CE35AD373C8C}"/>
                </a:ext>
              </a:extLst>
            </p:cNvPr>
            <p:cNvSpPr txBox="1"/>
            <p:nvPr/>
          </p:nvSpPr>
          <p:spPr>
            <a:xfrm>
              <a:off x="2453202" y="5798667"/>
              <a:ext cx="1247616" cy="246221"/>
            </a:xfrm>
            <a:prstGeom prst="rect">
              <a:avLst/>
            </a:prstGeom>
            <a:noFill/>
          </p:spPr>
          <p:txBody>
            <a:bodyPr wrap="square">
              <a:spAutoFit/>
            </a:bodyPr>
            <a:lstStyle/>
            <a:p>
              <a:r>
                <a:rPr lang="en-US" sz="1000" b="1" dirty="0">
                  <a:latin typeface="Arial Narrow" panose="020B0606020202030204" pitchFamily="34" charset="0"/>
                </a:rPr>
                <a:t>non-AP STA2</a:t>
              </a:r>
            </a:p>
          </p:txBody>
        </p:sp>
        <p:grpSp>
          <p:nvGrpSpPr>
            <p:cNvPr id="9" name="Group 8">
              <a:extLst>
                <a:ext uri="{FF2B5EF4-FFF2-40B4-BE49-F238E27FC236}">
                  <a16:creationId xmlns:a16="http://schemas.microsoft.com/office/drawing/2014/main" id="{A786AB9A-5517-B03B-80A8-CCC31F6FD335}"/>
                </a:ext>
              </a:extLst>
            </p:cNvPr>
            <p:cNvGrpSpPr/>
            <p:nvPr/>
          </p:nvGrpSpPr>
          <p:grpSpPr>
            <a:xfrm>
              <a:off x="2250453" y="4250675"/>
              <a:ext cx="1428802" cy="369274"/>
              <a:chOff x="439607" y="3715785"/>
              <a:chExt cx="1750596" cy="505084"/>
            </a:xfrm>
          </p:grpSpPr>
          <p:sp>
            <p:nvSpPr>
              <p:cNvPr id="16" name="TextBox 15">
                <a:extLst>
                  <a:ext uri="{FF2B5EF4-FFF2-40B4-BE49-F238E27FC236}">
                    <a16:creationId xmlns:a16="http://schemas.microsoft.com/office/drawing/2014/main" id="{075D885F-B1AE-00E0-6AE2-CB8E9F3B6762}"/>
                  </a:ext>
                </a:extLst>
              </p:cNvPr>
              <p:cNvSpPr txBox="1"/>
              <p:nvPr/>
            </p:nvSpPr>
            <p:spPr>
              <a:xfrm>
                <a:off x="439607" y="3859068"/>
                <a:ext cx="1491025" cy="336775"/>
              </a:xfrm>
              <a:prstGeom prst="rect">
                <a:avLst/>
              </a:prstGeom>
              <a:noFill/>
            </p:spPr>
            <p:txBody>
              <a:bodyPr wrap="square">
                <a:spAutoFit/>
              </a:bodyPr>
              <a:lstStyle/>
              <a:p>
                <a:pPr algn="ctr"/>
                <a:r>
                  <a:rPr lang="en-US" altLang="zh-TW" sz="1000" b="1" dirty="0">
                    <a:latin typeface="Arial Narrow" panose="020B0606020202030204" pitchFamily="34" charset="0"/>
                  </a:rPr>
                  <a:t>AP1</a:t>
                </a:r>
              </a:p>
            </p:txBody>
          </p:sp>
          <p:pic>
            <p:nvPicPr>
              <p:cNvPr id="17" name="Picture 16">
                <a:extLst>
                  <a:ext uri="{FF2B5EF4-FFF2-40B4-BE49-F238E27FC236}">
                    <a16:creationId xmlns:a16="http://schemas.microsoft.com/office/drawing/2014/main" id="{54FD509C-834B-7AAE-FA4A-6BB9EE30CC18}"/>
                  </a:ext>
                </a:extLst>
              </p:cNvPr>
              <p:cNvPicPr>
                <a:picLocks noChangeAspect="1"/>
              </p:cNvPicPr>
              <p:nvPr/>
            </p:nvPicPr>
            <p:blipFill>
              <a:blip r:embed="rId2"/>
              <a:stretch>
                <a:fillRect/>
              </a:stretch>
            </p:blipFill>
            <p:spPr>
              <a:xfrm>
                <a:off x="1685119" y="3715785"/>
                <a:ext cx="505084" cy="505084"/>
              </a:xfrm>
              <a:prstGeom prst="rect">
                <a:avLst/>
              </a:prstGeom>
            </p:spPr>
          </p:pic>
        </p:grpSp>
        <p:pic>
          <p:nvPicPr>
            <p:cNvPr id="10" name="Picture 9">
              <a:extLst>
                <a:ext uri="{FF2B5EF4-FFF2-40B4-BE49-F238E27FC236}">
                  <a16:creationId xmlns:a16="http://schemas.microsoft.com/office/drawing/2014/main" id="{B9B5655E-86BD-0555-9712-E96D07B9FC6B}"/>
                </a:ext>
              </a:extLst>
            </p:cNvPr>
            <p:cNvPicPr>
              <a:picLocks noChangeAspect="1"/>
            </p:cNvPicPr>
            <p:nvPr/>
          </p:nvPicPr>
          <p:blipFill>
            <a:blip r:embed="rId3">
              <a:duotone>
                <a:schemeClr val="accent5">
                  <a:shade val="45000"/>
                  <a:satMod val="135000"/>
                </a:schemeClr>
                <a:prstClr val="white"/>
              </a:duotone>
            </a:blip>
            <a:stretch>
              <a:fillRect/>
            </a:stretch>
          </p:blipFill>
          <p:spPr>
            <a:xfrm>
              <a:off x="3393243" y="5789887"/>
              <a:ext cx="159784" cy="252584"/>
            </a:xfrm>
            <a:prstGeom prst="rect">
              <a:avLst/>
            </a:prstGeom>
          </p:spPr>
        </p:pic>
        <p:sp>
          <p:nvSpPr>
            <p:cNvPr id="11" name="TextBox 10">
              <a:extLst>
                <a:ext uri="{FF2B5EF4-FFF2-40B4-BE49-F238E27FC236}">
                  <a16:creationId xmlns:a16="http://schemas.microsoft.com/office/drawing/2014/main" id="{C83684A3-D398-2DD7-A136-4BF06650611A}"/>
                </a:ext>
              </a:extLst>
            </p:cNvPr>
            <p:cNvSpPr txBox="1"/>
            <p:nvPr/>
          </p:nvSpPr>
          <p:spPr>
            <a:xfrm>
              <a:off x="2453202" y="5318128"/>
              <a:ext cx="1247616" cy="246221"/>
            </a:xfrm>
            <a:prstGeom prst="rect">
              <a:avLst/>
            </a:prstGeom>
            <a:noFill/>
          </p:spPr>
          <p:txBody>
            <a:bodyPr wrap="square">
              <a:spAutoFit/>
            </a:bodyPr>
            <a:lstStyle/>
            <a:p>
              <a:r>
                <a:rPr lang="en-US" sz="1000" b="1" dirty="0">
                  <a:latin typeface="Arial Narrow" panose="020B0606020202030204" pitchFamily="34" charset="0"/>
                </a:rPr>
                <a:t>non-AP STA1</a:t>
              </a:r>
            </a:p>
          </p:txBody>
        </p:sp>
        <p:grpSp>
          <p:nvGrpSpPr>
            <p:cNvPr id="12" name="Group 11">
              <a:extLst>
                <a:ext uri="{FF2B5EF4-FFF2-40B4-BE49-F238E27FC236}">
                  <a16:creationId xmlns:a16="http://schemas.microsoft.com/office/drawing/2014/main" id="{B2424F2E-466A-6549-E89D-4D281FC4D3B9}"/>
                </a:ext>
              </a:extLst>
            </p:cNvPr>
            <p:cNvGrpSpPr/>
            <p:nvPr/>
          </p:nvGrpSpPr>
          <p:grpSpPr>
            <a:xfrm>
              <a:off x="2250453" y="4724700"/>
              <a:ext cx="1428802" cy="369273"/>
              <a:chOff x="439607" y="3715785"/>
              <a:chExt cx="1750596" cy="505084"/>
            </a:xfrm>
          </p:grpSpPr>
          <p:sp>
            <p:nvSpPr>
              <p:cNvPr id="14" name="TextBox 13">
                <a:extLst>
                  <a:ext uri="{FF2B5EF4-FFF2-40B4-BE49-F238E27FC236}">
                    <a16:creationId xmlns:a16="http://schemas.microsoft.com/office/drawing/2014/main" id="{48B564C2-4DD6-BC34-2FDF-BBFED485381A}"/>
                  </a:ext>
                </a:extLst>
              </p:cNvPr>
              <p:cNvSpPr txBox="1"/>
              <p:nvPr/>
            </p:nvSpPr>
            <p:spPr>
              <a:xfrm>
                <a:off x="439607" y="3860371"/>
                <a:ext cx="1491025" cy="336776"/>
              </a:xfrm>
              <a:prstGeom prst="rect">
                <a:avLst/>
              </a:prstGeom>
              <a:noFill/>
            </p:spPr>
            <p:txBody>
              <a:bodyPr wrap="square">
                <a:spAutoFit/>
              </a:bodyPr>
              <a:lstStyle/>
              <a:p>
                <a:pPr algn="ctr"/>
                <a:r>
                  <a:rPr lang="en-US" altLang="zh-TW" sz="1000" b="1" dirty="0">
                    <a:latin typeface="Arial Narrow" panose="020B0606020202030204" pitchFamily="34" charset="0"/>
                  </a:rPr>
                  <a:t>AP2</a:t>
                </a:r>
              </a:p>
            </p:txBody>
          </p:sp>
          <p:pic>
            <p:nvPicPr>
              <p:cNvPr id="15" name="Picture 14">
                <a:extLst>
                  <a:ext uri="{FF2B5EF4-FFF2-40B4-BE49-F238E27FC236}">
                    <a16:creationId xmlns:a16="http://schemas.microsoft.com/office/drawing/2014/main" id="{6BA81CFB-A80E-6214-71DC-4459D39E97C4}"/>
                  </a:ext>
                </a:extLst>
              </p:cNvPr>
              <p:cNvPicPr>
                <a:picLocks noChangeAspect="1"/>
              </p:cNvPicPr>
              <p:nvPr/>
            </p:nvPicPr>
            <p:blipFill>
              <a:blip r:embed="rId2">
                <a:duotone>
                  <a:schemeClr val="accent5">
                    <a:shade val="45000"/>
                    <a:satMod val="135000"/>
                  </a:schemeClr>
                  <a:prstClr val="white"/>
                </a:duotone>
              </a:blip>
              <a:stretch>
                <a:fillRect/>
              </a:stretch>
            </p:blipFill>
            <p:spPr>
              <a:xfrm>
                <a:off x="1685119" y="3715785"/>
                <a:ext cx="505084" cy="505084"/>
              </a:xfrm>
              <a:prstGeom prst="rect">
                <a:avLst/>
              </a:prstGeom>
            </p:spPr>
          </p:pic>
        </p:grpSp>
        <p:pic>
          <p:nvPicPr>
            <p:cNvPr id="13" name="Picture 12">
              <a:extLst>
                <a:ext uri="{FF2B5EF4-FFF2-40B4-BE49-F238E27FC236}">
                  <a16:creationId xmlns:a16="http://schemas.microsoft.com/office/drawing/2014/main" id="{9D1C1092-FD08-E454-7023-E2DDA09C572B}"/>
                </a:ext>
              </a:extLst>
            </p:cNvPr>
            <p:cNvPicPr>
              <a:picLocks noChangeAspect="1"/>
            </p:cNvPicPr>
            <p:nvPr/>
          </p:nvPicPr>
          <p:blipFill>
            <a:blip r:embed="rId3"/>
            <a:stretch>
              <a:fillRect/>
            </a:stretch>
          </p:blipFill>
          <p:spPr>
            <a:xfrm>
              <a:off x="3393242" y="5288024"/>
              <a:ext cx="159784" cy="252584"/>
            </a:xfrm>
            <a:prstGeom prst="rect">
              <a:avLst/>
            </a:prstGeom>
          </p:spPr>
        </p:pic>
      </p:grpSp>
      <p:grpSp>
        <p:nvGrpSpPr>
          <p:cNvPr id="18" name="Group 17">
            <a:extLst>
              <a:ext uri="{FF2B5EF4-FFF2-40B4-BE49-F238E27FC236}">
                <a16:creationId xmlns:a16="http://schemas.microsoft.com/office/drawing/2014/main" id="{A5C655DF-B35C-A6AB-F1E4-92A05F207DC8}"/>
              </a:ext>
            </a:extLst>
          </p:cNvPr>
          <p:cNvGrpSpPr/>
          <p:nvPr/>
        </p:nvGrpSpPr>
        <p:grpSpPr>
          <a:xfrm>
            <a:off x="1975555" y="4351659"/>
            <a:ext cx="6568371" cy="1437954"/>
            <a:chOff x="2957648" y="2952750"/>
            <a:chExt cx="5976802" cy="1966802"/>
          </a:xfrm>
        </p:grpSpPr>
        <p:cxnSp>
          <p:nvCxnSpPr>
            <p:cNvPr id="19" name="Straight Arrow Connector 18">
              <a:extLst>
                <a:ext uri="{FF2B5EF4-FFF2-40B4-BE49-F238E27FC236}">
                  <a16:creationId xmlns:a16="http://schemas.microsoft.com/office/drawing/2014/main" id="{11C6082E-38AA-992E-A482-8983C7A7A700}"/>
                </a:ext>
              </a:extLst>
            </p:cNvPr>
            <p:cNvCxnSpPr/>
            <p:nvPr/>
          </p:nvCxnSpPr>
          <p:spPr>
            <a:xfrm>
              <a:off x="2957649" y="2952750"/>
              <a:ext cx="5976801"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0" name="Straight Arrow Connector 19">
              <a:extLst>
                <a:ext uri="{FF2B5EF4-FFF2-40B4-BE49-F238E27FC236}">
                  <a16:creationId xmlns:a16="http://schemas.microsoft.com/office/drawing/2014/main" id="{A6F6B7EA-EB95-A4A5-1FD2-B9DD033C6FD7}"/>
                </a:ext>
              </a:extLst>
            </p:cNvPr>
            <p:cNvCxnSpPr/>
            <p:nvPr/>
          </p:nvCxnSpPr>
          <p:spPr>
            <a:xfrm>
              <a:off x="2957649" y="4919552"/>
              <a:ext cx="5976801"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1" name="Straight Arrow Connector 20">
              <a:extLst>
                <a:ext uri="{FF2B5EF4-FFF2-40B4-BE49-F238E27FC236}">
                  <a16:creationId xmlns:a16="http://schemas.microsoft.com/office/drawing/2014/main" id="{2FD71B61-28CF-A1A3-F9CF-0C7E3B799C8F}"/>
                </a:ext>
              </a:extLst>
            </p:cNvPr>
            <p:cNvCxnSpPr/>
            <p:nvPr/>
          </p:nvCxnSpPr>
          <p:spPr>
            <a:xfrm>
              <a:off x="2957649" y="3601117"/>
              <a:ext cx="5976801"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2" name="Straight Arrow Connector 21">
              <a:extLst>
                <a:ext uri="{FF2B5EF4-FFF2-40B4-BE49-F238E27FC236}">
                  <a16:creationId xmlns:a16="http://schemas.microsoft.com/office/drawing/2014/main" id="{415C08DB-C445-F492-5044-E37537C15CD0}"/>
                </a:ext>
              </a:extLst>
            </p:cNvPr>
            <p:cNvCxnSpPr/>
            <p:nvPr/>
          </p:nvCxnSpPr>
          <p:spPr>
            <a:xfrm>
              <a:off x="2957648" y="4233115"/>
              <a:ext cx="5976801"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grpSp>
      <p:sp>
        <p:nvSpPr>
          <p:cNvPr id="23" name="Rectangle: Rounded Corners 22">
            <a:extLst>
              <a:ext uri="{FF2B5EF4-FFF2-40B4-BE49-F238E27FC236}">
                <a16:creationId xmlns:a16="http://schemas.microsoft.com/office/drawing/2014/main" id="{F8249317-BF0E-699A-9A64-F6580E803511}"/>
              </a:ext>
            </a:extLst>
          </p:cNvPr>
          <p:cNvSpPr/>
          <p:nvPr/>
        </p:nvSpPr>
        <p:spPr>
          <a:xfrm>
            <a:off x="2299535" y="3997833"/>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4" name="TextBox 23">
            <a:extLst>
              <a:ext uri="{FF2B5EF4-FFF2-40B4-BE49-F238E27FC236}">
                <a16:creationId xmlns:a16="http://schemas.microsoft.com/office/drawing/2014/main" id="{82C3CD30-30BA-0C7F-AE2F-F425978BB90D}"/>
              </a:ext>
            </a:extLst>
          </p:cNvPr>
          <p:cNvSpPr txBox="1"/>
          <p:nvPr/>
        </p:nvSpPr>
        <p:spPr>
          <a:xfrm>
            <a:off x="1936223" y="4093519"/>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NDPA</a:t>
            </a:r>
          </a:p>
        </p:txBody>
      </p:sp>
      <p:cxnSp>
        <p:nvCxnSpPr>
          <p:cNvPr id="25" name="Straight Arrow Connector 24">
            <a:extLst>
              <a:ext uri="{FF2B5EF4-FFF2-40B4-BE49-F238E27FC236}">
                <a16:creationId xmlns:a16="http://schemas.microsoft.com/office/drawing/2014/main" id="{5498F297-1EFD-884C-598E-E0B4E4AB04AB}"/>
              </a:ext>
            </a:extLst>
          </p:cNvPr>
          <p:cNvCxnSpPr>
            <a:cxnSpLocks/>
          </p:cNvCxnSpPr>
          <p:nvPr/>
        </p:nvCxnSpPr>
        <p:spPr>
          <a:xfrm>
            <a:off x="2508955" y="4443004"/>
            <a:ext cx="0" cy="826407"/>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sp>
        <p:nvSpPr>
          <p:cNvPr id="29" name="Rectangle: Rounded Corners 28">
            <a:extLst>
              <a:ext uri="{FF2B5EF4-FFF2-40B4-BE49-F238E27FC236}">
                <a16:creationId xmlns:a16="http://schemas.microsoft.com/office/drawing/2014/main" id="{34FB36B2-1128-7D59-91B7-AEEC7142ABE7}"/>
              </a:ext>
            </a:extLst>
          </p:cNvPr>
          <p:cNvSpPr/>
          <p:nvPr/>
        </p:nvSpPr>
        <p:spPr>
          <a:xfrm>
            <a:off x="3792264" y="3990454"/>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0" name="TextBox 29">
            <a:extLst>
              <a:ext uri="{FF2B5EF4-FFF2-40B4-BE49-F238E27FC236}">
                <a16:creationId xmlns:a16="http://schemas.microsoft.com/office/drawing/2014/main" id="{00517B4C-78F9-C167-AD1F-203CAD135A4D}"/>
              </a:ext>
            </a:extLst>
          </p:cNvPr>
          <p:cNvSpPr txBox="1"/>
          <p:nvPr/>
        </p:nvSpPr>
        <p:spPr>
          <a:xfrm>
            <a:off x="3411845" y="4090016"/>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BFRP</a:t>
            </a:r>
          </a:p>
        </p:txBody>
      </p:sp>
      <p:sp>
        <p:nvSpPr>
          <p:cNvPr id="31" name="Rectangle: Rounded Corners 30">
            <a:extLst>
              <a:ext uri="{FF2B5EF4-FFF2-40B4-BE49-F238E27FC236}">
                <a16:creationId xmlns:a16="http://schemas.microsoft.com/office/drawing/2014/main" id="{D00C88CE-1291-7A52-3330-8193EB4EA451}"/>
              </a:ext>
            </a:extLst>
          </p:cNvPr>
          <p:cNvSpPr/>
          <p:nvPr/>
        </p:nvSpPr>
        <p:spPr>
          <a:xfrm>
            <a:off x="4438350" y="4925634"/>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2" name="TextBox 31">
            <a:extLst>
              <a:ext uri="{FF2B5EF4-FFF2-40B4-BE49-F238E27FC236}">
                <a16:creationId xmlns:a16="http://schemas.microsoft.com/office/drawing/2014/main" id="{8B77C38F-3FE4-17F8-7859-05E07B90B3F5}"/>
              </a:ext>
            </a:extLst>
          </p:cNvPr>
          <p:cNvSpPr txBox="1"/>
          <p:nvPr/>
        </p:nvSpPr>
        <p:spPr>
          <a:xfrm>
            <a:off x="4037907" y="4983499"/>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BFR</a:t>
            </a:r>
          </a:p>
        </p:txBody>
      </p:sp>
      <p:cxnSp>
        <p:nvCxnSpPr>
          <p:cNvPr id="33" name="Straight Arrow Connector 32">
            <a:extLst>
              <a:ext uri="{FF2B5EF4-FFF2-40B4-BE49-F238E27FC236}">
                <a16:creationId xmlns:a16="http://schemas.microsoft.com/office/drawing/2014/main" id="{1DB91EF7-8063-0393-FE79-6E56FE7A2043}"/>
              </a:ext>
            </a:extLst>
          </p:cNvPr>
          <p:cNvCxnSpPr>
            <a:cxnSpLocks/>
          </p:cNvCxnSpPr>
          <p:nvPr/>
        </p:nvCxnSpPr>
        <p:spPr>
          <a:xfrm>
            <a:off x="4016564" y="4442587"/>
            <a:ext cx="0" cy="826407"/>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cxnSp>
        <p:nvCxnSpPr>
          <p:cNvPr id="34" name="Straight Arrow Connector 33">
            <a:extLst>
              <a:ext uri="{FF2B5EF4-FFF2-40B4-BE49-F238E27FC236}">
                <a16:creationId xmlns:a16="http://schemas.microsoft.com/office/drawing/2014/main" id="{C0DA6A38-8E7A-7F7C-E032-2DFAE494CC1D}"/>
              </a:ext>
            </a:extLst>
          </p:cNvPr>
          <p:cNvCxnSpPr>
            <a:cxnSpLocks/>
          </p:cNvCxnSpPr>
          <p:nvPr/>
        </p:nvCxnSpPr>
        <p:spPr>
          <a:xfrm>
            <a:off x="3228515" y="4375210"/>
            <a:ext cx="2174" cy="906431"/>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a16="http://schemas.microsoft.com/office/drawing/2014/main" id="{A1D6AA76-9986-6E2A-0EF8-27DF55F07664}"/>
              </a:ext>
            </a:extLst>
          </p:cNvPr>
          <p:cNvCxnSpPr>
            <a:cxnSpLocks/>
          </p:cNvCxnSpPr>
          <p:nvPr/>
        </p:nvCxnSpPr>
        <p:spPr>
          <a:xfrm flipV="1">
            <a:off x="4650380" y="4372301"/>
            <a:ext cx="0" cy="544374"/>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a:extLst>
              <a:ext uri="{FF2B5EF4-FFF2-40B4-BE49-F238E27FC236}">
                <a16:creationId xmlns:a16="http://schemas.microsoft.com/office/drawing/2014/main" id="{DAE06FCE-E2B9-8390-640C-F3377C302FF9}"/>
              </a:ext>
            </a:extLst>
          </p:cNvPr>
          <p:cNvCxnSpPr>
            <a:cxnSpLocks/>
          </p:cNvCxnSpPr>
          <p:nvPr/>
        </p:nvCxnSpPr>
        <p:spPr>
          <a:xfrm flipV="1">
            <a:off x="4559576" y="4814204"/>
            <a:ext cx="2298" cy="119002"/>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grpSp>
        <p:nvGrpSpPr>
          <p:cNvPr id="40" name="Group 39">
            <a:extLst>
              <a:ext uri="{FF2B5EF4-FFF2-40B4-BE49-F238E27FC236}">
                <a16:creationId xmlns:a16="http://schemas.microsoft.com/office/drawing/2014/main" id="{4D67DEED-D8D5-C6AE-15E4-59822F8EDB6A}"/>
              </a:ext>
            </a:extLst>
          </p:cNvPr>
          <p:cNvGrpSpPr/>
          <p:nvPr/>
        </p:nvGrpSpPr>
        <p:grpSpPr>
          <a:xfrm>
            <a:off x="2641826" y="3987785"/>
            <a:ext cx="1216945" cy="362116"/>
            <a:chOff x="2656697" y="3846586"/>
            <a:chExt cx="1216945" cy="362116"/>
          </a:xfrm>
        </p:grpSpPr>
        <p:sp>
          <p:nvSpPr>
            <p:cNvPr id="41" name="Rectangle: Rounded Corners 40">
              <a:extLst>
                <a:ext uri="{FF2B5EF4-FFF2-40B4-BE49-F238E27FC236}">
                  <a16:creationId xmlns:a16="http://schemas.microsoft.com/office/drawing/2014/main" id="{608BA4BC-B291-00F3-E1D8-84233BF7E17C}"/>
                </a:ext>
              </a:extLst>
            </p:cNvPr>
            <p:cNvSpPr/>
            <p:nvPr/>
          </p:nvSpPr>
          <p:spPr>
            <a:xfrm>
              <a:off x="3045537" y="3846586"/>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42" name="TextBox 41">
              <a:extLst>
                <a:ext uri="{FF2B5EF4-FFF2-40B4-BE49-F238E27FC236}">
                  <a16:creationId xmlns:a16="http://schemas.microsoft.com/office/drawing/2014/main" id="{F6841B33-EE5D-1AED-8612-C65AEF9ADB6F}"/>
                </a:ext>
              </a:extLst>
            </p:cNvPr>
            <p:cNvSpPr txBox="1"/>
            <p:nvPr/>
          </p:nvSpPr>
          <p:spPr>
            <a:xfrm>
              <a:off x="2656697" y="3935719"/>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NDP</a:t>
              </a:r>
            </a:p>
          </p:txBody>
        </p:sp>
      </p:grpSp>
      <p:cxnSp>
        <p:nvCxnSpPr>
          <p:cNvPr id="45" name="Straight Arrow Connector 44">
            <a:extLst>
              <a:ext uri="{FF2B5EF4-FFF2-40B4-BE49-F238E27FC236}">
                <a16:creationId xmlns:a16="http://schemas.microsoft.com/office/drawing/2014/main" id="{3BC7E779-0A29-1696-A91A-E0F4CD2F8A92}"/>
              </a:ext>
            </a:extLst>
          </p:cNvPr>
          <p:cNvCxnSpPr>
            <a:cxnSpLocks/>
          </p:cNvCxnSpPr>
          <p:nvPr/>
        </p:nvCxnSpPr>
        <p:spPr>
          <a:xfrm>
            <a:off x="4116299" y="4449372"/>
            <a:ext cx="0" cy="393104"/>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sp>
        <p:nvSpPr>
          <p:cNvPr id="46" name="Rectangle: Rounded Corners 45">
            <a:extLst>
              <a:ext uri="{FF2B5EF4-FFF2-40B4-BE49-F238E27FC236}">
                <a16:creationId xmlns:a16="http://schemas.microsoft.com/office/drawing/2014/main" id="{942F57DF-5474-6E68-7D0F-29EF9CE881E0}"/>
              </a:ext>
            </a:extLst>
          </p:cNvPr>
          <p:cNvSpPr/>
          <p:nvPr/>
        </p:nvSpPr>
        <p:spPr>
          <a:xfrm>
            <a:off x="5347535" y="3988308"/>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47" name="TextBox 46">
            <a:extLst>
              <a:ext uri="{FF2B5EF4-FFF2-40B4-BE49-F238E27FC236}">
                <a16:creationId xmlns:a16="http://schemas.microsoft.com/office/drawing/2014/main" id="{25865C2B-5A17-9F13-D925-7BA910B0CE12}"/>
              </a:ext>
            </a:extLst>
          </p:cNvPr>
          <p:cNvSpPr txBox="1"/>
          <p:nvPr/>
        </p:nvSpPr>
        <p:spPr>
          <a:xfrm>
            <a:off x="4984223" y="4083994"/>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NDPA</a:t>
            </a:r>
          </a:p>
        </p:txBody>
      </p:sp>
      <p:cxnSp>
        <p:nvCxnSpPr>
          <p:cNvPr id="48" name="Straight Arrow Connector 47">
            <a:extLst>
              <a:ext uri="{FF2B5EF4-FFF2-40B4-BE49-F238E27FC236}">
                <a16:creationId xmlns:a16="http://schemas.microsoft.com/office/drawing/2014/main" id="{DFDC03D4-EEE9-57BF-FD9E-8FC7EFE4532F}"/>
              </a:ext>
            </a:extLst>
          </p:cNvPr>
          <p:cNvCxnSpPr>
            <a:cxnSpLocks/>
          </p:cNvCxnSpPr>
          <p:nvPr/>
        </p:nvCxnSpPr>
        <p:spPr>
          <a:xfrm>
            <a:off x="5556955" y="4433479"/>
            <a:ext cx="0" cy="826407"/>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sp>
        <p:nvSpPr>
          <p:cNvPr id="49" name="Rectangle: Rounded Corners 48">
            <a:extLst>
              <a:ext uri="{FF2B5EF4-FFF2-40B4-BE49-F238E27FC236}">
                <a16:creationId xmlns:a16="http://schemas.microsoft.com/office/drawing/2014/main" id="{D98904EC-9D8E-3108-786F-2AF91349B382}"/>
              </a:ext>
            </a:extLst>
          </p:cNvPr>
          <p:cNvSpPr/>
          <p:nvPr/>
        </p:nvSpPr>
        <p:spPr>
          <a:xfrm>
            <a:off x="6840264" y="3980929"/>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50" name="TextBox 49">
            <a:extLst>
              <a:ext uri="{FF2B5EF4-FFF2-40B4-BE49-F238E27FC236}">
                <a16:creationId xmlns:a16="http://schemas.microsoft.com/office/drawing/2014/main" id="{5EF896A4-0DA1-7414-69F7-5C4A31935589}"/>
              </a:ext>
            </a:extLst>
          </p:cNvPr>
          <p:cNvSpPr txBox="1"/>
          <p:nvPr/>
        </p:nvSpPr>
        <p:spPr>
          <a:xfrm>
            <a:off x="6459845" y="4080491"/>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BFRP</a:t>
            </a:r>
          </a:p>
        </p:txBody>
      </p:sp>
      <p:sp>
        <p:nvSpPr>
          <p:cNvPr id="51" name="Rectangle: Rounded Corners 50">
            <a:extLst>
              <a:ext uri="{FF2B5EF4-FFF2-40B4-BE49-F238E27FC236}">
                <a16:creationId xmlns:a16="http://schemas.microsoft.com/office/drawing/2014/main" id="{E9221392-2295-ACEF-9F44-EDD17CFE8E59}"/>
              </a:ext>
            </a:extLst>
          </p:cNvPr>
          <p:cNvSpPr/>
          <p:nvPr/>
        </p:nvSpPr>
        <p:spPr>
          <a:xfrm>
            <a:off x="7486350" y="4916109"/>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52" name="TextBox 51">
            <a:extLst>
              <a:ext uri="{FF2B5EF4-FFF2-40B4-BE49-F238E27FC236}">
                <a16:creationId xmlns:a16="http://schemas.microsoft.com/office/drawing/2014/main" id="{4FDB7839-5C91-D341-42C9-9FCA1CBD4115}"/>
              </a:ext>
            </a:extLst>
          </p:cNvPr>
          <p:cNvSpPr txBox="1"/>
          <p:nvPr/>
        </p:nvSpPr>
        <p:spPr>
          <a:xfrm>
            <a:off x="7085907" y="4973974"/>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BFR</a:t>
            </a:r>
          </a:p>
        </p:txBody>
      </p:sp>
      <p:cxnSp>
        <p:nvCxnSpPr>
          <p:cNvPr id="53" name="Straight Arrow Connector 52">
            <a:extLst>
              <a:ext uri="{FF2B5EF4-FFF2-40B4-BE49-F238E27FC236}">
                <a16:creationId xmlns:a16="http://schemas.microsoft.com/office/drawing/2014/main" id="{80E23C11-9414-9B27-DDC2-2D0D26568E68}"/>
              </a:ext>
            </a:extLst>
          </p:cNvPr>
          <p:cNvCxnSpPr>
            <a:cxnSpLocks/>
          </p:cNvCxnSpPr>
          <p:nvPr/>
        </p:nvCxnSpPr>
        <p:spPr>
          <a:xfrm>
            <a:off x="7064564" y="4433062"/>
            <a:ext cx="0" cy="826407"/>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cxnSp>
        <p:nvCxnSpPr>
          <p:cNvPr id="55" name="Straight Arrow Connector 54">
            <a:extLst>
              <a:ext uri="{FF2B5EF4-FFF2-40B4-BE49-F238E27FC236}">
                <a16:creationId xmlns:a16="http://schemas.microsoft.com/office/drawing/2014/main" id="{FFC0B916-932F-DC80-F8F8-25733E9F94B5}"/>
              </a:ext>
            </a:extLst>
          </p:cNvPr>
          <p:cNvCxnSpPr>
            <a:cxnSpLocks/>
          </p:cNvCxnSpPr>
          <p:nvPr/>
        </p:nvCxnSpPr>
        <p:spPr>
          <a:xfrm flipV="1">
            <a:off x="7698380" y="4362776"/>
            <a:ext cx="0" cy="544374"/>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cxnSp>
        <p:nvCxnSpPr>
          <p:cNvPr id="56" name="Straight Arrow Connector 55">
            <a:extLst>
              <a:ext uri="{FF2B5EF4-FFF2-40B4-BE49-F238E27FC236}">
                <a16:creationId xmlns:a16="http://schemas.microsoft.com/office/drawing/2014/main" id="{82D2EC10-0AD4-6598-3F77-B1562CC90DF6}"/>
              </a:ext>
            </a:extLst>
          </p:cNvPr>
          <p:cNvCxnSpPr>
            <a:cxnSpLocks/>
          </p:cNvCxnSpPr>
          <p:nvPr/>
        </p:nvCxnSpPr>
        <p:spPr>
          <a:xfrm>
            <a:off x="5654451" y="4422430"/>
            <a:ext cx="0" cy="393104"/>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cxnSp>
        <p:nvCxnSpPr>
          <p:cNvPr id="57" name="Straight Arrow Connector 56">
            <a:extLst>
              <a:ext uri="{FF2B5EF4-FFF2-40B4-BE49-F238E27FC236}">
                <a16:creationId xmlns:a16="http://schemas.microsoft.com/office/drawing/2014/main" id="{3B160A11-B1EC-ACB4-E349-51E37850A725}"/>
              </a:ext>
            </a:extLst>
          </p:cNvPr>
          <p:cNvCxnSpPr>
            <a:cxnSpLocks/>
          </p:cNvCxnSpPr>
          <p:nvPr/>
        </p:nvCxnSpPr>
        <p:spPr>
          <a:xfrm flipV="1">
            <a:off x="7607576" y="4804679"/>
            <a:ext cx="2298" cy="119002"/>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grpSp>
        <p:nvGrpSpPr>
          <p:cNvPr id="58" name="Group 57">
            <a:extLst>
              <a:ext uri="{FF2B5EF4-FFF2-40B4-BE49-F238E27FC236}">
                <a16:creationId xmlns:a16="http://schemas.microsoft.com/office/drawing/2014/main" id="{788EE873-C20D-6525-F883-953728495811}"/>
              </a:ext>
            </a:extLst>
          </p:cNvPr>
          <p:cNvGrpSpPr/>
          <p:nvPr/>
        </p:nvGrpSpPr>
        <p:grpSpPr>
          <a:xfrm>
            <a:off x="5736312" y="4443424"/>
            <a:ext cx="1216945" cy="362116"/>
            <a:chOff x="2656697" y="3846586"/>
            <a:chExt cx="1216945" cy="362116"/>
          </a:xfrm>
        </p:grpSpPr>
        <p:sp>
          <p:nvSpPr>
            <p:cNvPr id="59" name="Rectangle: Rounded Corners 58">
              <a:extLst>
                <a:ext uri="{FF2B5EF4-FFF2-40B4-BE49-F238E27FC236}">
                  <a16:creationId xmlns:a16="http://schemas.microsoft.com/office/drawing/2014/main" id="{A30A9F10-89B7-FF7F-C0E0-91874F00A994}"/>
                </a:ext>
              </a:extLst>
            </p:cNvPr>
            <p:cNvSpPr/>
            <p:nvPr/>
          </p:nvSpPr>
          <p:spPr>
            <a:xfrm>
              <a:off x="3045537" y="3846586"/>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60" name="TextBox 59">
              <a:extLst>
                <a:ext uri="{FF2B5EF4-FFF2-40B4-BE49-F238E27FC236}">
                  <a16:creationId xmlns:a16="http://schemas.microsoft.com/office/drawing/2014/main" id="{DAAE47B3-D64F-4E5F-BED9-185A7C514255}"/>
                </a:ext>
              </a:extLst>
            </p:cNvPr>
            <p:cNvSpPr txBox="1"/>
            <p:nvPr/>
          </p:nvSpPr>
          <p:spPr>
            <a:xfrm>
              <a:off x="2656697" y="3935719"/>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NDP</a:t>
              </a:r>
            </a:p>
          </p:txBody>
        </p:sp>
      </p:grpSp>
      <p:cxnSp>
        <p:nvCxnSpPr>
          <p:cNvPr id="61" name="Straight Arrow Connector 60">
            <a:extLst>
              <a:ext uri="{FF2B5EF4-FFF2-40B4-BE49-F238E27FC236}">
                <a16:creationId xmlns:a16="http://schemas.microsoft.com/office/drawing/2014/main" id="{25BF5E43-A84A-7A20-6054-332C48DE4BF3}"/>
              </a:ext>
            </a:extLst>
          </p:cNvPr>
          <p:cNvCxnSpPr>
            <a:cxnSpLocks/>
          </p:cNvCxnSpPr>
          <p:nvPr/>
        </p:nvCxnSpPr>
        <p:spPr>
          <a:xfrm>
            <a:off x="6367131" y="4866782"/>
            <a:ext cx="0" cy="393104"/>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cxnSp>
        <p:nvCxnSpPr>
          <p:cNvPr id="62" name="Straight Arrow Connector 61">
            <a:extLst>
              <a:ext uri="{FF2B5EF4-FFF2-40B4-BE49-F238E27FC236}">
                <a16:creationId xmlns:a16="http://schemas.microsoft.com/office/drawing/2014/main" id="{04FC661B-C645-515D-6733-A19FB85FFA9B}"/>
              </a:ext>
            </a:extLst>
          </p:cNvPr>
          <p:cNvCxnSpPr>
            <a:cxnSpLocks/>
          </p:cNvCxnSpPr>
          <p:nvPr/>
        </p:nvCxnSpPr>
        <p:spPr>
          <a:xfrm>
            <a:off x="7164299" y="4439847"/>
            <a:ext cx="0" cy="393104"/>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sp>
        <p:nvSpPr>
          <p:cNvPr id="64" name="Right Bracket 63">
            <a:extLst>
              <a:ext uri="{FF2B5EF4-FFF2-40B4-BE49-F238E27FC236}">
                <a16:creationId xmlns:a16="http://schemas.microsoft.com/office/drawing/2014/main" id="{C95AB12F-E4E1-8448-5551-D956ADF0F472}"/>
              </a:ext>
            </a:extLst>
          </p:cNvPr>
          <p:cNvSpPr/>
          <p:nvPr/>
        </p:nvSpPr>
        <p:spPr bwMode="auto">
          <a:xfrm>
            <a:off x="8619713" y="3894981"/>
            <a:ext cx="85379" cy="2057399"/>
          </a:xfrm>
          <a:prstGeom prst="rightBracket">
            <a:avLst>
              <a:gd name="adj" fmla="val 75651"/>
            </a:avLst>
          </a:prstGeom>
          <a:noFill/>
          <a:ln w="1905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5" name="Right Bracket 64">
            <a:extLst>
              <a:ext uri="{FF2B5EF4-FFF2-40B4-BE49-F238E27FC236}">
                <a16:creationId xmlns:a16="http://schemas.microsoft.com/office/drawing/2014/main" id="{83D30193-DD06-1891-BAA2-0999AC5904FA}"/>
              </a:ext>
            </a:extLst>
          </p:cNvPr>
          <p:cNvSpPr/>
          <p:nvPr/>
        </p:nvSpPr>
        <p:spPr bwMode="auto">
          <a:xfrm rot="10800000">
            <a:off x="456486" y="3904506"/>
            <a:ext cx="85379" cy="2057399"/>
          </a:xfrm>
          <a:prstGeom prst="rightBracket">
            <a:avLst>
              <a:gd name="adj" fmla="val 75651"/>
            </a:avLst>
          </a:prstGeom>
          <a:noFill/>
          <a:ln w="1905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6" name="TextBox 65">
            <a:extLst>
              <a:ext uri="{FF2B5EF4-FFF2-40B4-BE49-F238E27FC236}">
                <a16:creationId xmlns:a16="http://schemas.microsoft.com/office/drawing/2014/main" id="{E59CA92D-39BE-34B5-B684-26F23A181B91}"/>
              </a:ext>
            </a:extLst>
          </p:cNvPr>
          <p:cNvSpPr txBox="1"/>
          <p:nvPr/>
        </p:nvSpPr>
        <p:spPr>
          <a:xfrm>
            <a:off x="8229760" y="3800638"/>
            <a:ext cx="1216945" cy="246221"/>
          </a:xfrm>
          <a:prstGeom prst="rect">
            <a:avLst/>
          </a:prstGeom>
          <a:noFill/>
        </p:spPr>
        <p:txBody>
          <a:bodyPr wrap="square">
            <a:spAutoFit/>
          </a:bodyPr>
          <a:lstStyle/>
          <a:p>
            <a:pPr algn="ctr"/>
            <a:r>
              <a:rPr lang="en-US" altLang="zh-TW" sz="1000" b="1" dirty="0">
                <a:latin typeface="Arial Narrow" panose="020B0606020202030204" pitchFamily="34" charset="0"/>
              </a:rPr>
              <a:t>x2</a:t>
            </a:r>
          </a:p>
        </p:txBody>
      </p:sp>
    </p:spTree>
    <p:extLst>
      <p:ext uri="{BB962C8B-B14F-4D97-AF65-F5344CB8AC3E}">
        <p14:creationId xmlns:p14="http://schemas.microsoft.com/office/powerpoint/2010/main" val="15607379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Content Placeholder 2">
            <a:extLst>
              <a:ext uri="{FF2B5EF4-FFF2-40B4-BE49-F238E27FC236}">
                <a16:creationId xmlns:a16="http://schemas.microsoft.com/office/drawing/2014/main" id="{62EBCF74-B7B5-C870-1BDE-1EC145CEE8CF}"/>
              </a:ext>
            </a:extLst>
          </p:cNvPr>
          <p:cNvSpPr>
            <a:spLocks noGrp="1"/>
          </p:cNvSpPr>
          <p:nvPr>
            <p:ph idx="1"/>
          </p:nvPr>
        </p:nvSpPr>
        <p:spPr>
          <a:xfrm>
            <a:off x="685800" y="1600200"/>
            <a:ext cx="7772400" cy="4495800"/>
          </a:xfrm>
        </p:spPr>
        <p:txBody>
          <a:bodyPr/>
          <a:lstStyle/>
          <a:p>
            <a:r>
              <a:rPr lang="en-US" sz="1600" dirty="0"/>
              <a:t>NDPA addresses to its own BSS non-AP STAs and the shared AP.</a:t>
            </a:r>
          </a:p>
          <a:p>
            <a:r>
              <a:rPr lang="en-US" sz="1600" dirty="0"/>
              <a:t>AP1 and AP2 transmit sounding NDP jointly. In this case, global CSI information can be solicited within two sounding sequences.</a:t>
            </a:r>
          </a:p>
        </p:txBody>
      </p:sp>
      <p:sp>
        <p:nvSpPr>
          <p:cNvPr id="2" name="Title 1">
            <a:extLst>
              <a:ext uri="{FF2B5EF4-FFF2-40B4-BE49-F238E27FC236}">
                <a16:creationId xmlns:a16="http://schemas.microsoft.com/office/drawing/2014/main" id="{653A144D-D7D5-02C8-ED3F-E7C30625F4C4}"/>
              </a:ext>
            </a:extLst>
          </p:cNvPr>
          <p:cNvSpPr>
            <a:spLocks noGrp="1"/>
          </p:cNvSpPr>
          <p:nvPr>
            <p:ph type="title"/>
          </p:nvPr>
        </p:nvSpPr>
        <p:spPr/>
        <p:txBody>
          <a:bodyPr/>
          <a:lstStyle/>
          <a:p>
            <a:r>
              <a:rPr lang="en-US" dirty="0"/>
              <a:t>Joint Sounding</a:t>
            </a:r>
          </a:p>
        </p:txBody>
      </p:sp>
      <p:sp>
        <p:nvSpPr>
          <p:cNvPr id="4" name="Slide Number Placeholder 3">
            <a:extLst>
              <a:ext uri="{FF2B5EF4-FFF2-40B4-BE49-F238E27FC236}">
                <a16:creationId xmlns:a16="http://schemas.microsoft.com/office/drawing/2014/main" id="{802AA1C2-62C9-EBC5-9468-0356EF0D54EB}"/>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
        <p:nvSpPr>
          <p:cNvPr id="5" name="Footer Placeholder 4">
            <a:extLst>
              <a:ext uri="{FF2B5EF4-FFF2-40B4-BE49-F238E27FC236}">
                <a16:creationId xmlns:a16="http://schemas.microsoft.com/office/drawing/2014/main" id="{18311922-7A0F-51AF-2D75-681F5B525312}"/>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6" name="Date Placeholder 5">
            <a:extLst>
              <a:ext uri="{FF2B5EF4-FFF2-40B4-BE49-F238E27FC236}">
                <a16:creationId xmlns:a16="http://schemas.microsoft.com/office/drawing/2014/main" id="{C2F347F0-933E-D5E6-5B8E-9DC9FD48C855}"/>
              </a:ext>
            </a:extLst>
          </p:cNvPr>
          <p:cNvSpPr>
            <a:spLocks noGrp="1"/>
          </p:cNvSpPr>
          <p:nvPr>
            <p:ph type="dt" sz="half" idx="2"/>
          </p:nvPr>
        </p:nvSpPr>
        <p:spPr/>
        <p:txBody>
          <a:bodyPr/>
          <a:lstStyle/>
          <a:p>
            <a:pPr>
              <a:defRPr/>
            </a:pPr>
            <a:r>
              <a:rPr lang="en-US"/>
              <a:t>Sept 2024</a:t>
            </a:r>
            <a:endParaRPr lang="en-US" dirty="0"/>
          </a:p>
        </p:txBody>
      </p:sp>
      <p:grpSp>
        <p:nvGrpSpPr>
          <p:cNvPr id="7" name="Group 6">
            <a:extLst>
              <a:ext uri="{FF2B5EF4-FFF2-40B4-BE49-F238E27FC236}">
                <a16:creationId xmlns:a16="http://schemas.microsoft.com/office/drawing/2014/main" id="{911E7310-7EF8-369F-5ED5-AF17FE0056FA}"/>
              </a:ext>
            </a:extLst>
          </p:cNvPr>
          <p:cNvGrpSpPr/>
          <p:nvPr/>
        </p:nvGrpSpPr>
        <p:grpSpPr>
          <a:xfrm>
            <a:off x="546753" y="4112493"/>
            <a:ext cx="1428802" cy="1795468"/>
            <a:chOff x="2250453" y="4250675"/>
            <a:chExt cx="1428802" cy="1795468"/>
          </a:xfrm>
        </p:grpSpPr>
        <p:sp>
          <p:nvSpPr>
            <p:cNvPr id="8" name="TextBox 7">
              <a:extLst>
                <a:ext uri="{FF2B5EF4-FFF2-40B4-BE49-F238E27FC236}">
                  <a16:creationId xmlns:a16="http://schemas.microsoft.com/office/drawing/2014/main" id="{3797892B-3B0A-C340-E4CC-CE35AD373C8C}"/>
                </a:ext>
              </a:extLst>
            </p:cNvPr>
            <p:cNvSpPr txBox="1"/>
            <p:nvPr/>
          </p:nvSpPr>
          <p:spPr>
            <a:xfrm>
              <a:off x="2411664" y="5799922"/>
              <a:ext cx="1247616" cy="246221"/>
            </a:xfrm>
            <a:prstGeom prst="rect">
              <a:avLst/>
            </a:prstGeom>
            <a:noFill/>
          </p:spPr>
          <p:txBody>
            <a:bodyPr wrap="square">
              <a:spAutoFit/>
            </a:bodyPr>
            <a:lstStyle/>
            <a:p>
              <a:r>
                <a:rPr lang="en-US" sz="1000" b="1" dirty="0">
                  <a:latin typeface="Arial Narrow" panose="020B0606020202030204" pitchFamily="34" charset="0"/>
                </a:rPr>
                <a:t>non-AP STA2</a:t>
              </a:r>
            </a:p>
          </p:txBody>
        </p:sp>
        <p:grpSp>
          <p:nvGrpSpPr>
            <p:cNvPr id="9" name="Group 8">
              <a:extLst>
                <a:ext uri="{FF2B5EF4-FFF2-40B4-BE49-F238E27FC236}">
                  <a16:creationId xmlns:a16="http://schemas.microsoft.com/office/drawing/2014/main" id="{A786AB9A-5517-B03B-80A8-CCC31F6FD335}"/>
                </a:ext>
              </a:extLst>
            </p:cNvPr>
            <p:cNvGrpSpPr/>
            <p:nvPr/>
          </p:nvGrpSpPr>
          <p:grpSpPr>
            <a:xfrm>
              <a:off x="2250453" y="4250675"/>
              <a:ext cx="1428802" cy="369274"/>
              <a:chOff x="439607" y="3715785"/>
              <a:chExt cx="1750596" cy="505084"/>
            </a:xfrm>
          </p:grpSpPr>
          <p:sp>
            <p:nvSpPr>
              <p:cNvPr id="16" name="TextBox 15">
                <a:extLst>
                  <a:ext uri="{FF2B5EF4-FFF2-40B4-BE49-F238E27FC236}">
                    <a16:creationId xmlns:a16="http://schemas.microsoft.com/office/drawing/2014/main" id="{075D885F-B1AE-00E0-6AE2-CB8E9F3B6762}"/>
                  </a:ext>
                </a:extLst>
              </p:cNvPr>
              <p:cNvSpPr txBox="1"/>
              <p:nvPr/>
            </p:nvSpPr>
            <p:spPr>
              <a:xfrm>
                <a:off x="439607" y="3859068"/>
                <a:ext cx="1491025" cy="336775"/>
              </a:xfrm>
              <a:prstGeom prst="rect">
                <a:avLst/>
              </a:prstGeom>
              <a:noFill/>
            </p:spPr>
            <p:txBody>
              <a:bodyPr wrap="square">
                <a:spAutoFit/>
              </a:bodyPr>
              <a:lstStyle/>
              <a:p>
                <a:pPr algn="ctr"/>
                <a:r>
                  <a:rPr lang="en-US" altLang="zh-TW" sz="1000" b="1" dirty="0">
                    <a:latin typeface="Arial Narrow" panose="020B0606020202030204" pitchFamily="34" charset="0"/>
                  </a:rPr>
                  <a:t>AP1</a:t>
                </a:r>
              </a:p>
            </p:txBody>
          </p:sp>
          <p:pic>
            <p:nvPicPr>
              <p:cNvPr id="17" name="Picture 16">
                <a:extLst>
                  <a:ext uri="{FF2B5EF4-FFF2-40B4-BE49-F238E27FC236}">
                    <a16:creationId xmlns:a16="http://schemas.microsoft.com/office/drawing/2014/main" id="{54FD509C-834B-7AAE-FA4A-6BB9EE30CC18}"/>
                  </a:ext>
                </a:extLst>
              </p:cNvPr>
              <p:cNvPicPr>
                <a:picLocks noChangeAspect="1"/>
              </p:cNvPicPr>
              <p:nvPr/>
            </p:nvPicPr>
            <p:blipFill>
              <a:blip r:embed="rId2"/>
              <a:stretch>
                <a:fillRect/>
              </a:stretch>
            </p:blipFill>
            <p:spPr>
              <a:xfrm>
                <a:off x="1685119" y="3715785"/>
                <a:ext cx="505084" cy="505084"/>
              </a:xfrm>
              <a:prstGeom prst="rect">
                <a:avLst/>
              </a:prstGeom>
            </p:spPr>
          </p:pic>
        </p:grpSp>
        <p:pic>
          <p:nvPicPr>
            <p:cNvPr id="10" name="Picture 9">
              <a:extLst>
                <a:ext uri="{FF2B5EF4-FFF2-40B4-BE49-F238E27FC236}">
                  <a16:creationId xmlns:a16="http://schemas.microsoft.com/office/drawing/2014/main" id="{B9B5655E-86BD-0555-9712-E96D07B9FC6B}"/>
                </a:ext>
              </a:extLst>
            </p:cNvPr>
            <p:cNvPicPr>
              <a:picLocks noChangeAspect="1"/>
            </p:cNvPicPr>
            <p:nvPr/>
          </p:nvPicPr>
          <p:blipFill>
            <a:blip r:embed="rId3">
              <a:duotone>
                <a:schemeClr val="accent5">
                  <a:shade val="45000"/>
                  <a:satMod val="135000"/>
                </a:schemeClr>
                <a:prstClr val="white"/>
              </a:duotone>
            </a:blip>
            <a:stretch>
              <a:fillRect/>
            </a:stretch>
          </p:blipFill>
          <p:spPr>
            <a:xfrm>
              <a:off x="3393243" y="5789887"/>
              <a:ext cx="159784" cy="252584"/>
            </a:xfrm>
            <a:prstGeom prst="rect">
              <a:avLst/>
            </a:prstGeom>
          </p:spPr>
        </p:pic>
        <p:sp>
          <p:nvSpPr>
            <p:cNvPr id="11" name="TextBox 10">
              <a:extLst>
                <a:ext uri="{FF2B5EF4-FFF2-40B4-BE49-F238E27FC236}">
                  <a16:creationId xmlns:a16="http://schemas.microsoft.com/office/drawing/2014/main" id="{C83684A3-D398-2DD7-A136-4BF06650611A}"/>
                </a:ext>
              </a:extLst>
            </p:cNvPr>
            <p:cNvSpPr txBox="1"/>
            <p:nvPr/>
          </p:nvSpPr>
          <p:spPr>
            <a:xfrm>
              <a:off x="2429834" y="5308161"/>
              <a:ext cx="1247616" cy="246221"/>
            </a:xfrm>
            <a:prstGeom prst="rect">
              <a:avLst/>
            </a:prstGeom>
            <a:noFill/>
          </p:spPr>
          <p:txBody>
            <a:bodyPr wrap="square">
              <a:spAutoFit/>
            </a:bodyPr>
            <a:lstStyle/>
            <a:p>
              <a:r>
                <a:rPr lang="en-US" sz="1000" b="1" dirty="0">
                  <a:latin typeface="Arial Narrow" panose="020B0606020202030204" pitchFamily="34" charset="0"/>
                </a:rPr>
                <a:t>non-AP STA1</a:t>
              </a:r>
            </a:p>
          </p:txBody>
        </p:sp>
        <p:grpSp>
          <p:nvGrpSpPr>
            <p:cNvPr id="12" name="Group 11">
              <a:extLst>
                <a:ext uri="{FF2B5EF4-FFF2-40B4-BE49-F238E27FC236}">
                  <a16:creationId xmlns:a16="http://schemas.microsoft.com/office/drawing/2014/main" id="{B2424F2E-466A-6549-E89D-4D281FC4D3B9}"/>
                </a:ext>
              </a:extLst>
            </p:cNvPr>
            <p:cNvGrpSpPr/>
            <p:nvPr/>
          </p:nvGrpSpPr>
          <p:grpSpPr>
            <a:xfrm>
              <a:off x="2250453" y="4724700"/>
              <a:ext cx="1428802" cy="369273"/>
              <a:chOff x="439607" y="3715785"/>
              <a:chExt cx="1750596" cy="505084"/>
            </a:xfrm>
          </p:grpSpPr>
          <p:sp>
            <p:nvSpPr>
              <p:cNvPr id="14" name="TextBox 13">
                <a:extLst>
                  <a:ext uri="{FF2B5EF4-FFF2-40B4-BE49-F238E27FC236}">
                    <a16:creationId xmlns:a16="http://schemas.microsoft.com/office/drawing/2014/main" id="{48B564C2-4DD6-BC34-2FDF-BBFED485381A}"/>
                  </a:ext>
                </a:extLst>
              </p:cNvPr>
              <p:cNvSpPr txBox="1"/>
              <p:nvPr/>
            </p:nvSpPr>
            <p:spPr>
              <a:xfrm>
                <a:off x="439607" y="3860371"/>
                <a:ext cx="1491025" cy="336776"/>
              </a:xfrm>
              <a:prstGeom prst="rect">
                <a:avLst/>
              </a:prstGeom>
              <a:noFill/>
            </p:spPr>
            <p:txBody>
              <a:bodyPr wrap="square">
                <a:spAutoFit/>
              </a:bodyPr>
              <a:lstStyle/>
              <a:p>
                <a:pPr algn="ctr"/>
                <a:r>
                  <a:rPr lang="en-US" altLang="zh-TW" sz="1000" b="1" dirty="0">
                    <a:latin typeface="Arial Narrow" panose="020B0606020202030204" pitchFamily="34" charset="0"/>
                  </a:rPr>
                  <a:t>AP2</a:t>
                </a:r>
              </a:p>
            </p:txBody>
          </p:sp>
          <p:pic>
            <p:nvPicPr>
              <p:cNvPr id="15" name="Picture 14">
                <a:extLst>
                  <a:ext uri="{FF2B5EF4-FFF2-40B4-BE49-F238E27FC236}">
                    <a16:creationId xmlns:a16="http://schemas.microsoft.com/office/drawing/2014/main" id="{6BA81CFB-A80E-6214-71DC-4459D39E97C4}"/>
                  </a:ext>
                </a:extLst>
              </p:cNvPr>
              <p:cNvPicPr>
                <a:picLocks noChangeAspect="1"/>
              </p:cNvPicPr>
              <p:nvPr/>
            </p:nvPicPr>
            <p:blipFill>
              <a:blip r:embed="rId2">
                <a:duotone>
                  <a:schemeClr val="accent5">
                    <a:shade val="45000"/>
                    <a:satMod val="135000"/>
                  </a:schemeClr>
                  <a:prstClr val="white"/>
                </a:duotone>
              </a:blip>
              <a:stretch>
                <a:fillRect/>
              </a:stretch>
            </p:blipFill>
            <p:spPr>
              <a:xfrm>
                <a:off x="1685119" y="3715785"/>
                <a:ext cx="505084" cy="505084"/>
              </a:xfrm>
              <a:prstGeom prst="rect">
                <a:avLst/>
              </a:prstGeom>
            </p:spPr>
          </p:pic>
        </p:grpSp>
        <p:pic>
          <p:nvPicPr>
            <p:cNvPr id="13" name="Picture 12">
              <a:extLst>
                <a:ext uri="{FF2B5EF4-FFF2-40B4-BE49-F238E27FC236}">
                  <a16:creationId xmlns:a16="http://schemas.microsoft.com/office/drawing/2014/main" id="{9D1C1092-FD08-E454-7023-E2DDA09C572B}"/>
                </a:ext>
              </a:extLst>
            </p:cNvPr>
            <p:cNvPicPr>
              <a:picLocks noChangeAspect="1"/>
            </p:cNvPicPr>
            <p:nvPr/>
          </p:nvPicPr>
          <p:blipFill>
            <a:blip r:embed="rId3"/>
            <a:stretch>
              <a:fillRect/>
            </a:stretch>
          </p:blipFill>
          <p:spPr>
            <a:xfrm>
              <a:off x="3393242" y="5288024"/>
              <a:ext cx="159784" cy="252584"/>
            </a:xfrm>
            <a:prstGeom prst="rect">
              <a:avLst/>
            </a:prstGeom>
          </p:spPr>
        </p:pic>
      </p:grpSp>
      <p:grpSp>
        <p:nvGrpSpPr>
          <p:cNvPr id="18" name="Group 17">
            <a:extLst>
              <a:ext uri="{FF2B5EF4-FFF2-40B4-BE49-F238E27FC236}">
                <a16:creationId xmlns:a16="http://schemas.microsoft.com/office/drawing/2014/main" id="{A5C655DF-B35C-A6AB-F1E4-92A05F207DC8}"/>
              </a:ext>
            </a:extLst>
          </p:cNvPr>
          <p:cNvGrpSpPr/>
          <p:nvPr/>
        </p:nvGrpSpPr>
        <p:grpSpPr>
          <a:xfrm>
            <a:off x="1975555" y="4351659"/>
            <a:ext cx="6568371" cy="1437954"/>
            <a:chOff x="2957648" y="2952750"/>
            <a:chExt cx="5976802" cy="1966802"/>
          </a:xfrm>
        </p:grpSpPr>
        <p:cxnSp>
          <p:nvCxnSpPr>
            <p:cNvPr id="19" name="Straight Arrow Connector 18">
              <a:extLst>
                <a:ext uri="{FF2B5EF4-FFF2-40B4-BE49-F238E27FC236}">
                  <a16:creationId xmlns:a16="http://schemas.microsoft.com/office/drawing/2014/main" id="{11C6082E-38AA-992E-A482-8983C7A7A700}"/>
                </a:ext>
              </a:extLst>
            </p:cNvPr>
            <p:cNvCxnSpPr/>
            <p:nvPr/>
          </p:nvCxnSpPr>
          <p:spPr>
            <a:xfrm>
              <a:off x="2957649" y="2952750"/>
              <a:ext cx="5976801"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0" name="Straight Arrow Connector 19">
              <a:extLst>
                <a:ext uri="{FF2B5EF4-FFF2-40B4-BE49-F238E27FC236}">
                  <a16:creationId xmlns:a16="http://schemas.microsoft.com/office/drawing/2014/main" id="{A6F6B7EA-EB95-A4A5-1FD2-B9DD033C6FD7}"/>
                </a:ext>
              </a:extLst>
            </p:cNvPr>
            <p:cNvCxnSpPr/>
            <p:nvPr/>
          </p:nvCxnSpPr>
          <p:spPr>
            <a:xfrm>
              <a:off x="2957649" y="4919552"/>
              <a:ext cx="5976801"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1" name="Straight Arrow Connector 20">
              <a:extLst>
                <a:ext uri="{FF2B5EF4-FFF2-40B4-BE49-F238E27FC236}">
                  <a16:creationId xmlns:a16="http://schemas.microsoft.com/office/drawing/2014/main" id="{2FD71B61-28CF-A1A3-F9CF-0C7E3B799C8F}"/>
                </a:ext>
              </a:extLst>
            </p:cNvPr>
            <p:cNvCxnSpPr/>
            <p:nvPr/>
          </p:nvCxnSpPr>
          <p:spPr>
            <a:xfrm>
              <a:off x="2957649" y="3601117"/>
              <a:ext cx="5976801"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2" name="Straight Arrow Connector 21">
              <a:extLst>
                <a:ext uri="{FF2B5EF4-FFF2-40B4-BE49-F238E27FC236}">
                  <a16:creationId xmlns:a16="http://schemas.microsoft.com/office/drawing/2014/main" id="{415C08DB-C445-F492-5044-E37537C15CD0}"/>
                </a:ext>
              </a:extLst>
            </p:cNvPr>
            <p:cNvCxnSpPr/>
            <p:nvPr/>
          </p:nvCxnSpPr>
          <p:spPr>
            <a:xfrm>
              <a:off x="2957648" y="4233115"/>
              <a:ext cx="5976801"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grpSp>
      <p:sp>
        <p:nvSpPr>
          <p:cNvPr id="73" name="Rectangle: Rounded Corners 72">
            <a:extLst>
              <a:ext uri="{FF2B5EF4-FFF2-40B4-BE49-F238E27FC236}">
                <a16:creationId xmlns:a16="http://schemas.microsoft.com/office/drawing/2014/main" id="{8F802400-F788-553C-B2C7-F174CA6EC73B}"/>
              </a:ext>
            </a:extLst>
          </p:cNvPr>
          <p:cNvSpPr/>
          <p:nvPr/>
        </p:nvSpPr>
        <p:spPr>
          <a:xfrm>
            <a:off x="2242406" y="3993071"/>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4" name="TextBox 73">
            <a:extLst>
              <a:ext uri="{FF2B5EF4-FFF2-40B4-BE49-F238E27FC236}">
                <a16:creationId xmlns:a16="http://schemas.microsoft.com/office/drawing/2014/main" id="{2F665593-0B63-D616-258C-E1E7A2AF6208}"/>
              </a:ext>
            </a:extLst>
          </p:cNvPr>
          <p:cNvSpPr txBox="1"/>
          <p:nvPr/>
        </p:nvSpPr>
        <p:spPr>
          <a:xfrm>
            <a:off x="1879094" y="4088757"/>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NDPA</a:t>
            </a:r>
          </a:p>
        </p:txBody>
      </p:sp>
      <p:cxnSp>
        <p:nvCxnSpPr>
          <p:cNvPr id="75" name="Straight Arrow Connector 74">
            <a:extLst>
              <a:ext uri="{FF2B5EF4-FFF2-40B4-BE49-F238E27FC236}">
                <a16:creationId xmlns:a16="http://schemas.microsoft.com/office/drawing/2014/main" id="{0F42722B-B17A-7255-AED6-3F3C276C3161}"/>
              </a:ext>
            </a:extLst>
          </p:cNvPr>
          <p:cNvCxnSpPr>
            <a:cxnSpLocks/>
          </p:cNvCxnSpPr>
          <p:nvPr/>
        </p:nvCxnSpPr>
        <p:spPr>
          <a:xfrm>
            <a:off x="2451826" y="4438242"/>
            <a:ext cx="0" cy="826407"/>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grpSp>
        <p:nvGrpSpPr>
          <p:cNvPr id="76" name="Group 75">
            <a:extLst>
              <a:ext uri="{FF2B5EF4-FFF2-40B4-BE49-F238E27FC236}">
                <a16:creationId xmlns:a16="http://schemas.microsoft.com/office/drawing/2014/main" id="{42C2E472-1FEC-F5B3-436F-0BBB2CB0D7DE}"/>
              </a:ext>
            </a:extLst>
          </p:cNvPr>
          <p:cNvGrpSpPr/>
          <p:nvPr/>
        </p:nvGrpSpPr>
        <p:grpSpPr>
          <a:xfrm>
            <a:off x="2643160" y="3987934"/>
            <a:ext cx="1216945" cy="362116"/>
            <a:chOff x="2672174" y="3846586"/>
            <a:chExt cx="1216945" cy="362116"/>
          </a:xfrm>
        </p:grpSpPr>
        <p:sp>
          <p:nvSpPr>
            <p:cNvPr id="77" name="Rectangle: Rounded Corners 76">
              <a:extLst>
                <a:ext uri="{FF2B5EF4-FFF2-40B4-BE49-F238E27FC236}">
                  <a16:creationId xmlns:a16="http://schemas.microsoft.com/office/drawing/2014/main" id="{EC06F933-CEC3-D3C7-9905-2CBBCB3BDE9A}"/>
                </a:ext>
              </a:extLst>
            </p:cNvPr>
            <p:cNvSpPr/>
            <p:nvPr/>
          </p:nvSpPr>
          <p:spPr>
            <a:xfrm>
              <a:off x="3043536" y="3846586"/>
              <a:ext cx="474220" cy="362116"/>
            </a:xfrm>
            <a:prstGeom prst="roundRect">
              <a:avLst/>
            </a:prstGeom>
            <a:ln w="19050">
              <a:prstDash val="solid"/>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8" name="TextBox 77">
              <a:extLst>
                <a:ext uri="{FF2B5EF4-FFF2-40B4-BE49-F238E27FC236}">
                  <a16:creationId xmlns:a16="http://schemas.microsoft.com/office/drawing/2014/main" id="{49464D30-BA0E-B6ED-9A3A-218DAA4FE205}"/>
                </a:ext>
              </a:extLst>
            </p:cNvPr>
            <p:cNvSpPr txBox="1"/>
            <p:nvPr/>
          </p:nvSpPr>
          <p:spPr>
            <a:xfrm>
              <a:off x="2672174" y="3943358"/>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NDP</a:t>
              </a:r>
            </a:p>
          </p:txBody>
        </p:sp>
      </p:grpSp>
      <p:sp>
        <p:nvSpPr>
          <p:cNvPr id="79" name="Rectangle: Rounded Corners 78">
            <a:extLst>
              <a:ext uri="{FF2B5EF4-FFF2-40B4-BE49-F238E27FC236}">
                <a16:creationId xmlns:a16="http://schemas.microsoft.com/office/drawing/2014/main" id="{A59AF93F-73E4-7340-1DCB-BE944DED1E2C}"/>
              </a:ext>
            </a:extLst>
          </p:cNvPr>
          <p:cNvSpPr/>
          <p:nvPr/>
        </p:nvSpPr>
        <p:spPr>
          <a:xfrm>
            <a:off x="3735135" y="3985692"/>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0" name="TextBox 79">
            <a:extLst>
              <a:ext uri="{FF2B5EF4-FFF2-40B4-BE49-F238E27FC236}">
                <a16:creationId xmlns:a16="http://schemas.microsoft.com/office/drawing/2014/main" id="{2665CAED-8968-03B1-BE30-81ABE819C93F}"/>
              </a:ext>
            </a:extLst>
          </p:cNvPr>
          <p:cNvSpPr txBox="1"/>
          <p:nvPr/>
        </p:nvSpPr>
        <p:spPr>
          <a:xfrm>
            <a:off x="3354716" y="4085254"/>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BFRP</a:t>
            </a:r>
          </a:p>
        </p:txBody>
      </p:sp>
      <p:sp>
        <p:nvSpPr>
          <p:cNvPr id="81" name="Rectangle: Rounded Corners 80">
            <a:extLst>
              <a:ext uri="{FF2B5EF4-FFF2-40B4-BE49-F238E27FC236}">
                <a16:creationId xmlns:a16="http://schemas.microsoft.com/office/drawing/2014/main" id="{0D77928D-7DB6-F96D-4187-E9E76AE2C1ED}"/>
              </a:ext>
            </a:extLst>
          </p:cNvPr>
          <p:cNvSpPr/>
          <p:nvPr/>
        </p:nvSpPr>
        <p:spPr>
          <a:xfrm>
            <a:off x="4381221" y="4920872"/>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2" name="TextBox 81">
            <a:extLst>
              <a:ext uri="{FF2B5EF4-FFF2-40B4-BE49-F238E27FC236}">
                <a16:creationId xmlns:a16="http://schemas.microsoft.com/office/drawing/2014/main" id="{47E8D943-E216-19EB-59F1-E3C5E9412A1C}"/>
              </a:ext>
            </a:extLst>
          </p:cNvPr>
          <p:cNvSpPr txBox="1"/>
          <p:nvPr/>
        </p:nvSpPr>
        <p:spPr>
          <a:xfrm>
            <a:off x="3980778" y="4978737"/>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BFR</a:t>
            </a:r>
          </a:p>
        </p:txBody>
      </p:sp>
      <p:cxnSp>
        <p:nvCxnSpPr>
          <p:cNvPr id="83" name="Straight Arrow Connector 82">
            <a:extLst>
              <a:ext uri="{FF2B5EF4-FFF2-40B4-BE49-F238E27FC236}">
                <a16:creationId xmlns:a16="http://schemas.microsoft.com/office/drawing/2014/main" id="{B55B74A3-164C-2715-F783-5603D5090AC7}"/>
              </a:ext>
            </a:extLst>
          </p:cNvPr>
          <p:cNvCxnSpPr>
            <a:cxnSpLocks/>
          </p:cNvCxnSpPr>
          <p:nvPr/>
        </p:nvCxnSpPr>
        <p:spPr>
          <a:xfrm>
            <a:off x="3959435" y="4437825"/>
            <a:ext cx="0" cy="826407"/>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cxnSp>
        <p:nvCxnSpPr>
          <p:cNvPr id="84" name="Straight Arrow Connector 83">
            <a:extLst>
              <a:ext uri="{FF2B5EF4-FFF2-40B4-BE49-F238E27FC236}">
                <a16:creationId xmlns:a16="http://schemas.microsoft.com/office/drawing/2014/main" id="{ED9D6215-BA96-DB9B-E41B-92B22F6F5368}"/>
              </a:ext>
            </a:extLst>
          </p:cNvPr>
          <p:cNvCxnSpPr>
            <a:cxnSpLocks/>
          </p:cNvCxnSpPr>
          <p:nvPr/>
        </p:nvCxnSpPr>
        <p:spPr>
          <a:xfrm>
            <a:off x="3171386" y="4370448"/>
            <a:ext cx="2174" cy="906431"/>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cxnSp>
        <p:nvCxnSpPr>
          <p:cNvPr id="85" name="Straight Arrow Connector 84">
            <a:extLst>
              <a:ext uri="{FF2B5EF4-FFF2-40B4-BE49-F238E27FC236}">
                <a16:creationId xmlns:a16="http://schemas.microsoft.com/office/drawing/2014/main" id="{60751CEA-70D9-355B-B182-E81116AC4462}"/>
              </a:ext>
            </a:extLst>
          </p:cNvPr>
          <p:cNvCxnSpPr>
            <a:cxnSpLocks/>
          </p:cNvCxnSpPr>
          <p:nvPr/>
        </p:nvCxnSpPr>
        <p:spPr>
          <a:xfrm flipV="1">
            <a:off x="4593251" y="4367539"/>
            <a:ext cx="0" cy="544374"/>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cxnSp>
        <p:nvCxnSpPr>
          <p:cNvPr id="86" name="Straight Arrow Connector 85">
            <a:extLst>
              <a:ext uri="{FF2B5EF4-FFF2-40B4-BE49-F238E27FC236}">
                <a16:creationId xmlns:a16="http://schemas.microsoft.com/office/drawing/2014/main" id="{70FBC4A5-0A9F-340B-42EE-9FF11A04F3F1}"/>
              </a:ext>
            </a:extLst>
          </p:cNvPr>
          <p:cNvCxnSpPr>
            <a:cxnSpLocks/>
          </p:cNvCxnSpPr>
          <p:nvPr/>
        </p:nvCxnSpPr>
        <p:spPr>
          <a:xfrm>
            <a:off x="2549322" y="4427193"/>
            <a:ext cx="0" cy="393104"/>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cxnSp>
        <p:nvCxnSpPr>
          <p:cNvPr id="89" name="Straight Arrow Connector 88">
            <a:extLst>
              <a:ext uri="{FF2B5EF4-FFF2-40B4-BE49-F238E27FC236}">
                <a16:creationId xmlns:a16="http://schemas.microsoft.com/office/drawing/2014/main" id="{8ED058EC-EC0A-CA39-2D61-06D5B8159419}"/>
              </a:ext>
            </a:extLst>
          </p:cNvPr>
          <p:cNvCxnSpPr>
            <a:cxnSpLocks/>
          </p:cNvCxnSpPr>
          <p:nvPr/>
        </p:nvCxnSpPr>
        <p:spPr>
          <a:xfrm flipV="1">
            <a:off x="4502447" y="4809442"/>
            <a:ext cx="2298" cy="119002"/>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grpSp>
        <p:nvGrpSpPr>
          <p:cNvPr id="90" name="Group 89">
            <a:extLst>
              <a:ext uri="{FF2B5EF4-FFF2-40B4-BE49-F238E27FC236}">
                <a16:creationId xmlns:a16="http://schemas.microsoft.com/office/drawing/2014/main" id="{76A64517-AE40-E64A-E2AA-1E5813DA660A}"/>
              </a:ext>
            </a:extLst>
          </p:cNvPr>
          <p:cNvGrpSpPr/>
          <p:nvPr/>
        </p:nvGrpSpPr>
        <p:grpSpPr>
          <a:xfrm>
            <a:off x="2612036" y="4453528"/>
            <a:ext cx="1216945" cy="362116"/>
            <a:chOff x="2656697" y="3846586"/>
            <a:chExt cx="1216945" cy="362116"/>
          </a:xfrm>
        </p:grpSpPr>
        <p:sp>
          <p:nvSpPr>
            <p:cNvPr id="91" name="Rectangle: Rounded Corners 90">
              <a:extLst>
                <a:ext uri="{FF2B5EF4-FFF2-40B4-BE49-F238E27FC236}">
                  <a16:creationId xmlns:a16="http://schemas.microsoft.com/office/drawing/2014/main" id="{8EA0FF12-97C2-D4CE-CD10-5F361957C362}"/>
                </a:ext>
              </a:extLst>
            </p:cNvPr>
            <p:cNvSpPr/>
            <p:nvPr/>
          </p:nvSpPr>
          <p:spPr>
            <a:xfrm>
              <a:off x="3045537" y="3846586"/>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2" name="TextBox 91">
              <a:extLst>
                <a:ext uri="{FF2B5EF4-FFF2-40B4-BE49-F238E27FC236}">
                  <a16:creationId xmlns:a16="http://schemas.microsoft.com/office/drawing/2014/main" id="{36EC71BE-F70F-3F21-5ABE-9DDBF0A1C266}"/>
                </a:ext>
              </a:extLst>
            </p:cNvPr>
            <p:cNvSpPr txBox="1"/>
            <p:nvPr/>
          </p:nvSpPr>
          <p:spPr>
            <a:xfrm>
              <a:off x="2656697" y="3935719"/>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NDP</a:t>
              </a:r>
            </a:p>
          </p:txBody>
        </p:sp>
      </p:grpSp>
      <p:cxnSp>
        <p:nvCxnSpPr>
          <p:cNvPr id="94" name="Straight Arrow Connector 93">
            <a:extLst>
              <a:ext uri="{FF2B5EF4-FFF2-40B4-BE49-F238E27FC236}">
                <a16:creationId xmlns:a16="http://schemas.microsoft.com/office/drawing/2014/main" id="{C934A6CC-714F-123E-F124-E474249F7775}"/>
              </a:ext>
            </a:extLst>
          </p:cNvPr>
          <p:cNvCxnSpPr>
            <a:cxnSpLocks/>
          </p:cNvCxnSpPr>
          <p:nvPr/>
        </p:nvCxnSpPr>
        <p:spPr>
          <a:xfrm>
            <a:off x="3262002" y="4871545"/>
            <a:ext cx="0" cy="393104"/>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cxnSp>
        <p:nvCxnSpPr>
          <p:cNvPr id="95" name="Straight Arrow Connector 94">
            <a:extLst>
              <a:ext uri="{FF2B5EF4-FFF2-40B4-BE49-F238E27FC236}">
                <a16:creationId xmlns:a16="http://schemas.microsoft.com/office/drawing/2014/main" id="{EC158C11-AB3E-6901-0078-BACF8F12BE68}"/>
              </a:ext>
            </a:extLst>
          </p:cNvPr>
          <p:cNvCxnSpPr>
            <a:cxnSpLocks/>
          </p:cNvCxnSpPr>
          <p:nvPr/>
        </p:nvCxnSpPr>
        <p:spPr>
          <a:xfrm>
            <a:off x="4059170" y="4444610"/>
            <a:ext cx="0" cy="393104"/>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sp>
        <p:nvSpPr>
          <p:cNvPr id="117" name="Rectangle: Rounded Corners 116">
            <a:extLst>
              <a:ext uri="{FF2B5EF4-FFF2-40B4-BE49-F238E27FC236}">
                <a16:creationId xmlns:a16="http://schemas.microsoft.com/office/drawing/2014/main" id="{F03273FA-ECB4-3F13-4ED4-2E16BBDC515C}"/>
              </a:ext>
            </a:extLst>
          </p:cNvPr>
          <p:cNvSpPr/>
          <p:nvPr/>
        </p:nvSpPr>
        <p:spPr>
          <a:xfrm>
            <a:off x="5322722" y="4464221"/>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18" name="TextBox 117">
            <a:extLst>
              <a:ext uri="{FF2B5EF4-FFF2-40B4-BE49-F238E27FC236}">
                <a16:creationId xmlns:a16="http://schemas.microsoft.com/office/drawing/2014/main" id="{C973982D-A1E0-AA91-8877-A079316403E4}"/>
              </a:ext>
            </a:extLst>
          </p:cNvPr>
          <p:cNvSpPr txBox="1"/>
          <p:nvPr/>
        </p:nvSpPr>
        <p:spPr>
          <a:xfrm>
            <a:off x="4959410" y="4559907"/>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NDPA</a:t>
            </a:r>
          </a:p>
        </p:txBody>
      </p:sp>
      <p:cxnSp>
        <p:nvCxnSpPr>
          <p:cNvPr id="119" name="Straight Arrow Connector 118">
            <a:extLst>
              <a:ext uri="{FF2B5EF4-FFF2-40B4-BE49-F238E27FC236}">
                <a16:creationId xmlns:a16="http://schemas.microsoft.com/office/drawing/2014/main" id="{48DC5D7D-221F-8075-8FB1-2EDAA035DC08}"/>
              </a:ext>
            </a:extLst>
          </p:cNvPr>
          <p:cNvCxnSpPr>
            <a:cxnSpLocks/>
          </p:cNvCxnSpPr>
          <p:nvPr/>
        </p:nvCxnSpPr>
        <p:spPr>
          <a:xfrm>
            <a:off x="5519956" y="4832059"/>
            <a:ext cx="0" cy="952792"/>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grpSp>
        <p:nvGrpSpPr>
          <p:cNvPr id="120" name="Group 119">
            <a:extLst>
              <a:ext uri="{FF2B5EF4-FFF2-40B4-BE49-F238E27FC236}">
                <a16:creationId xmlns:a16="http://schemas.microsoft.com/office/drawing/2014/main" id="{B00CF353-160D-0B46-C88D-D22105C655D1}"/>
              </a:ext>
            </a:extLst>
          </p:cNvPr>
          <p:cNvGrpSpPr/>
          <p:nvPr/>
        </p:nvGrpSpPr>
        <p:grpSpPr>
          <a:xfrm>
            <a:off x="5714886" y="3997459"/>
            <a:ext cx="1216945" cy="362116"/>
            <a:chOff x="2672174" y="3846586"/>
            <a:chExt cx="1216945" cy="362116"/>
          </a:xfrm>
        </p:grpSpPr>
        <p:sp>
          <p:nvSpPr>
            <p:cNvPr id="135" name="Rectangle: Rounded Corners 134">
              <a:extLst>
                <a:ext uri="{FF2B5EF4-FFF2-40B4-BE49-F238E27FC236}">
                  <a16:creationId xmlns:a16="http://schemas.microsoft.com/office/drawing/2014/main" id="{2DCBB5D0-C74E-3E02-D478-9A6B7601829F}"/>
                </a:ext>
              </a:extLst>
            </p:cNvPr>
            <p:cNvSpPr/>
            <p:nvPr/>
          </p:nvSpPr>
          <p:spPr>
            <a:xfrm>
              <a:off x="3043536" y="3846586"/>
              <a:ext cx="474220" cy="362116"/>
            </a:xfrm>
            <a:prstGeom prst="roundRect">
              <a:avLst/>
            </a:prstGeom>
            <a:ln w="19050">
              <a:prstDash val="solid"/>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36" name="TextBox 135">
              <a:extLst>
                <a:ext uri="{FF2B5EF4-FFF2-40B4-BE49-F238E27FC236}">
                  <a16:creationId xmlns:a16="http://schemas.microsoft.com/office/drawing/2014/main" id="{6612FD85-4F37-E781-32B6-8767B7C45836}"/>
                </a:ext>
              </a:extLst>
            </p:cNvPr>
            <p:cNvSpPr txBox="1"/>
            <p:nvPr/>
          </p:nvSpPr>
          <p:spPr>
            <a:xfrm>
              <a:off x="2672174" y="3943358"/>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NDP</a:t>
              </a:r>
            </a:p>
          </p:txBody>
        </p:sp>
      </p:grpSp>
      <p:sp>
        <p:nvSpPr>
          <p:cNvPr id="121" name="Rectangle: Rounded Corners 120">
            <a:extLst>
              <a:ext uri="{FF2B5EF4-FFF2-40B4-BE49-F238E27FC236}">
                <a16:creationId xmlns:a16="http://schemas.microsoft.com/office/drawing/2014/main" id="{6F0CBF8D-0B5D-8CE3-73D8-953D352AD96D}"/>
              </a:ext>
            </a:extLst>
          </p:cNvPr>
          <p:cNvSpPr/>
          <p:nvPr/>
        </p:nvSpPr>
        <p:spPr>
          <a:xfrm>
            <a:off x="6823923" y="4463725"/>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22" name="TextBox 121">
            <a:extLst>
              <a:ext uri="{FF2B5EF4-FFF2-40B4-BE49-F238E27FC236}">
                <a16:creationId xmlns:a16="http://schemas.microsoft.com/office/drawing/2014/main" id="{8D08631E-A3C9-1AC6-E705-B7ED651FC7AF}"/>
              </a:ext>
            </a:extLst>
          </p:cNvPr>
          <p:cNvSpPr txBox="1"/>
          <p:nvPr/>
        </p:nvSpPr>
        <p:spPr>
          <a:xfrm>
            <a:off x="6443504" y="4563287"/>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BFRP</a:t>
            </a:r>
          </a:p>
        </p:txBody>
      </p:sp>
      <p:sp>
        <p:nvSpPr>
          <p:cNvPr id="123" name="Rectangle: Rounded Corners 122">
            <a:extLst>
              <a:ext uri="{FF2B5EF4-FFF2-40B4-BE49-F238E27FC236}">
                <a16:creationId xmlns:a16="http://schemas.microsoft.com/office/drawing/2014/main" id="{2288F18B-202F-01FD-3C38-A975CB295DA9}"/>
              </a:ext>
            </a:extLst>
          </p:cNvPr>
          <p:cNvSpPr/>
          <p:nvPr/>
        </p:nvSpPr>
        <p:spPr>
          <a:xfrm>
            <a:off x="7457420" y="5422735"/>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24" name="TextBox 123">
            <a:extLst>
              <a:ext uri="{FF2B5EF4-FFF2-40B4-BE49-F238E27FC236}">
                <a16:creationId xmlns:a16="http://schemas.microsoft.com/office/drawing/2014/main" id="{60BCB741-1C8A-577D-8D34-04126809D5CF}"/>
              </a:ext>
            </a:extLst>
          </p:cNvPr>
          <p:cNvSpPr txBox="1"/>
          <p:nvPr/>
        </p:nvSpPr>
        <p:spPr>
          <a:xfrm>
            <a:off x="7086057" y="5509899"/>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BFR</a:t>
            </a:r>
          </a:p>
        </p:txBody>
      </p:sp>
      <p:cxnSp>
        <p:nvCxnSpPr>
          <p:cNvPr id="125" name="Straight Arrow Connector 124">
            <a:extLst>
              <a:ext uri="{FF2B5EF4-FFF2-40B4-BE49-F238E27FC236}">
                <a16:creationId xmlns:a16="http://schemas.microsoft.com/office/drawing/2014/main" id="{8421C059-B9E0-CF68-2321-DA2D47F9147F}"/>
              </a:ext>
            </a:extLst>
          </p:cNvPr>
          <p:cNvCxnSpPr>
            <a:cxnSpLocks/>
          </p:cNvCxnSpPr>
          <p:nvPr/>
        </p:nvCxnSpPr>
        <p:spPr>
          <a:xfrm>
            <a:off x="7029974" y="4848837"/>
            <a:ext cx="0" cy="945539"/>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cxnSp>
        <p:nvCxnSpPr>
          <p:cNvPr id="126" name="Straight Arrow Connector 125">
            <a:extLst>
              <a:ext uri="{FF2B5EF4-FFF2-40B4-BE49-F238E27FC236}">
                <a16:creationId xmlns:a16="http://schemas.microsoft.com/office/drawing/2014/main" id="{78493185-4F16-FDCE-01E5-64C49128A8C9}"/>
              </a:ext>
            </a:extLst>
          </p:cNvPr>
          <p:cNvCxnSpPr>
            <a:cxnSpLocks/>
          </p:cNvCxnSpPr>
          <p:nvPr/>
        </p:nvCxnSpPr>
        <p:spPr>
          <a:xfrm>
            <a:off x="6243112" y="4379973"/>
            <a:ext cx="6646" cy="1414403"/>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cxnSp>
        <p:nvCxnSpPr>
          <p:cNvPr id="128" name="Straight Arrow Connector 127">
            <a:extLst>
              <a:ext uri="{FF2B5EF4-FFF2-40B4-BE49-F238E27FC236}">
                <a16:creationId xmlns:a16="http://schemas.microsoft.com/office/drawing/2014/main" id="{35181AD5-A283-879A-1A51-3D1B198CFF53}"/>
              </a:ext>
            </a:extLst>
          </p:cNvPr>
          <p:cNvCxnSpPr>
            <a:cxnSpLocks/>
          </p:cNvCxnSpPr>
          <p:nvPr/>
        </p:nvCxnSpPr>
        <p:spPr>
          <a:xfrm flipH="1" flipV="1">
            <a:off x="5620624" y="4337108"/>
            <a:ext cx="424" cy="99610"/>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cxnSp>
        <p:nvCxnSpPr>
          <p:cNvPr id="127" name="Straight Arrow Connector 126">
            <a:extLst>
              <a:ext uri="{FF2B5EF4-FFF2-40B4-BE49-F238E27FC236}">
                <a16:creationId xmlns:a16="http://schemas.microsoft.com/office/drawing/2014/main" id="{E3FA0984-3AEB-44E1-9A96-5426E34867FB}"/>
              </a:ext>
            </a:extLst>
          </p:cNvPr>
          <p:cNvCxnSpPr>
            <a:cxnSpLocks/>
          </p:cNvCxnSpPr>
          <p:nvPr/>
        </p:nvCxnSpPr>
        <p:spPr>
          <a:xfrm flipV="1">
            <a:off x="7669450" y="4359576"/>
            <a:ext cx="0" cy="1039175"/>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cxnSp>
        <p:nvCxnSpPr>
          <p:cNvPr id="129" name="Straight Arrow Connector 128">
            <a:extLst>
              <a:ext uri="{FF2B5EF4-FFF2-40B4-BE49-F238E27FC236}">
                <a16:creationId xmlns:a16="http://schemas.microsoft.com/office/drawing/2014/main" id="{7F7A3C6E-8FDA-8DD1-4253-77BE67418AAC}"/>
              </a:ext>
            </a:extLst>
          </p:cNvPr>
          <p:cNvCxnSpPr>
            <a:cxnSpLocks/>
          </p:cNvCxnSpPr>
          <p:nvPr/>
        </p:nvCxnSpPr>
        <p:spPr>
          <a:xfrm flipV="1">
            <a:off x="7578646" y="4833938"/>
            <a:ext cx="873" cy="596370"/>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grpSp>
        <p:nvGrpSpPr>
          <p:cNvPr id="130" name="Group 129">
            <a:extLst>
              <a:ext uri="{FF2B5EF4-FFF2-40B4-BE49-F238E27FC236}">
                <a16:creationId xmlns:a16="http://schemas.microsoft.com/office/drawing/2014/main" id="{5D1765FC-AA82-A790-6136-4DF9D8B76C06}"/>
              </a:ext>
            </a:extLst>
          </p:cNvPr>
          <p:cNvGrpSpPr/>
          <p:nvPr/>
        </p:nvGrpSpPr>
        <p:grpSpPr>
          <a:xfrm>
            <a:off x="5702909" y="4457712"/>
            <a:ext cx="1216945" cy="362116"/>
            <a:chOff x="2656697" y="3846586"/>
            <a:chExt cx="1216945" cy="362116"/>
          </a:xfrm>
        </p:grpSpPr>
        <p:sp>
          <p:nvSpPr>
            <p:cNvPr id="133" name="Rectangle: Rounded Corners 132">
              <a:extLst>
                <a:ext uri="{FF2B5EF4-FFF2-40B4-BE49-F238E27FC236}">
                  <a16:creationId xmlns:a16="http://schemas.microsoft.com/office/drawing/2014/main" id="{B3901C0F-25EE-1A8F-22D4-58EDBAC5EC14}"/>
                </a:ext>
              </a:extLst>
            </p:cNvPr>
            <p:cNvSpPr/>
            <p:nvPr/>
          </p:nvSpPr>
          <p:spPr>
            <a:xfrm>
              <a:off x="3045537" y="3846586"/>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34" name="TextBox 133">
              <a:extLst>
                <a:ext uri="{FF2B5EF4-FFF2-40B4-BE49-F238E27FC236}">
                  <a16:creationId xmlns:a16="http://schemas.microsoft.com/office/drawing/2014/main" id="{194760C5-9A15-44AE-4F74-B65B03AC9C61}"/>
                </a:ext>
              </a:extLst>
            </p:cNvPr>
            <p:cNvSpPr txBox="1"/>
            <p:nvPr/>
          </p:nvSpPr>
          <p:spPr>
            <a:xfrm>
              <a:off x="2656697" y="3935719"/>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NDP</a:t>
              </a:r>
            </a:p>
          </p:txBody>
        </p:sp>
      </p:grpSp>
      <p:cxnSp>
        <p:nvCxnSpPr>
          <p:cNvPr id="131" name="Straight Arrow Connector 130">
            <a:extLst>
              <a:ext uri="{FF2B5EF4-FFF2-40B4-BE49-F238E27FC236}">
                <a16:creationId xmlns:a16="http://schemas.microsoft.com/office/drawing/2014/main" id="{168656F6-90C5-A38C-C491-C843898C8B54}"/>
              </a:ext>
            </a:extLst>
          </p:cNvPr>
          <p:cNvCxnSpPr>
            <a:cxnSpLocks/>
          </p:cNvCxnSpPr>
          <p:nvPr/>
        </p:nvCxnSpPr>
        <p:spPr>
          <a:xfrm>
            <a:off x="6333728" y="4881070"/>
            <a:ext cx="21352" cy="925370"/>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cxnSp>
        <p:nvCxnSpPr>
          <p:cNvPr id="132" name="Straight Arrow Connector 131">
            <a:extLst>
              <a:ext uri="{FF2B5EF4-FFF2-40B4-BE49-F238E27FC236}">
                <a16:creationId xmlns:a16="http://schemas.microsoft.com/office/drawing/2014/main" id="{B760F8C4-4F4A-1D5D-0DEC-7AF94DA7FED5}"/>
              </a:ext>
            </a:extLst>
          </p:cNvPr>
          <p:cNvCxnSpPr>
            <a:cxnSpLocks/>
          </p:cNvCxnSpPr>
          <p:nvPr/>
        </p:nvCxnSpPr>
        <p:spPr>
          <a:xfrm flipH="1" flipV="1">
            <a:off x="7130642" y="4337108"/>
            <a:ext cx="254" cy="117027"/>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067363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ontent Placeholder 2">
            <a:extLst>
              <a:ext uri="{FF2B5EF4-FFF2-40B4-BE49-F238E27FC236}">
                <a16:creationId xmlns:a16="http://schemas.microsoft.com/office/drawing/2014/main" id="{0453C235-14C3-B0BA-6C0A-F6BD8A0886EF}"/>
              </a:ext>
            </a:extLst>
          </p:cNvPr>
          <p:cNvSpPr>
            <a:spLocks noGrp="1"/>
          </p:cNvSpPr>
          <p:nvPr>
            <p:ph idx="1"/>
          </p:nvPr>
        </p:nvSpPr>
        <p:spPr>
          <a:xfrm>
            <a:off x="685800" y="1600200"/>
            <a:ext cx="7772400" cy="4495800"/>
          </a:xfrm>
        </p:spPr>
        <p:txBody>
          <a:bodyPr/>
          <a:lstStyle/>
          <a:p>
            <a:r>
              <a:rPr lang="en-US" sz="1600" dirty="0"/>
              <a:t>There are some similarities for both sounding sequences, and from the STA point of view, the sounding sequences are transparent. Thus, they can be uniformed as one coordinated sounding scheme.</a:t>
            </a:r>
          </a:p>
          <a:p>
            <a:pPr lvl="1"/>
            <a:r>
              <a:rPr lang="en-US" sz="1400" dirty="0"/>
              <a:t>AP1 and AP2 sound non-AP STAs in a ‘per-BSS’ based. </a:t>
            </a:r>
          </a:p>
          <a:p>
            <a:pPr lvl="1"/>
            <a:r>
              <a:rPr lang="en-US" sz="1400" dirty="0"/>
              <a:t>Shared AP follows the instructions in NDPA to perform NDP transmission. </a:t>
            </a:r>
          </a:p>
          <a:p>
            <a:endParaRPr lang="en-US" sz="1600" dirty="0"/>
          </a:p>
        </p:txBody>
      </p:sp>
      <p:sp>
        <p:nvSpPr>
          <p:cNvPr id="2" name="Title 1">
            <a:extLst>
              <a:ext uri="{FF2B5EF4-FFF2-40B4-BE49-F238E27FC236}">
                <a16:creationId xmlns:a16="http://schemas.microsoft.com/office/drawing/2014/main" id="{D0C100CA-238B-B579-08A4-08A5F29FC9F8}"/>
              </a:ext>
            </a:extLst>
          </p:cNvPr>
          <p:cNvSpPr>
            <a:spLocks noGrp="1"/>
          </p:cNvSpPr>
          <p:nvPr>
            <p:ph type="title"/>
          </p:nvPr>
        </p:nvSpPr>
        <p:spPr/>
        <p:txBody>
          <a:bodyPr/>
          <a:lstStyle/>
          <a:p>
            <a:r>
              <a:rPr lang="en-US" altLang="zh-TW" sz="2800" dirty="0"/>
              <a:t>Coordinated</a:t>
            </a:r>
            <a:r>
              <a:rPr lang="en-US" sz="2800" dirty="0"/>
              <a:t> Sounding Sequence</a:t>
            </a:r>
            <a:endParaRPr lang="en-US" dirty="0"/>
          </a:p>
        </p:txBody>
      </p:sp>
      <p:sp>
        <p:nvSpPr>
          <p:cNvPr id="4" name="Slide Number Placeholder 3">
            <a:extLst>
              <a:ext uri="{FF2B5EF4-FFF2-40B4-BE49-F238E27FC236}">
                <a16:creationId xmlns:a16="http://schemas.microsoft.com/office/drawing/2014/main" id="{C6AF8523-8DCA-7DBC-F9E9-2618D93C6E79}"/>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
        <p:nvSpPr>
          <p:cNvPr id="5" name="Footer Placeholder 4">
            <a:extLst>
              <a:ext uri="{FF2B5EF4-FFF2-40B4-BE49-F238E27FC236}">
                <a16:creationId xmlns:a16="http://schemas.microsoft.com/office/drawing/2014/main" id="{5DFF648D-3F54-4AF6-05C4-607CD2D94E2A}"/>
              </a:ext>
            </a:extLst>
          </p:cNvPr>
          <p:cNvSpPr>
            <a:spLocks noGrp="1"/>
          </p:cNvSpPr>
          <p:nvPr>
            <p:ph type="ftr" sz="quarter" idx="3"/>
          </p:nvPr>
        </p:nvSpPr>
        <p:spPr/>
        <p:txBody>
          <a:bodyPr/>
          <a:lstStyle/>
          <a:p>
            <a:pPr>
              <a:defRPr/>
            </a:pPr>
            <a:r>
              <a:rPr lang="en-US" altLang="ko-KR"/>
              <a:t>You-Wei Chen, Mediatek Inc.</a:t>
            </a:r>
            <a:endParaRPr lang="en-US" altLang="ko-KR" dirty="0"/>
          </a:p>
        </p:txBody>
      </p:sp>
      <p:grpSp>
        <p:nvGrpSpPr>
          <p:cNvPr id="6" name="Group 5">
            <a:extLst>
              <a:ext uri="{FF2B5EF4-FFF2-40B4-BE49-F238E27FC236}">
                <a16:creationId xmlns:a16="http://schemas.microsoft.com/office/drawing/2014/main" id="{3197A17C-BF49-0D80-C93E-496D2B9F0161}"/>
              </a:ext>
            </a:extLst>
          </p:cNvPr>
          <p:cNvGrpSpPr/>
          <p:nvPr/>
        </p:nvGrpSpPr>
        <p:grpSpPr>
          <a:xfrm>
            <a:off x="2137427" y="4038600"/>
            <a:ext cx="1460416" cy="1798848"/>
            <a:chOff x="2250453" y="4250675"/>
            <a:chExt cx="1460416" cy="1798848"/>
          </a:xfrm>
        </p:grpSpPr>
        <p:sp>
          <p:nvSpPr>
            <p:cNvPr id="50" name="TextBox 49">
              <a:extLst>
                <a:ext uri="{FF2B5EF4-FFF2-40B4-BE49-F238E27FC236}">
                  <a16:creationId xmlns:a16="http://schemas.microsoft.com/office/drawing/2014/main" id="{A58305E1-B174-2DD8-51C5-1A615E148A7D}"/>
                </a:ext>
              </a:extLst>
            </p:cNvPr>
            <p:cNvSpPr txBox="1"/>
            <p:nvPr/>
          </p:nvSpPr>
          <p:spPr>
            <a:xfrm>
              <a:off x="2463253" y="5803302"/>
              <a:ext cx="1247616" cy="246221"/>
            </a:xfrm>
            <a:prstGeom prst="rect">
              <a:avLst/>
            </a:prstGeom>
            <a:noFill/>
          </p:spPr>
          <p:txBody>
            <a:bodyPr wrap="square">
              <a:spAutoFit/>
            </a:bodyPr>
            <a:lstStyle/>
            <a:p>
              <a:r>
                <a:rPr lang="en-US" sz="1000" b="1" dirty="0">
                  <a:latin typeface="Arial Narrow" panose="020B0606020202030204" pitchFamily="34" charset="0"/>
                </a:rPr>
                <a:t>non-AP STA2</a:t>
              </a:r>
              <a:r>
                <a:rPr lang="en-US" altLang="zh-TW" sz="1000" b="1" dirty="0">
                  <a:latin typeface="Arial Narrow" panose="020B0606020202030204" pitchFamily="34" charset="0"/>
                </a:rPr>
                <a:t> </a:t>
              </a:r>
              <a:endParaRPr lang="en-US" sz="1000" b="1" dirty="0">
                <a:latin typeface="Arial Narrow" panose="020B0606020202030204" pitchFamily="34" charset="0"/>
              </a:endParaRPr>
            </a:p>
          </p:txBody>
        </p:sp>
        <p:grpSp>
          <p:nvGrpSpPr>
            <p:cNvPr id="51" name="Group 50">
              <a:extLst>
                <a:ext uri="{FF2B5EF4-FFF2-40B4-BE49-F238E27FC236}">
                  <a16:creationId xmlns:a16="http://schemas.microsoft.com/office/drawing/2014/main" id="{6C9F1A84-5B5B-01B8-1439-E24F53E6C093}"/>
                </a:ext>
              </a:extLst>
            </p:cNvPr>
            <p:cNvGrpSpPr/>
            <p:nvPr/>
          </p:nvGrpSpPr>
          <p:grpSpPr>
            <a:xfrm>
              <a:off x="2250453" y="4250675"/>
              <a:ext cx="1428802" cy="369274"/>
              <a:chOff x="439607" y="3715785"/>
              <a:chExt cx="1750596" cy="505084"/>
            </a:xfrm>
          </p:grpSpPr>
          <p:sp>
            <p:nvSpPr>
              <p:cNvPr id="98" name="TextBox 97">
                <a:extLst>
                  <a:ext uri="{FF2B5EF4-FFF2-40B4-BE49-F238E27FC236}">
                    <a16:creationId xmlns:a16="http://schemas.microsoft.com/office/drawing/2014/main" id="{415877E2-28E4-1CF5-65F0-1AF8095850A3}"/>
                  </a:ext>
                </a:extLst>
              </p:cNvPr>
              <p:cNvSpPr txBox="1"/>
              <p:nvPr/>
            </p:nvSpPr>
            <p:spPr>
              <a:xfrm>
                <a:off x="439607" y="3859068"/>
                <a:ext cx="1491025" cy="336775"/>
              </a:xfrm>
              <a:prstGeom prst="rect">
                <a:avLst/>
              </a:prstGeom>
              <a:noFill/>
            </p:spPr>
            <p:txBody>
              <a:bodyPr wrap="square">
                <a:spAutoFit/>
              </a:bodyPr>
              <a:lstStyle/>
              <a:p>
                <a:pPr algn="ctr"/>
                <a:r>
                  <a:rPr lang="en-US" altLang="zh-TW" sz="1000" b="1" dirty="0">
                    <a:latin typeface="Arial Narrow" panose="020B0606020202030204" pitchFamily="34" charset="0"/>
                  </a:rPr>
                  <a:t>AP1</a:t>
                </a:r>
              </a:p>
            </p:txBody>
          </p:sp>
          <p:pic>
            <p:nvPicPr>
              <p:cNvPr id="99" name="Picture 98">
                <a:extLst>
                  <a:ext uri="{FF2B5EF4-FFF2-40B4-BE49-F238E27FC236}">
                    <a16:creationId xmlns:a16="http://schemas.microsoft.com/office/drawing/2014/main" id="{A7F69C63-DDB8-01BF-EFCE-8583112F823A}"/>
                  </a:ext>
                </a:extLst>
              </p:cNvPr>
              <p:cNvPicPr>
                <a:picLocks noChangeAspect="1"/>
              </p:cNvPicPr>
              <p:nvPr/>
            </p:nvPicPr>
            <p:blipFill>
              <a:blip r:embed="rId2"/>
              <a:stretch>
                <a:fillRect/>
              </a:stretch>
            </p:blipFill>
            <p:spPr>
              <a:xfrm>
                <a:off x="1685119" y="3715785"/>
                <a:ext cx="505084" cy="505084"/>
              </a:xfrm>
              <a:prstGeom prst="rect">
                <a:avLst/>
              </a:prstGeom>
            </p:spPr>
          </p:pic>
        </p:grpSp>
        <p:pic>
          <p:nvPicPr>
            <p:cNvPr id="52" name="Picture 51">
              <a:extLst>
                <a:ext uri="{FF2B5EF4-FFF2-40B4-BE49-F238E27FC236}">
                  <a16:creationId xmlns:a16="http://schemas.microsoft.com/office/drawing/2014/main" id="{A19FD004-47EE-34FE-1FFB-44F4C48A365E}"/>
                </a:ext>
              </a:extLst>
            </p:cNvPr>
            <p:cNvPicPr>
              <a:picLocks noChangeAspect="1"/>
            </p:cNvPicPr>
            <p:nvPr/>
          </p:nvPicPr>
          <p:blipFill>
            <a:blip r:embed="rId3">
              <a:duotone>
                <a:schemeClr val="accent5">
                  <a:shade val="45000"/>
                  <a:satMod val="135000"/>
                </a:schemeClr>
                <a:prstClr val="white"/>
              </a:duotone>
            </a:blip>
            <a:stretch>
              <a:fillRect/>
            </a:stretch>
          </p:blipFill>
          <p:spPr>
            <a:xfrm>
              <a:off x="3393243" y="5789887"/>
              <a:ext cx="159784" cy="252584"/>
            </a:xfrm>
            <a:prstGeom prst="rect">
              <a:avLst/>
            </a:prstGeom>
          </p:spPr>
        </p:pic>
        <p:sp>
          <p:nvSpPr>
            <p:cNvPr id="53" name="TextBox 52">
              <a:extLst>
                <a:ext uri="{FF2B5EF4-FFF2-40B4-BE49-F238E27FC236}">
                  <a16:creationId xmlns:a16="http://schemas.microsoft.com/office/drawing/2014/main" id="{AF34AB81-040A-2C6D-A3BB-94C67FB1A588}"/>
                </a:ext>
              </a:extLst>
            </p:cNvPr>
            <p:cNvSpPr txBox="1"/>
            <p:nvPr/>
          </p:nvSpPr>
          <p:spPr>
            <a:xfrm>
              <a:off x="2463253" y="5309819"/>
              <a:ext cx="1247616" cy="246221"/>
            </a:xfrm>
            <a:prstGeom prst="rect">
              <a:avLst/>
            </a:prstGeom>
            <a:noFill/>
          </p:spPr>
          <p:txBody>
            <a:bodyPr wrap="square">
              <a:spAutoFit/>
            </a:bodyPr>
            <a:lstStyle/>
            <a:p>
              <a:r>
                <a:rPr lang="en-US" sz="1000" b="1" dirty="0">
                  <a:latin typeface="Arial Narrow" panose="020B0606020202030204" pitchFamily="34" charset="0"/>
                </a:rPr>
                <a:t>non-AP STA1</a:t>
              </a:r>
            </a:p>
          </p:txBody>
        </p:sp>
        <p:grpSp>
          <p:nvGrpSpPr>
            <p:cNvPr id="54" name="Group 53">
              <a:extLst>
                <a:ext uri="{FF2B5EF4-FFF2-40B4-BE49-F238E27FC236}">
                  <a16:creationId xmlns:a16="http://schemas.microsoft.com/office/drawing/2014/main" id="{C7FEF461-D57B-3A0C-2977-29110C7F4EB4}"/>
                </a:ext>
              </a:extLst>
            </p:cNvPr>
            <p:cNvGrpSpPr/>
            <p:nvPr/>
          </p:nvGrpSpPr>
          <p:grpSpPr>
            <a:xfrm>
              <a:off x="2250453" y="4724700"/>
              <a:ext cx="1428802" cy="369273"/>
              <a:chOff x="439607" y="3715785"/>
              <a:chExt cx="1750596" cy="505084"/>
            </a:xfrm>
          </p:grpSpPr>
          <p:sp>
            <p:nvSpPr>
              <p:cNvPr id="96" name="TextBox 95">
                <a:extLst>
                  <a:ext uri="{FF2B5EF4-FFF2-40B4-BE49-F238E27FC236}">
                    <a16:creationId xmlns:a16="http://schemas.microsoft.com/office/drawing/2014/main" id="{972958BF-22E9-C1B7-B849-E84598AE41FD}"/>
                  </a:ext>
                </a:extLst>
              </p:cNvPr>
              <p:cNvSpPr txBox="1"/>
              <p:nvPr/>
            </p:nvSpPr>
            <p:spPr>
              <a:xfrm>
                <a:off x="439607" y="3860371"/>
                <a:ext cx="1491025" cy="336776"/>
              </a:xfrm>
              <a:prstGeom prst="rect">
                <a:avLst/>
              </a:prstGeom>
              <a:noFill/>
            </p:spPr>
            <p:txBody>
              <a:bodyPr wrap="square">
                <a:spAutoFit/>
              </a:bodyPr>
              <a:lstStyle/>
              <a:p>
                <a:pPr algn="ctr"/>
                <a:r>
                  <a:rPr lang="en-US" altLang="zh-TW" sz="1000" b="1" dirty="0">
                    <a:latin typeface="Arial Narrow" panose="020B0606020202030204" pitchFamily="34" charset="0"/>
                  </a:rPr>
                  <a:t>AP2</a:t>
                </a:r>
              </a:p>
            </p:txBody>
          </p:sp>
          <p:pic>
            <p:nvPicPr>
              <p:cNvPr id="97" name="Picture 96">
                <a:extLst>
                  <a:ext uri="{FF2B5EF4-FFF2-40B4-BE49-F238E27FC236}">
                    <a16:creationId xmlns:a16="http://schemas.microsoft.com/office/drawing/2014/main" id="{385D7BB7-4AB2-491D-2625-CD4E7BD1F2B1}"/>
                  </a:ext>
                </a:extLst>
              </p:cNvPr>
              <p:cNvPicPr>
                <a:picLocks noChangeAspect="1"/>
              </p:cNvPicPr>
              <p:nvPr/>
            </p:nvPicPr>
            <p:blipFill>
              <a:blip r:embed="rId2">
                <a:duotone>
                  <a:schemeClr val="accent5">
                    <a:shade val="45000"/>
                    <a:satMod val="135000"/>
                  </a:schemeClr>
                  <a:prstClr val="white"/>
                </a:duotone>
              </a:blip>
              <a:stretch>
                <a:fillRect/>
              </a:stretch>
            </p:blipFill>
            <p:spPr>
              <a:xfrm>
                <a:off x="1685119" y="3715785"/>
                <a:ext cx="505084" cy="505084"/>
              </a:xfrm>
              <a:prstGeom prst="rect">
                <a:avLst/>
              </a:prstGeom>
            </p:spPr>
          </p:pic>
        </p:grpSp>
        <p:pic>
          <p:nvPicPr>
            <p:cNvPr id="55" name="Picture 54">
              <a:extLst>
                <a:ext uri="{FF2B5EF4-FFF2-40B4-BE49-F238E27FC236}">
                  <a16:creationId xmlns:a16="http://schemas.microsoft.com/office/drawing/2014/main" id="{E2CC0248-969F-BC81-C7C7-4CD5A91EFC38}"/>
                </a:ext>
              </a:extLst>
            </p:cNvPr>
            <p:cNvPicPr>
              <a:picLocks noChangeAspect="1"/>
            </p:cNvPicPr>
            <p:nvPr/>
          </p:nvPicPr>
          <p:blipFill>
            <a:blip r:embed="rId3"/>
            <a:stretch>
              <a:fillRect/>
            </a:stretch>
          </p:blipFill>
          <p:spPr>
            <a:xfrm>
              <a:off x="3393242" y="5288024"/>
              <a:ext cx="159784" cy="252584"/>
            </a:xfrm>
            <a:prstGeom prst="rect">
              <a:avLst/>
            </a:prstGeom>
          </p:spPr>
        </p:pic>
      </p:grpSp>
      <p:grpSp>
        <p:nvGrpSpPr>
          <p:cNvPr id="56" name="Group 55">
            <a:extLst>
              <a:ext uri="{FF2B5EF4-FFF2-40B4-BE49-F238E27FC236}">
                <a16:creationId xmlns:a16="http://schemas.microsoft.com/office/drawing/2014/main" id="{AD69949E-1574-2A78-D4F6-EF29062C08A3}"/>
              </a:ext>
            </a:extLst>
          </p:cNvPr>
          <p:cNvGrpSpPr/>
          <p:nvPr/>
        </p:nvGrpSpPr>
        <p:grpSpPr>
          <a:xfrm>
            <a:off x="3566229" y="4277766"/>
            <a:ext cx="3250723" cy="1437954"/>
            <a:chOff x="2957648" y="2952750"/>
            <a:chExt cx="5976802" cy="1966802"/>
          </a:xfrm>
        </p:grpSpPr>
        <p:cxnSp>
          <p:nvCxnSpPr>
            <p:cNvPr id="92" name="Straight Arrow Connector 91">
              <a:extLst>
                <a:ext uri="{FF2B5EF4-FFF2-40B4-BE49-F238E27FC236}">
                  <a16:creationId xmlns:a16="http://schemas.microsoft.com/office/drawing/2014/main" id="{E30343FD-DD55-9336-D85B-AE14B022A8B9}"/>
                </a:ext>
              </a:extLst>
            </p:cNvPr>
            <p:cNvCxnSpPr/>
            <p:nvPr/>
          </p:nvCxnSpPr>
          <p:spPr>
            <a:xfrm>
              <a:off x="2957649" y="2952750"/>
              <a:ext cx="5976801"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93" name="Straight Arrow Connector 92">
              <a:extLst>
                <a:ext uri="{FF2B5EF4-FFF2-40B4-BE49-F238E27FC236}">
                  <a16:creationId xmlns:a16="http://schemas.microsoft.com/office/drawing/2014/main" id="{1D432392-16A3-46F1-45A4-57EE2760A0B9}"/>
                </a:ext>
              </a:extLst>
            </p:cNvPr>
            <p:cNvCxnSpPr/>
            <p:nvPr/>
          </p:nvCxnSpPr>
          <p:spPr>
            <a:xfrm>
              <a:off x="2957649" y="4919552"/>
              <a:ext cx="5976801"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94" name="Straight Arrow Connector 93">
              <a:extLst>
                <a:ext uri="{FF2B5EF4-FFF2-40B4-BE49-F238E27FC236}">
                  <a16:creationId xmlns:a16="http://schemas.microsoft.com/office/drawing/2014/main" id="{1A2C4662-1BCE-AB62-0AF0-BC7F689D50A2}"/>
                </a:ext>
              </a:extLst>
            </p:cNvPr>
            <p:cNvCxnSpPr/>
            <p:nvPr/>
          </p:nvCxnSpPr>
          <p:spPr>
            <a:xfrm>
              <a:off x="2957649" y="3601117"/>
              <a:ext cx="5976801"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95" name="Straight Arrow Connector 94">
              <a:extLst>
                <a:ext uri="{FF2B5EF4-FFF2-40B4-BE49-F238E27FC236}">
                  <a16:creationId xmlns:a16="http://schemas.microsoft.com/office/drawing/2014/main" id="{C22ECA84-ED13-4D63-E4D8-EC7E0A4E1694}"/>
                </a:ext>
              </a:extLst>
            </p:cNvPr>
            <p:cNvCxnSpPr/>
            <p:nvPr/>
          </p:nvCxnSpPr>
          <p:spPr>
            <a:xfrm>
              <a:off x="2957648" y="4233115"/>
              <a:ext cx="5976801"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grpSp>
      <p:sp>
        <p:nvSpPr>
          <p:cNvPr id="57" name="Rectangle: Rounded Corners 56">
            <a:extLst>
              <a:ext uri="{FF2B5EF4-FFF2-40B4-BE49-F238E27FC236}">
                <a16:creationId xmlns:a16="http://schemas.microsoft.com/office/drawing/2014/main" id="{8AB62EB4-BFE3-1B14-12BE-82E5B1561084}"/>
              </a:ext>
            </a:extLst>
          </p:cNvPr>
          <p:cNvSpPr/>
          <p:nvPr/>
        </p:nvSpPr>
        <p:spPr>
          <a:xfrm>
            <a:off x="3890209" y="3923940"/>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58" name="TextBox 57">
            <a:extLst>
              <a:ext uri="{FF2B5EF4-FFF2-40B4-BE49-F238E27FC236}">
                <a16:creationId xmlns:a16="http://schemas.microsoft.com/office/drawing/2014/main" id="{66020919-249C-E62F-0262-C2065BE7CC14}"/>
              </a:ext>
            </a:extLst>
          </p:cNvPr>
          <p:cNvSpPr txBox="1"/>
          <p:nvPr/>
        </p:nvSpPr>
        <p:spPr>
          <a:xfrm>
            <a:off x="3526897" y="4019626"/>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NDPA</a:t>
            </a:r>
          </a:p>
        </p:txBody>
      </p:sp>
      <p:cxnSp>
        <p:nvCxnSpPr>
          <p:cNvPr id="59" name="Straight Arrow Connector 58">
            <a:extLst>
              <a:ext uri="{FF2B5EF4-FFF2-40B4-BE49-F238E27FC236}">
                <a16:creationId xmlns:a16="http://schemas.microsoft.com/office/drawing/2014/main" id="{931AAAE6-3871-E565-4E20-50BF06FEBD8E}"/>
              </a:ext>
            </a:extLst>
          </p:cNvPr>
          <p:cNvCxnSpPr>
            <a:cxnSpLocks/>
          </p:cNvCxnSpPr>
          <p:nvPr/>
        </p:nvCxnSpPr>
        <p:spPr>
          <a:xfrm>
            <a:off x="4099629" y="4369111"/>
            <a:ext cx="0" cy="826407"/>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grpSp>
        <p:nvGrpSpPr>
          <p:cNvPr id="60" name="Group 59">
            <a:extLst>
              <a:ext uri="{FF2B5EF4-FFF2-40B4-BE49-F238E27FC236}">
                <a16:creationId xmlns:a16="http://schemas.microsoft.com/office/drawing/2014/main" id="{5E4D16E4-F2B3-03AD-1156-A05C5DEFB3B5}"/>
              </a:ext>
            </a:extLst>
          </p:cNvPr>
          <p:cNvGrpSpPr/>
          <p:nvPr/>
        </p:nvGrpSpPr>
        <p:grpSpPr>
          <a:xfrm>
            <a:off x="4290963" y="3918803"/>
            <a:ext cx="1216945" cy="362116"/>
            <a:chOff x="2672174" y="3846586"/>
            <a:chExt cx="1216945" cy="362116"/>
          </a:xfrm>
        </p:grpSpPr>
        <p:sp>
          <p:nvSpPr>
            <p:cNvPr id="90" name="Rectangle: Rounded Corners 89">
              <a:extLst>
                <a:ext uri="{FF2B5EF4-FFF2-40B4-BE49-F238E27FC236}">
                  <a16:creationId xmlns:a16="http://schemas.microsoft.com/office/drawing/2014/main" id="{3877709A-2D9C-164C-211C-B608BFBB26B4}"/>
                </a:ext>
              </a:extLst>
            </p:cNvPr>
            <p:cNvSpPr/>
            <p:nvPr/>
          </p:nvSpPr>
          <p:spPr>
            <a:xfrm>
              <a:off x="3043536" y="3846586"/>
              <a:ext cx="474220" cy="362116"/>
            </a:xfrm>
            <a:prstGeom prst="roundRect">
              <a:avLst/>
            </a:prstGeom>
            <a:ln w="19050">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1" name="TextBox 90">
              <a:extLst>
                <a:ext uri="{FF2B5EF4-FFF2-40B4-BE49-F238E27FC236}">
                  <a16:creationId xmlns:a16="http://schemas.microsoft.com/office/drawing/2014/main" id="{FB15B011-DEB0-D488-27DB-2139D26AF390}"/>
                </a:ext>
              </a:extLst>
            </p:cNvPr>
            <p:cNvSpPr txBox="1"/>
            <p:nvPr/>
          </p:nvSpPr>
          <p:spPr>
            <a:xfrm>
              <a:off x="2672174" y="3943358"/>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NDP</a:t>
              </a:r>
            </a:p>
          </p:txBody>
        </p:sp>
      </p:grpSp>
      <p:sp>
        <p:nvSpPr>
          <p:cNvPr id="61" name="Rectangle: Rounded Corners 60">
            <a:extLst>
              <a:ext uri="{FF2B5EF4-FFF2-40B4-BE49-F238E27FC236}">
                <a16:creationId xmlns:a16="http://schemas.microsoft.com/office/drawing/2014/main" id="{F86740BF-3878-F8AD-D8EB-048753C79A1F}"/>
              </a:ext>
            </a:extLst>
          </p:cNvPr>
          <p:cNvSpPr/>
          <p:nvPr/>
        </p:nvSpPr>
        <p:spPr>
          <a:xfrm>
            <a:off x="5382938" y="3916561"/>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62" name="TextBox 61">
            <a:extLst>
              <a:ext uri="{FF2B5EF4-FFF2-40B4-BE49-F238E27FC236}">
                <a16:creationId xmlns:a16="http://schemas.microsoft.com/office/drawing/2014/main" id="{D30DCCF9-043B-B102-44E7-1A9B40746AA9}"/>
              </a:ext>
            </a:extLst>
          </p:cNvPr>
          <p:cNvSpPr txBox="1"/>
          <p:nvPr/>
        </p:nvSpPr>
        <p:spPr>
          <a:xfrm>
            <a:off x="5002519" y="4016123"/>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BFRP</a:t>
            </a:r>
          </a:p>
        </p:txBody>
      </p:sp>
      <p:sp>
        <p:nvSpPr>
          <p:cNvPr id="63" name="Rectangle: Rounded Corners 62">
            <a:extLst>
              <a:ext uri="{FF2B5EF4-FFF2-40B4-BE49-F238E27FC236}">
                <a16:creationId xmlns:a16="http://schemas.microsoft.com/office/drawing/2014/main" id="{F302AF88-9215-4C03-7527-2703AAA71717}"/>
              </a:ext>
            </a:extLst>
          </p:cNvPr>
          <p:cNvSpPr/>
          <p:nvPr/>
        </p:nvSpPr>
        <p:spPr>
          <a:xfrm>
            <a:off x="6029024" y="4851741"/>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64" name="TextBox 63">
            <a:extLst>
              <a:ext uri="{FF2B5EF4-FFF2-40B4-BE49-F238E27FC236}">
                <a16:creationId xmlns:a16="http://schemas.microsoft.com/office/drawing/2014/main" id="{39BE9672-46EE-70D1-1799-D0B6FA478C70}"/>
              </a:ext>
            </a:extLst>
          </p:cNvPr>
          <p:cNvSpPr txBox="1"/>
          <p:nvPr/>
        </p:nvSpPr>
        <p:spPr>
          <a:xfrm>
            <a:off x="5628581" y="4909606"/>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BFR</a:t>
            </a:r>
          </a:p>
        </p:txBody>
      </p:sp>
      <p:cxnSp>
        <p:nvCxnSpPr>
          <p:cNvPr id="65" name="Straight Arrow Connector 64">
            <a:extLst>
              <a:ext uri="{FF2B5EF4-FFF2-40B4-BE49-F238E27FC236}">
                <a16:creationId xmlns:a16="http://schemas.microsoft.com/office/drawing/2014/main" id="{4CB14CC4-2195-FB6A-68E1-600C38784C12}"/>
              </a:ext>
            </a:extLst>
          </p:cNvPr>
          <p:cNvCxnSpPr>
            <a:cxnSpLocks/>
          </p:cNvCxnSpPr>
          <p:nvPr/>
        </p:nvCxnSpPr>
        <p:spPr>
          <a:xfrm>
            <a:off x="5607238" y="4368694"/>
            <a:ext cx="0" cy="826407"/>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cxnSp>
        <p:nvCxnSpPr>
          <p:cNvPr id="66" name="Straight Arrow Connector 65">
            <a:extLst>
              <a:ext uri="{FF2B5EF4-FFF2-40B4-BE49-F238E27FC236}">
                <a16:creationId xmlns:a16="http://schemas.microsoft.com/office/drawing/2014/main" id="{6DD02707-7037-6853-FD18-8E527A836C39}"/>
              </a:ext>
            </a:extLst>
          </p:cNvPr>
          <p:cNvCxnSpPr>
            <a:cxnSpLocks/>
          </p:cNvCxnSpPr>
          <p:nvPr/>
        </p:nvCxnSpPr>
        <p:spPr>
          <a:xfrm>
            <a:off x="4819189" y="4301317"/>
            <a:ext cx="2174" cy="906431"/>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cxnSp>
        <p:nvCxnSpPr>
          <p:cNvPr id="67" name="Straight Arrow Connector 66">
            <a:extLst>
              <a:ext uri="{FF2B5EF4-FFF2-40B4-BE49-F238E27FC236}">
                <a16:creationId xmlns:a16="http://schemas.microsoft.com/office/drawing/2014/main" id="{BD2E3E62-96CA-5520-2D07-D4D383E645CD}"/>
              </a:ext>
            </a:extLst>
          </p:cNvPr>
          <p:cNvCxnSpPr>
            <a:cxnSpLocks/>
          </p:cNvCxnSpPr>
          <p:nvPr/>
        </p:nvCxnSpPr>
        <p:spPr>
          <a:xfrm flipV="1">
            <a:off x="6241054" y="4298408"/>
            <a:ext cx="0" cy="544374"/>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cxnSp>
        <p:nvCxnSpPr>
          <p:cNvPr id="70" name="Straight Arrow Connector 69">
            <a:extLst>
              <a:ext uri="{FF2B5EF4-FFF2-40B4-BE49-F238E27FC236}">
                <a16:creationId xmlns:a16="http://schemas.microsoft.com/office/drawing/2014/main" id="{C0164EF3-6197-4D70-E639-8DA152BACD83}"/>
              </a:ext>
            </a:extLst>
          </p:cNvPr>
          <p:cNvCxnSpPr>
            <a:cxnSpLocks/>
          </p:cNvCxnSpPr>
          <p:nvPr/>
        </p:nvCxnSpPr>
        <p:spPr>
          <a:xfrm>
            <a:off x="4197125" y="4358062"/>
            <a:ext cx="0" cy="393104"/>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cxnSp>
        <p:nvCxnSpPr>
          <p:cNvPr id="74" name="Straight Arrow Connector 73">
            <a:extLst>
              <a:ext uri="{FF2B5EF4-FFF2-40B4-BE49-F238E27FC236}">
                <a16:creationId xmlns:a16="http://schemas.microsoft.com/office/drawing/2014/main" id="{0ADBB74D-BAC3-A727-80E1-AE36B9B4E59A}"/>
              </a:ext>
            </a:extLst>
          </p:cNvPr>
          <p:cNvCxnSpPr>
            <a:cxnSpLocks/>
          </p:cNvCxnSpPr>
          <p:nvPr/>
        </p:nvCxnSpPr>
        <p:spPr>
          <a:xfrm flipV="1">
            <a:off x="6150250" y="4740311"/>
            <a:ext cx="2298" cy="119002"/>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grpSp>
        <p:nvGrpSpPr>
          <p:cNvPr id="75" name="Group 74">
            <a:extLst>
              <a:ext uri="{FF2B5EF4-FFF2-40B4-BE49-F238E27FC236}">
                <a16:creationId xmlns:a16="http://schemas.microsoft.com/office/drawing/2014/main" id="{AC080616-85F6-FDBA-C24F-35885A7CB627}"/>
              </a:ext>
            </a:extLst>
          </p:cNvPr>
          <p:cNvGrpSpPr/>
          <p:nvPr/>
        </p:nvGrpSpPr>
        <p:grpSpPr>
          <a:xfrm>
            <a:off x="4278986" y="4379056"/>
            <a:ext cx="1216945" cy="362116"/>
            <a:chOff x="2656697" y="3846586"/>
            <a:chExt cx="1216945" cy="362116"/>
          </a:xfrm>
        </p:grpSpPr>
        <p:sp>
          <p:nvSpPr>
            <p:cNvPr id="88" name="Rectangle: Rounded Corners 87">
              <a:extLst>
                <a:ext uri="{FF2B5EF4-FFF2-40B4-BE49-F238E27FC236}">
                  <a16:creationId xmlns:a16="http://schemas.microsoft.com/office/drawing/2014/main" id="{3EE31EB9-FC30-38B7-CF2A-72C56C2D43B4}"/>
                </a:ext>
              </a:extLst>
            </p:cNvPr>
            <p:cNvSpPr/>
            <p:nvPr/>
          </p:nvSpPr>
          <p:spPr>
            <a:xfrm>
              <a:off x="3045537" y="3846586"/>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9" name="TextBox 88">
              <a:extLst>
                <a:ext uri="{FF2B5EF4-FFF2-40B4-BE49-F238E27FC236}">
                  <a16:creationId xmlns:a16="http://schemas.microsoft.com/office/drawing/2014/main" id="{32983B69-26CC-F8AD-34A1-1BD840A6C75A}"/>
                </a:ext>
              </a:extLst>
            </p:cNvPr>
            <p:cNvSpPr txBox="1"/>
            <p:nvPr/>
          </p:nvSpPr>
          <p:spPr>
            <a:xfrm>
              <a:off x="2656697" y="3935719"/>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NDP</a:t>
              </a:r>
            </a:p>
          </p:txBody>
        </p:sp>
      </p:grpSp>
      <p:cxnSp>
        <p:nvCxnSpPr>
          <p:cNvPr id="101" name="Straight Arrow Connector 100">
            <a:extLst>
              <a:ext uri="{FF2B5EF4-FFF2-40B4-BE49-F238E27FC236}">
                <a16:creationId xmlns:a16="http://schemas.microsoft.com/office/drawing/2014/main" id="{D8CC1F8B-B840-D54D-045F-8C7542B62DBF}"/>
              </a:ext>
            </a:extLst>
          </p:cNvPr>
          <p:cNvCxnSpPr>
            <a:cxnSpLocks/>
          </p:cNvCxnSpPr>
          <p:nvPr/>
        </p:nvCxnSpPr>
        <p:spPr>
          <a:xfrm>
            <a:off x="4909805" y="4802414"/>
            <a:ext cx="0" cy="393104"/>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cxnSp>
        <p:nvCxnSpPr>
          <p:cNvPr id="102" name="Straight Arrow Connector 101">
            <a:extLst>
              <a:ext uri="{FF2B5EF4-FFF2-40B4-BE49-F238E27FC236}">
                <a16:creationId xmlns:a16="http://schemas.microsoft.com/office/drawing/2014/main" id="{7545FB0C-C598-69DD-3167-53E60837A8A8}"/>
              </a:ext>
            </a:extLst>
          </p:cNvPr>
          <p:cNvCxnSpPr>
            <a:cxnSpLocks/>
          </p:cNvCxnSpPr>
          <p:nvPr/>
        </p:nvCxnSpPr>
        <p:spPr>
          <a:xfrm>
            <a:off x="5706973" y="4375479"/>
            <a:ext cx="0" cy="393104"/>
          </a:xfrm>
          <a:prstGeom prst="straightConnector1">
            <a:avLst/>
          </a:prstGeom>
          <a:ln w="19050">
            <a:solidFill>
              <a:schemeClr val="tx1">
                <a:lumMod val="40000"/>
                <a:lumOff val="60000"/>
              </a:schemeClr>
            </a:solidFill>
            <a:prstDash val="dash"/>
            <a:tailEnd type="triangle"/>
          </a:ln>
        </p:spPr>
        <p:style>
          <a:lnRef idx="1">
            <a:schemeClr val="dk1"/>
          </a:lnRef>
          <a:fillRef idx="0">
            <a:schemeClr val="dk1"/>
          </a:fillRef>
          <a:effectRef idx="0">
            <a:schemeClr val="dk1"/>
          </a:effectRef>
          <a:fontRef idx="minor">
            <a:schemeClr val="tx1"/>
          </a:fontRef>
        </p:style>
      </p:cxnSp>
      <p:sp>
        <p:nvSpPr>
          <p:cNvPr id="7" name="Rectangle 4">
            <a:extLst>
              <a:ext uri="{FF2B5EF4-FFF2-40B4-BE49-F238E27FC236}">
                <a16:creationId xmlns:a16="http://schemas.microsoft.com/office/drawing/2014/main" id="{4476FC43-6D81-CD64-AD23-8425C55E9B65}"/>
              </a:ext>
            </a:extLst>
          </p:cNvPr>
          <p:cNvSpPr>
            <a:spLocks noGrp="1" noChangeArrowheads="1"/>
          </p:cNvSpPr>
          <p:nvPr>
            <p:ph type="dt" sz="half" idx="2"/>
          </p:nvPr>
        </p:nvSpPr>
        <p:spPr bwMode="auto">
          <a:xfrm>
            <a:off x="696913" y="332601"/>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Sept 2024</a:t>
            </a:r>
          </a:p>
        </p:txBody>
      </p:sp>
    </p:spTree>
    <p:extLst>
      <p:ext uri="{BB962C8B-B14F-4D97-AF65-F5344CB8AC3E}">
        <p14:creationId xmlns:p14="http://schemas.microsoft.com/office/powerpoint/2010/main" val="4273102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0719A-4386-FAAC-D826-E1DEBDBF4A59}"/>
              </a:ext>
            </a:extLst>
          </p:cNvPr>
          <p:cNvSpPr>
            <a:spLocks noGrp="1"/>
          </p:cNvSpPr>
          <p:nvPr>
            <p:ph type="title"/>
          </p:nvPr>
        </p:nvSpPr>
        <p:spPr/>
        <p:txBody>
          <a:bodyPr/>
          <a:lstStyle/>
          <a:p>
            <a:r>
              <a:rPr lang="en-US" sz="2800" dirty="0"/>
              <a:t>NDP – </a:t>
            </a:r>
            <a:r>
              <a:rPr lang="en-US" dirty="0"/>
              <a:t>Global Index LTFs</a:t>
            </a:r>
          </a:p>
        </p:txBody>
      </p:sp>
      <p:sp>
        <p:nvSpPr>
          <p:cNvPr id="3" name="Content Placeholder 2">
            <a:extLst>
              <a:ext uri="{FF2B5EF4-FFF2-40B4-BE49-F238E27FC236}">
                <a16:creationId xmlns:a16="http://schemas.microsoft.com/office/drawing/2014/main" id="{811DC5CA-A30E-9ACD-C80E-00A57A2288C1}"/>
              </a:ext>
            </a:extLst>
          </p:cNvPr>
          <p:cNvSpPr>
            <a:spLocks noGrp="1"/>
          </p:cNvSpPr>
          <p:nvPr>
            <p:ph idx="1"/>
          </p:nvPr>
        </p:nvSpPr>
        <p:spPr/>
        <p:txBody>
          <a:bodyPr/>
          <a:lstStyle/>
          <a:p>
            <a:pPr marL="342900" lvl="2" indent="-342900" defTabSz="342900">
              <a:buFont typeface="Lucida Grande"/>
              <a:buChar char="•"/>
            </a:pPr>
            <a:r>
              <a:rPr lang="en-US" dirty="0"/>
              <a:t>Global index LTFs concept was discussed in [4].</a:t>
            </a:r>
          </a:p>
          <a:p>
            <a:pPr marL="342900" lvl="2" indent="-342900" defTabSz="342900">
              <a:buFont typeface="Lucida Grande"/>
              <a:buChar char="•"/>
            </a:pPr>
            <a:r>
              <a:rPr lang="en-US" dirty="0"/>
              <a:t>Sharing and Shared APs send LTFs regarding to the total sounding </a:t>
            </a:r>
            <a:r>
              <a:rPr lang="en-US" sz="1600" dirty="0"/>
              <a:t>NSS.</a:t>
            </a:r>
            <a:endParaRPr lang="en-US" dirty="0"/>
          </a:p>
          <a:p>
            <a:endParaRPr lang="en-US" dirty="0"/>
          </a:p>
        </p:txBody>
      </p:sp>
      <p:sp>
        <p:nvSpPr>
          <p:cNvPr id="5" name="Footer Placeholder 4">
            <a:extLst>
              <a:ext uri="{FF2B5EF4-FFF2-40B4-BE49-F238E27FC236}">
                <a16:creationId xmlns:a16="http://schemas.microsoft.com/office/drawing/2014/main" id="{E969F272-97A8-61AE-9AD5-4934D1E920F5}"/>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57" name="TextBox 56">
            <a:extLst>
              <a:ext uri="{FF2B5EF4-FFF2-40B4-BE49-F238E27FC236}">
                <a16:creationId xmlns:a16="http://schemas.microsoft.com/office/drawing/2014/main" id="{CA23CE5A-EB21-50F9-86EC-6FB1B5F0CA33}"/>
              </a:ext>
            </a:extLst>
          </p:cNvPr>
          <p:cNvSpPr txBox="1"/>
          <p:nvPr/>
        </p:nvSpPr>
        <p:spPr>
          <a:xfrm>
            <a:off x="2255198" y="3604133"/>
            <a:ext cx="1491025" cy="246221"/>
          </a:xfrm>
          <a:prstGeom prst="rect">
            <a:avLst/>
          </a:prstGeom>
          <a:noFill/>
        </p:spPr>
        <p:txBody>
          <a:bodyPr wrap="square">
            <a:spAutoFit/>
          </a:bodyPr>
          <a:lstStyle/>
          <a:p>
            <a:pPr algn="ctr"/>
            <a:r>
              <a:rPr lang="en-US" altLang="zh-TW" sz="1000" b="1" dirty="0">
                <a:latin typeface="Arial Narrow" panose="020B0606020202030204" pitchFamily="34" charset="0"/>
              </a:rPr>
              <a:t>Shared AP</a:t>
            </a:r>
          </a:p>
        </p:txBody>
      </p:sp>
      <p:pic>
        <p:nvPicPr>
          <p:cNvPr id="58" name="Picture 57">
            <a:extLst>
              <a:ext uri="{FF2B5EF4-FFF2-40B4-BE49-F238E27FC236}">
                <a16:creationId xmlns:a16="http://schemas.microsoft.com/office/drawing/2014/main" id="{4340C22F-73B2-262C-1725-AB8DA16876A1}"/>
              </a:ext>
            </a:extLst>
          </p:cNvPr>
          <p:cNvPicPr>
            <a:picLocks noChangeAspect="1"/>
          </p:cNvPicPr>
          <p:nvPr/>
        </p:nvPicPr>
        <p:blipFill>
          <a:blip r:embed="rId2"/>
          <a:stretch>
            <a:fillRect/>
          </a:stretch>
        </p:blipFill>
        <p:spPr>
          <a:xfrm>
            <a:off x="3341823" y="3406773"/>
            <a:ext cx="505084" cy="505084"/>
          </a:xfrm>
          <a:prstGeom prst="rect">
            <a:avLst/>
          </a:prstGeom>
        </p:spPr>
      </p:pic>
      <p:sp>
        <p:nvSpPr>
          <p:cNvPr id="60" name="TextBox 59">
            <a:extLst>
              <a:ext uri="{FF2B5EF4-FFF2-40B4-BE49-F238E27FC236}">
                <a16:creationId xmlns:a16="http://schemas.microsoft.com/office/drawing/2014/main" id="{891D4667-FB1B-E768-F786-7B9DA3A7DE83}"/>
              </a:ext>
            </a:extLst>
          </p:cNvPr>
          <p:cNvSpPr txBox="1"/>
          <p:nvPr/>
        </p:nvSpPr>
        <p:spPr>
          <a:xfrm>
            <a:off x="4649684" y="3567441"/>
            <a:ext cx="1491025" cy="246221"/>
          </a:xfrm>
          <a:prstGeom prst="rect">
            <a:avLst/>
          </a:prstGeom>
          <a:noFill/>
        </p:spPr>
        <p:txBody>
          <a:bodyPr wrap="square">
            <a:spAutoFit/>
          </a:bodyPr>
          <a:lstStyle/>
          <a:p>
            <a:pPr algn="ctr"/>
            <a:r>
              <a:rPr lang="en-US" altLang="zh-TW" sz="1000" b="1" dirty="0">
                <a:latin typeface="Arial Narrow" panose="020B0606020202030204" pitchFamily="34" charset="0"/>
              </a:rPr>
              <a:t>Sharing AP</a:t>
            </a:r>
          </a:p>
        </p:txBody>
      </p:sp>
      <p:pic>
        <p:nvPicPr>
          <p:cNvPr id="61" name="Picture 60">
            <a:extLst>
              <a:ext uri="{FF2B5EF4-FFF2-40B4-BE49-F238E27FC236}">
                <a16:creationId xmlns:a16="http://schemas.microsoft.com/office/drawing/2014/main" id="{91506980-6EAC-7EA4-A853-D5AE8693950E}"/>
              </a:ext>
            </a:extLst>
          </p:cNvPr>
          <p:cNvPicPr>
            <a:picLocks noChangeAspect="1"/>
          </p:cNvPicPr>
          <p:nvPr/>
        </p:nvPicPr>
        <p:blipFill>
          <a:blip r:embed="rId2">
            <a:duotone>
              <a:schemeClr val="accent5">
                <a:shade val="45000"/>
                <a:satMod val="135000"/>
              </a:schemeClr>
              <a:prstClr val="white"/>
            </a:duotone>
          </a:blip>
          <a:stretch>
            <a:fillRect/>
          </a:stretch>
        </p:blipFill>
        <p:spPr>
          <a:xfrm>
            <a:off x="5763195" y="3390900"/>
            <a:ext cx="505084" cy="505084"/>
          </a:xfrm>
          <a:prstGeom prst="rect">
            <a:avLst/>
          </a:prstGeom>
        </p:spPr>
      </p:pic>
      <p:sp>
        <p:nvSpPr>
          <p:cNvPr id="62" name="TextBox 61">
            <a:extLst>
              <a:ext uri="{FF2B5EF4-FFF2-40B4-BE49-F238E27FC236}">
                <a16:creationId xmlns:a16="http://schemas.microsoft.com/office/drawing/2014/main" id="{0657E2B1-73C0-C0D5-E4D9-C4137B34E9BE}"/>
              </a:ext>
            </a:extLst>
          </p:cNvPr>
          <p:cNvSpPr txBox="1"/>
          <p:nvPr/>
        </p:nvSpPr>
        <p:spPr>
          <a:xfrm>
            <a:off x="2848852" y="3791821"/>
            <a:ext cx="1491025" cy="246221"/>
          </a:xfrm>
          <a:prstGeom prst="rect">
            <a:avLst/>
          </a:prstGeom>
          <a:noFill/>
        </p:spPr>
        <p:txBody>
          <a:bodyPr wrap="square">
            <a:spAutoFit/>
          </a:bodyPr>
          <a:lstStyle/>
          <a:p>
            <a:pPr algn="ctr"/>
            <a:r>
              <a:rPr lang="en-US" altLang="zh-TW" sz="1000" b="1" i="1" dirty="0">
                <a:latin typeface="Arial Narrow" panose="020B0606020202030204" pitchFamily="34" charset="0"/>
              </a:rPr>
              <a:t>Y</a:t>
            </a:r>
            <a:r>
              <a:rPr lang="en-US" altLang="zh-TW" sz="1000" b="1" dirty="0">
                <a:latin typeface="Arial Narrow" panose="020B0606020202030204" pitchFamily="34" charset="0"/>
              </a:rPr>
              <a:t> antenna</a:t>
            </a:r>
          </a:p>
        </p:txBody>
      </p:sp>
      <p:sp>
        <p:nvSpPr>
          <p:cNvPr id="63" name="TextBox 62">
            <a:extLst>
              <a:ext uri="{FF2B5EF4-FFF2-40B4-BE49-F238E27FC236}">
                <a16:creationId xmlns:a16="http://schemas.microsoft.com/office/drawing/2014/main" id="{DBAD8BEF-7732-5EF7-CC7B-5B013CD9BB93}"/>
              </a:ext>
            </a:extLst>
          </p:cNvPr>
          <p:cNvSpPr txBox="1"/>
          <p:nvPr/>
        </p:nvSpPr>
        <p:spPr>
          <a:xfrm>
            <a:off x="5258951" y="3744130"/>
            <a:ext cx="1491025" cy="246221"/>
          </a:xfrm>
          <a:prstGeom prst="rect">
            <a:avLst/>
          </a:prstGeom>
          <a:noFill/>
        </p:spPr>
        <p:txBody>
          <a:bodyPr wrap="square">
            <a:spAutoFit/>
          </a:bodyPr>
          <a:lstStyle/>
          <a:p>
            <a:pPr algn="ctr"/>
            <a:r>
              <a:rPr lang="en-US" altLang="zh-TW" sz="1000" b="1" i="1" dirty="0">
                <a:solidFill>
                  <a:srgbClr val="6FA58E"/>
                </a:solidFill>
                <a:latin typeface="Arial Narrow" panose="020B0606020202030204" pitchFamily="34" charset="0"/>
              </a:rPr>
              <a:t>X</a:t>
            </a:r>
            <a:r>
              <a:rPr lang="en-US" altLang="zh-TW" sz="1000" b="1" dirty="0">
                <a:solidFill>
                  <a:srgbClr val="6FA58E"/>
                </a:solidFill>
                <a:latin typeface="Arial Narrow" panose="020B0606020202030204" pitchFamily="34" charset="0"/>
              </a:rPr>
              <a:t> antenna</a:t>
            </a:r>
          </a:p>
        </p:txBody>
      </p:sp>
      <p:sp>
        <p:nvSpPr>
          <p:cNvPr id="80" name="TextBox 79">
            <a:extLst>
              <a:ext uri="{FF2B5EF4-FFF2-40B4-BE49-F238E27FC236}">
                <a16:creationId xmlns:a16="http://schemas.microsoft.com/office/drawing/2014/main" id="{1E77F1E6-A068-9D21-5C22-05ED982E212A}"/>
              </a:ext>
            </a:extLst>
          </p:cNvPr>
          <p:cNvSpPr txBox="1"/>
          <p:nvPr/>
        </p:nvSpPr>
        <p:spPr>
          <a:xfrm>
            <a:off x="559041" y="4381864"/>
            <a:ext cx="1092483" cy="246221"/>
          </a:xfrm>
          <a:prstGeom prst="rect">
            <a:avLst/>
          </a:prstGeom>
          <a:noFill/>
        </p:spPr>
        <p:txBody>
          <a:bodyPr wrap="square">
            <a:spAutoFit/>
          </a:bodyPr>
          <a:lstStyle/>
          <a:p>
            <a:pPr algn="ctr"/>
            <a:r>
              <a:rPr lang="en-US" altLang="zh-TW" sz="1000" b="1" dirty="0">
                <a:latin typeface="Arial Narrow" panose="020B0606020202030204" pitchFamily="34" charset="0"/>
              </a:rPr>
              <a:t>NDP:</a:t>
            </a:r>
          </a:p>
        </p:txBody>
      </p:sp>
      <p:grpSp>
        <p:nvGrpSpPr>
          <p:cNvPr id="42" name="Group 41">
            <a:extLst>
              <a:ext uri="{FF2B5EF4-FFF2-40B4-BE49-F238E27FC236}">
                <a16:creationId xmlns:a16="http://schemas.microsoft.com/office/drawing/2014/main" id="{1F924D00-8938-4927-6C8C-F33267E80F55}"/>
              </a:ext>
            </a:extLst>
          </p:cNvPr>
          <p:cNvGrpSpPr/>
          <p:nvPr/>
        </p:nvGrpSpPr>
        <p:grpSpPr>
          <a:xfrm>
            <a:off x="1088192" y="4332811"/>
            <a:ext cx="7654455" cy="1085295"/>
            <a:chOff x="2975226" y="4530993"/>
            <a:chExt cx="7654455" cy="1085295"/>
          </a:xfrm>
        </p:grpSpPr>
        <p:sp>
          <p:nvSpPr>
            <p:cNvPr id="7" name="Rectangle: Rounded Corners 6">
              <a:extLst>
                <a:ext uri="{FF2B5EF4-FFF2-40B4-BE49-F238E27FC236}">
                  <a16:creationId xmlns:a16="http://schemas.microsoft.com/office/drawing/2014/main" id="{E9471A85-931D-E1FB-370B-CE8362DE689C}"/>
                </a:ext>
              </a:extLst>
            </p:cNvPr>
            <p:cNvSpPr/>
            <p:nvPr/>
          </p:nvSpPr>
          <p:spPr>
            <a:xfrm>
              <a:off x="5656214" y="4873885"/>
              <a:ext cx="640080" cy="365760"/>
            </a:xfrm>
            <a:prstGeom prst="roundRect">
              <a:avLst/>
            </a:prstGeom>
            <a:ln w="19050">
              <a:gradFill flip="none" rotWithShape="1">
                <a:gsLst>
                  <a:gs pos="50000">
                    <a:schemeClr val="tx1"/>
                  </a:gs>
                  <a:gs pos="50000">
                    <a:srgbClr val="92D050"/>
                  </a:gs>
                  <a:gs pos="100000">
                    <a:srgbClr val="6FA58E"/>
                  </a:gs>
                </a:gsLst>
                <a:lin ang="5400000" scaled="1"/>
                <a:tileRect/>
              </a:gra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 name="Rectangle: Rounded Corners 7">
              <a:extLst>
                <a:ext uri="{FF2B5EF4-FFF2-40B4-BE49-F238E27FC236}">
                  <a16:creationId xmlns:a16="http://schemas.microsoft.com/office/drawing/2014/main" id="{3F2FC792-39F4-351F-EDF5-828B24D60170}"/>
                </a:ext>
              </a:extLst>
            </p:cNvPr>
            <p:cNvSpPr/>
            <p:nvPr/>
          </p:nvSpPr>
          <p:spPr>
            <a:xfrm>
              <a:off x="6296011" y="4869351"/>
              <a:ext cx="640080" cy="365760"/>
            </a:xfrm>
            <a:prstGeom prst="roundRect">
              <a:avLst/>
            </a:prstGeom>
            <a:ln w="19050">
              <a:gradFill flip="none" rotWithShape="1">
                <a:gsLst>
                  <a:gs pos="50000">
                    <a:schemeClr val="tx1"/>
                  </a:gs>
                  <a:gs pos="50000">
                    <a:srgbClr val="92D050"/>
                  </a:gs>
                  <a:gs pos="100000">
                    <a:srgbClr val="6FA58E"/>
                  </a:gs>
                </a:gsLst>
                <a:lin ang="5400000" scaled="1"/>
                <a:tileRect/>
              </a:gra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 name="Rectangle: Rounded Corners 8">
              <a:extLst>
                <a:ext uri="{FF2B5EF4-FFF2-40B4-BE49-F238E27FC236}">
                  <a16:creationId xmlns:a16="http://schemas.microsoft.com/office/drawing/2014/main" id="{73BBF0F5-7C20-8AB6-0DA6-106A253268EA}"/>
                </a:ext>
              </a:extLst>
            </p:cNvPr>
            <p:cNvSpPr/>
            <p:nvPr/>
          </p:nvSpPr>
          <p:spPr>
            <a:xfrm>
              <a:off x="8955305" y="4869351"/>
              <a:ext cx="640080" cy="365760"/>
            </a:xfrm>
            <a:prstGeom prst="roundRect">
              <a:avLst/>
            </a:prstGeom>
            <a:ln w="19050">
              <a:gradFill flip="none" rotWithShape="1">
                <a:gsLst>
                  <a:gs pos="50000">
                    <a:schemeClr val="tx1"/>
                  </a:gs>
                  <a:gs pos="50000">
                    <a:srgbClr val="92D050"/>
                  </a:gs>
                  <a:gs pos="100000">
                    <a:srgbClr val="6FA58E"/>
                  </a:gs>
                </a:gsLst>
                <a:lin ang="5400000" scaled="1"/>
                <a:tileRect/>
              </a:gra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B5B451AC-4AC4-98B3-61CA-89BF63D44D1C}"/>
                </a:ext>
              </a:extLst>
            </p:cNvPr>
            <p:cNvSpPr/>
            <p:nvPr/>
          </p:nvSpPr>
          <p:spPr>
            <a:xfrm>
              <a:off x="3728082" y="4887900"/>
              <a:ext cx="640080" cy="365760"/>
            </a:xfrm>
            <a:prstGeom prst="roundRect">
              <a:avLst/>
            </a:prstGeom>
            <a:ln w="19050">
              <a:gradFill flip="none" rotWithShape="1">
                <a:gsLst>
                  <a:gs pos="50000">
                    <a:schemeClr val="tx1"/>
                  </a:gs>
                  <a:gs pos="50000">
                    <a:srgbClr val="92D050"/>
                  </a:gs>
                  <a:gs pos="100000">
                    <a:srgbClr val="6FA58E"/>
                  </a:gs>
                </a:gsLst>
                <a:lin ang="5400000" scaled="1"/>
                <a:tileRect/>
              </a:gra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1" name="Rectangle: Rounded Corners 10">
              <a:extLst>
                <a:ext uri="{FF2B5EF4-FFF2-40B4-BE49-F238E27FC236}">
                  <a16:creationId xmlns:a16="http://schemas.microsoft.com/office/drawing/2014/main" id="{A4AB2EF9-700A-7FD1-CAB5-F4534FB35DE1}"/>
                </a:ext>
              </a:extLst>
            </p:cNvPr>
            <p:cNvSpPr/>
            <p:nvPr/>
          </p:nvSpPr>
          <p:spPr>
            <a:xfrm>
              <a:off x="4373118" y="4884476"/>
              <a:ext cx="640080" cy="365760"/>
            </a:xfrm>
            <a:prstGeom prst="roundRect">
              <a:avLst/>
            </a:prstGeom>
            <a:ln w="19050">
              <a:gradFill flip="none" rotWithShape="1">
                <a:gsLst>
                  <a:gs pos="50000">
                    <a:schemeClr val="tx1"/>
                  </a:gs>
                  <a:gs pos="50000">
                    <a:srgbClr val="92D050"/>
                  </a:gs>
                  <a:gs pos="100000">
                    <a:srgbClr val="6FA58E"/>
                  </a:gs>
                </a:gsLst>
                <a:lin ang="5400000" scaled="1"/>
                <a:tileRect/>
              </a:gra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2" name="Rectangle: Rounded Corners 11">
              <a:extLst>
                <a:ext uri="{FF2B5EF4-FFF2-40B4-BE49-F238E27FC236}">
                  <a16:creationId xmlns:a16="http://schemas.microsoft.com/office/drawing/2014/main" id="{8A8A6E6B-69F8-7BCB-0333-CDA2CA48CE6B}"/>
                </a:ext>
              </a:extLst>
            </p:cNvPr>
            <p:cNvSpPr/>
            <p:nvPr/>
          </p:nvSpPr>
          <p:spPr>
            <a:xfrm>
              <a:off x="5011178" y="4875707"/>
              <a:ext cx="640080" cy="365760"/>
            </a:xfrm>
            <a:prstGeom prst="roundRect">
              <a:avLst/>
            </a:prstGeom>
            <a:ln w="19050">
              <a:gradFill flip="none" rotWithShape="1">
                <a:gsLst>
                  <a:gs pos="50000">
                    <a:schemeClr val="tx1"/>
                  </a:gs>
                  <a:gs pos="50000">
                    <a:srgbClr val="92D050"/>
                  </a:gs>
                  <a:gs pos="100000">
                    <a:srgbClr val="6FA58E"/>
                  </a:gs>
                </a:gsLst>
                <a:lin ang="5400000" scaled="1"/>
                <a:tileRect/>
              </a:gra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3" name="Rectangle: Rounded Corners 12">
              <a:extLst>
                <a:ext uri="{FF2B5EF4-FFF2-40B4-BE49-F238E27FC236}">
                  <a16:creationId xmlns:a16="http://schemas.microsoft.com/office/drawing/2014/main" id="{03FF7B55-B892-2409-73EA-26195D6EEA78}"/>
                </a:ext>
              </a:extLst>
            </p:cNvPr>
            <p:cNvSpPr/>
            <p:nvPr/>
          </p:nvSpPr>
          <p:spPr>
            <a:xfrm>
              <a:off x="3085790" y="4892300"/>
              <a:ext cx="640080" cy="365760"/>
            </a:xfrm>
            <a:prstGeom prst="roundRect">
              <a:avLst/>
            </a:prstGeom>
            <a:ln w="19050">
              <a:gradFill flip="none" rotWithShape="1">
                <a:gsLst>
                  <a:gs pos="50000">
                    <a:schemeClr val="tx1"/>
                  </a:gs>
                  <a:gs pos="50000">
                    <a:srgbClr val="92D050"/>
                  </a:gs>
                  <a:gs pos="100000">
                    <a:srgbClr val="6FA58E"/>
                  </a:gs>
                </a:gsLst>
                <a:lin ang="5400000" scaled="1"/>
                <a:tileRect/>
              </a:gra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4" name="TextBox 13">
              <a:extLst>
                <a:ext uri="{FF2B5EF4-FFF2-40B4-BE49-F238E27FC236}">
                  <a16:creationId xmlns:a16="http://schemas.microsoft.com/office/drawing/2014/main" id="{3ED96FD4-D6A8-771A-532C-7D3B6B93DE40}"/>
                </a:ext>
              </a:extLst>
            </p:cNvPr>
            <p:cNvSpPr txBox="1"/>
            <p:nvPr/>
          </p:nvSpPr>
          <p:spPr>
            <a:xfrm>
              <a:off x="3606040" y="4954325"/>
              <a:ext cx="868933" cy="246221"/>
            </a:xfrm>
            <a:prstGeom prst="rect">
              <a:avLst/>
            </a:prstGeom>
            <a:noFill/>
          </p:spPr>
          <p:txBody>
            <a:bodyPr wrap="square">
              <a:spAutoFit/>
            </a:bodyPr>
            <a:lstStyle/>
            <a:p>
              <a:pPr algn="ctr"/>
              <a:r>
                <a:rPr lang="en-US" altLang="zh-TW" sz="1000" b="1" dirty="0">
                  <a:latin typeface="Arial Narrow" panose="020B0606020202030204" pitchFamily="34" charset="0"/>
                </a:rPr>
                <a:t>U-SIG</a:t>
              </a:r>
            </a:p>
          </p:txBody>
        </p:sp>
        <p:sp>
          <p:nvSpPr>
            <p:cNvPr id="15" name="TextBox 14">
              <a:extLst>
                <a:ext uri="{FF2B5EF4-FFF2-40B4-BE49-F238E27FC236}">
                  <a16:creationId xmlns:a16="http://schemas.microsoft.com/office/drawing/2014/main" id="{13681061-B778-B54B-9137-99E8E8DCFFA9}"/>
                </a:ext>
              </a:extLst>
            </p:cNvPr>
            <p:cNvSpPr txBox="1"/>
            <p:nvPr/>
          </p:nvSpPr>
          <p:spPr>
            <a:xfrm>
              <a:off x="4240034" y="4945556"/>
              <a:ext cx="868933" cy="246221"/>
            </a:xfrm>
            <a:prstGeom prst="rect">
              <a:avLst/>
            </a:prstGeom>
            <a:noFill/>
          </p:spPr>
          <p:txBody>
            <a:bodyPr wrap="square">
              <a:spAutoFit/>
            </a:bodyPr>
            <a:lstStyle/>
            <a:p>
              <a:pPr algn="ctr"/>
              <a:r>
                <a:rPr lang="en-US" altLang="zh-TW" sz="1000" b="1" dirty="0">
                  <a:latin typeface="Arial Narrow" panose="020B0606020202030204" pitchFamily="34" charset="0"/>
                </a:rPr>
                <a:t>UHR-SIG</a:t>
              </a:r>
            </a:p>
          </p:txBody>
        </p:sp>
        <p:sp>
          <p:nvSpPr>
            <p:cNvPr id="16" name="TextBox 15">
              <a:extLst>
                <a:ext uri="{FF2B5EF4-FFF2-40B4-BE49-F238E27FC236}">
                  <a16:creationId xmlns:a16="http://schemas.microsoft.com/office/drawing/2014/main" id="{1A2234B1-6992-13B3-207D-17F52F7EEE68}"/>
                </a:ext>
              </a:extLst>
            </p:cNvPr>
            <p:cNvSpPr txBox="1"/>
            <p:nvPr/>
          </p:nvSpPr>
          <p:spPr>
            <a:xfrm>
              <a:off x="4890698" y="4941629"/>
              <a:ext cx="868933" cy="246221"/>
            </a:xfrm>
            <a:prstGeom prst="rect">
              <a:avLst/>
            </a:prstGeom>
            <a:noFill/>
          </p:spPr>
          <p:txBody>
            <a:bodyPr wrap="square">
              <a:spAutoFit/>
            </a:bodyPr>
            <a:lstStyle/>
            <a:p>
              <a:pPr algn="ctr"/>
              <a:r>
                <a:rPr lang="en-US" altLang="zh-TW" sz="1000" b="1" dirty="0">
                  <a:latin typeface="Arial Narrow" panose="020B0606020202030204" pitchFamily="34" charset="0"/>
                </a:rPr>
                <a:t>UHR-STF</a:t>
              </a:r>
            </a:p>
          </p:txBody>
        </p:sp>
        <p:sp>
          <p:nvSpPr>
            <p:cNvPr id="17" name="TextBox 16">
              <a:extLst>
                <a:ext uri="{FF2B5EF4-FFF2-40B4-BE49-F238E27FC236}">
                  <a16:creationId xmlns:a16="http://schemas.microsoft.com/office/drawing/2014/main" id="{B9E238C9-F53B-8138-5479-2A1422F6A391}"/>
                </a:ext>
              </a:extLst>
            </p:cNvPr>
            <p:cNvSpPr txBox="1"/>
            <p:nvPr/>
          </p:nvSpPr>
          <p:spPr>
            <a:xfrm>
              <a:off x="5555025" y="4943451"/>
              <a:ext cx="868933" cy="246221"/>
            </a:xfrm>
            <a:prstGeom prst="rect">
              <a:avLst/>
            </a:prstGeom>
            <a:noFill/>
          </p:spPr>
          <p:txBody>
            <a:bodyPr wrap="square">
              <a:spAutoFit/>
            </a:bodyPr>
            <a:lstStyle/>
            <a:p>
              <a:pPr algn="ctr"/>
              <a:r>
                <a:rPr lang="en-US" altLang="zh-TW" sz="1000" b="1" dirty="0">
                  <a:latin typeface="Arial Narrow" panose="020B0606020202030204" pitchFamily="34" charset="0"/>
                </a:rPr>
                <a:t>UHR-LTF</a:t>
              </a:r>
            </a:p>
          </p:txBody>
        </p:sp>
        <p:sp>
          <p:nvSpPr>
            <p:cNvPr id="18" name="TextBox 17">
              <a:extLst>
                <a:ext uri="{FF2B5EF4-FFF2-40B4-BE49-F238E27FC236}">
                  <a16:creationId xmlns:a16="http://schemas.microsoft.com/office/drawing/2014/main" id="{9456C4D2-1A97-AFD3-9C81-DB61C4886019}"/>
                </a:ext>
              </a:extLst>
            </p:cNvPr>
            <p:cNvSpPr txBox="1"/>
            <p:nvPr/>
          </p:nvSpPr>
          <p:spPr>
            <a:xfrm>
              <a:off x="8811946" y="4939494"/>
              <a:ext cx="868933" cy="246221"/>
            </a:xfrm>
            <a:prstGeom prst="rect">
              <a:avLst/>
            </a:prstGeom>
            <a:noFill/>
          </p:spPr>
          <p:txBody>
            <a:bodyPr wrap="square">
              <a:spAutoFit/>
            </a:bodyPr>
            <a:lstStyle/>
            <a:p>
              <a:pPr algn="ctr"/>
              <a:r>
                <a:rPr lang="en-US" altLang="zh-TW" sz="1000" b="1" dirty="0">
                  <a:latin typeface="Arial Narrow" panose="020B0606020202030204" pitchFamily="34" charset="0"/>
                </a:rPr>
                <a:t>UHR-LTF</a:t>
              </a:r>
            </a:p>
          </p:txBody>
        </p:sp>
        <p:sp>
          <p:nvSpPr>
            <p:cNvPr id="19" name="TextBox 18">
              <a:extLst>
                <a:ext uri="{FF2B5EF4-FFF2-40B4-BE49-F238E27FC236}">
                  <a16:creationId xmlns:a16="http://schemas.microsoft.com/office/drawing/2014/main" id="{25ACC03E-402D-A2E5-6621-A8F640D494C7}"/>
                </a:ext>
              </a:extLst>
            </p:cNvPr>
            <p:cNvSpPr txBox="1"/>
            <p:nvPr/>
          </p:nvSpPr>
          <p:spPr>
            <a:xfrm>
              <a:off x="6729314" y="4907089"/>
              <a:ext cx="868933" cy="246221"/>
            </a:xfrm>
            <a:prstGeom prst="rect">
              <a:avLst/>
            </a:prstGeom>
            <a:noFill/>
          </p:spPr>
          <p:txBody>
            <a:bodyPr wrap="square">
              <a:spAutoFit/>
            </a:bodyPr>
            <a:lstStyle/>
            <a:p>
              <a:pPr algn="ctr"/>
              <a:r>
                <a:rPr lang="en-US" altLang="zh-TW" sz="1000" b="1" dirty="0">
                  <a:latin typeface="Arial Narrow" panose="020B0606020202030204" pitchFamily="34" charset="0"/>
                </a:rPr>
                <a:t>…</a:t>
              </a:r>
            </a:p>
          </p:txBody>
        </p:sp>
        <p:sp>
          <p:nvSpPr>
            <p:cNvPr id="20" name="TextBox 19">
              <a:extLst>
                <a:ext uri="{FF2B5EF4-FFF2-40B4-BE49-F238E27FC236}">
                  <a16:creationId xmlns:a16="http://schemas.microsoft.com/office/drawing/2014/main" id="{112EC05E-B750-1EB5-B297-9331175D5B46}"/>
                </a:ext>
              </a:extLst>
            </p:cNvPr>
            <p:cNvSpPr txBox="1"/>
            <p:nvPr/>
          </p:nvSpPr>
          <p:spPr>
            <a:xfrm>
              <a:off x="5567279" y="5285915"/>
              <a:ext cx="868933" cy="246221"/>
            </a:xfrm>
            <a:prstGeom prst="rect">
              <a:avLst/>
            </a:prstGeom>
            <a:noFill/>
          </p:spPr>
          <p:txBody>
            <a:bodyPr wrap="square">
              <a:spAutoFit/>
            </a:bodyPr>
            <a:lstStyle/>
            <a:p>
              <a:pPr algn="ctr"/>
              <a:r>
                <a:rPr lang="en-US" altLang="zh-TW" sz="1000" b="1" dirty="0">
                  <a:latin typeface="Arial Narrow" panose="020B0606020202030204" pitchFamily="34" charset="0"/>
                </a:rPr>
                <a:t>0</a:t>
              </a:r>
            </a:p>
          </p:txBody>
        </p:sp>
        <p:sp>
          <p:nvSpPr>
            <p:cNvPr id="21" name="TextBox 20">
              <a:extLst>
                <a:ext uri="{FF2B5EF4-FFF2-40B4-BE49-F238E27FC236}">
                  <a16:creationId xmlns:a16="http://schemas.microsoft.com/office/drawing/2014/main" id="{CD887A7C-866F-A445-25D0-FA531EDE89C3}"/>
                </a:ext>
              </a:extLst>
            </p:cNvPr>
            <p:cNvSpPr txBox="1"/>
            <p:nvPr/>
          </p:nvSpPr>
          <p:spPr>
            <a:xfrm>
              <a:off x="8846136" y="5276321"/>
              <a:ext cx="868933" cy="246221"/>
            </a:xfrm>
            <a:prstGeom prst="rect">
              <a:avLst/>
            </a:prstGeom>
            <a:noFill/>
          </p:spPr>
          <p:txBody>
            <a:bodyPr wrap="square">
              <a:spAutoFit/>
            </a:bodyPr>
            <a:lstStyle/>
            <a:p>
              <a:pPr algn="ctr"/>
              <a:r>
                <a:rPr lang="en-US" altLang="zh-TW" sz="1000" b="1" dirty="0">
                  <a:latin typeface="Arial Narrow" panose="020B0606020202030204" pitchFamily="34" charset="0"/>
                </a:rPr>
                <a:t>X+Y-1</a:t>
              </a:r>
            </a:p>
          </p:txBody>
        </p:sp>
        <p:sp>
          <p:nvSpPr>
            <p:cNvPr id="23" name="TextBox 22">
              <a:extLst>
                <a:ext uri="{FF2B5EF4-FFF2-40B4-BE49-F238E27FC236}">
                  <a16:creationId xmlns:a16="http://schemas.microsoft.com/office/drawing/2014/main" id="{2427F633-A33C-37CD-5B5E-7BEAB814495D}"/>
                </a:ext>
              </a:extLst>
            </p:cNvPr>
            <p:cNvSpPr txBox="1"/>
            <p:nvPr/>
          </p:nvSpPr>
          <p:spPr>
            <a:xfrm>
              <a:off x="6187543" y="4945733"/>
              <a:ext cx="868933" cy="246221"/>
            </a:xfrm>
            <a:prstGeom prst="rect">
              <a:avLst/>
            </a:prstGeom>
            <a:noFill/>
          </p:spPr>
          <p:txBody>
            <a:bodyPr wrap="square">
              <a:spAutoFit/>
            </a:bodyPr>
            <a:lstStyle/>
            <a:p>
              <a:pPr algn="ctr"/>
              <a:r>
                <a:rPr lang="en-US" altLang="zh-TW" sz="1000" b="1" dirty="0">
                  <a:latin typeface="Arial Narrow" panose="020B0606020202030204" pitchFamily="34" charset="0"/>
                </a:rPr>
                <a:t>UHR-LTF</a:t>
              </a:r>
            </a:p>
          </p:txBody>
        </p:sp>
        <p:sp>
          <p:nvSpPr>
            <p:cNvPr id="24" name="TextBox 23">
              <a:extLst>
                <a:ext uri="{FF2B5EF4-FFF2-40B4-BE49-F238E27FC236}">
                  <a16:creationId xmlns:a16="http://schemas.microsoft.com/office/drawing/2014/main" id="{3B36DB47-FDBA-5302-7764-5BBB33C506F2}"/>
                </a:ext>
              </a:extLst>
            </p:cNvPr>
            <p:cNvSpPr txBox="1"/>
            <p:nvPr/>
          </p:nvSpPr>
          <p:spPr>
            <a:xfrm>
              <a:off x="6215937" y="5276323"/>
              <a:ext cx="868933" cy="246221"/>
            </a:xfrm>
            <a:prstGeom prst="rect">
              <a:avLst/>
            </a:prstGeom>
            <a:noFill/>
          </p:spPr>
          <p:txBody>
            <a:bodyPr wrap="square">
              <a:spAutoFit/>
            </a:bodyPr>
            <a:lstStyle/>
            <a:p>
              <a:pPr algn="ctr"/>
              <a:r>
                <a:rPr lang="en-US" altLang="zh-TW" sz="1000" b="1" dirty="0">
                  <a:latin typeface="Arial Narrow" panose="020B0606020202030204" pitchFamily="34" charset="0"/>
                </a:rPr>
                <a:t>1</a:t>
              </a:r>
            </a:p>
          </p:txBody>
        </p:sp>
        <p:cxnSp>
          <p:nvCxnSpPr>
            <p:cNvPr id="27" name="Straight Connector 26">
              <a:extLst>
                <a:ext uri="{FF2B5EF4-FFF2-40B4-BE49-F238E27FC236}">
                  <a16:creationId xmlns:a16="http://schemas.microsoft.com/office/drawing/2014/main" id="{D43B4814-FE7E-4EA7-B212-3CC3F854823B}"/>
                </a:ext>
              </a:extLst>
            </p:cNvPr>
            <p:cNvCxnSpPr>
              <a:cxnSpLocks/>
            </p:cNvCxnSpPr>
            <p:nvPr/>
          </p:nvCxnSpPr>
          <p:spPr>
            <a:xfrm>
              <a:off x="7988913" y="4626475"/>
              <a:ext cx="0" cy="989813"/>
            </a:xfrm>
            <a:prstGeom prst="line">
              <a:avLst/>
            </a:prstGeom>
            <a:ln w="19050">
              <a:prstDash val="dash"/>
            </a:ln>
          </p:spPr>
          <p:style>
            <a:lnRef idx="1">
              <a:schemeClr val="dk1"/>
            </a:lnRef>
            <a:fillRef idx="0">
              <a:schemeClr val="dk1"/>
            </a:fillRef>
            <a:effectRef idx="0">
              <a:schemeClr val="dk1"/>
            </a:effectRef>
            <a:fontRef idx="minor">
              <a:schemeClr val="tx1"/>
            </a:fontRef>
          </p:style>
        </p:cxnSp>
        <p:sp>
          <p:nvSpPr>
            <p:cNvPr id="28" name="TextBox 27">
              <a:extLst>
                <a:ext uri="{FF2B5EF4-FFF2-40B4-BE49-F238E27FC236}">
                  <a16:creationId xmlns:a16="http://schemas.microsoft.com/office/drawing/2014/main" id="{2C255214-C549-C949-4D25-2B72F99C11D4}"/>
                </a:ext>
              </a:extLst>
            </p:cNvPr>
            <p:cNvSpPr txBox="1"/>
            <p:nvPr/>
          </p:nvSpPr>
          <p:spPr>
            <a:xfrm>
              <a:off x="2975226" y="4956554"/>
              <a:ext cx="868933" cy="246221"/>
            </a:xfrm>
            <a:prstGeom prst="rect">
              <a:avLst/>
            </a:prstGeom>
            <a:noFill/>
          </p:spPr>
          <p:txBody>
            <a:bodyPr wrap="square">
              <a:spAutoFit/>
            </a:bodyPr>
            <a:lstStyle/>
            <a:p>
              <a:pPr algn="ctr"/>
              <a:r>
                <a:rPr lang="en-US" altLang="zh-TW" sz="1000" b="1" dirty="0">
                  <a:latin typeface="Arial Narrow" panose="020B0606020202030204" pitchFamily="34" charset="0"/>
                </a:rPr>
                <a:t>L-preamble</a:t>
              </a:r>
            </a:p>
          </p:txBody>
        </p:sp>
        <p:sp>
          <p:nvSpPr>
            <p:cNvPr id="29" name="Rectangle: Rounded Corners 28">
              <a:extLst>
                <a:ext uri="{FF2B5EF4-FFF2-40B4-BE49-F238E27FC236}">
                  <a16:creationId xmlns:a16="http://schemas.microsoft.com/office/drawing/2014/main" id="{FB875569-357F-952A-4B57-3533D69D7DC1}"/>
                </a:ext>
              </a:extLst>
            </p:cNvPr>
            <p:cNvSpPr/>
            <p:nvPr/>
          </p:nvSpPr>
          <p:spPr>
            <a:xfrm>
              <a:off x="7348406" y="4869351"/>
              <a:ext cx="640080" cy="365760"/>
            </a:xfrm>
            <a:prstGeom prst="roundRect">
              <a:avLst/>
            </a:prstGeom>
            <a:ln w="19050">
              <a:gradFill flip="none" rotWithShape="1">
                <a:gsLst>
                  <a:gs pos="50000">
                    <a:schemeClr val="tx1"/>
                  </a:gs>
                  <a:gs pos="50000">
                    <a:srgbClr val="92D050"/>
                  </a:gs>
                  <a:gs pos="100000">
                    <a:srgbClr val="6FA58E"/>
                  </a:gs>
                </a:gsLst>
                <a:lin ang="5400000" scaled="1"/>
                <a:tileRect/>
              </a:gra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0" name="Rectangle: Rounded Corners 29">
              <a:extLst>
                <a:ext uri="{FF2B5EF4-FFF2-40B4-BE49-F238E27FC236}">
                  <a16:creationId xmlns:a16="http://schemas.microsoft.com/office/drawing/2014/main" id="{0C725C8B-798B-F3FF-95AA-43C8A2D5A38A}"/>
                </a:ext>
              </a:extLst>
            </p:cNvPr>
            <p:cNvSpPr/>
            <p:nvPr/>
          </p:nvSpPr>
          <p:spPr>
            <a:xfrm>
              <a:off x="7996930" y="4869649"/>
              <a:ext cx="640080" cy="365760"/>
            </a:xfrm>
            <a:prstGeom prst="roundRect">
              <a:avLst/>
            </a:prstGeom>
            <a:ln w="19050">
              <a:gradFill flip="none" rotWithShape="1">
                <a:gsLst>
                  <a:gs pos="50000">
                    <a:schemeClr val="tx1"/>
                  </a:gs>
                  <a:gs pos="50000">
                    <a:srgbClr val="92D050"/>
                  </a:gs>
                  <a:gs pos="100000">
                    <a:srgbClr val="6FA58E"/>
                  </a:gs>
                </a:gsLst>
                <a:lin ang="5400000" scaled="1"/>
                <a:tileRect/>
              </a:gra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1" name="TextBox 30">
              <a:extLst>
                <a:ext uri="{FF2B5EF4-FFF2-40B4-BE49-F238E27FC236}">
                  <a16:creationId xmlns:a16="http://schemas.microsoft.com/office/drawing/2014/main" id="{7D1FE550-0268-10B8-C6E2-7CC8FB2DC558}"/>
                </a:ext>
              </a:extLst>
            </p:cNvPr>
            <p:cNvSpPr txBox="1"/>
            <p:nvPr/>
          </p:nvSpPr>
          <p:spPr>
            <a:xfrm>
              <a:off x="7256993" y="4947989"/>
              <a:ext cx="868933" cy="246221"/>
            </a:xfrm>
            <a:prstGeom prst="rect">
              <a:avLst/>
            </a:prstGeom>
            <a:noFill/>
          </p:spPr>
          <p:txBody>
            <a:bodyPr wrap="square">
              <a:spAutoFit/>
            </a:bodyPr>
            <a:lstStyle/>
            <a:p>
              <a:pPr algn="ctr"/>
              <a:r>
                <a:rPr lang="en-US" altLang="zh-TW" sz="1000" b="1" dirty="0">
                  <a:latin typeface="Arial Narrow" panose="020B0606020202030204" pitchFamily="34" charset="0"/>
                </a:rPr>
                <a:t>UHR-LTF</a:t>
              </a:r>
            </a:p>
          </p:txBody>
        </p:sp>
        <p:sp>
          <p:nvSpPr>
            <p:cNvPr id="32" name="TextBox 31">
              <a:extLst>
                <a:ext uri="{FF2B5EF4-FFF2-40B4-BE49-F238E27FC236}">
                  <a16:creationId xmlns:a16="http://schemas.microsoft.com/office/drawing/2014/main" id="{9163DAAD-089A-836E-2162-87CDC960B0AA}"/>
                </a:ext>
              </a:extLst>
            </p:cNvPr>
            <p:cNvSpPr txBox="1"/>
            <p:nvPr/>
          </p:nvSpPr>
          <p:spPr>
            <a:xfrm>
              <a:off x="7203180" y="5276322"/>
              <a:ext cx="868933" cy="246221"/>
            </a:xfrm>
            <a:prstGeom prst="rect">
              <a:avLst/>
            </a:prstGeom>
            <a:noFill/>
          </p:spPr>
          <p:txBody>
            <a:bodyPr wrap="square">
              <a:spAutoFit/>
            </a:bodyPr>
            <a:lstStyle/>
            <a:p>
              <a:pPr algn="ctr"/>
              <a:r>
                <a:rPr lang="en-US" altLang="zh-TW" sz="1000" b="1" dirty="0">
                  <a:latin typeface="Arial Narrow" panose="020B0606020202030204" pitchFamily="34" charset="0"/>
                </a:rPr>
                <a:t>X-1</a:t>
              </a:r>
            </a:p>
          </p:txBody>
        </p:sp>
        <p:sp>
          <p:nvSpPr>
            <p:cNvPr id="33" name="TextBox 32">
              <a:extLst>
                <a:ext uri="{FF2B5EF4-FFF2-40B4-BE49-F238E27FC236}">
                  <a16:creationId xmlns:a16="http://schemas.microsoft.com/office/drawing/2014/main" id="{243A9E32-0911-8476-344B-2A921FDEBF30}"/>
                </a:ext>
              </a:extLst>
            </p:cNvPr>
            <p:cNvSpPr txBox="1"/>
            <p:nvPr/>
          </p:nvSpPr>
          <p:spPr>
            <a:xfrm>
              <a:off x="7870900" y="4947989"/>
              <a:ext cx="868933" cy="246221"/>
            </a:xfrm>
            <a:prstGeom prst="rect">
              <a:avLst/>
            </a:prstGeom>
            <a:noFill/>
          </p:spPr>
          <p:txBody>
            <a:bodyPr wrap="square">
              <a:spAutoFit/>
            </a:bodyPr>
            <a:lstStyle/>
            <a:p>
              <a:pPr algn="ctr"/>
              <a:r>
                <a:rPr lang="en-US" altLang="zh-TW" sz="1000" b="1" dirty="0">
                  <a:latin typeface="Arial Narrow" panose="020B0606020202030204" pitchFamily="34" charset="0"/>
                </a:rPr>
                <a:t>UHR-LTF</a:t>
              </a:r>
            </a:p>
          </p:txBody>
        </p:sp>
        <p:sp>
          <p:nvSpPr>
            <p:cNvPr id="34" name="TextBox 33">
              <a:extLst>
                <a:ext uri="{FF2B5EF4-FFF2-40B4-BE49-F238E27FC236}">
                  <a16:creationId xmlns:a16="http://schemas.microsoft.com/office/drawing/2014/main" id="{F3719681-0CFC-8D39-F5D3-84A274240674}"/>
                </a:ext>
              </a:extLst>
            </p:cNvPr>
            <p:cNvSpPr txBox="1"/>
            <p:nvPr/>
          </p:nvSpPr>
          <p:spPr>
            <a:xfrm>
              <a:off x="7903966" y="5290458"/>
              <a:ext cx="868933" cy="246221"/>
            </a:xfrm>
            <a:prstGeom prst="rect">
              <a:avLst/>
            </a:prstGeom>
            <a:noFill/>
          </p:spPr>
          <p:txBody>
            <a:bodyPr wrap="square">
              <a:spAutoFit/>
            </a:bodyPr>
            <a:lstStyle/>
            <a:p>
              <a:pPr algn="ctr"/>
              <a:r>
                <a:rPr lang="en-US" altLang="zh-TW" sz="1000" b="1" dirty="0">
                  <a:latin typeface="Arial Narrow" panose="020B0606020202030204" pitchFamily="34" charset="0"/>
                </a:rPr>
                <a:t>X</a:t>
              </a:r>
            </a:p>
          </p:txBody>
        </p:sp>
        <p:sp>
          <p:nvSpPr>
            <p:cNvPr id="35" name="TextBox 34">
              <a:extLst>
                <a:ext uri="{FF2B5EF4-FFF2-40B4-BE49-F238E27FC236}">
                  <a16:creationId xmlns:a16="http://schemas.microsoft.com/office/drawing/2014/main" id="{5D9CC1EF-2691-B458-FEB4-AA7160E32FF6}"/>
                </a:ext>
              </a:extLst>
            </p:cNvPr>
            <p:cNvSpPr txBox="1"/>
            <p:nvPr/>
          </p:nvSpPr>
          <p:spPr>
            <a:xfrm>
              <a:off x="8378838" y="4909095"/>
              <a:ext cx="868933" cy="246221"/>
            </a:xfrm>
            <a:prstGeom prst="rect">
              <a:avLst/>
            </a:prstGeom>
            <a:noFill/>
          </p:spPr>
          <p:txBody>
            <a:bodyPr wrap="square">
              <a:spAutoFit/>
            </a:bodyPr>
            <a:lstStyle/>
            <a:p>
              <a:pPr algn="ctr"/>
              <a:r>
                <a:rPr lang="en-US" altLang="zh-TW" sz="1000" b="1" dirty="0">
                  <a:latin typeface="Arial Narrow" panose="020B0606020202030204" pitchFamily="34" charset="0"/>
                </a:rPr>
                <a:t>…</a:t>
              </a:r>
            </a:p>
          </p:txBody>
        </p:sp>
        <p:sp>
          <p:nvSpPr>
            <p:cNvPr id="36" name="TextBox 35">
              <a:extLst>
                <a:ext uri="{FF2B5EF4-FFF2-40B4-BE49-F238E27FC236}">
                  <a16:creationId xmlns:a16="http://schemas.microsoft.com/office/drawing/2014/main" id="{E1D6DBD5-0529-94EB-0F9B-FD34F8AEB47E}"/>
                </a:ext>
              </a:extLst>
            </p:cNvPr>
            <p:cNvSpPr txBox="1"/>
            <p:nvPr/>
          </p:nvSpPr>
          <p:spPr>
            <a:xfrm>
              <a:off x="5829733" y="4551198"/>
              <a:ext cx="2963139" cy="246221"/>
            </a:xfrm>
            <a:prstGeom prst="rect">
              <a:avLst/>
            </a:prstGeom>
            <a:noFill/>
          </p:spPr>
          <p:txBody>
            <a:bodyPr wrap="square">
              <a:spAutoFit/>
            </a:bodyPr>
            <a:lstStyle/>
            <a:p>
              <a:pPr algn="ctr"/>
              <a:r>
                <a:rPr lang="en-US" altLang="zh-TW" sz="1000" b="1" dirty="0">
                  <a:latin typeface="Arial Narrow" panose="020B0606020202030204" pitchFamily="34" charset="0"/>
                </a:rPr>
                <a:t>Only shared AP sounds</a:t>
              </a:r>
            </a:p>
          </p:txBody>
        </p:sp>
        <p:sp>
          <p:nvSpPr>
            <p:cNvPr id="37" name="TextBox 36">
              <a:extLst>
                <a:ext uri="{FF2B5EF4-FFF2-40B4-BE49-F238E27FC236}">
                  <a16:creationId xmlns:a16="http://schemas.microsoft.com/office/drawing/2014/main" id="{A05C23A4-E6F3-53CD-3513-222F8E5A13A3}"/>
                </a:ext>
              </a:extLst>
            </p:cNvPr>
            <p:cNvSpPr txBox="1"/>
            <p:nvPr/>
          </p:nvSpPr>
          <p:spPr>
            <a:xfrm>
              <a:off x="7666542" y="4530993"/>
              <a:ext cx="2963139" cy="246221"/>
            </a:xfrm>
            <a:prstGeom prst="rect">
              <a:avLst/>
            </a:prstGeom>
            <a:noFill/>
          </p:spPr>
          <p:txBody>
            <a:bodyPr wrap="square">
              <a:spAutoFit/>
            </a:bodyPr>
            <a:lstStyle/>
            <a:p>
              <a:pPr algn="ctr"/>
              <a:r>
                <a:rPr lang="en-US" altLang="zh-TW" sz="1000" b="1" dirty="0">
                  <a:latin typeface="Arial Narrow" panose="020B0606020202030204" pitchFamily="34" charset="0"/>
                </a:rPr>
                <a:t>Sharing and shared AP transmit joint NDP </a:t>
              </a:r>
            </a:p>
          </p:txBody>
        </p:sp>
      </p:grpSp>
      <p:sp>
        <p:nvSpPr>
          <p:cNvPr id="39" name="Slide Number Placeholder 3">
            <a:extLst>
              <a:ext uri="{FF2B5EF4-FFF2-40B4-BE49-F238E27FC236}">
                <a16:creationId xmlns:a16="http://schemas.microsoft.com/office/drawing/2014/main" id="{D5089A1D-8909-10B3-BEA0-5F284A77F7A8}"/>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6</a:t>
            </a:fld>
            <a:endParaRPr lang="en-US"/>
          </a:p>
        </p:txBody>
      </p:sp>
      <p:sp>
        <p:nvSpPr>
          <p:cNvPr id="6" name="Rectangle 4">
            <a:extLst>
              <a:ext uri="{FF2B5EF4-FFF2-40B4-BE49-F238E27FC236}">
                <a16:creationId xmlns:a16="http://schemas.microsoft.com/office/drawing/2014/main" id="{A622B42B-DDF6-9E95-CDF5-3C654C0E3217}"/>
              </a:ext>
            </a:extLst>
          </p:cNvPr>
          <p:cNvSpPr>
            <a:spLocks noGrp="1" noChangeArrowheads="1"/>
          </p:cNvSpPr>
          <p:nvPr>
            <p:ph type="dt" sz="half" idx="2"/>
          </p:nvPr>
        </p:nvSpPr>
        <p:spPr bwMode="auto">
          <a:xfrm>
            <a:off x="696913" y="332601"/>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Sept 2024</a:t>
            </a:r>
          </a:p>
        </p:txBody>
      </p:sp>
    </p:spTree>
    <p:extLst>
      <p:ext uri="{BB962C8B-B14F-4D97-AF65-F5344CB8AC3E}">
        <p14:creationId xmlns:p14="http://schemas.microsoft.com/office/powerpoint/2010/main" val="2543781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Content Placeholder 2">
            <a:extLst>
              <a:ext uri="{FF2B5EF4-FFF2-40B4-BE49-F238E27FC236}">
                <a16:creationId xmlns:a16="http://schemas.microsoft.com/office/drawing/2014/main" id="{070D0BE2-210A-0206-8429-6E1F524DC245}"/>
              </a:ext>
            </a:extLst>
          </p:cNvPr>
          <p:cNvSpPr txBox="1">
            <a:spLocks/>
          </p:cNvSpPr>
          <p:nvPr/>
        </p:nvSpPr>
        <p:spPr bwMode="auto">
          <a:xfrm>
            <a:off x="685800" y="1600200"/>
            <a:ext cx="7772400" cy="4495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zh-TW" sz="1600" dirty="0"/>
              <a:t>Assumion: 2AP (4TX antennas), 4STA (2RX antennas), BW80. </a:t>
            </a:r>
          </a:p>
          <a:p>
            <a:r>
              <a:rPr lang="en-US" sz="1600" dirty="0"/>
              <a:t>Joint sounding requires a bigger V. when the V matrix size increase from 4x2 to 8x2, then the number of angles (Na) value </a:t>
            </a:r>
            <a:r>
              <a:rPr lang="en-US" altLang="zh-TW" sz="1600" dirty="0"/>
              <a:t>increases from 10 to 26.</a:t>
            </a:r>
          </a:p>
          <a:p>
            <a:endParaRPr lang="en-US" sz="1600" kern="0" dirty="0"/>
          </a:p>
        </p:txBody>
      </p:sp>
      <p:sp>
        <p:nvSpPr>
          <p:cNvPr id="2" name="Title 1">
            <a:extLst>
              <a:ext uri="{FF2B5EF4-FFF2-40B4-BE49-F238E27FC236}">
                <a16:creationId xmlns:a16="http://schemas.microsoft.com/office/drawing/2014/main" id="{00817F48-6476-85A9-FBC4-081FEF34538D}"/>
              </a:ext>
            </a:extLst>
          </p:cNvPr>
          <p:cNvSpPr>
            <a:spLocks noGrp="1"/>
          </p:cNvSpPr>
          <p:nvPr>
            <p:ph type="title"/>
          </p:nvPr>
        </p:nvSpPr>
        <p:spPr/>
        <p:txBody>
          <a:bodyPr/>
          <a:lstStyle/>
          <a:p>
            <a:r>
              <a:rPr lang="en-US" altLang="zh-TW" dirty="0"/>
              <a:t>Sequential vs Joint Sounding: </a:t>
            </a:r>
            <a:r>
              <a:rPr lang="en-US" dirty="0"/>
              <a:t>BFR airtime</a:t>
            </a:r>
          </a:p>
        </p:txBody>
      </p:sp>
      <p:sp>
        <p:nvSpPr>
          <p:cNvPr id="4" name="Slide Number Placeholder 3">
            <a:extLst>
              <a:ext uri="{FF2B5EF4-FFF2-40B4-BE49-F238E27FC236}">
                <a16:creationId xmlns:a16="http://schemas.microsoft.com/office/drawing/2014/main" id="{5DDA5452-96AC-D2CA-CDC5-E36473F54D31}"/>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
        <p:nvSpPr>
          <p:cNvPr id="5" name="Footer Placeholder 4">
            <a:extLst>
              <a:ext uri="{FF2B5EF4-FFF2-40B4-BE49-F238E27FC236}">
                <a16:creationId xmlns:a16="http://schemas.microsoft.com/office/drawing/2014/main" id="{CE590F79-6AB5-3521-3F3E-F4EC3EBD143E}"/>
              </a:ext>
            </a:extLst>
          </p:cNvPr>
          <p:cNvSpPr>
            <a:spLocks noGrp="1"/>
          </p:cNvSpPr>
          <p:nvPr>
            <p:ph type="ftr" sz="quarter" idx="3"/>
          </p:nvPr>
        </p:nvSpPr>
        <p:spPr/>
        <p:txBody>
          <a:bodyPr/>
          <a:lstStyle/>
          <a:p>
            <a:pPr>
              <a:defRPr/>
            </a:pPr>
            <a:r>
              <a:rPr lang="en-US" altLang="ko-KR"/>
              <a:t>You-Wei Chen, Mediatek Inc.</a:t>
            </a:r>
            <a:endParaRPr lang="en-US" altLang="ko-KR" dirty="0"/>
          </a:p>
        </p:txBody>
      </p:sp>
      <p:graphicFrame>
        <p:nvGraphicFramePr>
          <p:cNvPr id="9" name="表格 42">
            <a:extLst>
              <a:ext uri="{FF2B5EF4-FFF2-40B4-BE49-F238E27FC236}">
                <a16:creationId xmlns:a16="http://schemas.microsoft.com/office/drawing/2014/main" id="{9463F1CD-D717-615B-0E11-B911542AFF69}"/>
              </a:ext>
            </a:extLst>
          </p:cNvPr>
          <p:cNvGraphicFramePr>
            <a:graphicFrameLocks noGrp="1"/>
          </p:cNvGraphicFramePr>
          <p:nvPr>
            <p:extLst>
              <p:ext uri="{D42A27DB-BD31-4B8C-83A1-F6EECF244321}">
                <p14:modId xmlns:p14="http://schemas.microsoft.com/office/powerpoint/2010/main" val="935989894"/>
              </p:ext>
            </p:extLst>
          </p:nvPr>
        </p:nvGraphicFramePr>
        <p:xfrm>
          <a:off x="714850" y="4532313"/>
          <a:ext cx="7790500" cy="1104900"/>
        </p:xfrm>
        <a:graphic>
          <a:graphicData uri="http://schemas.openxmlformats.org/drawingml/2006/table">
            <a:tbl>
              <a:tblPr firstRow="1" bandRow="1">
                <a:tableStyleId>{5940675A-B579-460E-94D1-54222C63F5DA}</a:tableStyleId>
              </a:tblPr>
              <a:tblGrid>
                <a:gridCol w="1755976">
                  <a:extLst>
                    <a:ext uri="{9D8B030D-6E8A-4147-A177-3AD203B41FA5}">
                      <a16:colId xmlns:a16="http://schemas.microsoft.com/office/drawing/2014/main" val="3857473649"/>
                    </a:ext>
                  </a:extLst>
                </a:gridCol>
                <a:gridCol w="3017262">
                  <a:extLst>
                    <a:ext uri="{9D8B030D-6E8A-4147-A177-3AD203B41FA5}">
                      <a16:colId xmlns:a16="http://schemas.microsoft.com/office/drawing/2014/main" val="40236105"/>
                    </a:ext>
                  </a:extLst>
                </a:gridCol>
                <a:gridCol w="3017262">
                  <a:extLst>
                    <a:ext uri="{9D8B030D-6E8A-4147-A177-3AD203B41FA5}">
                      <a16:colId xmlns:a16="http://schemas.microsoft.com/office/drawing/2014/main" val="2002125141"/>
                    </a:ext>
                  </a:extLst>
                </a:gridCol>
              </a:tblGrid>
              <a:tr h="0">
                <a:tc>
                  <a:txBody>
                    <a:bodyPr/>
                    <a:lstStyle/>
                    <a:p>
                      <a:endParaRPr lang="zh-TW" altLang="en-US" sz="1000" b="1" dirty="0">
                        <a:latin typeface="Arial Narrow" panose="020B0606020202030204" pitchFamily="34" charset="0"/>
                      </a:endParaRPr>
                    </a:p>
                  </a:txBody>
                  <a:tcPr marL="68580" marR="68580" marT="34290" marB="34290"/>
                </a:tc>
                <a:tc>
                  <a:txBody>
                    <a:bodyPr/>
                    <a:lstStyle/>
                    <a:p>
                      <a:pPr algn="ctr"/>
                      <a:r>
                        <a:rPr lang="en-US" altLang="zh-TW" sz="1000" b="1" dirty="0">
                          <a:latin typeface="Arial Narrow" panose="020B0606020202030204" pitchFamily="34" charset="0"/>
                        </a:rPr>
                        <a:t>Sequential Sounding</a:t>
                      </a:r>
                      <a:endParaRPr lang="zh-TW" altLang="en-US" sz="1000" b="1" dirty="0">
                        <a:latin typeface="Arial Narrow" panose="020B0606020202030204" pitchFamily="34" charset="0"/>
                      </a:endParaRPr>
                    </a:p>
                  </a:txBody>
                  <a:tcPr marL="68580" marR="68580" marT="34290" marB="34290"/>
                </a:tc>
                <a:tc>
                  <a:txBody>
                    <a:bodyPr/>
                    <a:lstStyle/>
                    <a:p>
                      <a:pPr algn="ctr"/>
                      <a:r>
                        <a:rPr lang="en-US" altLang="zh-TW" sz="1000" b="1" dirty="0">
                          <a:latin typeface="Arial Narrow" panose="020B0606020202030204" pitchFamily="34" charset="0"/>
                        </a:rPr>
                        <a:t>Joint Sounding </a:t>
                      </a:r>
                      <a:endParaRPr lang="zh-TW" altLang="en-US" sz="1000" b="1" dirty="0">
                        <a:latin typeface="Arial Narrow" panose="020B0606020202030204" pitchFamily="34" charset="0"/>
                      </a:endParaRPr>
                    </a:p>
                  </a:txBody>
                  <a:tcPr marL="68580" marR="68580" marT="34290" marB="34290"/>
                </a:tc>
                <a:extLst>
                  <a:ext uri="{0D108BD9-81ED-4DB2-BD59-A6C34878D82A}">
                    <a16:rowId xmlns:a16="http://schemas.microsoft.com/office/drawing/2014/main" val="195482104"/>
                  </a:ext>
                </a:extLst>
              </a:tr>
              <a:tr h="156595">
                <a:tc>
                  <a:txBody>
                    <a:bodyPr/>
                    <a:lstStyle/>
                    <a:p>
                      <a:pPr marL="0" algn="l" defTabSz="914400" rtl="0" eaLnBrk="1" latinLnBrk="0" hangingPunct="1"/>
                      <a:r>
                        <a:rPr lang="en-US" altLang="zh-TW" sz="1000" b="1" kern="1200" dirty="0">
                          <a:solidFill>
                            <a:schemeClr val="tx1"/>
                          </a:solidFill>
                          <a:latin typeface="Arial Narrow" panose="020B0606020202030204" pitchFamily="34" charset="0"/>
                          <a:ea typeface="+mn-ea"/>
                          <a:cs typeface="+mn-cs"/>
                        </a:rPr>
                        <a:t>Preamble Airtime (us)</a:t>
                      </a: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000" b="1" kern="1200" dirty="0">
                          <a:solidFill>
                            <a:schemeClr val="tx1"/>
                          </a:solidFill>
                          <a:latin typeface="Arial Narrow" panose="020B0606020202030204" pitchFamily="34" charset="0"/>
                          <a:ea typeface="+mn-ea"/>
                          <a:cs typeface="+mn-cs"/>
                        </a:rPr>
                        <a:t>                                                                                    104 us (4x LTF + 3.2 GI)</a:t>
                      </a:r>
                      <a:endParaRPr lang="zh-TW" altLang="en-US" sz="1000" b="1" kern="1200" dirty="0">
                        <a:solidFill>
                          <a:schemeClr val="tx1"/>
                        </a:solidFill>
                        <a:latin typeface="Arial Narrow" panose="020B0606020202030204" pitchFamily="34" charset="0"/>
                        <a:ea typeface="+mn-ea"/>
                        <a:cs typeface="+mn-cs"/>
                      </a:endParaRPr>
                    </a:p>
                  </a:txBody>
                  <a:tcPr/>
                </a:tc>
                <a:tc hMerge="1">
                  <a:txBody>
                    <a:bodyPr/>
                    <a:lstStyle/>
                    <a:p>
                      <a:pPr marL="0" algn="l" defTabSz="914400" rtl="0" eaLnBrk="1" latinLnBrk="0" hangingPunct="1"/>
                      <a:r>
                        <a:rPr lang="en-US" altLang="zh-TW" sz="1000" b="1" kern="1200" dirty="0">
                          <a:solidFill>
                            <a:schemeClr val="tx1"/>
                          </a:solidFill>
                          <a:latin typeface="Arial Narrow" panose="020B0606020202030204" pitchFamily="34" charset="0"/>
                          <a:ea typeface="+mn-ea"/>
                          <a:cs typeface="+mn-cs"/>
                        </a:rPr>
                        <a:t>104 us</a:t>
                      </a:r>
                      <a:endParaRPr lang="zh-TW" altLang="en-US" sz="1000" b="1" kern="1200" dirty="0">
                        <a:solidFill>
                          <a:schemeClr val="tx1"/>
                        </a:solidFill>
                        <a:latin typeface="Arial Narrow" panose="020B0606020202030204" pitchFamily="34" charset="0"/>
                        <a:ea typeface="+mn-ea"/>
                        <a:cs typeface="+mn-cs"/>
                      </a:endParaRPr>
                    </a:p>
                  </a:txBody>
                  <a:tcPr/>
                </a:tc>
                <a:extLst>
                  <a:ext uri="{0D108BD9-81ED-4DB2-BD59-A6C34878D82A}">
                    <a16:rowId xmlns:a16="http://schemas.microsoft.com/office/drawing/2014/main" val="1348024898"/>
                  </a:ext>
                </a:extLst>
              </a:tr>
              <a:tr h="0">
                <a:tc>
                  <a:txBody>
                    <a:bodyPr/>
                    <a:lstStyle/>
                    <a:p>
                      <a:pPr marL="0" algn="l" defTabSz="914400" rtl="0" eaLnBrk="1" latinLnBrk="0" hangingPunct="1"/>
                      <a:r>
                        <a:rPr lang="en-US" altLang="zh-TW" sz="1000" b="1" kern="1200" dirty="0">
                          <a:solidFill>
                            <a:schemeClr val="tx1"/>
                          </a:solidFill>
                          <a:latin typeface="Arial Narrow" panose="020B0606020202030204" pitchFamily="34" charset="0"/>
                          <a:ea typeface="+mn-ea"/>
                          <a:cs typeface="+mn-cs"/>
                        </a:rPr>
                        <a:t>Payload Airtime</a:t>
                      </a:r>
                      <a:r>
                        <a:rPr lang="zh-TW" altLang="en-US" sz="1000" b="1" kern="1200" dirty="0">
                          <a:solidFill>
                            <a:schemeClr val="tx1"/>
                          </a:solidFill>
                          <a:latin typeface="Arial Narrow" panose="020B0606020202030204" pitchFamily="34" charset="0"/>
                          <a:ea typeface="+mn-ea"/>
                          <a:cs typeface="+mn-cs"/>
                        </a:rPr>
                        <a:t> </a:t>
                      </a:r>
                      <a:r>
                        <a:rPr lang="en-US" altLang="zh-TW" sz="1000" b="1" kern="1200" dirty="0">
                          <a:solidFill>
                            <a:schemeClr val="tx1"/>
                          </a:solidFill>
                          <a:latin typeface="Arial Narrow" panose="020B0606020202030204" pitchFamily="34" charset="0"/>
                          <a:ea typeface="+mn-ea"/>
                          <a:cs typeface="+mn-cs"/>
                        </a:rPr>
                        <a:t>(us)</a:t>
                      </a:r>
                      <a:endParaRPr lang="zh-TW" altLang="en-US" sz="1000" b="1" kern="1200" dirty="0">
                        <a:solidFill>
                          <a:schemeClr val="tx1"/>
                        </a:solidFill>
                        <a:latin typeface="Arial Narrow" panose="020B0606020202030204" pitchFamily="34" charset="0"/>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000" b="1" kern="1200" dirty="0">
                          <a:solidFill>
                            <a:schemeClr val="tx1"/>
                          </a:solidFill>
                          <a:latin typeface="Arial Narrow" panose="020B0606020202030204" pitchFamily="34" charset="0"/>
                          <a:ea typeface="+mn-ea"/>
                          <a:cs typeface="+mn-cs"/>
                        </a:rPr>
                        <a:t>384 us </a:t>
                      </a:r>
                      <a:r>
                        <a:rPr lang="en-US" altLang="zh-TW" sz="1000" b="1" dirty="0">
                          <a:latin typeface="Arial Narrow" panose="020B0606020202030204" pitchFamily="34" charset="0"/>
                        </a:rPr>
                        <a:t>(4x2 matrix) (1SS, MCS3)</a:t>
                      </a:r>
                      <a:endParaRPr lang="zh-TW" altLang="en-US" sz="1000" b="1" dirty="0">
                        <a:latin typeface="Arial Narrow" panose="020B060602020203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000" b="1" kern="1200" dirty="0">
                          <a:solidFill>
                            <a:schemeClr val="tx1"/>
                          </a:solidFill>
                          <a:latin typeface="Arial Narrow" panose="020B0606020202030204" pitchFamily="34" charset="0"/>
                          <a:ea typeface="+mn-ea"/>
                          <a:cs typeface="+mn-cs"/>
                        </a:rPr>
                        <a:t>932 us </a:t>
                      </a:r>
                      <a:r>
                        <a:rPr lang="en-US" altLang="zh-TW" sz="1000" b="1" dirty="0">
                          <a:latin typeface="Arial Narrow" panose="020B0606020202030204" pitchFamily="34" charset="0"/>
                        </a:rPr>
                        <a:t>(8x2 matrix) (1SS, MCS3)</a:t>
                      </a:r>
                      <a:endParaRPr lang="zh-TW" altLang="en-US" sz="1000" b="1" dirty="0">
                        <a:latin typeface="Arial Narrow" panose="020B0606020202030204" pitchFamily="34" charset="0"/>
                      </a:endParaRPr>
                    </a:p>
                  </a:txBody>
                  <a:tcPr anchor="ctr"/>
                </a:tc>
                <a:extLst>
                  <a:ext uri="{0D108BD9-81ED-4DB2-BD59-A6C34878D82A}">
                    <a16:rowId xmlns:a16="http://schemas.microsoft.com/office/drawing/2014/main" val="1247120635"/>
                  </a:ext>
                </a:extLst>
              </a:tr>
              <a:tr h="156595">
                <a:tc>
                  <a:txBody>
                    <a:bodyPr/>
                    <a:lstStyle/>
                    <a:p>
                      <a:pPr marL="0" algn="l" defTabSz="914400" rtl="0" eaLnBrk="1" latinLnBrk="0" hangingPunct="1"/>
                      <a:r>
                        <a:rPr lang="en-US" altLang="zh-TW" sz="1000" b="1" kern="1200" dirty="0">
                          <a:solidFill>
                            <a:schemeClr val="tx1"/>
                          </a:solidFill>
                          <a:latin typeface="Arial Narrow" panose="020B0606020202030204" pitchFamily="34" charset="0"/>
                          <a:ea typeface="+mn-ea"/>
                          <a:cs typeface="+mn-cs"/>
                        </a:rPr>
                        <a:t>BFR</a:t>
                      </a:r>
                      <a:r>
                        <a:rPr lang="zh-TW" altLang="en-US" sz="1000" b="1" kern="1200" dirty="0">
                          <a:solidFill>
                            <a:schemeClr val="tx1"/>
                          </a:solidFill>
                          <a:latin typeface="Arial Narrow" panose="020B0606020202030204" pitchFamily="34" charset="0"/>
                          <a:ea typeface="+mn-ea"/>
                          <a:cs typeface="+mn-cs"/>
                        </a:rPr>
                        <a:t> </a:t>
                      </a:r>
                      <a:r>
                        <a:rPr lang="en-US" altLang="zh-TW" sz="1000" b="1" kern="1200" dirty="0">
                          <a:solidFill>
                            <a:schemeClr val="tx1"/>
                          </a:solidFill>
                          <a:latin typeface="Arial Narrow" panose="020B0606020202030204" pitchFamily="34" charset="0"/>
                          <a:ea typeface="+mn-ea"/>
                          <a:cs typeface="+mn-cs"/>
                        </a:rPr>
                        <a:t>Airtime (us)</a:t>
                      </a:r>
                    </a:p>
                    <a:p>
                      <a:pPr marL="0" algn="l" defTabSz="914400" rtl="0" eaLnBrk="1" latinLnBrk="0" hangingPunct="1"/>
                      <a:r>
                        <a:rPr lang="en-US" altLang="zh-TW" sz="1000" b="1" kern="1200" dirty="0">
                          <a:solidFill>
                            <a:schemeClr val="tx1"/>
                          </a:solidFill>
                          <a:latin typeface="Arial Narrow" panose="020B0606020202030204" pitchFamily="34" charset="0"/>
                          <a:ea typeface="+mn-ea"/>
                          <a:cs typeface="+mn-cs"/>
                        </a:rPr>
                        <a:t>(Preamble + Payload)</a:t>
                      </a:r>
                      <a:endParaRPr lang="zh-TW" altLang="en-US" sz="1000" b="1" kern="1200" dirty="0">
                        <a:solidFill>
                          <a:schemeClr val="tx1"/>
                        </a:solidFill>
                        <a:latin typeface="Arial Narrow" panose="020B0606020202030204" pitchFamily="34" charset="0"/>
                        <a:ea typeface="+mn-ea"/>
                        <a:cs typeface="+mn-cs"/>
                      </a:endParaRPr>
                    </a:p>
                  </a:txBody>
                  <a:tcPr/>
                </a:tc>
                <a:tc>
                  <a:txBody>
                    <a:bodyPr/>
                    <a:lstStyle/>
                    <a:p>
                      <a:pPr marL="0" algn="ctr" defTabSz="914400" rtl="0" eaLnBrk="1" latinLnBrk="0" hangingPunct="1"/>
                      <a:r>
                        <a:rPr lang="en-US" altLang="zh-TW" sz="1000" b="1" kern="1200" dirty="0">
                          <a:solidFill>
                            <a:schemeClr val="tx1"/>
                          </a:solidFill>
                          <a:latin typeface="Arial Narrow" panose="020B0606020202030204" pitchFamily="34" charset="0"/>
                          <a:ea typeface="+mn-ea"/>
                          <a:cs typeface="+mn-cs"/>
                        </a:rPr>
                        <a:t>488 us</a:t>
                      </a:r>
                      <a:endParaRPr lang="zh-TW" altLang="en-US" sz="1000" b="1" kern="1200" dirty="0">
                        <a:solidFill>
                          <a:schemeClr val="tx1"/>
                        </a:solidFill>
                        <a:latin typeface="Arial Narrow" panose="020B0606020202030204" pitchFamily="34" charset="0"/>
                        <a:ea typeface="+mn-ea"/>
                        <a:cs typeface="+mn-cs"/>
                      </a:endParaRPr>
                    </a:p>
                  </a:txBody>
                  <a:tcPr anchor="ctr"/>
                </a:tc>
                <a:tc>
                  <a:txBody>
                    <a:bodyPr/>
                    <a:lstStyle/>
                    <a:p>
                      <a:pPr marL="0" algn="ctr" defTabSz="914400" rtl="0" eaLnBrk="1" latinLnBrk="0" hangingPunct="1"/>
                      <a:r>
                        <a:rPr lang="en-US" altLang="zh-TW" sz="1000" b="1" kern="1200" dirty="0">
                          <a:solidFill>
                            <a:schemeClr val="tx1"/>
                          </a:solidFill>
                          <a:latin typeface="Arial Narrow" panose="020B0606020202030204" pitchFamily="34" charset="0"/>
                          <a:ea typeface="+mn-ea"/>
                          <a:cs typeface="+mn-cs"/>
                        </a:rPr>
                        <a:t>1036 us</a:t>
                      </a:r>
                      <a:endParaRPr lang="zh-TW" altLang="en-US" sz="1000" b="1" kern="1200" dirty="0">
                        <a:solidFill>
                          <a:schemeClr val="tx1"/>
                        </a:solidFill>
                        <a:latin typeface="Arial Narrow" panose="020B0606020202030204" pitchFamily="34" charset="0"/>
                        <a:ea typeface="+mn-ea"/>
                        <a:cs typeface="+mn-cs"/>
                      </a:endParaRPr>
                    </a:p>
                  </a:txBody>
                  <a:tcPr anchor="ctr"/>
                </a:tc>
                <a:extLst>
                  <a:ext uri="{0D108BD9-81ED-4DB2-BD59-A6C34878D82A}">
                    <a16:rowId xmlns:a16="http://schemas.microsoft.com/office/drawing/2014/main" val="1053422431"/>
                  </a:ext>
                </a:extLst>
              </a:tr>
            </a:tbl>
          </a:graphicData>
        </a:graphic>
      </p:graphicFrame>
      <p:sp>
        <p:nvSpPr>
          <p:cNvPr id="3" name="Rectangle 4">
            <a:extLst>
              <a:ext uri="{FF2B5EF4-FFF2-40B4-BE49-F238E27FC236}">
                <a16:creationId xmlns:a16="http://schemas.microsoft.com/office/drawing/2014/main" id="{19720293-A938-B276-03D8-691312327540}"/>
              </a:ext>
            </a:extLst>
          </p:cNvPr>
          <p:cNvSpPr>
            <a:spLocks noGrp="1" noChangeArrowheads="1"/>
          </p:cNvSpPr>
          <p:nvPr>
            <p:ph type="dt" sz="half" idx="2"/>
          </p:nvPr>
        </p:nvSpPr>
        <p:spPr bwMode="auto">
          <a:xfrm>
            <a:off x="696913" y="332601"/>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Sept 2024</a:t>
            </a:r>
          </a:p>
        </p:txBody>
      </p:sp>
    </p:spTree>
    <p:extLst>
      <p:ext uri="{BB962C8B-B14F-4D97-AF65-F5344CB8AC3E}">
        <p14:creationId xmlns:p14="http://schemas.microsoft.com/office/powerpoint/2010/main" val="31009614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9D8DC6F0-FBBE-67B0-AEFF-47212D78A9FC}"/>
              </a:ext>
            </a:extLst>
          </p:cNvPr>
          <p:cNvSpPr txBox="1">
            <a:spLocks/>
          </p:cNvSpPr>
          <p:nvPr/>
        </p:nvSpPr>
        <p:spPr bwMode="auto">
          <a:xfrm>
            <a:off x="685800" y="1600200"/>
            <a:ext cx="7772400" cy="4495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zh-TW" sz="1600" dirty="0"/>
              <a:t>Assumion: 2AP (4TX antennas), 4STA (2RX antennas), BW80. </a:t>
            </a:r>
          </a:p>
          <a:p>
            <a:r>
              <a:rPr lang="en-US" altLang="zh-TW" sz="1600" dirty="0"/>
              <a:t>Overhead difference of sequential and joint sounding per coordinated sounding interval is negligible. (&lt;1%)</a:t>
            </a:r>
          </a:p>
          <a:p>
            <a:r>
              <a:rPr lang="en-US" altLang="zh-TW" sz="1600" dirty="0"/>
              <a:t>Note: sounding period is implementation dependent.</a:t>
            </a:r>
          </a:p>
          <a:p>
            <a:endParaRPr lang="en-US" altLang="zh-TW" sz="1600" dirty="0"/>
          </a:p>
          <a:p>
            <a:pPr marL="0" indent="0">
              <a:buNone/>
            </a:pPr>
            <a:endParaRPr lang="en-US" altLang="zh-TW" sz="1600" dirty="0"/>
          </a:p>
          <a:p>
            <a:endParaRPr lang="en-US" sz="1600" dirty="0"/>
          </a:p>
          <a:p>
            <a:endParaRPr lang="en-US" sz="1600" kern="0" dirty="0"/>
          </a:p>
        </p:txBody>
      </p:sp>
      <p:sp>
        <p:nvSpPr>
          <p:cNvPr id="2" name="Title 1">
            <a:extLst>
              <a:ext uri="{FF2B5EF4-FFF2-40B4-BE49-F238E27FC236}">
                <a16:creationId xmlns:a16="http://schemas.microsoft.com/office/drawing/2014/main" id="{E56FF9BC-F1BF-362B-85C8-06ED7E71BB27}"/>
              </a:ext>
            </a:extLst>
          </p:cNvPr>
          <p:cNvSpPr>
            <a:spLocks noGrp="1"/>
          </p:cNvSpPr>
          <p:nvPr>
            <p:ph type="title"/>
          </p:nvPr>
        </p:nvSpPr>
        <p:spPr/>
        <p:txBody>
          <a:bodyPr/>
          <a:lstStyle/>
          <a:p>
            <a:r>
              <a:rPr lang="en-US" altLang="zh-TW" dirty="0"/>
              <a:t>Sequential vs Joint Sounding Overhead</a:t>
            </a:r>
            <a:endParaRPr lang="en-US" dirty="0"/>
          </a:p>
        </p:txBody>
      </p:sp>
      <p:sp>
        <p:nvSpPr>
          <p:cNvPr id="4" name="Slide Number Placeholder 3">
            <a:extLst>
              <a:ext uri="{FF2B5EF4-FFF2-40B4-BE49-F238E27FC236}">
                <a16:creationId xmlns:a16="http://schemas.microsoft.com/office/drawing/2014/main" id="{AFA7B978-E4C2-8242-1C2B-138A47A0A6D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
        <p:nvSpPr>
          <p:cNvPr id="5" name="Footer Placeholder 4">
            <a:extLst>
              <a:ext uri="{FF2B5EF4-FFF2-40B4-BE49-F238E27FC236}">
                <a16:creationId xmlns:a16="http://schemas.microsoft.com/office/drawing/2014/main" id="{2C3D1292-806F-FF73-12B1-C16C2CF884A8}"/>
              </a:ext>
            </a:extLst>
          </p:cNvPr>
          <p:cNvSpPr>
            <a:spLocks noGrp="1"/>
          </p:cNvSpPr>
          <p:nvPr>
            <p:ph type="ftr" sz="quarter" idx="3"/>
          </p:nvPr>
        </p:nvSpPr>
        <p:spPr/>
        <p:txBody>
          <a:bodyPr/>
          <a:lstStyle/>
          <a:p>
            <a:pPr>
              <a:defRPr/>
            </a:pPr>
            <a:r>
              <a:rPr lang="en-US" altLang="ko-KR"/>
              <a:t>You-Wei Chen, Mediatek Inc.</a:t>
            </a:r>
            <a:endParaRPr lang="en-US" altLang="ko-KR" dirty="0"/>
          </a:p>
        </p:txBody>
      </p:sp>
      <p:graphicFrame>
        <p:nvGraphicFramePr>
          <p:cNvPr id="7" name="表格 42">
            <a:extLst>
              <a:ext uri="{FF2B5EF4-FFF2-40B4-BE49-F238E27FC236}">
                <a16:creationId xmlns:a16="http://schemas.microsoft.com/office/drawing/2014/main" id="{0968A0B4-F8F2-8807-3426-875FDD54443F}"/>
              </a:ext>
            </a:extLst>
          </p:cNvPr>
          <p:cNvGraphicFramePr>
            <a:graphicFrameLocks noGrp="1"/>
          </p:cNvGraphicFramePr>
          <p:nvPr>
            <p:extLst>
              <p:ext uri="{D42A27DB-BD31-4B8C-83A1-F6EECF244321}">
                <p14:modId xmlns:p14="http://schemas.microsoft.com/office/powerpoint/2010/main" val="1038631729"/>
              </p:ext>
            </p:extLst>
          </p:nvPr>
        </p:nvGraphicFramePr>
        <p:xfrm>
          <a:off x="676751" y="3437709"/>
          <a:ext cx="7790498" cy="2554264"/>
        </p:xfrm>
        <a:graphic>
          <a:graphicData uri="http://schemas.openxmlformats.org/drawingml/2006/table">
            <a:tbl>
              <a:tblPr firstRow="1" bandRow="1">
                <a:tableStyleId>{5940675A-B579-460E-94D1-54222C63F5DA}</a:tableStyleId>
              </a:tblPr>
              <a:tblGrid>
                <a:gridCol w="1742123">
                  <a:extLst>
                    <a:ext uri="{9D8B030D-6E8A-4147-A177-3AD203B41FA5}">
                      <a16:colId xmlns:a16="http://schemas.microsoft.com/office/drawing/2014/main" val="3857473649"/>
                    </a:ext>
                  </a:extLst>
                </a:gridCol>
                <a:gridCol w="2843670">
                  <a:extLst>
                    <a:ext uri="{9D8B030D-6E8A-4147-A177-3AD203B41FA5}">
                      <a16:colId xmlns:a16="http://schemas.microsoft.com/office/drawing/2014/main" val="40236105"/>
                    </a:ext>
                  </a:extLst>
                </a:gridCol>
                <a:gridCol w="3204705">
                  <a:extLst>
                    <a:ext uri="{9D8B030D-6E8A-4147-A177-3AD203B41FA5}">
                      <a16:colId xmlns:a16="http://schemas.microsoft.com/office/drawing/2014/main" val="2002125141"/>
                    </a:ext>
                  </a:extLst>
                </a:gridCol>
              </a:tblGrid>
              <a:tr h="145239">
                <a:tc>
                  <a:txBody>
                    <a:bodyPr/>
                    <a:lstStyle/>
                    <a:p>
                      <a:endParaRPr lang="zh-TW" altLang="en-US" sz="1000" b="1" dirty="0">
                        <a:latin typeface="Arial Narrow" panose="020B0606020202030204" pitchFamily="34" charset="0"/>
                      </a:endParaRPr>
                    </a:p>
                  </a:txBody>
                  <a:tcPr marL="68580" marR="68580" marT="34290" marB="34290"/>
                </a:tc>
                <a:tc>
                  <a:txBody>
                    <a:bodyPr/>
                    <a:lstStyle/>
                    <a:p>
                      <a:pPr algn="ctr"/>
                      <a:r>
                        <a:rPr lang="en-US" altLang="zh-TW" sz="1000" b="1" dirty="0">
                          <a:latin typeface="Arial Narrow" panose="020B0606020202030204" pitchFamily="34" charset="0"/>
                        </a:rPr>
                        <a:t>Sequential Sounding</a:t>
                      </a:r>
                      <a:endParaRPr lang="zh-TW" altLang="en-US" sz="1000" b="1" dirty="0">
                        <a:latin typeface="Arial Narrow" panose="020B0606020202030204" pitchFamily="34" charset="0"/>
                      </a:endParaRPr>
                    </a:p>
                  </a:txBody>
                  <a:tcPr marL="68580" marR="68580" marT="34290" marB="34290"/>
                </a:tc>
                <a:tc>
                  <a:txBody>
                    <a:bodyPr/>
                    <a:lstStyle/>
                    <a:p>
                      <a:pPr algn="ctr"/>
                      <a:r>
                        <a:rPr lang="en-US" altLang="zh-TW" sz="1000" b="1" dirty="0">
                          <a:latin typeface="Arial Narrow" panose="020B0606020202030204" pitchFamily="34" charset="0"/>
                        </a:rPr>
                        <a:t>Joint Sounding</a:t>
                      </a:r>
                      <a:endParaRPr lang="zh-TW" altLang="en-US" sz="1000" b="1" dirty="0">
                        <a:latin typeface="Arial Narrow" panose="020B0606020202030204" pitchFamily="34" charset="0"/>
                      </a:endParaRPr>
                    </a:p>
                  </a:txBody>
                  <a:tcPr marL="68580" marR="68580" marT="34290" marB="34290"/>
                </a:tc>
                <a:extLst>
                  <a:ext uri="{0D108BD9-81ED-4DB2-BD59-A6C34878D82A}">
                    <a16:rowId xmlns:a16="http://schemas.microsoft.com/office/drawing/2014/main" val="195482104"/>
                  </a:ext>
                </a:extLst>
              </a:tr>
              <a:tr h="245404">
                <a:tc>
                  <a:txBody>
                    <a:bodyPr/>
                    <a:lstStyle/>
                    <a:p>
                      <a:r>
                        <a:rPr lang="en-US" altLang="zh-TW" sz="1000" b="1" dirty="0">
                          <a:latin typeface="Arial Narrow" panose="020B0606020202030204" pitchFamily="34" charset="0"/>
                        </a:rPr>
                        <a:t>Number of sounding sequences</a:t>
                      </a:r>
                    </a:p>
                    <a:p>
                      <a:r>
                        <a:rPr lang="en-US" altLang="zh-TW" sz="1000" b="1" dirty="0">
                          <a:latin typeface="Arial Narrow" panose="020B0606020202030204" pitchFamily="34" charset="0"/>
                        </a:rPr>
                        <a:t>(NDPA-&gt;NDP-&gt;BFRP-&gt; BFR)</a:t>
                      </a:r>
                      <a:endParaRPr lang="zh-TW" altLang="en-US" sz="1000" b="1" dirty="0">
                        <a:latin typeface="Arial Narrow" panose="020B0606020202030204" pitchFamily="34" charset="0"/>
                      </a:endParaRPr>
                    </a:p>
                  </a:txBody>
                  <a:tcPr marL="68580" marR="68580" marT="34290" marB="34290"/>
                </a:tc>
                <a:tc>
                  <a:txBody>
                    <a:bodyPr/>
                    <a:lstStyle/>
                    <a:p>
                      <a:pPr algn="ctr"/>
                      <a:r>
                        <a:rPr lang="en-US" altLang="zh-TW" sz="1000" b="1" dirty="0">
                          <a:latin typeface="Arial Narrow" panose="020B0606020202030204" pitchFamily="34" charset="0"/>
                        </a:rPr>
                        <a:t>4</a:t>
                      </a:r>
                      <a:endParaRPr lang="zh-TW" altLang="en-US" sz="1000" b="1" dirty="0">
                        <a:latin typeface="Arial Narrow" panose="020B0606020202030204" pitchFamily="34" charset="0"/>
                      </a:endParaRPr>
                    </a:p>
                  </a:txBody>
                  <a:tcPr marL="68580" marR="68580" marT="34290" marB="34290" anchor="ctr"/>
                </a:tc>
                <a:tc>
                  <a:txBody>
                    <a:bodyPr/>
                    <a:lstStyle/>
                    <a:p>
                      <a:pPr algn="ctr"/>
                      <a:r>
                        <a:rPr lang="en-US" altLang="zh-TW" sz="1000" b="1" dirty="0">
                          <a:latin typeface="Arial Narrow" panose="020B0606020202030204" pitchFamily="34" charset="0"/>
                        </a:rPr>
                        <a:t>2</a:t>
                      </a:r>
                      <a:endParaRPr lang="zh-TW" altLang="en-US" sz="1000" b="1" dirty="0">
                        <a:latin typeface="Arial Narrow" panose="020B0606020202030204" pitchFamily="34" charset="0"/>
                      </a:endParaRPr>
                    </a:p>
                  </a:txBody>
                  <a:tcPr marL="68580" marR="68580" marT="34290" marB="34290" anchor="ctr"/>
                </a:tc>
                <a:extLst>
                  <a:ext uri="{0D108BD9-81ED-4DB2-BD59-A6C34878D82A}">
                    <a16:rowId xmlns:a16="http://schemas.microsoft.com/office/drawing/2014/main" val="1348024898"/>
                  </a:ext>
                </a:extLst>
              </a:tr>
              <a:tr h="2454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000" b="1" dirty="0">
                          <a:latin typeface="Arial Narrow" panose="020B0606020202030204" pitchFamily="34" charset="0"/>
                        </a:rPr>
                        <a:t>NDPA airtime</a:t>
                      </a:r>
                      <a:endParaRPr lang="zh-TW" altLang="en-US" sz="1000" b="1" dirty="0">
                        <a:latin typeface="Arial Narrow" panose="020B0606020202030204" pitchFamily="34" charset="0"/>
                      </a:endParaRPr>
                    </a:p>
                  </a:txBody>
                  <a:tcPr marL="68580" marR="68580" marT="34290" marB="34290"/>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000" b="1" dirty="0">
                          <a:latin typeface="Arial Narrow" panose="020B0606020202030204" pitchFamily="34" charset="0"/>
                        </a:rPr>
                        <a:t>                                                                                            32 us </a:t>
                      </a:r>
                      <a:endParaRPr lang="zh-TW" altLang="en-US" sz="1000" b="1" dirty="0">
                        <a:highlight>
                          <a:srgbClr val="FFFF00"/>
                        </a:highlight>
                        <a:latin typeface="Arial Narrow" panose="020B0606020202030204" pitchFamily="34" charset="0"/>
                      </a:endParaRPr>
                    </a:p>
                  </a:txBody>
                  <a:tcPr marL="68580" marR="68580" marT="34290" marB="34290"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000" b="1" dirty="0">
                          <a:latin typeface="Arial Narrow" panose="020B0606020202030204" pitchFamily="34" charset="0"/>
                        </a:rPr>
                        <a:t>32 us (may increase, since 2x STA info field in NDPA)</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000" b="1" dirty="0">
                          <a:highlight>
                            <a:srgbClr val="FFFF00"/>
                          </a:highlight>
                          <a:latin typeface="Arial Narrow" panose="020B0606020202030204" pitchFamily="34" charset="0"/>
                        </a:rPr>
                        <a:t>(I check from your table, there is a 4us increase; however, I think we do not need to show that in this table)</a:t>
                      </a:r>
                      <a:endParaRPr lang="zh-TW" altLang="en-US" sz="1000" b="1" dirty="0">
                        <a:highlight>
                          <a:srgbClr val="FFFF00"/>
                        </a:highlight>
                        <a:latin typeface="Arial Narrow" panose="020B0606020202030204" pitchFamily="34" charset="0"/>
                      </a:endParaRPr>
                    </a:p>
                  </a:txBody>
                  <a:tcPr marL="68580" marR="68580" marT="34290" marB="34290" anchor="ctr"/>
                </a:tc>
                <a:extLst>
                  <a:ext uri="{0D108BD9-81ED-4DB2-BD59-A6C34878D82A}">
                    <a16:rowId xmlns:a16="http://schemas.microsoft.com/office/drawing/2014/main" val="3648298916"/>
                  </a:ext>
                </a:extLst>
              </a:tr>
              <a:tr h="145239">
                <a:tc>
                  <a:txBody>
                    <a:bodyPr/>
                    <a:lstStyle/>
                    <a:p>
                      <a:r>
                        <a:rPr lang="en-US" altLang="zh-TW" sz="1000" b="1" dirty="0">
                          <a:latin typeface="Arial Narrow" panose="020B0606020202030204" pitchFamily="34" charset="0"/>
                        </a:rPr>
                        <a:t>NDP airtime</a:t>
                      </a:r>
                      <a:endParaRPr lang="zh-TW" altLang="en-US" sz="1000" b="1" dirty="0">
                        <a:latin typeface="Arial Narrow" panose="020B0606020202030204" pitchFamily="34" charset="0"/>
                      </a:endParaRPr>
                    </a:p>
                  </a:txBody>
                  <a:tcPr marL="68580" marR="68580" marT="34290" marB="34290"/>
                </a:tc>
                <a:tc>
                  <a:txBody>
                    <a:bodyPr/>
                    <a:lstStyle/>
                    <a:p>
                      <a:pPr algn="ctr"/>
                      <a:r>
                        <a:rPr lang="en-US" altLang="zh-TW" sz="1000" b="1" dirty="0">
                          <a:latin typeface="Arial Narrow" panose="020B0606020202030204" pitchFamily="34" charset="0"/>
                        </a:rPr>
                        <a:t>71 us (4 LTF)</a:t>
                      </a:r>
                      <a:endParaRPr lang="zh-TW" altLang="en-US" sz="1000" b="1" dirty="0">
                        <a:latin typeface="Arial Narrow" panose="020B0606020202030204" pitchFamily="34" charset="0"/>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000" b="1" dirty="0">
                          <a:latin typeface="Arial Narrow" panose="020B0606020202030204" pitchFamily="34" charset="0"/>
                        </a:rPr>
                        <a:t>103 us (71+32us) (8 LTF)</a:t>
                      </a:r>
                      <a:endParaRPr lang="zh-TW" altLang="en-US" sz="1000" b="1" dirty="0">
                        <a:latin typeface="Arial Narrow" panose="020B0606020202030204" pitchFamily="34" charset="0"/>
                      </a:endParaRPr>
                    </a:p>
                  </a:txBody>
                  <a:tcPr marL="68580" marR="68580" marT="34290" marB="34290"/>
                </a:tc>
                <a:extLst>
                  <a:ext uri="{0D108BD9-81ED-4DB2-BD59-A6C34878D82A}">
                    <a16:rowId xmlns:a16="http://schemas.microsoft.com/office/drawing/2014/main" val="1247120635"/>
                  </a:ext>
                </a:extLst>
              </a:tr>
              <a:tr h="145239">
                <a:tc>
                  <a:txBody>
                    <a:bodyPr/>
                    <a:lstStyle/>
                    <a:p>
                      <a:r>
                        <a:rPr lang="en-US" altLang="zh-TW" sz="1000" b="1" dirty="0">
                          <a:latin typeface="Arial Narrow" panose="020B0606020202030204" pitchFamily="34" charset="0"/>
                        </a:rPr>
                        <a:t>BFRP airtime</a:t>
                      </a:r>
                      <a:endParaRPr lang="zh-TW" altLang="en-US" sz="1000" b="1" dirty="0">
                        <a:latin typeface="Arial Narrow" panose="020B0606020202030204" pitchFamily="34" charset="0"/>
                      </a:endParaRPr>
                    </a:p>
                  </a:txBody>
                  <a:tcPr marL="68580" marR="68580" marT="34290" marB="34290"/>
                </a:tc>
                <a:tc gridSpan="2">
                  <a:txBody>
                    <a:bodyPr/>
                    <a:lstStyle/>
                    <a:p>
                      <a:pPr algn="l"/>
                      <a:r>
                        <a:rPr lang="en-US" altLang="zh-TW" sz="1000" b="1" dirty="0">
                          <a:latin typeface="Arial Narrow" panose="020B0606020202030204" pitchFamily="34" charset="0"/>
                        </a:rPr>
                        <a:t>                                                                                            53 us </a:t>
                      </a:r>
                      <a:endParaRPr lang="zh-TW" altLang="en-US" sz="1000" b="1" dirty="0">
                        <a:latin typeface="Arial Narrow" panose="020B0606020202030204" pitchFamily="34" charset="0"/>
                      </a:endParaRPr>
                    </a:p>
                  </a:txBody>
                  <a:tcPr marL="68580" marR="68580" marT="34290" marB="34290"/>
                </a:tc>
                <a:tc hMerge="1">
                  <a:txBody>
                    <a:bodyPr/>
                    <a:lstStyle/>
                    <a:p>
                      <a:endParaRPr lang="zh-TW" altLang="en-US" dirty="0"/>
                    </a:p>
                  </a:txBody>
                  <a:tcPr/>
                </a:tc>
                <a:extLst>
                  <a:ext uri="{0D108BD9-81ED-4DB2-BD59-A6C34878D82A}">
                    <a16:rowId xmlns:a16="http://schemas.microsoft.com/office/drawing/2014/main" val="3903463305"/>
                  </a:ext>
                </a:extLst>
              </a:tr>
              <a:tr h="245404">
                <a:tc>
                  <a:txBody>
                    <a:bodyPr/>
                    <a:lstStyle/>
                    <a:p>
                      <a:r>
                        <a:rPr lang="en-US" altLang="zh-TW" sz="1000" b="1" dirty="0">
                          <a:latin typeface="Arial Narrow" panose="020B0606020202030204" pitchFamily="34" charset="0"/>
                        </a:rPr>
                        <a:t>BFR airtime</a:t>
                      </a:r>
                      <a:endParaRPr lang="zh-TW" altLang="en-US" sz="1000" b="1" dirty="0">
                        <a:latin typeface="Arial Narrow" panose="020B0606020202030204" pitchFamily="34" charset="0"/>
                      </a:endParaRPr>
                    </a:p>
                  </a:txBody>
                  <a:tcPr marL="68580" marR="68580" marT="34290" marB="34290"/>
                </a:tc>
                <a:tc>
                  <a:txBody>
                    <a:bodyPr/>
                    <a:lstStyle/>
                    <a:p>
                      <a:pPr algn="ctr"/>
                      <a:r>
                        <a:rPr lang="en-US" altLang="zh-TW" sz="1000" b="1" dirty="0">
                          <a:latin typeface="Arial Narrow" panose="020B0606020202030204" pitchFamily="34" charset="0"/>
                        </a:rPr>
                        <a:t>488 us (4x2 matrix)</a:t>
                      </a:r>
                    </a:p>
                    <a:p>
                      <a:pPr algn="ctr"/>
                      <a:r>
                        <a:rPr lang="en-US" altLang="zh-TW" sz="1000" b="1" dirty="0">
                          <a:latin typeface="Arial Narrow" panose="020B0606020202030204" pitchFamily="34" charset="0"/>
                        </a:rPr>
                        <a:t>(1SS, MCS3)</a:t>
                      </a:r>
                      <a:endParaRPr lang="zh-TW" altLang="en-US" sz="1000" b="1" dirty="0">
                        <a:latin typeface="Arial Narrow" panose="020B0606020202030204" pitchFamily="34" charset="0"/>
                      </a:endParaRP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000" b="1" dirty="0">
                          <a:latin typeface="Arial Narrow" panose="020B0606020202030204" pitchFamily="34" charset="0"/>
                        </a:rPr>
                        <a:t>1036 us (8x2 matrix)</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000" b="1" dirty="0">
                          <a:latin typeface="Arial Narrow" panose="020B0606020202030204" pitchFamily="34" charset="0"/>
                        </a:rPr>
                        <a:t>(1SS, MCS3)</a:t>
                      </a:r>
                      <a:endParaRPr lang="zh-TW" altLang="en-US" sz="1000" b="1" dirty="0">
                        <a:latin typeface="Arial Narrow" panose="020B0606020202030204" pitchFamily="34" charset="0"/>
                      </a:endParaRPr>
                    </a:p>
                  </a:txBody>
                  <a:tcPr marL="68580" marR="68580" marT="34290" marB="34290"/>
                </a:tc>
                <a:extLst>
                  <a:ext uri="{0D108BD9-81ED-4DB2-BD59-A6C34878D82A}">
                    <a16:rowId xmlns:a16="http://schemas.microsoft.com/office/drawing/2014/main" val="1053422431"/>
                  </a:ext>
                </a:extLst>
              </a:tr>
              <a:tr h="345568">
                <a:tc>
                  <a:txBody>
                    <a:bodyPr/>
                    <a:lstStyle/>
                    <a:p>
                      <a:r>
                        <a:rPr lang="en-US" altLang="zh-TW" sz="1000" b="1" dirty="0">
                          <a:latin typeface="Arial Narrow" panose="020B0606020202030204" pitchFamily="34" charset="0"/>
                        </a:rPr>
                        <a:t>Total Airtime</a:t>
                      </a:r>
                    </a:p>
                    <a:p>
                      <a:r>
                        <a:rPr lang="en-US" altLang="zh-TW" sz="1000" b="1" dirty="0">
                          <a:latin typeface="Arial Narrow" panose="020B0606020202030204" pitchFamily="34" charset="0"/>
                        </a:rPr>
                        <a:t>(NDPA + SIFS + NDP + SIFS + BFRP + SIFS + BFR) </a:t>
                      </a:r>
                      <a:endParaRPr lang="zh-TW" altLang="en-US" sz="1000" b="1" dirty="0">
                        <a:latin typeface="Arial Narrow" panose="020B0606020202030204" pitchFamily="34" charset="0"/>
                      </a:endParaRPr>
                    </a:p>
                  </a:txBody>
                  <a:tcPr marL="68580" marR="68580" marT="34290" marB="34290"/>
                </a:tc>
                <a:tc>
                  <a:txBody>
                    <a:bodyPr/>
                    <a:lstStyle/>
                    <a:p>
                      <a:r>
                        <a:rPr lang="en-US" altLang="zh-TW" sz="1000" b="1" dirty="0">
                          <a:latin typeface="Arial Narrow" panose="020B0606020202030204" pitchFamily="34" charset="0"/>
                        </a:rPr>
                        <a:t>= (32+16+71+16+53+16+488) * 4</a:t>
                      </a:r>
                    </a:p>
                    <a:p>
                      <a:r>
                        <a:rPr lang="en-US" altLang="zh-TW" sz="1000" b="1" dirty="0">
                          <a:latin typeface="Arial Narrow" panose="020B0606020202030204" pitchFamily="34" charset="0"/>
                        </a:rPr>
                        <a:t>= 692 * 4 </a:t>
                      </a:r>
                    </a:p>
                    <a:p>
                      <a:r>
                        <a:rPr lang="en-US" altLang="zh-TW" sz="1000" b="1" dirty="0">
                          <a:latin typeface="Arial Narrow" panose="020B0606020202030204" pitchFamily="34" charset="0"/>
                        </a:rPr>
                        <a:t>= 2768 us</a:t>
                      </a:r>
                      <a:endParaRPr lang="zh-TW" altLang="en-US" sz="1000" b="1" dirty="0">
                        <a:latin typeface="Arial Narrow" panose="020B0606020202030204" pitchFamily="34" charset="0"/>
                      </a:endParaRPr>
                    </a:p>
                  </a:txBody>
                  <a:tcPr marL="68580" marR="68580" marT="34290" marB="34290"/>
                </a:tc>
                <a:tc>
                  <a:txBody>
                    <a:bodyPr/>
                    <a:lstStyle/>
                    <a:p>
                      <a:r>
                        <a:rPr lang="en-US" altLang="zh-TW" sz="1000" b="1" dirty="0">
                          <a:latin typeface="Arial Narrow" panose="020B0606020202030204" pitchFamily="34" charset="0"/>
                        </a:rPr>
                        <a:t>=(32+16+103+16+53+16+1036)*2</a:t>
                      </a:r>
                    </a:p>
                    <a:p>
                      <a:r>
                        <a:rPr lang="en-US" altLang="zh-TW" sz="1000" b="1" dirty="0">
                          <a:latin typeface="Arial Narrow" panose="020B0606020202030204" pitchFamily="34" charset="0"/>
                        </a:rPr>
                        <a:t>=1272 * 2</a:t>
                      </a:r>
                    </a:p>
                    <a:p>
                      <a:r>
                        <a:rPr lang="en-US" altLang="zh-TW" sz="1000" b="1" dirty="0">
                          <a:latin typeface="Arial Narrow" panose="020B0606020202030204" pitchFamily="34" charset="0"/>
                        </a:rPr>
                        <a:t>=2544 us</a:t>
                      </a:r>
                    </a:p>
                  </a:txBody>
                  <a:tcPr marL="68580" marR="68580" marT="34290" marB="34290"/>
                </a:tc>
                <a:extLst>
                  <a:ext uri="{0D108BD9-81ED-4DB2-BD59-A6C34878D82A}">
                    <a16:rowId xmlns:a16="http://schemas.microsoft.com/office/drawing/2014/main" val="2493540333"/>
                  </a:ext>
                </a:extLst>
              </a:tr>
              <a:tr h="342594">
                <a:tc>
                  <a:txBody>
                    <a:bodyPr/>
                    <a:lstStyle/>
                    <a:p>
                      <a:r>
                        <a:rPr lang="en-US" altLang="zh-TW" sz="1000" b="1" dirty="0">
                          <a:latin typeface="Arial Narrow" panose="020B0606020202030204" pitchFamily="34" charset="0"/>
                        </a:rPr>
                        <a:t>Diff</a:t>
                      </a:r>
                      <a:endParaRPr lang="zh-TW" altLang="en-US" sz="1000" b="1" dirty="0">
                        <a:latin typeface="Arial Narrow" panose="020B0606020202030204" pitchFamily="34" charset="0"/>
                      </a:endParaRPr>
                    </a:p>
                  </a:txBody>
                  <a:tcPr marL="68580" marR="68580" marT="34290" marB="34290"/>
                </a:tc>
                <a:tc gridSpan="2">
                  <a:txBody>
                    <a:bodyPr/>
                    <a:lstStyle/>
                    <a:p>
                      <a:r>
                        <a:rPr lang="en-US" altLang="zh-TW" sz="1000" b="1" dirty="0">
                          <a:latin typeface="Arial Narrow" panose="020B0606020202030204" pitchFamily="34" charset="0"/>
                        </a:rPr>
                        <a:t>Each </a:t>
                      </a:r>
                      <a:r>
                        <a:rPr lang="en-US" altLang="zh-TW" sz="1000" b="1" dirty="0" err="1">
                          <a:latin typeface="Arial Narrow" panose="020B0606020202030204" pitchFamily="34" charset="0"/>
                        </a:rPr>
                        <a:t>CoBF</a:t>
                      </a:r>
                      <a:r>
                        <a:rPr lang="en-US" altLang="zh-TW" sz="1000" b="1" dirty="0">
                          <a:latin typeface="Arial Narrow" panose="020B0606020202030204" pitchFamily="34" charset="0"/>
                        </a:rPr>
                        <a:t> sounding interval: 224us (2768 - 2544)</a:t>
                      </a:r>
                    </a:p>
                    <a:p>
                      <a:pPr marL="0" indent="0">
                        <a:buFont typeface="Arial" panose="020B0604020202020204" pitchFamily="34" charset="0"/>
                        <a:buNone/>
                      </a:pPr>
                      <a:r>
                        <a:rPr lang="en-US" altLang="zh-TW" sz="1000" b="1" dirty="0">
                          <a:solidFill>
                            <a:schemeClr val="tx1"/>
                          </a:solidFill>
                          <a:latin typeface="Arial Narrow" panose="020B0606020202030204" pitchFamily="34" charset="0"/>
                        </a:rPr>
                        <a:t>If sounding period = [100/50/25] </a:t>
                      </a:r>
                      <a:r>
                        <a:rPr lang="en-US" altLang="zh-TW" sz="1000" b="1" dirty="0" err="1">
                          <a:solidFill>
                            <a:schemeClr val="tx1"/>
                          </a:solidFill>
                          <a:latin typeface="Arial Narrow" panose="020B0606020202030204" pitchFamily="34" charset="0"/>
                        </a:rPr>
                        <a:t>ms</a:t>
                      </a:r>
                      <a:r>
                        <a:rPr lang="en-US" altLang="zh-TW" sz="1000" b="1" dirty="0">
                          <a:solidFill>
                            <a:schemeClr val="tx1"/>
                          </a:solidFill>
                          <a:latin typeface="Arial Narrow" panose="020B0606020202030204" pitchFamily="34" charset="0"/>
                        </a:rPr>
                        <a:t>, overhead diff per coordinated sounding </a:t>
                      </a:r>
                      <a:r>
                        <a:rPr lang="en-US" altLang="zh-TW" sz="1000" b="1" dirty="0">
                          <a:latin typeface="Arial Narrow" panose="020B0606020202030204" pitchFamily="34" charset="0"/>
                        </a:rPr>
                        <a:t>interval</a:t>
                      </a:r>
                      <a:r>
                        <a:rPr lang="en-US" altLang="zh-TW" sz="1000" b="1" dirty="0">
                          <a:solidFill>
                            <a:schemeClr val="tx1"/>
                          </a:solidFill>
                          <a:latin typeface="Arial Narrow" panose="020B0606020202030204" pitchFamily="34" charset="0"/>
                        </a:rPr>
                        <a:t> = about [0.22/0.45/0.89] %</a:t>
                      </a:r>
                    </a:p>
                  </a:txBody>
                  <a:tcPr marL="68580" marR="68580" marT="34290" marB="34290"/>
                </a:tc>
                <a:tc hMerge="1">
                  <a:txBody>
                    <a:bodyPr/>
                    <a:lstStyle/>
                    <a:p>
                      <a:r>
                        <a:rPr lang="en-US" altLang="zh-TW" sz="1000" b="1" dirty="0">
                          <a:latin typeface="Arial Narrow" panose="020B0606020202030204" pitchFamily="34" charset="0"/>
                        </a:rPr>
                        <a:t>-</a:t>
                      </a:r>
                    </a:p>
                  </a:txBody>
                  <a:tcPr marL="68580" marR="68580" marT="34290" marB="34290"/>
                </a:tc>
                <a:extLst>
                  <a:ext uri="{0D108BD9-81ED-4DB2-BD59-A6C34878D82A}">
                    <a16:rowId xmlns:a16="http://schemas.microsoft.com/office/drawing/2014/main" val="391119024"/>
                  </a:ext>
                </a:extLst>
              </a:tr>
            </a:tbl>
          </a:graphicData>
        </a:graphic>
      </p:graphicFrame>
      <p:sp>
        <p:nvSpPr>
          <p:cNvPr id="3" name="Rectangle 4">
            <a:extLst>
              <a:ext uri="{FF2B5EF4-FFF2-40B4-BE49-F238E27FC236}">
                <a16:creationId xmlns:a16="http://schemas.microsoft.com/office/drawing/2014/main" id="{C10E1D40-17A4-4707-CC86-E9E43DC90B19}"/>
              </a:ext>
            </a:extLst>
          </p:cNvPr>
          <p:cNvSpPr>
            <a:spLocks noGrp="1" noChangeArrowheads="1"/>
          </p:cNvSpPr>
          <p:nvPr>
            <p:ph type="dt" sz="half" idx="2"/>
          </p:nvPr>
        </p:nvSpPr>
        <p:spPr bwMode="auto">
          <a:xfrm>
            <a:off x="696913" y="332601"/>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Sept 2024</a:t>
            </a:r>
          </a:p>
        </p:txBody>
      </p:sp>
    </p:spTree>
    <p:extLst>
      <p:ext uri="{BB962C8B-B14F-4D97-AF65-F5344CB8AC3E}">
        <p14:creationId xmlns:p14="http://schemas.microsoft.com/office/powerpoint/2010/main" val="4223694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ED6A3-2E72-DA0F-83F6-474460D6464F}"/>
              </a:ext>
            </a:extLst>
          </p:cNvPr>
          <p:cNvSpPr>
            <a:spLocks noGrp="1"/>
          </p:cNvSpPr>
          <p:nvPr>
            <p:ph type="title"/>
          </p:nvPr>
        </p:nvSpPr>
        <p:spPr/>
        <p:txBody>
          <a:bodyPr/>
          <a:lstStyle/>
          <a:p>
            <a:r>
              <a:rPr lang="en-US" sz="2800" dirty="0"/>
              <a:t> Comparison of Joint and Sequential Sounding</a:t>
            </a:r>
            <a:endParaRPr lang="en-US" dirty="0">
              <a:highlight>
                <a:srgbClr val="FFFF00"/>
              </a:highlight>
            </a:endParaRPr>
          </a:p>
        </p:txBody>
      </p:sp>
      <p:sp>
        <p:nvSpPr>
          <p:cNvPr id="3" name="Content Placeholder 2">
            <a:extLst>
              <a:ext uri="{FF2B5EF4-FFF2-40B4-BE49-F238E27FC236}">
                <a16:creationId xmlns:a16="http://schemas.microsoft.com/office/drawing/2014/main" id="{E238A98E-AF2F-D3CC-B7F6-EB0CE1574E1F}"/>
              </a:ext>
            </a:extLst>
          </p:cNvPr>
          <p:cNvSpPr>
            <a:spLocks noGrp="1"/>
          </p:cNvSpPr>
          <p:nvPr>
            <p:ph idx="1"/>
          </p:nvPr>
        </p:nvSpPr>
        <p:spPr/>
        <p:txBody>
          <a:bodyPr/>
          <a:lstStyle/>
          <a:p>
            <a:r>
              <a:rPr lang="en-US" sz="1600" dirty="0"/>
              <a:t>In 11ax/be, the mandatory support for STA is 4 LTFs. </a:t>
            </a:r>
          </a:p>
          <a:p>
            <a:endParaRPr lang="en-US" sz="1600" dirty="0"/>
          </a:p>
          <a:p>
            <a:endParaRPr lang="en-US" sz="1600" dirty="0"/>
          </a:p>
          <a:p>
            <a:r>
              <a:rPr lang="en-US" sz="1600" dirty="0"/>
              <a:t>Sequential sounding provides significant gain over TDMA when conducting the full rank nulling for STA [5,6] .</a:t>
            </a:r>
          </a:p>
          <a:p>
            <a:r>
              <a:rPr lang="en-US" sz="1600" dirty="0"/>
              <a:t>Joint sounding provide additional gain when conducting the partial rank nulling for STA [6,7] . </a:t>
            </a:r>
          </a:p>
          <a:p>
            <a:pPr lvl="1"/>
            <a:r>
              <a:rPr lang="en-US" sz="1400" dirty="0"/>
              <a:t>Complexity at STA-side:</a:t>
            </a:r>
          </a:p>
          <a:p>
            <a:pPr lvl="2"/>
            <a:r>
              <a:rPr lang="en-US" sz="1400" dirty="0"/>
              <a:t>Support 8x2 feedback</a:t>
            </a:r>
          </a:p>
          <a:p>
            <a:pPr lvl="2"/>
            <a:r>
              <a:rPr lang="en-US" sz="1400" dirty="0"/>
              <a:t>Support inteference cancellation algorithm</a:t>
            </a:r>
          </a:p>
          <a:p>
            <a:endParaRPr lang="en-US" sz="1600" dirty="0"/>
          </a:p>
          <a:p>
            <a:r>
              <a:rPr lang="en-US" sz="1600" dirty="0"/>
              <a:t>Enable c</a:t>
            </a:r>
            <a:r>
              <a:rPr lang="en-US" altLang="zh-TW" sz="1600" dirty="0"/>
              <a:t>oordinated</a:t>
            </a:r>
            <a:r>
              <a:rPr lang="en-US" sz="1600" dirty="0"/>
              <a:t> sounding (both sequential and joint) can support a wide spectrum of STA category.</a:t>
            </a:r>
          </a:p>
        </p:txBody>
      </p:sp>
      <p:sp>
        <p:nvSpPr>
          <p:cNvPr id="4" name="Slide Number Placeholder 3">
            <a:extLst>
              <a:ext uri="{FF2B5EF4-FFF2-40B4-BE49-F238E27FC236}">
                <a16:creationId xmlns:a16="http://schemas.microsoft.com/office/drawing/2014/main" id="{2389928D-437B-D6B0-2E0E-2274F1E75104}"/>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
        <p:nvSpPr>
          <p:cNvPr id="5" name="Footer Placeholder 4">
            <a:extLst>
              <a:ext uri="{FF2B5EF4-FFF2-40B4-BE49-F238E27FC236}">
                <a16:creationId xmlns:a16="http://schemas.microsoft.com/office/drawing/2014/main" id="{DC15AEF3-AE5E-418C-E75D-3034361BB873}"/>
              </a:ext>
            </a:extLst>
          </p:cNvPr>
          <p:cNvSpPr>
            <a:spLocks noGrp="1"/>
          </p:cNvSpPr>
          <p:nvPr>
            <p:ph type="ftr" sz="quarter" idx="3"/>
          </p:nvPr>
        </p:nvSpPr>
        <p:spPr/>
        <p:txBody>
          <a:bodyPr/>
          <a:lstStyle/>
          <a:p>
            <a:pPr>
              <a:defRPr/>
            </a:pPr>
            <a:r>
              <a:rPr lang="en-US" altLang="ko-KR" dirty="0"/>
              <a:t>You-Wei Chen, </a:t>
            </a:r>
            <a:r>
              <a:rPr lang="en-US" altLang="ko-KR" dirty="0" err="1"/>
              <a:t>Mediatek</a:t>
            </a:r>
            <a:r>
              <a:rPr lang="en-US" altLang="ko-KR" dirty="0"/>
              <a:t> Inc.</a:t>
            </a:r>
          </a:p>
        </p:txBody>
      </p:sp>
      <p:sp>
        <p:nvSpPr>
          <p:cNvPr id="6" name="Rectangle 4">
            <a:extLst>
              <a:ext uri="{FF2B5EF4-FFF2-40B4-BE49-F238E27FC236}">
                <a16:creationId xmlns:a16="http://schemas.microsoft.com/office/drawing/2014/main" id="{F84EA5B8-8964-2C30-0392-F438B73F05A6}"/>
              </a:ext>
            </a:extLst>
          </p:cNvPr>
          <p:cNvSpPr>
            <a:spLocks noGrp="1" noChangeArrowheads="1"/>
          </p:cNvSpPr>
          <p:nvPr>
            <p:ph type="dt" sz="half" idx="2"/>
          </p:nvPr>
        </p:nvSpPr>
        <p:spPr bwMode="auto">
          <a:xfrm>
            <a:off x="696913" y="332601"/>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Sept 2024</a:t>
            </a:r>
          </a:p>
        </p:txBody>
      </p:sp>
    </p:spTree>
    <p:extLst>
      <p:ext uri="{BB962C8B-B14F-4D97-AF65-F5344CB8AC3E}">
        <p14:creationId xmlns:p14="http://schemas.microsoft.com/office/powerpoint/2010/main" val="216535015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83bcef13-7cac-433f-ba1d-47a323951816}" enabled="1" method="Privileged" siteId="{a7687ede-7a6b-4ef6-bace-642f677fbe31}" contentBits="0" removed="0"/>
</clbl:labelList>
</file>

<file path=docProps/app.xml><?xml version="1.0" encoding="utf-8"?>
<Properties xmlns="http://schemas.openxmlformats.org/officeDocument/2006/extended-properties" xmlns:vt="http://schemas.openxmlformats.org/officeDocument/2006/docPropsVTypes">
  <Template/>
  <TotalTime>145546</TotalTime>
  <Words>1192</Words>
  <Application>Microsoft Office PowerPoint</Application>
  <PresentationFormat>On-screen Show (4:3)</PresentationFormat>
  <Paragraphs>235</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Lucida Grande</vt:lpstr>
      <vt:lpstr>Arial</vt:lpstr>
      <vt:lpstr>Arial Narrow</vt:lpstr>
      <vt:lpstr>Times New Roman</vt:lpstr>
      <vt:lpstr>802-11-Submission</vt:lpstr>
      <vt:lpstr>Coordinated Sounding for CoBF</vt:lpstr>
      <vt:lpstr>Introduction</vt:lpstr>
      <vt:lpstr>Sequential Sounding</vt:lpstr>
      <vt:lpstr>Joint Sounding</vt:lpstr>
      <vt:lpstr>Coordinated Sounding Sequence</vt:lpstr>
      <vt:lpstr>NDP – Global Index LTFs</vt:lpstr>
      <vt:lpstr>Sequential vs Joint Sounding: BFR airtime</vt:lpstr>
      <vt:lpstr>Sequential vs Joint Sounding Overhead</vt:lpstr>
      <vt:lpstr> Comparison of Joint and Sequential Sounding</vt:lpstr>
      <vt:lpstr>Summary</vt:lpstr>
      <vt:lpstr>Straw Poll #1</vt:lpstr>
      <vt:lpstr>Straw Poll #2</vt:lpstr>
      <vt:lpstr>Straw Poll #3</vt:lpstr>
      <vt:lpstr>References</vt:lpstr>
    </vt:vector>
  </TitlesOfParts>
  <Company>Mediatek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EHT Tone Plans and Tone Mapper</dc:title>
  <dc:creator>Jianhan Liu</dc:creator>
  <cp:lastModifiedBy>You-Wei Chen</cp:lastModifiedBy>
  <cp:revision>825</cp:revision>
  <cp:lastPrinted>1998-02-10T13:28:06Z</cp:lastPrinted>
  <dcterms:created xsi:type="dcterms:W3CDTF">2007-05-21T21:00:37Z</dcterms:created>
  <dcterms:modified xsi:type="dcterms:W3CDTF">2024-11-13T19:31:46Z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MSIP_Label_83bcef13-7cac-433f-ba1d-47a323951816_Enabled">
    <vt:lpwstr>true</vt:lpwstr>
  </property>
  <property fmtid="{D5CDD505-2E9C-101B-9397-08002B2CF9AE}" pid="4" name="MSIP_Label_83bcef13-7cac-433f-ba1d-47a323951816_SetDate">
    <vt:lpwstr>2022-12-02T22:20:35Z</vt:lpwstr>
  </property>
  <property fmtid="{D5CDD505-2E9C-101B-9397-08002B2CF9AE}" pid="5" name="MSIP_Label_83bcef13-7cac-433f-ba1d-47a323951816_Method">
    <vt:lpwstr>Privileged</vt:lpwstr>
  </property>
  <property fmtid="{D5CDD505-2E9C-101B-9397-08002B2CF9AE}" pid="6" name="MSIP_Label_83bcef13-7cac-433f-ba1d-47a323951816_Name">
    <vt:lpwstr>MTK_Unclassified</vt:lpwstr>
  </property>
  <property fmtid="{D5CDD505-2E9C-101B-9397-08002B2CF9AE}" pid="7" name="MSIP_Label_83bcef13-7cac-433f-ba1d-47a323951816_SiteId">
    <vt:lpwstr>a7687ede-7a6b-4ef6-bace-642f677fbe31</vt:lpwstr>
  </property>
  <property fmtid="{D5CDD505-2E9C-101B-9397-08002B2CF9AE}" pid="8" name="MSIP_Label_83bcef13-7cac-433f-ba1d-47a323951816_ActionId">
    <vt:lpwstr>66719768-fd85-486d-b90e-2ba04a10239f</vt:lpwstr>
  </property>
  <property fmtid="{D5CDD505-2E9C-101B-9397-08002B2CF9AE}" pid="9" name="MSIP_Label_83bcef13-7cac-433f-ba1d-47a323951816_ContentBits">
    <vt:lpwstr>0</vt:lpwstr>
  </property>
</Properties>
</file>