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9"/>
  </p:notesMasterIdLst>
  <p:handoutMasterIdLst>
    <p:handoutMasterId r:id="rId20"/>
  </p:handoutMasterIdLst>
  <p:sldIdLst>
    <p:sldId id="269" r:id="rId7"/>
    <p:sldId id="2147473568" r:id="rId8"/>
    <p:sldId id="2147473569" r:id="rId9"/>
    <p:sldId id="318" r:id="rId10"/>
    <p:sldId id="304" r:id="rId11"/>
    <p:sldId id="2147473570" r:id="rId12"/>
    <p:sldId id="410" r:id="rId13"/>
    <p:sldId id="2147473572" r:id="rId14"/>
    <p:sldId id="2147473571" r:id="rId15"/>
    <p:sldId id="2147473573" r:id="rId16"/>
    <p:sldId id="2147473574" r:id="rId17"/>
    <p:sldId id="2147473575" r:id="rId18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06B6309-87B7-E9CD-3624-ECADCEAEAB7C}" name="Okan Mutgan (Nokia)" initials="O(" userId="S::okan.mutgan@nokia.com::8d67b143-2c4a-447c-81a0-221568980289" providerId="AD"/>
  <p188:author id="{3F1FA94A-B39C-C58D-C2E7-7C1071EB4DC3}" name="Salvatore Talarico (Nokia)" initials="S(" userId="S::salvatore.talarico@nokia.com::4c555d6f-9878-479f-8b49-9dc99b856ab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opez-Perez, David (Nokia - IE/Dublin)" initials="LD(-I [2]" lastIdx="5" clrIdx="6">
    <p:extLst>
      <p:ext uri="{19B8F6BF-5375-455C-9EA6-DF929625EA0E}">
        <p15:presenceInfo xmlns:p15="http://schemas.microsoft.com/office/powerpoint/2012/main" userId="S::david.lopez-perez@nokia-bell-labs.com::3db4472c-dd38-433b-9153-cfe8852f8cce" providerId="AD"/>
      </p:ext>
    </p:extLst>
  </p:cmAuthor>
  <p:cmAuthor id="1" name="Kasslin, Mika (Nokia - FI/Espoo)" initials="KM(-F" lastIdx="0" clrIdx="0">
    <p:extLst>
      <p:ext uri="{19B8F6BF-5375-455C-9EA6-DF929625EA0E}">
        <p15:presenceInfo xmlns:p15="http://schemas.microsoft.com/office/powerpoint/2012/main" userId="67c41d2c-4987-4500-b415-d9e92aed693c" providerId="Windows Live"/>
      </p:ext>
    </p:extLst>
  </p:cmAuthor>
  <p:cmAuthor id="8" name="Garcia Rodriguez, Adrian (Nokia - IE/Dublin)" initials="GRA(-I [2]" lastIdx="4" clrIdx="7">
    <p:extLst>
      <p:ext uri="{19B8F6BF-5375-455C-9EA6-DF929625EA0E}">
        <p15:presenceInfo xmlns:p15="http://schemas.microsoft.com/office/powerpoint/2012/main" userId="S::adrian.garcia_rodriguez@nokia-bell-labs.com::07a3e826-7a73-46e2-8773-e0bef2c6a34e" providerId="AD"/>
      </p:ext>
    </p:extLst>
  </p:cmAuthor>
  <p:cmAuthor id="2" name="Garcia Rodriguez, Adrian (Nokia - IE/Dublin)" initials="GRA(-I" lastIdx="3" clrIdx="1">
    <p:extLst>
      <p:ext uri="{19B8F6BF-5375-455C-9EA6-DF929625EA0E}">
        <p15:presenceInfo xmlns:p15="http://schemas.microsoft.com/office/powerpoint/2012/main" userId="S-1-5-21-1593251271-2640304127-1825641215-2254707" providerId="AD"/>
      </p:ext>
    </p:extLst>
  </p:cmAuthor>
  <p:cmAuthor id="3" name="Torkildson, Eric (Nokia - US/Sunnyvale)" initials="TU" lastIdx="4" clrIdx="2">
    <p:extLst>
      <p:ext uri="{19B8F6BF-5375-455C-9EA6-DF929625EA0E}">
        <p15:presenceInfo xmlns:p15="http://schemas.microsoft.com/office/powerpoint/2012/main" userId="S::eric.torkildson@nokia-bell-labs.com::2677b96b-166a-45b6-a189-7d15d387776e" providerId="AD"/>
      </p:ext>
    </p:extLst>
  </p:cmAuthor>
  <p:cmAuthor id="4" name="Kasslin, Mika (Nokia - FI/Espoo)" initials="KM(-F [2]" lastIdx="5" clrIdx="3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  <p:cmAuthor id="5" name="Lopez-Perez, David (Nokia - IE/Dublin)" initials="LD(-I" lastIdx="7" clrIdx="4">
    <p:extLst>
      <p:ext uri="{19B8F6BF-5375-455C-9EA6-DF929625EA0E}">
        <p15:presenceInfo xmlns:p15="http://schemas.microsoft.com/office/powerpoint/2012/main" userId="S-1-5-21-1593251271-2640304127-1825641215-2122664" providerId="AD"/>
      </p:ext>
    </p:extLst>
  </p:cmAuthor>
  <p:cmAuthor id="6" name="Galati Giordano, Lorenzo (Nokia - IE/Dublin)" initials="GGL(-I" lastIdx="1" clrIdx="5">
    <p:extLst>
      <p:ext uri="{19B8F6BF-5375-455C-9EA6-DF929625EA0E}">
        <p15:presenceInfo xmlns:p15="http://schemas.microsoft.com/office/powerpoint/2012/main" userId="S-1-5-21-1593251271-2640304127-1825641215-21226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6064EC-9667-5EE4-2E7C-EC0AA1EC6797}" v="98" dt="2024-09-06T01:50:54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5890" autoAdjust="0"/>
  </p:normalViewPr>
  <p:slideViewPr>
    <p:cSldViewPr>
      <p:cViewPr varScale="1">
        <p:scale>
          <a:sx n="62" d="100"/>
          <a:sy n="62" d="100"/>
        </p:scale>
        <p:origin x="1348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2828" y="32"/>
      </p:cViewPr>
      <p:guideLst>
        <p:guide orient="horz" pos="3081"/>
        <p:guide pos="211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Relationship Id="rId27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Klaus Doppler, et al,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39627B-A1B0-45A2-821E-CC9884FA6B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September 2024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597"/>
            <a:ext cx="627166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7"/>
            <a:ext cx="809247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September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1888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716163"/>
            <a:ext cx="4984651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Klaus Doppler, et al, Nokia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2342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82"/>
            <a:ext cx="55277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802.11-24/xxxxr0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fi-FI"/>
              <a:t>September 2024</a:t>
            </a:r>
            <a:endParaRPr lang="en-US" dirty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Klaus Doppler, et al, Nokia</a:t>
            </a:r>
            <a:endParaRPr lang="en-US" dirty="0"/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63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Klaus Doppler, et al,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818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Klaus Doppler, et al,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68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Klaus Doppler, et.al.,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September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Klaus Doppler, et.al.,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September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802.11-24/1574r1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.bin"/><Relationship Id="rId5" Type="http://schemas.openxmlformats.org/officeDocument/2006/relationships/image" Target="cid:image002.png@01CF1805.46D6A950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400" dirty="0"/>
              <a:t>Harmonization of .11bn simulation assumptions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2024-09-06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187736"/>
              </p:ext>
            </p:extLst>
          </p:nvPr>
        </p:nvGraphicFramePr>
        <p:xfrm>
          <a:off x="838200" y="2819400"/>
          <a:ext cx="7239000" cy="33263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233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Klaus Doppler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Nokia</a:t>
                      </a:r>
                      <a:endParaRPr lang="en-US" sz="13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kern="1200" dirty="0">
                          <a:solidFill>
                            <a:srgbClr val="000000"/>
                          </a:solidFill>
                          <a:latin typeface="Times New Roman"/>
                          <a:cs typeface="Arial"/>
                        </a:rPr>
                        <a:t>Klaus.doppler@nokia.com</a:t>
                      </a:r>
                      <a:endParaRPr lang="en-IE" sz="1250" b="0" kern="1200" dirty="0">
                        <a:solidFill>
                          <a:srgbClr val="000000"/>
                        </a:solidFill>
                        <a:latin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Behnam Dezfouli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>
                          <a:latin typeface="+mn-lt"/>
                          <a:ea typeface="Times New Roman"/>
                          <a:cs typeface="Arial"/>
                        </a:rPr>
                        <a:t> Mika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Kasslin</a:t>
                      </a:r>
                      <a:endParaRPr lang="en-IE" sz="1200" kern="1200" dirty="0">
                        <a:solidFill>
                          <a:schemeClr val="dk1"/>
                        </a:solidFill>
                        <a:latin typeface="+mn-lt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Salvatore Talarico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75755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200" kern="1200" dirty="0">
                          <a:solidFill>
                            <a:schemeClr val="dk1"/>
                          </a:solidFill>
                          <a:latin typeface="+mn-lt"/>
                          <a:cs typeface="Arial"/>
                        </a:rPr>
                        <a:t>Enrico Rantala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2683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Kerstin Johnsson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12916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495157"/>
                  </a:ext>
                </a:extLst>
              </a:tr>
            </a:tbl>
          </a:graphicData>
        </a:graphic>
      </p:graphicFrame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48AB42DA-D2AC-44AF-9B6D-E997C5EBB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A1E9F7-3E4C-99BD-4B4C-A4EFA7610E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957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41E92-0212-6395-AEF1-26A6EAE59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dirty="0"/>
              <a:t>Other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55D9C-7D72-75A0-3D4E-FC42F8790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FI" b="0" dirty="0"/>
              <a:t>Even if we are not after a commonly agreed simulation </a:t>
            </a:r>
            <a:r>
              <a:rPr lang="en-FI" b="0"/>
              <a:t>scenario</a:t>
            </a:r>
            <a:r>
              <a:rPr lang="en-FI" b="0" dirty="0"/>
              <a:t> with all the details fixed, it would be beneficial to use some common basics like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FI" b="0" dirty="0"/>
              <a:t>Channel model</a:t>
            </a:r>
            <a:r>
              <a:rPr lang="en-US" dirty="0"/>
              <a:t> and AP/STA deployment</a:t>
            </a:r>
            <a:r>
              <a:rPr lang="en-FI" b="0" dirty="0"/>
              <a:t>, e.g., </a:t>
            </a:r>
            <a:r>
              <a:rPr lang="en-US" b="0" dirty="0"/>
              <a:t>using </a:t>
            </a:r>
            <a:r>
              <a:rPr lang="en-FI" b="0" dirty="0"/>
              <a:t>the ones defined and used .11ac and .11ax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FI" dirty="0"/>
              <a:t>Other</a:t>
            </a:r>
            <a:r>
              <a:rPr lang="en-US" dirty="0"/>
              <a:t> parameters like number of antennas, transmit power, mobility, etc.</a:t>
            </a:r>
            <a:endParaRPr lang="en-FI" dirty="0"/>
          </a:p>
          <a:p>
            <a:pPr lvl="1">
              <a:buFont typeface="Arial" panose="020B0604020202020204" pitchFamily="34" charset="0"/>
              <a:buChar char="•"/>
            </a:pPr>
            <a:endParaRPr lang="en-FI" b="0" dirty="0"/>
          </a:p>
          <a:p>
            <a:pPr>
              <a:buFont typeface="Arial" panose="020B0604020202020204" pitchFamily="34" charset="0"/>
              <a:buChar char="•"/>
            </a:pPr>
            <a:endParaRPr lang="en-FI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D52E2-C8FE-4D51-4CFF-A102BB447C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0533A-FBB5-9D1C-F9D2-C2D5C0B00A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F94A41-3193-47BC-99BE-4A33BD9C61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5114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653A1-1816-83A2-502A-0A355E7A8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81B89-AE64-F43D-2F57-B6B2A2774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FI" b="0" dirty="0"/>
              <a:t>We would like to see TGbn contributors to consider providing simulation results which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dirty="0"/>
              <a:t>I</a:t>
            </a:r>
            <a:r>
              <a:rPr lang="en-FI" b="0" dirty="0"/>
              <a:t>ndicate how the proposed feature pe</a:t>
            </a:r>
            <a:r>
              <a:rPr lang="en-US" b="0" dirty="0"/>
              <a:t>r</a:t>
            </a:r>
            <a:r>
              <a:rPr lang="en-FI" b="0" dirty="0"/>
              <a:t>forms in </a:t>
            </a:r>
            <a:r>
              <a:rPr lang="en-US" b="0" dirty="0"/>
              <a:t>networks of </a:t>
            </a:r>
            <a:r>
              <a:rPr lang="en-FI" b="0" dirty="0"/>
              <a:t>different </a:t>
            </a:r>
            <a:r>
              <a:rPr lang="en-US" b="0" dirty="0"/>
              <a:t>type and </a:t>
            </a:r>
            <a:r>
              <a:rPr lang="en-FI" b="0" dirty="0"/>
              <a:t>size 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</a:t>
            </a:r>
            <a:r>
              <a:rPr lang="en-FI" dirty="0"/>
              <a:t>ndicate how different types of LL traffic is delivered in presence of broadband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dirty="0"/>
              <a:t>I</a:t>
            </a:r>
            <a:r>
              <a:rPr lang="en-FI" b="0" dirty="0"/>
              <a:t>ndicate how t</a:t>
            </a:r>
            <a:r>
              <a:rPr lang="en-GB" b="0" dirty="0"/>
              <a:t>he</a:t>
            </a:r>
            <a:r>
              <a:rPr lang="en-FI" b="0" dirty="0"/>
              <a:t> proposed feature performs with different combinations of traffic-to-STAs mapping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FI" b="0" dirty="0"/>
              <a:t>Provid</a:t>
            </a:r>
            <a:r>
              <a:rPr lang="en-FI" dirty="0"/>
              <a:t>e basic common KPIs including delay distribution and throughput</a:t>
            </a:r>
            <a:endParaRPr lang="en-FI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FI" dirty="0"/>
              <a:t>Build upon common basics like channel model </a:t>
            </a:r>
            <a:endParaRPr lang="en-FI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2F7999-1A1F-2161-47B5-355F86B45F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84521-64D4-6A1E-3366-301EFC71EC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F6D8C6-6372-4D93-DADB-365AFF5C66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904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856F1-1B43-FAE2-7C53-10AA94207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AD287-11E0-506D-25E0-91CEF9B48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[1] Kosuke Aio </a:t>
            </a:r>
            <a:r>
              <a:rPr kumimoji="0" lang="en-US" sz="135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et.a</a:t>
            </a:r>
            <a:r>
              <a:rPr lang="en-US" sz="1350" b="0" dirty="0">
                <a:latin typeface="Times New Roman"/>
                <a:ea typeface="MS Gothic"/>
              </a:rPr>
              <a:t>l.</a:t>
            </a:r>
            <a:r>
              <a:rPr kumimoji="0" lang="en-US" sz="13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“System-Level Evaluation of Coordinated Spatial Reuse,” 24/0839r1, May 2024.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[2] Ron Borat et.al., “11ax Evaluation Methodology,”  14/0571r12, Jan 2016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6FB7EE-589A-3DD2-F4EE-4381EFF0AF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E1C2A-78F5-F960-C9B1-AEC1488D86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E11300-72F2-3CFC-6E8A-2CF72A8C04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254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>
            <a:extLst>
              <a:ext uri="{FF2B5EF4-FFF2-40B4-BE49-F238E27FC236}">
                <a16:creationId xmlns:a16="http://schemas.microsoft.com/office/drawing/2014/main" id="{A83FC01D-1DF7-3436-77AD-48B610C0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/>
            <a:r>
              <a:rPr lang="en-GB"/>
              <a:t>Slide </a:t>
            </a:r>
            <a:fld id="{440F5867-744E-4AA6-B0ED-4C44D2DFBB7B}" type="slidenum">
              <a:rPr lang="en-GB"/>
              <a:pPr defTabSz="336947"/>
              <a:t>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1ED49B-55F2-D5F3-CBAF-B6B6D42EB4F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673369" y="6521450"/>
            <a:ext cx="3184520" cy="135731"/>
          </a:xfrm>
        </p:spPr>
        <p:txBody>
          <a:bodyPr/>
          <a:lstStyle/>
          <a:p>
            <a:pPr defTabSz="336947"/>
            <a:r>
              <a:rPr lang="it-IT" dirty="0"/>
              <a:t>Klaus Doppler, et.al., Nokia</a:t>
            </a:r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D58028-5D55-130A-908E-C364549C096F}"/>
              </a:ext>
            </a:extLst>
          </p:cNvPr>
          <p:cNvSpPr txBox="1">
            <a:spLocks/>
          </p:cNvSpPr>
          <p:nvPr/>
        </p:nvSpPr>
        <p:spPr bwMode="auto">
          <a:xfrm>
            <a:off x="458942" y="1751013"/>
            <a:ext cx="8224528" cy="33787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69120" tIns="34560" rIns="69120" bIns="3456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57175" indent="-257175" defTabSz="336947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1800" b="0" dirty="0">
                <a:cs typeface="Times New Roman"/>
              </a:rPr>
              <a:t>Simulation topology in .11bn is often the 2</a:t>
            </a:r>
            <a:r>
              <a:rPr lang="ja-JP" altLang="en-US" sz="1800" b="0" dirty="0">
                <a:cs typeface="Times New Roman"/>
              </a:rPr>
              <a:t> </a:t>
            </a:r>
            <a:r>
              <a:rPr lang="en-US" altLang="ja-JP" sz="1800" b="0" dirty="0">
                <a:cs typeface="Times New Roman"/>
              </a:rPr>
              <a:t>APs scenario, e.g. [1], where</a:t>
            </a:r>
          </a:p>
          <a:p>
            <a:pPr marL="556895" lvl="1" indent="-213995" defTabSz="336947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1600" dirty="0">
                <a:cs typeface="Times New Roman"/>
              </a:rPr>
              <a:t>D is distance between APs</a:t>
            </a:r>
          </a:p>
          <a:p>
            <a:pPr marL="556895" lvl="1" indent="-213995" defTabSz="336947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1600" dirty="0">
                <a:cs typeface="Times New Roman"/>
              </a:rPr>
              <a:t>R = 0.33D is radius of the cell</a:t>
            </a:r>
          </a:p>
          <a:p>
            <a:pPr marL="556895" lvl="1" indent="-213995" defTabSz="336947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1600" dirty="0">
                <a:cs typeface="Times New Roman"/>
              </a:rPr>
              <a:t>N STAs are dropped randomly within each cell</a:t>
            </a:r>
            <a:endParaRPr lang="en-US" altLang="ja-JP" sz="1800" kern="0" dirty="0">
              <a:latin typeface="Times New Roman"/>
              <a:ea typeface="MS Gothic"/>
            </a:endParaRPr>
          </a:p>
          <a:p>
            <a:pPr marL="156845" indent="-213995" defTabSz="336947">
              <a:spcBef>
                <a:spcPts val="4200"/>
              </a:spcBef>
              <a:buFont typeface="Arial" panose="020B0604020202020204" pitchFamily="34" charset="0"/>
              <a:buChar char="•"/>
            </a:pPr>
            <a:r>
              <a:rPr lang="en-US" altLang="ja-JP" sz="1800" b="0" dirty="0">
                <a:cs typeface="Times New Roman"/>
              </a:rPr>
              <a:t>This topology is likely too simple to capture all relevant interactions among BSSs when evaluating TXOP sharing, TXOP preemption, CBF, c-TDMA, c-</a:t>
            </a:r>
            <a:r>
              <a:rPr lang="en-US" altLang="ja-JP" sz="1800" b="0" dirty="0" err="1">
                <a:cs typeface="Times New Roman"/>
              </a:rPr>
              <a:t>rTWT</a:t>
            </a:r>
            <a:r>
              <a:rPr lang="en-US" altLang="ja-JP" sz="1800" b="0" dirty="0">
                <a:cs typeface="Times New Roman"/>
              </a:rPr>
              <a:t>.</a:t>
            </a:r>
          </a:p>
          <a:p>
            <a:pPr marL="156845" indent="-213995" defTabSz="336947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ja-JP" sz="1800" b="0" dirty="0">
                <a:cs typeface="Times New Roman"/>
              </a:rPr>
              <a:t>In this contribution, we will review .11ax simulation scenarios and make suggestions for the evaluation of multi-AP coordination techniques proposed for .11bn.</a:t>
            </a:r>
          </a:p>
          <a:p>
            <a:pPr marL="156845" indent="-213995" defTabSz="336947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ja-JP" sz="1800" b="0" dirty="0">
                <a:cs typeface="Times New Roman"/>
              </a:rPr>
              <a:t>We are not proposing the creation of an official evaluation methodology, but rather seek consensus on the general need for certain simulation features to accurately evaluate new concepts.</a:t>
            </a:r>
            <a:endParaRPr lang="en-US" altLang="ja-JP" sz="1800" kern="0" dirty="0">
              <a:latin typeface="Times New Roman"/>
              <a:ea typeface="MS Gothic"/>
              <a:cs typeface="Times New Roman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ABC21212-4C5B-2411-DA44-9C6F05133A78}"/>
              </a:ext>
            </a:extLst>
          </p:cNvPr>
          <p:cNvGrpSpPr/>
          <p:nvPr/>
        </p:nvGrpSpPr>
        <p:grpSpPr>
          <a:xfrm>
            <a:off x="5657849" y="2362200"/>
            <a:ext cx="2798764" cy="1223935"/>
            <a:chOff x="4493459" y="4419600"/>
            <a:chExt cx="3148198" cy="1376748"/>
          </a:xfrm>
        </p:grpSpPr>
        <p:pic>
          <p:nvPicPr>
            <p:cNvPr id="2" name="図 1">
              <a:extLst>
                <a:ext uri="{FF2B5EF4-FFF2-40B4-BE49-F238E27FC236}">
                  <a16:creationId xmlns:a16="http://schemas.microsoft.com/office/drawing/2014/main" id="{24770B04-0D70-06CE-CC3B-8E04052CC9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3483" y="4951044"/>
              <a:ext cx="316488" cy="236969"/>
            </a:xfrm>
            <a:prstGeom prst="rect">
              <a:avLst/>
            </a:prstGeom>
          </p:spPr>
        </p:pic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CBB3DA45-158E-76D3-0F66-5F6BA523C844}"/>
                </a:ext>
              </a:extLst>
            </p:cNvPr>
            <p:cNvSpPr txBox="1"/>
            <p:nvPr/>
          </p:nvSpPr>
          <p:spPr>
            <a:xfrm>
              <a:off x="6775161" y="4707632"/>
              <a:ext cx="415084" cy="2596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336947"/>
              <a:r>
                <a:rPr lang="en-US" altLang="ja-JP" sz="900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AP2</a:t>
              </a:r>
              <a:endParaRPr lang="ja-JP" altLang="en-US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A442544B-782C-26E6-2C44-8E09F2B74311}"/>
                </a:ext>
              </a:extLst>
            </p:cNvPr>
            <p:cNvSpPr/>
            <p:nvPr/>
          </p:nvSpPr>
          <p:spPr>
            <a:xfrm>
              <a:off x="6341798" y="4419600"/>
              <a:ext cx="1299859" cy="129985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36947"/>
              <a:endParaRPr kumimoji="1" lang="ja-JP" altLang="en-US" sz="180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86CB8F2B-AF95-523A-082F-257504D536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5144" y="5020925"/>
              <a:ext cx="316488" cy="236969"/>
            </a:xfrm>
            <a:prstGeom prst="rect">
              <a:avLst/>
            </a:prstGeom>
          </p:spPr>
        </p:pic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C43CA4DA-5BC9-4AB6-55D6-1E4E9CE36704}"/>
                </a:ext>
              </a:extLst>
            </p:cNvPr>
            <p:cNvSpPr txBox="1"/>
            <p:nvPr/>
          </p:nvSpPr>
          <p:spPr>
            <a:xfrm>
              <a:off x="4926822" y="4738546"/>
              <a:ext cx="415084" cy="2596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336947"/>
              <a:r>
                <a:rPr lang="en-US" altLang="ja-JP" sz="900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AP1</a:t>
              </a:r>
              <a:endParaRPr lang="ja-JP" altLang="en-US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192F6F83-D10E-5447-742D-F674B180F013}"/>
                </a:ext>
              </a:extLst>
            </p:cNvPr>
            <p:cNvSpPr/>
            <p:nvPr/>
          </p:nvSpPr>
          <p:spPr>
            <a:xfrm>
              <a:off x="4493459" y="4489481"/>
              <a:ext cx="1299859" cy="129985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36947"/>
              <a:endParaRPr kumimoji="1" lang="ja-JP" altLang="en-US" sz="180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cxnSp>
          <p:nvCxnSpPr>
            <p:cNvPr id="13" name="直線矢印コネクタ 12">
              <a:extLst>
                <a:ext uri="{FF2B5EF4-FFF2-40B4-BE49-F238E27FC236}">
                  <a16:creationId xmlns:a16="http://schemas.microsoft.com/office/drawing/2014/main" id="{135CA7A1-521D-3296-C81E-CBC696F4E0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43630" y="5270964"/>
              <a:ext cx="299758" cy="408777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82F474C6-0D0B-E270-DA14-CDEF71AFE533}"/>
                </a:ext>
              </a:extLst>
            </p:cNvPr>
            <p:cNvSpPr txBox="1"/>
            <p:nvPr/>
          </p:nvSpPr>
          <p:spPr>
            <a:xfrm flipH="1">
              <a:off x="5019044" y="5380904"/>
              <a:ext cx="318988" cy="4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336947"/>
              <a:r>
                <a:rPr kumimoji="1" lang="en-US" altLang="ja-JP" sz="1800" i="1" dirty="0">
                  <a:solidFill>
                    <a:srgbClr val="000000"/>
                  </a:solidFill>
                </a:rPr>
                <a:t>R</a:t>
              </a:r>
              <a:endParaRPr kumimoji="1" lang="ja-JP" altLang="en-US" sz="1800" i="1" dirty="0">
                <a:solidFill>
                  <a:srgbClr val="000000"/>
                </a:solidFill>
              </a:endParaRPr>
            </a:p>
          </p:txBody>
        </p:sp>
        <p:cxnSp>
          <p:nvCxnSpPr>
            <p:cNvPr id="15" name="直線矢印コネクタ 14">
              <a:extLst>
                <a:ext uri="{FF2B5EF4-FFF2-40B4-BE49-F238E27FC236}">
                  <a16:creationId xmlns:a16="http://schemas.microsoft.com/office/drawing/2014/main" id="{FFAD8AC3-9F6A-A973-61F4-07AF40BEF51C}"/>
                </a:ext>
              </a:extLst>
            </p:cNvPr>
            <p:cNvCxnSpPr>
              <a:cxnSpLocks/>
            </p:cNvCxnSpPr>
            <p:nvPr/>
          </p:nvCxnSpPr>
          <p:spPr>
            <a:xfrm>
              <a:off x="5338032" y="5145277"/>
              <a:ext cx="143952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30B77712-6465-3988-E15B-85E25219DDC7}"/>
                </a:ext>
              </a:extLst>
            </p:cNvPr>
            <p:cNvSpPr txBox="1"/>
            <p:nvPr/>
          </p:nvSpPr>
          <p:spPr>
            <a:xfrm>
              <a:off x="5908434" y="4754521"/>
              <a:ext cx="395249" cy="4154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336947"/>
              <a:r>
                <a:rPr kumimoji="1" lang="en-US" altLang="ja-JP" sz="1800" i="1" dirty="0">
                  <a:solidFill>
                    <a:srgbClr val="000000"/>
                  </a:solidFill>
                </a:rPr>
                <a:t>D</a:t>
              </a:r>
              <a:endParaRPr kumimoji="1" lang="ja-JP" altLang="en-US" sz="1800" i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5BBEEBA4-FA66-A9C8-DBDC-78C6EF8BE3E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512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04030-58A9-4C66-E7C9-5B869171D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40571"/>
          </a:xfrm>
        </p:spPr>
        <p:txBody>
          <a:bodyPr/>
          <a:lstStyle/>
          <a:p>
            <a:r>
              <a:rPr lang="en-US"/>
              <a:t>.11ax Residential Scenario [2]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9D66BEAB-4811-4CC5-10AC-ADD92EA56EA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0850" y="1684149"/>
          <a:ext cx="5360734" cy="4490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5801">
                  <a:extLst>
                    <a:ext uri="{9D8B030D-6E8A-4147-A177-3AD203B41FA5}">
                      <a16:colId xmlns:a16="http://schemas.microsoft.com/office/drawing/2014/main" val="2917473801"/>
                    </a:ext>
                  </a:extLst>
                </a:gridCol>
                <a:gridCol w="4304933">
                  <a:extLst>
                    <a:ext uri="{9D8B030D-6E8A-4147-A177-3AD203B41FA5}">
                      <a16:colId xmlns:a16="http://schemas.microsoft.com/office/drawing/2014/main" val="1710063172"/>
                    </a:ext>
                  </a:extLst>
                </a:gridCol>
              </a:tblGrid>
              <a:tr h="508052">
                <a:tc>
                  <a:txBody>
                    <a:bodyPr/>
                    <a:lstStyle/>
                    <a:p>
                      <a:r>
                        <a:rPr lang="en-US" sz="1200" baseline="0">
                          <a:effectLst/>
                        </a:rPr>
                        <a:t>Environment description</a:t>
                      </a:r>
                      <a:endParaRPr lang="en-US" sz="12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26" marR="37926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Multi-floor building with </a:t>
                      </a:r>
                      <a:r>
                        <a:rPr lang="en-US" sz="1200" b="1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 apartments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200" b="0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Each apartment is </a:t>
                      </a:r>
                      <a:r>
                        <a:rPr lang="en-US" sz="1200" b="1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10m x 10m x 3m</a:t>
                      </a:r>
                    </a:p>
                  </a:txBody>
                  <a:tcPr marL="37926" marR="37926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384167"/>
                  </a:ext>
                </a:extLst>
              </a:tr>
              <a:tr h="508052">
                <a:tc>
                  <a:txBody>
                    <a:bodyPr/>
                    <a:lstStyle/>
                    <a:p>
                      <a:r>
                        <a:rPr lang="en-GB" sz="1200" baseline="0">
                          <a:effectLst/>
                        </a:rPr>
                        <a:t>APs location</a:t>
                      </a:r>
                      <a:endParaRPr lang="en-US" sz="12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26" marR="37926" marT="0" marB="0"/>
                </a:tc>
                <a:tc>
                  <a:txBody>
                    <a:bodyPr/>
                    <a:lstStyle/>
                    <a:p>
                      <a:r>
                        <a:rPr lang="en-GB" sz="1200" baseline="0">
                          <a:effectLst/>
                        </a:rPr>
                        <a:t>In each apartment, place AP in random </a:t>
                      </a:r>
                      <a:r>
                        <a:rPr lang="en-GB" sz="1200" baseline="0" err="1">
                          <a:effectLst/>
                        </a:rPr>
                        <a:t>xy</a:t>
                      </a:r>
                      <a:r>
                        <a:rPr lang="en-GB" sz="1200" baseline="0">
                          <a:effectLst/>
                        </a:rPr>
                        <a:t>-locations (uniform distribution) at z = 1.5 m above the floor level of the apartment.</a:t>
                      </a:r>
                      <a:endParaRPr lang="en-US" sz="12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26" marR="37926" marT="0" marB="0"/>
                </a:tc>
                <a:extLst>
                  <a:ext uri="{0D108BD9-81ED-4DB2-BD59-A6C34878D82A}">
                    <a16:rowId xmlns:a16="http://schemas.microsoft.com/office/drawing/2014/main" val="1398884647"/>
                  </a:ext>
                </a:extLst>
              </a:tr>
              <a:tr h="322479">
                <a:tc>
                  <a:txBody>
                    <a:bodyPr/>
                    <a:lstStyle/>
                    <a:p>
                      <a:r>
                        <a:rPr lang="en-GB" sz="1200" baseline="0">
                          <a:effectLst/>
                        </a:rPr>
                        <a:t>STAs location</a:t>
                      </a:r>
                      <a:endParaRPr lang="en-US" sz="12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26" marR="37926" marT="0" marB="0"/>
                </a:tc>
                <a:tc>
                  <a:txBody>
                    <a:bodyPr/>
                    <a:lstStyle/>
                    <a:p>
                      <a:r>
                        <a:rPr lang="en-US" sz="1200" baseline="0">
                          <a:effectLst/>
                        </a:rPr>
                        <a:t>In each apartment, place STAs in random </a:t>
                      </a:r>
                      <a:r>
                        <a:rPr lang="en-US" sz="1200" baseline="0" err="1">
                          <a:effectLst/>
                        </a:rPr>
                        <a:t>xy</a:t>
                      </a:r>
                      <a:r>
                        <a:rPr lang="en-US" sz="1200" baseline="0">
                          <a:effectLst/>
                        </a:rPr>
                        <a:t>-locations (uniform distribution) at z = 1.5m above the floor level of the apartment</a:t>
                      </a:r>
                    </a:p>
                    <a:p>
                      <a:r>
                        <a:rPr lang="en-US" sz="1200" baseline="0">
                          <a:effectLst/>
                        </a:rPr>
                        <a:t> </a:t>
                      </a:r>
                      <a:endParaRPr lang="en-US" sz="12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26" marR="37926" marT="0" marB="0"/>
                </a:tc>
                <a:extLst>
                  <a:ext uri="{0D108BD9-81ED-4DB2-BD59-A6C34878D82A}">
                    <a16:rowId xmlns:a16="http://schemas.microsoft.com/office/drawing/2014/main" val="1731971891"/>
                  </a:ext>
                </a:extLst>
              </a:tr>
              <a:tr h="677401">
                <a:tc rowSpan="3">
                  <a:txBody>
                    <a:bodyPr/>
                    <a:lstStyle/>
                    <a:p>
                      <a:r>
                        <a:rPr lang="en-US" sz="1200" baseline="0">
                          <a:effectLst/>
                        </a:rPr>
                        <a:t>Channel Model</a:t>
                      </a:r>
                    </a:p>
                    <a:p>
                      <a:r>
                        <a:rPr lang="en-US" sz="1200" baseline="0">
                          <a:effectLst/>
                        </a:rPr>
                        <a:t>and Penetration Losses</a:t>
                      </a:r>
                      <a:endParaRPr lang="en-US" sz="12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26" marR="37926" marT="0" marB="0"/>
                </a:tc>
                <a:tc>
                  <a:txBody>
                    <a:bodyPr/>
                    <a:lstStyle/>
                    <a:p>
                      <a:r>
                        <a:rPr lang="en-GB" sz="1200" u="sng" baseline="0">
                          <a:effectLst/>
                        </a:rPr>
                        <a:t>Fading model</a:t>
                      </a:r>
                      <a:endParaRPr lang="en-US" sz="1200" baseline="0">
                        <a:effectLst/>
                      </a:endParaRPr>
                    </a:p>
                    <a:p>
                      <a:r>
                        <a:rPr lang="en-GB" sz="1200" baseline="0">
                          <a:effectLst/>
                        </a:rPr>
                        <a:t> </a:t>
                      </a:r>
                      <a:endParaRPr lang="en-US" sz="1200" baseline="0">
                        <a:effectLst/>
                      </a:endParaRPr>
                    </a:p>
                    <a:p>
                      <a:r>
                        <a:rPr lang="en-US" sz="1200" baseline="0" err="1">
                          <a:effectLst/>
                        </a:rPr>
                        <a:t>TGac</a:t>
                      </a:r>
                      <a:r>
                        <a:rPr lang="en-US" sz="1200" baseline="0">
                          <a:effectLst/>
                        </a:rPr>
                        <a:t> channel model D NLOS for all the links.</a:t>
                      </a:r>
                    </a:p>
                    <a:p>
                      <a:r>
                        <a:rPr lang="en-GB" sz="1200" baseline="0">
                          <a:effectLst/>
                        </a:rPr>
                        <a:t> </a:t>
                      </a:r>
                      <a:endParaRPr lang="en-US" sz="12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26" marR="37926" marT="0" marB="0"/>
                </a:tc>
                <a:extLst>
                  <a:ext uri="{0D108BD9-81ED-4DB2-BD59-A6C34878D82A}">
                    <a16:rowId xmlns:a16="http://schemas.microsoft.com/office/drawing/2014/main" val="374949499"/>
                  </a:ext>
                </a:extLst>
              </a:tr>
              <a:tr h="18252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u="sng" baseline="0" err="1">
                          <a:effectLst/>
                        </a:rPr>
                        <a:t>Pathloss</a:t>
                      </a:r>
                      <a:r>
                        <a:rPr lang="pt-BR" sz="1200" u="sng" baseline="0">
                          <a:effectLst/>
                        </a:rPr>
                        <a:t> model</a:t>
                      </a:r>
                      <a:br>
                        <a:rPr lang="pt-BR" sz="1200" u="sng" baseline="0">
                          <a:effectLst/>
                        </a:rPr>
                      </a:br>
                      <a:endParaRPr lang="en-US" sz="1200" baseline="0">
                        <a:effectLst/>
                      </a:endParaRPr>
                    </a:p>
                    <a:p>
                      <a:r>
                        <a:rPr lang="en-GB" sz="1200" baseline="0">
                          <a:effectLst/>
                        </a:rPr>
                        <a:t>PL(d) = 40.05 + 20*log10(fc/2.4) + 20*log10(min(d,5)) + (d&gt;5) * 35*log10(d/5) + 18.3*F^((F+2)/(F+1)-0.46) + 5*W</a:t>
                      </a:r>
                      <a:endParaRPr lang="en-US" sz="1200" baseline="0">
                        <a:effectLst/>
                      </a:endParaRPr>
                    </a:p>
                    <a:p>
                      <a:pPr marL="342900" lvl="0" indent="-342900">
                        <a:buFont typeface="Times New Roman" panose="02020603050405020304" pitchFamily="18" charset="0"/>
                        <a:buChar char="–"/>
                        <a:tabLst>
                          <a:tab pos="457200" algn="l"/>
                        </a:tabLst>
                      </a:pPr>
                      <a:r>
                        <a:rPr lang="en-GB" sz="1200" baseline="0">
                          <a:effectLst/>
                        </a:rPr>
                        <a:t>d = max(3D distance [m], 1)</a:t>
                      </a:r>
                      <a:endParaRPr lang="en-US" sz="1200" baseline="0">
                        <a:effectLst/>
                      </a:endParaRPr>
                    </a:p>
                    <a:p>
                      <a:pPr marL="342900" lvl="0" indent="-342900">
                        <a:buFont typeface="Times New Roman" panose="02020603050405020304" pitchFamily="18" charset="0"/>
                        <a:buChar char="–"/>
                        <a:tabLst>
                          <a:tab pos="457200" algn="l"/>
                        </a:tabLst>
                      </a:pPr>
                      <a:r>
                        <a:rPr lang="en-GB" sz="1200" baseline="0">
                          <a:effectLst/>
                        </a:rPr>
                        <a:t>fc = frequency [GHz]</a:t>
                      </a:r>
                      <a:endParaRPr lang="en-US" sz="1200" baseline="0">
                        <a:effectLst/>
                      </a:endParaRPr>
                    </a:p>
                    <a:p>
                      <a:pPr marL="342900" lvl="0" indent="-342900">
                        <a:buFont typeface="Times New Roman" panose="02020603050405020304" pitchFamily="18" charset="0"/>
                        <a:buChar char="–"/>
                        <a:tabLst>
                          <a:tab pos="457200" algn="l"/>
                        </a:tabLst>
                      </a:pPr>
                      <a:r>
                        <a:rPr lang="en-GB" sz="1200" baseline="0">
                          <a:effectLst/>
                        </a:rPr>
                        <a:t>F = number of floors traversed</a:t>
                      </a:r>
                      <a:endParaRPr lang="en-US" sz="1200" baseline="0">
                        <a:effectLst/>
                      </a:endParaRPr>
                    </a:p>
                    <a:p>
                      <a:pPr marL="342900" lvl="0" indent="-342900">
                        <a:buFont typeface="Times New Roman" panose="02020603050405020304" pitchFamily="18" charset="0"/>
                        <a:buChar char="–"/>
                        <a:tabLst>
                          <a:tab pos="457200" algn="l"/>
                        </a:tabLst>
                      </a:pPr>
                      <a:r>
                        <a:rPr lang="en-GB" sz="1200" baseline="0">
                          <a:effectLst/>
                        </a:rPr>
                        <a:t>W = number of walls traversed in x-direction plus number of walls traversed in y-direction</a:t>
                      </a:r>
                      <a:endParaRPr lang="en-US" sz="1200" baseline="0">
                        <a:effectLst/>
                      </a:endParaRPr>
                    </a:p>
                    <a:p>
                      <a:r>
                        <a:rPr lang="en-US" sz="1200" baseline="0">
                          <a:effectLst/>
                        </a:rPr>
                        <a:t> </a:t>
                      </a:r>
                      <a:endParaRPr lang="en-US" sz="12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26" marR="37926" marT="0" marB="0"/>
                </a:tc>
                <a:extLst>
                  <a:ext uri="{0D108BD9-81ED-4DB2-BD59-A6C34878D82A}">
                    <a16:rowId xmlns:a16="http://schemas.microsoft.com/office/drawing/2014/main" val="2884147851"/>
                  </a:ext>
                </a:extLst>
              </a:tr>
              <a:tr h="3387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u="sng" baseline="0">
                          <a:effectLst/>
                        </a:rPr>
                        <a:t>Shadowing</a:t>
                      </a:r>
                      <a:endParaRPr lang="en-US" sz="1200" u="sng" baseline="0">
                        <a:effectLst/>
                      </a:endParaRPr>
                    </a:p>
                    <a:p>
                      <a:r>
                        <a:rPr lang="en-GB" sz="1200" baseline="0">
                          <a:effectLst/>
                        </a:rPr>
                        <a:t>Log-normal with 5 dB standard deviation, </a:t>
                      </a:r>
                      <a:r>
                        <a:rPr lang="en-GB" sz="1200" baseline="0" err="1">
                          <a:effectLst/>
                        </a:rPr>
                        <a:t>iid</a:t>
                      </a:r>
                      <a:r>
                        <a:rPr lang="en-GB" sz="1200" baseline="0">
                          <a:effectLst/>
                        </a:rPr>
                        <a:t> across all links</a:t>
                      </a:r>
                      <a:endParaRPr lang="en-US" sz="120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7926" marR="37926" marT="0" marB="0"/>
                </a:tc>
                <a:extLst>
                  <a:ext uri="{0D108BD9-81ED-4DB2-BD59-A6C34878D82A}">
                    <a16:rowId xmlns:a16="http://schemas.microsoft.com/office/drawing/2014/main" val="152201262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36EF3A-4D5F-06E4-C374-E3CD148982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5039C-277D-70B3-B307-64659D1666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Klaus Doppler, et.al., Nokia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11CC7CB-7062-3E17-827B-5FEB5C6A42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068" t="17009" r="27939"/>
          <a:stretch/>
        </p:blipFill>
        <p:spPr>
          <a:xfrm>
            <a:off x="5637645" y="1692217"/>
            <a:ext cx="3593055" cy="4354139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1A06E6-75BC-7D40-4E41-7E8FCEB61A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974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81000" y="57524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>
                <a:latin typeface="Times New Roman"/>
                <a:cs typeface="Times New Roman"/>
              </a:rPr>
              <a:t>.11ax </a:t>
            </a:r>
            <a:r>
              <a:rPr lang="en-US" altLang="ca-ES" sz="3200" b="1">
                <a:latin typeface="Times New Roman"/>
                <a:cs typeface="Times New Roman"/>
              </a:rPr>
              <a:t>Enterprise </a:t>
            </a:r>
            <a:r>
              <a:rPr lang="en-US" altLang="ca-ES">
                <a:latin typeface="Times New Roman"/>
                <a:cs typeface="Times New Roman"/>
              </a:rPr>
              <a:t>Scenario</a:t>
            </a:r>
            <a:r>
              <a:rPr lang="en-US" altLang="ca-ES" sz="3200" b="1">
                <a:latin typeface="Times New Roman"/>
                <a:cs typeface="Times New Roman"/>
              </a:rPr>
              <a:t> [2]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5690544" cy="5181600"/>
          </a:xfrm>
        </p:spPr>
        <p:txBody>
          <a:bodyPr/>
          <a:lstStyle/>
          <a:p>
            <a:pPr algn="just" eaLnBrk="1" hangingPunct="1"/>
            <a:r>
              <a:rPr lang="en-US" altLang="ca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Topology</a:t>
            </a:r>
          </a:p>
          <a:p>
            <a:pPr lvl="1" algn="just" eaLnBrk="1" hangingPunct="1"/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Single floor office building,</a:t>
            </a:r>
          </a:p>
          <a:p>
            <a:pPr lvl="2" algn="just" eaLnBrk="1" hangingPunct="1"/>
            <a:r>
              <a:rPr lang="en-US" altLang="ca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offices: 4 APs per office i.e. 32 APs</a:t>
            </a:r>
          </a:p>
          <a:p>
            <a:pPr lvl="2" algn="just" eaLnBrk="1" hangingPunct="1"/>
            <a:r>
              <a:rPr lang="en-US" altLang="ca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64 cubicles per office</a:t>
            </a:r>
          </a:p>
          <a:p>
            <a:pPr lvl="2" algn="just" eaLnBrk="1" hangingPunct="1"/>
            <a:r>
              <a:rPr lang="en-US" altLang="ca-E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cubicle has 4 STAs so 8*64*4 = 2048 STAs</a:t>
            </a:r>
          </a:p>
          <a:p>
            <a:pPr lvl="2" algn="just" eaLnBrk="1" hangingPunct="1"/>
            <a:endParaRPr lang="en-US" altLang="ca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1D45EC1-4C6A-4C4C-A230-3BDF24B584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Footer Placeholder 2"/>
          <p:cNvSpPr>
            <a:spLocks noGrp="1"/>
          </p:cNvSpPr>
          <p:nvPr>
            <p:ph type="ftr" idx="14"/>
          </p:nvPr>
        </p:nvSpPr>
        <p:spPr>
          <a:xfrm>
            <a:off x="5791200" y="6475413"/>
            <a:ext cx="2895600" cy="184666"/>
          </a:xfrm>
        </p:spPr>
        <p:txBody>
          <a:bodyPr/>
          <a:lstStyle/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21227" y="2982912"/>
          <a:ext cx="2835275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4776011" imgH="2654779" progId="Visio.Drawing.11">
                  <p:embed/>
                </p:oleObj>
              </mc:Choice>
              <mc:Fallback>
                <p:oleObj r:id="rId2" imgW="4776011" imgH="2654779" progId="Visio.Drawing.11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227" y="2982912"/>
                        <a:ext cx="2835275" cy="165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 descr="Toplogy_dense.png"/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5259" y="2958528"/>
            <a:ext cx="3143885" cy="308483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899901" y="298291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912092" y="2855913"/>
          <a:ext cx="1279525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2196721" imgH="2221689" progId="Visio.Drawing.11">
                  <p:embed/>
                </p:oleObj>
              </mc:Choice>
              <mc:Fallback>
                <p:oleObj r:id="rId6" imgW="2196721" imgH="2221689" progId="Visio.Drawing.11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2092" y="2855913"/>
                        <a:ext cx="1279525" cy="127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ight Arrow 8"/>
          <p:cNvSpPr/>
          <p:nvPr/>
        </p:nvSpPr>
        <p:spPr bwMode="auto">
          <a:xfrm>
            <a:off x="2853284" y="3171888"/>
            <a:ext cx="609600" cy="242889"/>
          </a:xfrm>
          <a:prstGeom prst="rightArrow">
            <a:avLst/>
          </a:prstGeom>
          <a:solidFill>
            <a:schemeClr val="accent1"/>
          </a:solidFill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5" name="Right Arrow 14"/>
          <p:cNvSpPr/>
          <p:nvPr/>
        </p:nvSpPr>
        <p:spPr bwMode="auto">
          <a:xfrm>
            <a:off x="6290301" y="3166809"/>
            <a:ext cx="609600" cy="242889"/>
          </a:xfrm>
          <a:prstGeom prst="rightArrow">
            <a:avLst/>
          </a:prstGeom>
          <a:solidFill>
            <a:schemeClr val="accent1"/>
          </a:solidFill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9200" y="4461849"/>
            <a:ext cx="8996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8 offices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75502" y="5986046"/>
            <a:ext cx="34824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 Office = 64 </a:t>
            </a:r>
            <a:r>
              <a:rPr kumimoji="0" lang="fr-FR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cubicles</a:t>
            </a: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10450" y="3930057"/>
            <a:ext cx="18477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 </a:t>
            </a:r>
            <a:r>
              <a:rPr kumimoji="0" lang="fr-FR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Cubicle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= 4 </a:t>
            </a:r>
            <a:r>
              <a:rPr kumimoji="0" lang="fr-FR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STAs</a:t>
            </a: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80A397-D96B-7C25-B341-DA9BC7F226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077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90369" y="519034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a-ES">
                <a:latin typeface="Times New Roman"/>
                <a:cs typeface="Times New Roman"/>
              </a:rPr>
              <a:t>.11ax Enterprise Scenario</a:t>
            </a:r>
            <a:endParaRPr lang="en-US" altLang="ca-E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09106" y="1659537"/>
            <a:ext cx="8525793" cy="1295399"/>
          </a:xfrm>
        </p:spPr>
        <p:txBody>
          <a:bodyPr/>
          <a:lstStyle/>
          <a:p>
            <a:pPr algn="just" eaLnBrk="1" hangingPunct="1"/>
            <a:r>
              <a:rPr lang="en-US" altLang="ca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 allocation: 5GHz</a:t>
            </a:r>
          </a:p>
          <a:p>
            <a:pPr lvl="1" algn="just" eaLnBrk="1" hangingPunct="1"/>
            <a:r>
              <a:rPr lang="en-US" altLang="ca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80MHz channels (Ch1 to Ch4)</a:t>
            </a: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 eaLnBrk="1" hangingPunct="1">
              <a:buNone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ca-E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 eaLnBrk="1" hangingPunct="1">
              <a:buNone/>
            </a:pPr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/>
            <a:endParaRPr lang="en-US" altLang="ca-E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1D45EC1-4C6A-4C4C-A230-3BDF24B584F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56222" y="5715870"/>
            <a:ext cx="18869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Four 80MHz </a:t>
            </a:r>
            <a:r>
              <a:rPr kumimoji="0" lang="fr-FR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channels</a:t>
            </a: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860219" y="2855390"/>
            <a:ext cx="685800" cy="685800"/>
            <a:chOff x="797543" y="2362201"/>
            <a:chExt cx="685800" cy="685800"/>
          </a:xfrm>
        </p:grpSpPr>
        <p:sp>
          <p:nvSpPr>
            <p:cNvPr id="14" name="Rectangle 13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26" name="Isosceles Triangle 25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27" name="Isosceles Triangle 26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28" name="Isosceles Triangle 27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29" name="Isosceles Triangle 28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0" name="Group 59"/>
          <p:cNvGrpSpPr/>
          <p:nvPr/>
        </p:nvGrpSpPr>
        <p:grpSpPr>
          <a:xfrm>
            <a:off x="3546019" y="2855392"/>
            <a:ext cx="685800" cy="685800"/>
            <a:chOff x="797543" y="2362201"/>
            <a:chExt cx="685800" cy="685800"/>
          </a:xfrm>
        </p:grpSpPr>
        <p:sp>
          <p:nvSpPr>
            <p:cNvPr id="61" name="Rectangle 60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63" name="Isosceles Triangle 62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64" name="Isosceles Triangle 63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65" name="Isosceles Triangle 64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66" name="Isosceles Triangle 65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7" name="Group 66"/>
          <p:cNvGrpSpPr/>
          <p:nvPr/>
        </p:nvGrpSpPr>
        <p:grpSpPr>
          <a:xfrm>
            <a:off x="4231819" y="2855390"/>
            <a:ext cx="685800" cy="685800"/>
            <a:chOff x="797543" y="2362201"/>
            <a:chExt cx="685800" cy="685800"/>
          </a:xfrm>
        </p:grpSpPr>
        <p:sp>
          <p:nvSpPr>
            <p:cNvPr id="68" name="Rectangle 67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70" name="Isosceles Triangle 69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71" name="Isosceles Triangle 70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72" name="Isosceles Triangle 71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73" name="Isosceles Triangle 72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74" name="Group 73"/>
          <p:cNvGrpSpPr/>
          <p:nvPr/>
        </p:nvGrpSpPr>
        <p:grpSpPr>
          <a:xfrm>
            <a:off x="4912556" y="2855390"/>
            <a:ext cx="685800" cy="685800"/>
            <a:chOff x="797543" y="2362201"/>
            <a:chExt cx="685800" cy="685800"/>
          </a:xfrm>
        </p:grpSpPr>
        <p:sp>
          <p:nvSpPr>
            <p:cNvPr id="75" name="Rectangle 74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77" name="Isosceles Triangle 76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78" name="Isosceles Triangle 77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79" name="Isosceles Triangle 78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80" name="Isosceles Triangle 79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81" name="Group 80"/>
          <p:cNvGrpSpPr/>
          <p:nvPr/>
        </p:nvGrpSpPr>
        <p:grpSpPr>
          <a:xfrm>
            <a:off x="2860219" y="3541190"/>
            <a:ext cx="685800" cy="685800"/>
            <a:chOff x="797543" y="2362201"/>
            <a:chExt cx="685800" cy="685800"/>
          </a:xfrm>
        </p:grpSpPr>
        <p:sp>
          <p:nvSpPr>
            <p:cNvPr id="82" name="Rectangle 81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84" name="Isosceles Triangle 83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85" name="Isosceles Triangle 84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86" name="Isosceles Triangle 85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87" name="Isosceles Triangle 86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88" name="Group 87"/>
          <p:cNvGrpSpPr/>
          <p:nvPr/>
        </p:nvGrpSpPr>
        <p:grpSpPr>
          <a:xfrm>
            <a:off x="3546019" y="3541190"/>
            <a:ext cx="685800" cy="685800"/>
            <a:chOff x="797543" y="2362201"/>
            <a:chExt cx="685800" cy="685800"/>
          </a:xfrm>
        </p:grpSpPr>
        <p:sp>
          <p:nvSpPr>
            <p:cNvPr id="89" name="Rectangle 88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91" name="Isosceles Triangle 90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92" name="Isosceles Triangle 91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93" name="Isosceles Triangle 92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94" name="Isosceles Triangle 93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95" name="Group 94"/>
          <p:cNvGrpSpPr/>
          <p:nvPr/>
        </p:nvGrpSpPr>
        <p:grpSpPr>
          <a:xfrm>
            <a:off x="4231819" y="3541190"/>
            <a:ext cx="685800" cy="685800"/>
            <a:chOff x="797543" y="2362201"/>
            <a:chExt cx="685800" cy="685800"/>
          </a:xfrm>
        </p:grpSpPr>
        <p:sp>
          <p:nvSpPr>
            <p:cNvPr id="96" name="Rectangle 95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97" name="Group 96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98" name="Isosceles Triangle 97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99" name="Isosceles Triangle 98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100" name="Isosceles Triangle 99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101" name="Isosceles Triangle 100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02" name="Group 101"/>
          <p:cNvGrpSpPr/>
          <p:nvPr/>
        </p:nvGrpSpPr>
        <p:grpSpPr>
          <a:xfrm>
            <a:off x="4912556" y="3541190"/>
            <a:ext cx="685800" cy="685800"/>
            <a:chOff x="797543" y="2362201"/>
            <a:chExt cx="685800" cy="685800"/>
          </a:xfrm>
        </p:grpSpPr>
        <p:sp>
          <p:nvSpPr>
            <p:cNvPr id="103" name="Rectangle 102"/>
            <p:cNvSpPr/>
            <p:nvPr/>
          </p:nvSpPr>
          <p:spPr bwMode="auto">
            <a:xfrm>
              <a:off x="797543" y="2362201"/>
              <a:ext cx="685800" cy="6858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104" name="Group 103"/>
            <p:cNvGrpSpPr/>
            <p:nvPr/>
          </p:nvGrpSpPr>
          <p:grpSpPr>
            <a:xfrm>
              <a:off x="891886" y="2444880"/>
              <a:ext cx="462214" cy="519882"/>
              <a:chOff x="891886" y="2444880"/>
              <a:chExt cx="462214" cy="519882"/>
            </a:xfrm>
          </p:grpSpPr>
          <p:sp>
            <p:nvSpPr>
              <p:cNvPr id="105" name="Isosceles Triangle 104"/>
              <p:cNvSpPr/>
              <p:nvPr/>
            </p:nvSpPr>
            <p:spPr>
              <a:xfrm>
                <a:off x="891886" y="2444880"/>
                <a:ext cx="113071" cy="11798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106" name="Isosceles Triangle 105"/>
              <p:cNvSpPr/>
              <p:nvPr/>
            </p:nvSpPr>
            <p:spPr>
              <a:xfrm>
                <a:off x="1241029" y="2444880"/>
                <a:ext cx="113071" cy="117988"/>
              </a:xfrm>
              <a:prstGeom prst="triangl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107" name="Isosceles Triangle 106"/>
              <p:cNvSpPr/>
              <p:nvPr/>
            </p:nvSpPr>
            <p:spPr>
              <a:xfrm>
                <a:off x="1241029" y="2846774"/>
                <a:ext cx="113071" cy="117988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108" name="Isosceles Triangle 107"/>
              <p:cNvSpPr/>
              <p:nvPr/>
            </p:nvSpPr>
            <p:spPr>
              <a:xfrm>
                <a:off x="891886" y="2846774"/>
                <a:ext cx="113071" cy="117988"/>
              </a:xfrm>
              <a:prstGeom prst="triangl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</p:grpSp>
      </p:grpSp>
      <p:sp>
        <p:nvSpPr>
          <p:cNvPr id="6" name="Oval 5"/>
          <p:cNvSpPr/>
          <p:nvPr/>
        </p:nvSpPr>
        <p:spPr bwMode="auto">
          <a:xfrm>
            <a:off x="4821773" y="3920677"/>
            <a:ext cx="797365" cy="351916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13318" name="Group 13317"/>
          <p:cNvGrpSpPr/>
          <p:nvPr/>
        </p:nvGrpSpPr>
        <p:grpSpPr>
          <a:xfrm>
            <a:off x="5689540" y="4401150"/>
            <a:ext cx="566928" cy="568810"/>
            <a:chOff x="981235" y="4058993"/>
            <a:chExt cx="566928" cy="568810"/>
          </a:xfrm>
        </p:grpSpPr>
        <p:sp>
          <p:nvSpPr>
            <p:cNvPr id="7" name="Rectangle 6"/>
            <p:cNvSpPr/>
            <p:nvPr/>
          </p:nvSpPr>
          <p:spPr bwMode="auto">
            <a:xfrm>
              <a:off x="981652" y="4058995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0" name="Oval 119"/>
            <p:cNvSpPr/>
            <p:nvPr/>
          </p:nvSpPr>
          <p:spPr bwMode="auto">
            <a:xfrm>
              <a:off x="1195310" y="417833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1" name="Oval 120"/>
            <p:cNvSpPr/>
            <p:nvPr/>
          </p:nvSpPr>
          <p:spPr bwMode="auto">
            <a:xfrm>
              <a:off x="1195310" y="4279395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2" name="Oval 121"/>
            <p:cNvSpPr/>
            <p:nvPr/>
          </p:nvSpPr>
          <p:spPr bwMode="auto">
            <a:xfrm>
              <a:off x="1117150" y="408123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3" name="Oval 122"/>
            <p:cNvSpPr/>
            <p:nvPr/>
          </p:nvSpPr>
          <p:spPr bwMode="auto">
            <a:xfrm>
              <a:off x="1015320" y="408123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981235" y="434339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61" name="Oval 160"/>
            <p:cNvSpPr/>
            <p:nvPr/>
          </p:nvSpPr>
          <p:spPr bwMode="auto">
            <a:xfrm>
              <a:off x="1195310" y="436712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62" name="Oval 161"/>
            <p:cNvSpPr/>
            <p:nvPr/>
          </p:nvSpPr>
          <p:spPr bwMode="auto">
            <a:xfrm>
              <a:off x="1195310" y="446219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63" name="Oval 162"/>
            <p:cNvSpPr/>
            <p:nvPr/>
          </p:nvSpPr>
          <p:spPr bwMode="auto">
            <a:xfrm>
              <a:off x="1117150" y="456379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64" name="Oval 163"/>
            <p:cNvSpPr/>
            <p:nvPr/>
          </p:nvSpPr>
          <p:spPr bwMode="auto">
            <a:xfrm>
              <a:off x="1015320" y="456379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1264699" y="4058993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1264699" y="434339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67" name="Oval 166"/>
            <p:cNvSpPr/>
            <p:nvPr/>
          </p:nvSpPr>
          <p:spPr bwMode="auto">
            <a:xfrm>
              <a:off x="1297140" y="417833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68" name="Oval 167"/>
            <p:cNvSpPr/>
            <p:nvPr/>
          </p:nvSpPr>
          <p:spPr bwMode="auto">
            <a:xfrm>
              <a:off x="1297140" y="4279395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69" name="Oval 168"/>
            <p:cNvSpPr/>
            <p:nvPr/>
          </p:nvSpPr>
          <p:spPr bwMode="auto">
            <a:xfrm>
              <a:off x="1478281" y="408123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0" name="Oval 169"/>
            <p:cNvSpPr/>
            <p:nvPr/>
          </p:nvSpPr>
          <p:spPr bwMode="auto">
            <a:xfrm>
              <a:off x="1376451" y="408123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1264491" y="434284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2" name="Oval 171"/>
            <p:cNvSpPr/>
            <p:nvPr/>
          </p:nvSpPr>
          <p:spPr bwMode="auto">
            <a:xfrm>
              <a:off x="1296932" y="446219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3" name="Oval 172"/>
            <p:cNvSpPr/>
            <p:nvPr/>
          </p:nvSpPr>
          <p:spPr bwMode="auto">
            <a:xfrm>
              <a:off x="1376451" y="4563250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4" name="Oval 173"/>
            <p:cNvSpPr/>
            <p:nvPr/>
          </p:nvSpPr>
          <p:spPr bwMode="auto">
            <a:xfrm>
              <a:off x="1478073" y="456379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5" name="Oval 174"/>
            <p:cNvSpPr/>
            <p:nvPr/>
          </p:nvSpPr>
          <p:spPr bwMode="auto">
            <a:xfrm>
              <a:off x="1297140" y="436508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3317" name="Group 13316"/>
          <p:cNvGrpSpPr/>
          <p:nvPr/>
        </p:nvGrpSpPr>
        <p:grpSpPr>
          <a:xfrm>
            <a:off x="5693475" y="5070471"/>
            <a:ext cx="566928" cy="568810"/>
            <a:chOff x="985170" y="4728314"/>
            <a:chExt cx="566928" cy="568810"/>
          </a:xfrm>
        </p:grpSpPr>
        <p:sp>
          <p:nvSpPr>
            <p:cNvPr id="176" name="Rectangle 175"/>
            <p:cNvSpPr/>
            <p:nvPr/>
          </p:nvSpPr>
          <p:spPr bwMode="auto">
            <a:xfrm>
              <a:off x="985587" y="4728316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7" name="Oval 176"/>
            <p:cNvSpPr/>
            <p:nvPr/>
          </p:nvSpPr>
          <p:spPr bwMode="auto">
            <a:xfrm>
              <a:off x="1199245" y="484765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8" name="Oval 177"/>
            <p:cNvSpPr/>
            <p:nvPr/>
          </p:nvSpPr>
          <p:spPr bwMode="auto">
            <a:xfrm>
              <a:off x="1199245" y="4948716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9" name="Oval 178"/>
            <p:cNvSpPr/>
            <p:nvPr/>
          </p:nvSpPr>
          <p:spPr bwMode="auto">
            <a:xfrm>
              <a:off x="1121085" y="475055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80" name="Oval 179"/>
            <p:cNvSpPr/>
            <p:nvPr/>
          </p:nvSpPr>
          <p:spPr bwMode="auto">
            <a:xfrm>
              <a:off x="1019255" y="475055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985170" y="501271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82" name="Oval 181"/>
            <p:cNvSpPr/>
            <p:nvPr/>
          </p:nvSpPr>
          <p:spPr bwMode="auto">
            <a:xfrm>
              <a:off x="1199245" y="5036445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83" name="Oval 182"/>
            <p:cNvSpPr/>
            <p:nvPr/>
          </p:nvSpPr>
          <p:spPr bwMode="auto">
            <a:xfrm>
              <a:off x="1199245" y="513151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84" name="Oval 183"/>
            <p:cNvSpPr/>
            <p:nvPr/>
          </p:nvSpPr>
          <p:spPr bwMode="auto">
            <a:xfrm>
              <a:off x="1121085" y="5233119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85" name="Oval 184"/>
            <p:cNvSpPr/>
            <p:nvPr/>
          </p:nvSpPr>
          <p:spPr bwMode="auto">
            <a:xfrm>
              <a:off x="1019255" y="5233119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1268634" y="4728314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1268634" y="501271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88" name="Oval 187"/>
            <p:cNvSpPr/>
            <p:nvPr/>
          </p:nvSpPr>
          <p:spPr bwMode="auto">
            <a:xfrm>
              <a:off x="1301075" y="484765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89" name="Oval 188"/>
            <p:cNvSpPr/>
            <p:nvPr/>
          </p:nvSpPr>
          <p:spPr bwMode="auto">
            <a:xfrm>
              <a:off x="1301075" y="4948716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0" name="Oval 189"/>
            <p:cNvSpPr/>
            <p:nvPr/>
          </p:nvSpPr>
          <p:spPr bwMode="auto">
            <a:xfrm>
              <a:off x="1482216" y="475055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1" name="Oval 190"/>
            <p:cNvSpPr/>
            <p:nvPr/>
          </p:nvSpPr>
          <p:spPr bwMode="auto">
            <a:xfrm>
              <a:off x="1380386" y="475055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1268426" y="501216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3" name="Oval 192"/>
            <p:cNvSpPr/>
            <p:nvPr/>
          </p:nvSpPr>
          <p:spPr bwMode="auto">
            <a:xfrm>
              <a:off x="1300867" y="513151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4" name="Oval 193"/>
            <p:cNvSpPr/>
            <p:nvPr/>
          </p:nvSpPr>
          <p:spPr bwMode="auto">
            <a:xfrm>
              <a:off x="1380386" y="5232571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5" name="Oval 194"/>
            <p:cNvSpPr/>
            <p:nvPr/>
          </p:nvSpPr>
          <p:spPr bwMode="auto">
            <a:xfrm>
              <a:off x="1482008" y="5233119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6" name="Oval 195"/>
            <p:cNvSpPr/>
            <p:nvPr/>
          </p:nvSpPr>
          <p:spPr bwMode="auto">
            <a:xfrm>
              <a:off x="1301075" y="5034409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3319" name="Group 13318"/>
          <p:cNvGrpSpPr/>
          <p:nvPr/>
        </p:nvGrpSpPr>
        <p:grpSpPr>
          <a:xfrm>
            <a:off x="6380571" y="4401150"/>
            <a:ext cx="566928" cy="568810"/>
            <a:chOff x="1672266" y="4055432"/>
            <a:chExt cx="566928" cy="568810"/>
          </a:xfrm>
        </p:grpSpPr>
        <p:sp>
          <p:nvSpPr>
            <p:cNvPr id="197" name="Rectangle 196"/>
            <p:cNvSpPr/>
            <p:nvPr/>
          </p:nvSpPr>
          <p:spPr bwMode="auto">
            <a:xfrm>
              <a:off x="1672683" y="4055434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8" name="Oval 197"/>
            <p:cNvSpPr/>
            <p:nvPr/>
          </p:nvSpPr>
          <p:spPr bwMode="auto">
            <a:xfrm>
              <a:off x="1886341" y="4174776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9" name="Oval 198"/>
            <p:cNvSpPr/>
            <p:nvPr/>
          </p:nvSpPr>
          <p:spPr bwMode="auto">
            <a:xfrm>
              <a:off x="1886341" y="427583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00" name="Oval 199"/>
            <p:cNvSpPr/>
            <p:nvPr/>
          </p:nvSpPr>
          <p:spPr bwMode="auto">
            <a:xfrm>
              <a:off x="1808181" y="407767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01" name="Oval 200"/>
            <p:cNvSpPr/>
            <p:nvPr/>
          </p:nvSpPr>
          <p:spPr bwMode="auto">
            <a:xfrm>
              <a:off x="1706351" y="407767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02" name="Rectangle 201"/>
            <p:cNvSpPr/>
            <p:nvPr/>
          </p:nvSpPr>
          <p:spPr bwMode="auto">
            <a:xfrm>
              <a:off x="1672266" y="4339837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03" name="Oval 202"/>
            <p:cNvSpPr/>
            <p:nvPr/>
          </p:nvSpPr>
          <p:spPr bwMode="auto">
            <a:xfrm>
              <a:off x="1886341" y="436356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04" name="Oval 203"/>
            <p:cNvSpPr/>
            <p:nvPr/>
          </p:nvSpPr>
          <p:spPr bwMode="auto">
            <a:xfrm>
              <a:off x="1886341" y="4458631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05" name="Oval 204"/>
            <p:cNvSpPr/>
            <p:nvPr/>
          </p:nvSpPr>
          <p:spPr bwMode="auto">
            <a:xfrm>
              <a:off x="1808181" y="456023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06" name="Oval 205"/>
            <p:cNvSpPr/>
            <p:nvPr/>
          </p:nvSpPr>
          <p:spPr bwMode="auto">
            <a:xfrm>
              <a:off x="1706351" y="456023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07" name="Rectangle 206"/>
            <p:cNvSpPr/>
            <p:nvPr/>
          </p:nvSpPr>
          <p:spPr bwMode="auto">
            <a:xfrm>
              <a:off x="1955730" y="4055432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08" name="Rectangle 207"/>
            <p:cNvSpPr/>
            <p:nvPr/>
          </p:nvSpPr>
          <p:spPr bwMode="auto">
            <a:xfrm>
              <a:off x="1955730" y="4339837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09" name="Oval 208"/>
            <p:cNvSpPr/>
            <p:nvPr/>
          </p:nvSpPr>
          <p:spPr bwMode="auto">
            <a:xfrm>
              <a:off x="1988171" y="4174776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10" name="Oval 209"/>
            <p:cNvSpPr/>
            <p:nvPr/>
          </p:nvSpPr>
          <p:spPr bwMode="auto">
            <a:xfrm>
              <a:off x="1988171" y="427583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11" name="Oval 210"/>
            <p:cNvSpPr/>
            <p:nvPr/>
          </p:nvSpPr>
          <p:spPr bwMode="auto">
            <a:xfrm>
              <a:off x="2169312" y="407767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12" name="Oval 211"/>
            <p:cNvSpPr/>
            <p:nvPr/>
          </p:nvSpPr>
          <p:spPr bwMode="auto">
            <a:xfrm>
              <a:off x="2067482" y="407767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13" name="Rectangle 212"/>
            <p:cNvSpPr/>
            <p:nvPr/>
          </p:nvSpPr>
          <p:spPr bwMode="auto">
            <a:xfrm>
              <a:off x="1955522" y="4339287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14" name="Oval 213"/>
            <p:cNvSpPr/>
            <p:nvPr/>
          </p:nvSpPr>
          <p:spPr bwMode="auto">
            <a:xfrm>
              <a:off x="1987963" y="4458631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15" name="Oval 214"/>
            <p:cNvSpPr/>
            <p:nvPr/>
          </p:nvSpPr>
          <p:spPr bwMode="auto">
            <a:xfrm>
              <a:off x="2067482" y="4559689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16" name="Oval 215"/>
            <p:cNvSpPr/>
            <p:nvPr/>
          </p:nvSpPr>
          <p:spPr bwMode="auto">
            <a:xfrm>
              <a:off x="2169104" y="456023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17" name="Oval 216"/>
            <p:cNvSpPr/>
            <p:nvPr/>
          </p:nvSpPr>
          <p:spPr bwMode="auto">
            <a:xfrm>
              <a:off x="1988171" y="436152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3320" name="Group 13319"/>
          <p:cNvGrpSpPr/>
          <p:nvPr/>
        </p:nvGrpSpPr>
        <p:grpSpPr>
          <a:xfrm>
            <a:off x="6384506" y="5070471"/>
            <a:ext cx="566928" cy="568810"/>
            <a:chOff x="1676201" y="4724753"/>
            <a:chExt cx="566928" cy="568810"/>
          </a:xfrm>
        </p:grpSpPr>
        <p:sp>
          <p:nvSpPr>
            <p:cNvPr id="218" name="Rectangle 217"/>
            <p:cNvSpPr/>
            <p:nvPr/>
          </p:nvSpPr>
          <p:spPr bwMode="auto">
            <a:xfrm>
              <a:off x="1676618" y="4724755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19" name="Oval 218"/>
            <p:cNvSpPr/>
            <p:nvPr/>
          </p:nvSpPr>
          <p:spPr bwMode="auto">
            <a:xfrm>
              <a:off x="1890276" y="484409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20" name="Oval 219"/>
            <p:cNvSpPr/>
            <p:nvPr/>
          </p:nvSpPr>
          <p:spPr bwMode="auto">
            <a:xfrm>
              <a:off x="1890276" y="4945155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21" name="Oval 220"/>
            <p:cNvSpPr/>
            <p:nvPr/>
          </p:nvSpPr>
          <p:spPr bwMode="auto">
            <a:xfrm>
              <a:off x="1812116" y="474699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22" name="Oval 221"/>
            <p:cNvSpPr/>
            <p:nvPr/>
          </p:nvSpPr>
          <p:spPr bwMode="auto">
            <a:xfrm>
              <a:off x="1710286" y="474699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23" name="Rectangle 222"/>
            <p:cNvSpPr/>
            <p:nvPr/>
          </p:nvSpPr>
          <p:spPr bwMode="auto">
            <a:xfrm>
              <a:off x="1676201" y="500915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24" name="Oval 223"/>
            <p:cNvSpPr/>
            <p:nvPr/>
          </p:nvSpPr>
          <p:spPr bwMode="auto">
            <a:xfrm>
              <a:off x="1890276" y="5032884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25" name="Oval 224"/>
            <p:cNvSpPr/>
            <p:nvPr/>
          </p:nvSpPr>
          <p:spPr bwMode="auto">
            <a:xfrm>
              <a:off x="1890276" y="512795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26" name="Oval 225"/>
            <p:cNvSpPr/>
            <p:nvPr/>
          </p:nvSpPr>
          <p:spPr bwMode="auto">
            <a:xfrm>
              <a:off x="1812116" y="522955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27" name="Oval 226"/>
            <p:cNvSpPr/>
            <p:nvPr/>
          </p:nvSpPr>
          <p:spPr bwMode="auto">
            <a:xfrm>
              <a:off x="1710286" y="522955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>
              <a:off x="1959665" y="4724753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29" name="Rectangle 228"/>
            <p:cNvSpPr/>
            <p:nvPr/>
          </p:nvSpPr>
          <p:spPr bwMode="auto">
            <a:xfrm>
              <a:off x="1959665" y="500915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30" name="Oval 229"/>
            <p:cNvSpPr/>
            <p:nvPr/>
          </p:nvSpPr>
          <p:spPr bwMode="auto">
            <a:xfrm>
              <a:off x="1992106" y="4844097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31" name="Oval 230"/>
            <p:cNvSpPr/>
            <p:nvPr/>
          </p:nvSpPr>
          <p:spPr bwMode="auto">
            <a:xfrm>
              <a:off x="1992106" y="4945155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32" name="Oval 231"/>
            <p:cNvSpPr/>
            <p:nvPr/>
          </p:nvSpPr>
          <p:spPr bwMode="auto">
            <a:xfrm>
              <a:off x="2173247" y="474699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33" name="Oval 232"/>
            <p:cNvSpPr/>
            <p:nvPr/>
          </p:nvSpPr>
          <p:spPr bwMode="auto">
            <a:xfrm>
              <a:off x="2071417" y="4746993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1959457" y="500860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35" name="Oval 234"/>
            <p:cNvSpPr/>
            <p:nvPr/>
          </p:nvSpPr>
          <p:spPr bwMode="auto">
            <a:xfrm>
              <a:off x="1991898" y="5127952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36" name="Oval 235"/>
            <p:cNvSpPr/>
            <p:nvPr/>
          </p:nvSpPr>
          <p:spPr bwMode="auto">
            <a:xfrm>
              <a:off x="2071417" y="5229010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37" name="Oval 236"/>
            <p:cNvSpPr/>
            <p:nvPr/>
          </p:nvSpPr>
          <p:spPr bwMode="auto">
            <a:xfrm>
              <a:off x="2173039" y="522955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38" name="Oval 237"/>
            <p:cNvSpPr/>
            <p:nvPr/>
          </p:nvSpPr>
          <p:spPr bwMode="auto">
            <a:xfrm>
              <a:off x="1992106" y="5030848"/>
              <a:ext cx="45719" cy="4571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239" name="Isosceles Triangle 238"/>
          <p:cNvSpPr/>
          <p:nvPr/>
        </p:nvSpPr>
        <p:spPr>
          <a:xfrm>
            <a:off x="6276389" y="4965734"/>
            <a:ext cx="86042" cy="86199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13321" name="Group 13320"/>
          <p:cNvGrpSpPr/>
          <p:nvPr/>
        </p:nvGrpSpPr>
        <p:grpSpPr>
          <a:xfrm>
            <a:off x="7042774" y="4401150"/>
            <a:ext cx="566928" cy="568810"/>
            <a:chOff x="2334469" y="4050754"/>
            <a:chExt cx="566928" cy="568810"/>
          </a:xfrm>
        </p:grpSpPr>
        <p:sp>
          <p:nvSpPr>
            <p:cNvPr id="240" name="Rectangle 239"/>
            <p:cNvSpPr/>
            <p:nvPr/>
          </p:nvSpPr>
          <p:spPr bwMode="auto">
            <a:xfrm>
              <a:off x="2334886" y="4050756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1" name="Oval 240"/>
            <p:cNvSpPr/>
            <p:nvPr/>
          </p:nvSpPr>
          <p:spPr bwMode="auto">
            <a:xfrm>
              <a:off x="2548544" y="417009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2" name="Oval 241"/>
            <p:cNvSpPr/>
            <p:nvPr/>
          </p:nvSpPr>
          <p:spPr bwMode="auto">
            <a:xfrm>
              <a:off x="2548544" y="4271156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3" name="Oval 242"/>
            <p:cNvSpPr/>
            <p:nvPr/>
          </p:nvSpPr>
          <p:spPr bwMode="auto">
            <a:xfrm>
              <a:off x="2470384" y="407299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4" name="Oval 243"/>
            <p:cNvSpPr/>
            <p:nvPr/>
          </p:nvSpPr>
          <p:spPr bwMode="auto">
            <a:xfrm>
              <a:off x="2368554" y="407299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2334469" y="433515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6" name="Oval 245"/>
            <p:cNvSpPr/>
            <p:nvPr/>
          </p:nvSpPr>
          <p:spPr bwMode="auto">
            <a:xfrm>
              <a:off x="2548544" y="435888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7" name="Oval 246"/>
            <p:cNvSpPr/>
            <p:nvPr/>
          </p:nvSpPr>
          <p:spPr bwMode="auto">
            <a:xfrm>
              <a:off x="2548544" y="445395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8" name="Oval 247"/>
            <p:cNvSpPr/>
            <p:nvPr/>
          </p:nvSpPr>
          <p:spPr bwMode="auto">
            <a:xfrm>
              <a:off x="2470384" y="455555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9" name="Oval 248"/>
            <p:cNvSpPr/>
            <p:nvPr/>
          </p:nvSpPr>
          <p:spPr bwMode="auto">
            <a:xfrm>
              <a:off x="2368554" y="455555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50" name="Rectangle 249"/>
            <p:cNvSpPr/>
            <p:nvPr/>
          </p:nvSpPr>
          <p:spPr bwMode="auto">
            <a:xfrm>
              <a:off x="2617933" y="4050754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2617933" y="433515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52" name="Oval 251"/>
            <p:cNvSpPr/>
            <p:nvPr/>
          </p:nvSpPr>
          <p:spPr bwMode="auto">
            <a:xfrm>
              <a:off x="2650374" y="417009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53" name="Oval 252"/>
            <p:cNvSpPr/>
            <p:nvPr/>
          </p:nvSpPr>
          <p:spPr bwMode="auto">
            <a:xfrm>
              <a:off x="2650374" y="4271156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54" name="Oval 253"/>
            <p:cNvSpPr/>
            <p:nvPr/>
          </p:nvSpPr>
          <p:spPr bwMode="auto">
            <a:xfrm>
              <a:off x="2831515" y="407299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55" name="Oval 254"/>
            <p:cNvSpPr/>
            <p:nvPr/>
          </p:nvSpPr>
          <p:spPr bwMode="auto">
            <a:xfrm>
              <a:off x="2729685" y="407299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56" name="Rectangle 255"/>
            <p:cNvSpPr/>
            <p:nvPr/>
          </p:nvSpPr>
          <p:spPr bwMode="auto">
            <a:xfrm>
              <a:off x="2617725" y="433460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57" name="Oval 256"/>
            <p:cNvSpPr/>
            <p:nvPr/>
          </p:nvSpPr>
          <p:spPr bwMode="auto">
            <a:xfrm>
              <a:off x="2650166" y="445395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58" name="Oval 257"/>
            <p:cNvSpPr/>
            <p:nvPr/>
          </p:nvSpPr>
          <p:spPr bwMode="auto">
            <a:xfrm>
              <a:off x="2729685" y="4555011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59" name="Oval 258"/>
            <p:cNvSpPr/>
            <p:nvPr/>
          </p:nvSpPr>
          <p:spPr bwMode="auto">
            <a:xfrm>
              <a:off x="2831307" y="455555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0" name="Oval 259"/>
            <p:cNvSpPr/>
            <p:nvPr/>
          </p:nvSpPr>
          <p:spPr bwMode="auto">
            <a:xfrm>
              <a:off x="2650374" y="435684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3324" name="Group 13323"/>
          <p:cNvGrpSpPr/>
          <p:nvPr/>
        </p:nvGrpSpPr>
        <p:grpSpPr>
          <a:xfrm>
            <a:off x="7046709" y="5070471"/>
            <a:ext cx="566928" cy="568810"/>
            <a:chOff x="2338404" y="4720075"/>
            <a:chExt cx="566928" cy="568810"/>
          </a:xfrm>
        </p:grpSpPr>
        <p:sp>
          <p:nvSpPr>
            <p:cNvPr id="261" name="Rectangle 260"/>
            <p:cNvSpPr/>
            <p:nvPr/>
          </p:nvSpPr>
          <p:spPr bwMode="auto">
            <a:xfrm>
              <a:off x="2338821" y="4720077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2" name="Oval 261"/>
            <p:cNvSpPr/>
            <p:nvPr/>
          </p:nvSpPr>
          <p:spPr bwMode="auto">
            <a:xfrm>
              <a:off x="2552479" y="483941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3" name="Oval 262"/>
            <p:cNvSpPr/>
            <p:nvPr/>
          </p:nvSpPr>
          <p:spPr bwMode="auto">
            <a:xfrm>
              <a:off x="2552479" y="4940477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4" name="Oval 263"/>
            <p:cNvSpPr/>
            <p:nvPr/>
          </p:nvSpPr>
          <p:spPr bwMode="auto">
            <a:xfrm>
              <a:off x="2474319" y="474231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5" name="Oval 264"/>
            <p:cNvSpPr/>
            <p:nvPr/>
          </p:nvSpPr>
          <p:spPr bwMode="auto">
            <a:xfrm>
              <a:off x="2372489" y="474231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6" name="Rectangle 265"/>
            <p:cNvSpPr/>
            <p:nvPr/>
          </p:nvSpPr>
          <p:spPr bwMode="auto">
            <a:xfrm>
              <a:off x="2338404" y="5004480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7" name="Oval 266"/>
            <p:cNvSpPr/>
            <p:nvPr/>
          </p:nvSpPr>
          <p:spPr bwMode="auto">
            <a:xfrm>
              <a:off x="2552479" y="5028206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8" name="Oval 267"/>
            <p:cNvSpPr/>
            <p:nvPr/>
          </p:nvSpPr>
          <p:spPr bwMode="auto">
            <a:xfrm>
              <a:off x="2552479" y="512327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9" name="Oval 268"/>
            <p:cNvSpPr/>
            <p:nvPr/>
          </p:nvSpPr>
          <p:spPr bwMode="auto">
            <a:xfrm>
              <a:off x="2474319" y="5224880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70" name="Oval 269"/>
            <p:cNvSpPr/>
            <p:nvPr/>
          </p:nvSpPr>
          <p:spPr bwMode="auto">
            <a:xfrm>
              <a:off x="2372489" y="5224880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71" name="Rectangle 270"/>
            <p:cNvSpPr/>
            <p:nvPr/>
          </p:nvSpPr>
          <p:spPr bwMode="auto">
            <a:xfrm>
              <a:off x="2621868" y="4720075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72" name="Rectangle 271"/>
            <p:cNvSpPr/>
            <p:nvPr/>
          </p:nvSpPr>
          <p:spPr bwMode="auto">
            <a:xfrm>
              <a:off x="2621868" y="5004480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73" name="Oval 272"/>
            <p:cNvSpPr/>
            <p:nvPr/>
          </p:nvSpPr>
          <p:spPr bwMode="auto">
            <a:xfrm>
              <a:off x="2654309" y="483941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74" name="Oval 273"/>
            <p:cNvSpPr/>
            <p:nvPr/>
          </p:nvSpPr>
          <p:spPr bwMode="auto">
            <a:xfrm>
              <a:off x="2654309" y="4940477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75" name="Oval 274"/>
            <p:cNvSpPr/>
            <p:nvPr/>
          </p:nvSpPr>
          <p:spPr bwMode="auto">
            <a:xfrm>
              <a:off x="2835450" y="474231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76" name="Oval 275"/>
            <p:cNvSpPr/>
            <p:nvPr/>
          </p:nvSpPr>
          <p:spPr bwMode="auto">
            <a:xfrm>
              <a:off x="2733620" y="474231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77" name="Rectangle 276"/>
            <p:cNvSpPr/>
            <p:nvPr/>
          </p:nvSpPr>
          <p:spPr bwMode="auto">
            <a:xfrm>
              <a:off x="2621660" y="5003930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78" name="Oval 277"/>
            <p:cNvSpPr/>
            <p:nvPr/>
          </p:nvSpPr>
          <p:spPr bwMode="auto">
            <a:xfrm>
              <a:off x="2654101" y="512327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79" name="Oval 278"/>
            <p:cNvSpPr/>
            <p:nvPr/>
          </p:nvSpPr>
          <p:spPr bwMode="auto">
            <a:xfrm>
              <a:off x="2733620" y="5224332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80" name="Oval 279"/>
            <p:cNvSpPr/>
            <p:nvPr/>
          </p:nvSpPr>
          <p:spPr bwMode="auto">
            <a:xfrm>
              <a:off x="2835242" y="5224880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81" name="Oval 280"/>
            <p:cNvSpPr/>
            <p:nvPr/>
          </p:nvSpPr>
          <p:spPr bwMode="auto">
            <a:xfrm>
              <a:off x="2654309" y="5026170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3322" name="Group 13321"/>
          <p:cNvGrpSpPr/>
          <p:nvPr/>
        </p:nvGrpSpPr>
        <p:grpSpPr>
          <a:xfrm>
            <a:off x="7733805" y="4401150"/>
            <a:ext cx="566928" cy="568810"/>
            <a:chOff x="3025500" y="4047193"/>
            <a:chExt cx="566928" cy="568810"/>
          </a:xfrm>
        </p:grpSpPr>
        <p:sp>
          <p:nvSpPr>
            <p:cNvPr id="282" name="Rectangle 281"/>
            <p:cNvSpPr/>
            <p:nvPr/>
          </p:nvSpPr>
          <p:spPr bwMode="auto">
            <a:xfrm>
              <a:off x="3025917" y="4047195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83" name="Oval 282"/>
            <p:cNvSpPr/>
            <p:nvPr/>
          </p:nvSpPr>
          <p:spPr bwMode="auto">
            <a:xfrm>
              <a:off x="3239575" y="4166537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84" name="Oval 283"/>
            <p:cNvSpPr/>
            <p:nvPr/>
          </p:nvSpPr>
          <p:spPr bwMode="auto">
            <a:xfrm>
              <a:off x="3239575" y="426759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85" name="Oval 284"/>
            <p:cNvSpPr/>
            <p:nvPr/>
          </p:nvSpPr>
          <p:spPr bwMode="auto">
            <a:xfrm>
              <a:off x="3161415" y="406943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86" name="Oval 285"/>
            <p:cNvSpPr/>
            <p:nvPr/>
          </p:nvSpPr>
          <p:spPr bwMode="auto">
            <a:xfrm>
              <a:off x="3059585" y="406943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87" name="Rectangle 286"/>
            <p:cNvSpPr/>
            <p:nvPr/>
          </p:nvSpPr>
          <p:spPr bwMode="auto">
            <a:xfrm>
              <a:off x="3025500" y="433159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88" name="Oval 287"/>
            <p:cNvSpPr/>
            <p:nvPr/>
          </p:nvSpPr>
          <p:spPr bwMode="auto">
            <a:xfrm>
              <a:off x="3239575" y="435532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89" name="Oval 288"/>
            <p:cNvSpPr/>
            <p:nvPr/>
          </p:nvSpPr>
          <p:spPr bwMode="auto">
            <a:xfrm>
              <a:off x="3239575" y="4450392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90" name="Oval 289"/>
            <p:cNvSpPr/>
            <p:nvPr/>
          </p:nvSpPr>
          <p:spPr bwMode="auto">
            <a:xfrm>
              <a:off x="3161415" y="455199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91" name="Oval 290"/>
            <p:cNvSpPr/>
            <p:nvPr/>
          </p:nvSpPr>
          <p:spPr bwMode="auto">
            <a:xfrm>
              <a:off x="3059585" y="455199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92" name="Rectangle 291"/>
            <p:cNvSpPr/>
            <p:nvPr/>
          </p:nvSpPr>
          <p:spPr bwMode="auto">
            <a:xfrm>
              <a:off x="3308964" y="4047193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93" name="Rectangle 292"/>
            <p:cNvSpPr/>
            <p:nvPr/>
          </p:nvSpPr>
          <p:spPr bwMode="auto">
            <a:xfrm>
              <a:off x="3308964" y="433159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94" name="Oval 293"/>
            <p:cNvSpPr/>
            <p:nvPr/>
          </p:nvSpPr>
          <p:spPr bwMode="auto">
            <a:xfrm>
              <a:off x="3341405" y="4166537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95" name="Oval 294"/>
            <p:cNvSpPr/>
            <p:nvPr/>
          </p:nvSpPr>
          <p:spPr bwMode="auto">
            <a:xfrm>
              <a:off x="3341405" y="426759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96" name="Oval 295"/>
            <p:cNvSpPr/>
            <p:nvPr/>
          </p:nvSpPr>
          <p:spPr bwMode="auto">
            <a:xfrm>
              <a:off x="3522546" y="406943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97" name="Oval 296"/>
            <p:cNvSpPr/>
            <p:nvPr/>
          </p:nvSpPr>
          <p:spPr bwMode="auto">
            <a:xfrm>
              <a:off x="3420716" y="406943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98" name="Rectangle 297"/>
            <p:cNvSpPr/>
            <p:nvPr/>
          </p:nvSpPr>
          <p:spPr bwMode="auto">
            <a:xfrm>
              <a:off x="3308756" y="4331048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99" name="Oval 298"/>
            <p:cNvSpPr/>
            <p:nvPr/>
          </p:nvSpPr>
          <p:spPr bwMode="auto">
            <a:xfrm>
              <a:off x="3341197" y="4450392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00" name="Oval 299"/>
            <p:cNvSpPr/>
            <p:nvPr/>
          </p:nvSpPr>
          <p:spPr bwMode="auto">
            <a:xfrm>
              <a:off x="3420716" y="4551450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01" name="Oval 300"/>
            <p:cNvSpPr/>
            <p:nvPr/>
          </p:nvSpPr>
          <p:spPr bwMode="auto">
            <a:xfrm>
              <a:off x="3522338" y="455199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02" name="Oval 301"/>
            <p:cNvSpPr/>
            <p:nvPr/>
          </p:nvSpPr>
          <p:spPr bwMode="auto">
            <a:xfrm>
              <a:off x="3341405" y="435328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3323" name="Group 13322"/>
          <p:cNvGrpSpPr/>
          <p:nvPr/>
        </p:nvGrpSpPr>
        <p:grpSpPr>
          <a:xfrm>
            <a:off x="7737740" y="5070471"/>
            <a:ext cx="566928" cy="568810"/>
            <a:chOff x="3029435" y="4716514"/>
            <a:chExt cx="566928" cy="568810"/>
          </a:xfrm>
        </p:grpSpPr>
        <p:sp>
          <p:nvSpPr>
            <p:cNvPr id="303" name="Rectangle 302"/>
            <p:cNvSpPr/>
            <p:nvPr/>
          </p:nvSpPr>
          <p:spPr bwMode="auto">
            <a:xfrm>
              <a:off x="3029852" y="4716516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04" name="Oval 303"/>
            <p:cNvSpPr/>
            <p:nvPr/>
          </p:nvSpPr>
          <p:spPr bwMode="auto">
            <a:xfrm>
              <a:off x="3243510" y="483585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05" name="Oval 304"/>
            <p:cNvSpPr/>
            <p:nvPr/>
          </p:nvSpPr>
          <p:spPr bwMode="auto">
            <a:xfrm>
              <a:off x="3243510" y="4936916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06" name="Oval 305"/>
            <p:cNvSpPr/>
            <p:nvPr/>
          </p:nvSpPr>
          <p:spPr bwMode="auto">
            <a:xfrm>
              <a:off x="3165350" y="473875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07" name="Oval 306"/>
            <p:cNvSpPr/>
            <p:nvPr/>
          </p:nvSpPr>
          <p:spPr bwMode="auto">
            <a:xfrm>
              <a:off x="3063520" y="473875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08" name="Rectangle 307"/>
            <p:cNvSpPr/>
            <p:nvPr/>
          </p:nvSpPr>
          <p:spPr bwMode="auto">
            <a:xfrm>
              <a:off x="3029435" y="500091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09" name="Oval 308"/>
            <p:cNvSpPr/>
            <p:nvPr/>
          </p:nvSpPr>
          <p:spPr bwMode="auto">
            <a:xfrm>
              <a:off x="3243510" y="5024645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10" name="Oval 309"/>
            <p:cNvSpPr/>
            <p:nvPr/>
          </p:nvSpPr>
          <p:spPr bwMode="auto">
            <a:xfrm>
              <a:off x="3243510" y="511971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11" name="Oval 310"/>
            <p:cNvSpPr/>
            <p:nvPr/>
          </p:nvSpPr>
          <p:spPr bwMode="auto">
            <a:xfrm>
              <a:off x="3165350" y="522131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12" name="Oval 311"/>
            <p:cNvSpPr/>
            <p:nvPr/>
          </p:nvSpPr>
          <p:spPr bwMode="auto">
            <a:xfrm>
              <a:off x="3063520" y="522131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13" name="Rectangle 312"/>
            <p:cNvSpPr/>
            <p:nvPr/>
          </p:nvSpPr>
          <p:spPr bwMode="auto">
            <a:xfrm>
              <a:off x="3312899" y="4716514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14" name="Rectangle 313"/>
            <p:cNvSpPr/>
            <p:nvPr/>
          </p:nvSpPr>
          <p:spPr bwMode="auto">
            <a:xfrm>
              <a:off x="3312899" y="500091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15" name="Oval 314"/>
            <p:cNvSpPr/>
            <p:nvPr/>
          </p:nvSpPr>
          <p:spPr bwMode="auto">
            <a:xfrm>
              <a:off x="3345340" y="4835858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16" name="Oval 315"/>
            <p:cNvSpPr/>
            <p:nvPr/>
          </p:nvSpPr>
          <p:spPr bwMode="auto">
            <a:xfrm>
              <a:off x="3345340" y="4936916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17" name="Oval 316"/>
            <p:cNvSpPr/>
            <p:nvPr/>
          </p:nvSpPr>
          <p:spPr bwMode="auto">
            <a:xfrm>
              <a:off x="3526481" y="473875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18" name="Oval 317"/>
            <p:cNvSpPr/>
            <p:nvPr/>
          </p:nvSpPr>
          <p:spPr bwMode="auto">
            <a:xfrm>
              <a:off x="3424651" y="473875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19" name="Rectangle 318"/>
            <p:cNvSpPr/>
            <p:nvPr/>
          </p:nvSpPr>
          <p:spPr bwMode="auto">
            <a:xfrm>
              <a:off x="3312691" y="5000369"/>
              <a:ext cx="283464" cy="2844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20" name="Oval 319"/>
            <p:cNvSpPr/>
            <p:nvPr/>
          </p:nvSpPr>
          <p:spPr bwMode="auto">
            <a:xfrm>
              <a:off x="3345132" y="5119713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21" name="Oval 320"/>
            <p:cNvSpPr/>
            <p:nvPr/>
          </p:nvSpPr>
          <p:spPr bwMode="auto">
            <a:xfrm>
              <a:off x="3424651" y="5220771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22" name="Oval 321"/>
            <p:cNvSpPr/>
            <p:nvPr/>
          </p:nvSpPr>
          <p:spPr bwMode="auto">
            <a:xfrm>
              <a:off x="3526273" y="522131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23" name="Oval 322"/>
            <p:cNvSpPr/>
            <p:nvPr/>
          </p:nvSpPr>
          <p:spPr bwMode="auto">
            <a:xfrm>
              <a:off x="3345340" y="5022609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cxnSp>
        <p:nvCxnSpPr>
          <p:cNvPr id="13326" name="Straight Arrow Connector 13325"/>
          <p:cNvCxnSpPr>
            <a:cxnSpLocks/>
          </p:cNvCxnSpPr>
          <p:nvPr/>
        </p:nvCxnSpPr>
        <p:spPr bwMode="auto">
          <a:xfrm>
            <a:off x="5220456" y="4272593"/>
            <a:ext cx="433635" cy="2921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40" name="Isosceles Triangle 339"/>
          <p:cNvSpPr/>
          <p:nvPr/>
        </p:nvSpPr>
        <p:spPr>
          <a:xfrm>
            <a:off x="7628524" y="4959615"/>
            <a:ext cx="86042" cy="86199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71" name="Isosceles Triangle 570"/>
          <p:cNvSpPr/>
          <p:nvPr/>
        </p:nvSpPr>
        <p:spPr>
          <a:xfrm>
            <a:off x="1124647" y="2860002"/>
            <a:ext cx="113071" cy="117988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72" name="Isosceles Triangle 571"/>
          <p:cNvSpPr/>
          <p:nvPr/>
        </p:nvSpPr>
        <p:spPr>
          <a:xfrm>
            <a:off x="1348249" y="2860002"/>
            <a:ext cx="113071" cy="117988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73" name="Isosceles Triangle 572"/>
          <p:cNvSpPr/>
          <p:nvPr/>
        </p:nvSpPr>
        <p:spPr>
          <a:xfrm>
            <a:off x="1795453" y="2860002"/>
            <a:ext cx="113071" cy="117988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74" name="Isosceles Triangle 573"/>
          <p:cNvSpPr/>
          <p:nvPr/>
        </p:nvSpPr>
        <p:spPr>
          <a:xfrm>
            <a:off x="1571851" y="2860002"/>
            <a:ext cx="113071" cy="117988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3329" name="TextBox 13328"/>
          <p:cNvSpPr txBox="1"/>
          <p:nvPr/>
        </p:nvSpPr>
        <p:spPr>
          <a:xfrm>
            <a:off x="744863" y="2794447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AP</a:t>
            </a:r>
          </a:p>
        </p:txBody>
      </p:sp>
      <p:sp>
        <p:nvSpPr>
          <p:cNvPr id="583" name="TextBox 582"/>
          <p:cNvSpPr txBox="1"/>
          <p:nvPr/>
        </p:nvSpPr>
        <p:spPr>
          <a:xfrm>
            <a:off x="388703" y="3000819"/>
            <a:ext cx="6944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Channel</a:t>
            </a:r>
          </a:p>
        </p:txBody>
      </p:sp>
      <p:sp>
        <p:nvSpPr>
          <p:cNvPr id="586" name="TextBox 585"/>
          <p:cNvSpPr txBox="1"/>
          <p:nvPr/>
        </p:nvSpPr>
        <p:spPr>
          <a:xfrm>
            <a:off x="1053583" y="3017779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587" name="TextBox 586"/>
          <p:cNvSpPr txBox="1"/>
          <p:nvPr/>
        </p:nvSpPr>
        <p:spPr>
          <a:xfrm>
            <a:off x="1264245" y="3017779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588" name="TextBox 587"/>
          <p:cNvSpPr txBox="1"/>
          <p:nvPr/>
        </p:nvSpPr>
        <p:spPr>
          <a:xfrm>
            <a:off x="1500787" y="3017779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3</a:t>
            </a:r>
          </a:p>
        </p:txBody>
      </p:sp>
      <p:sp>
        <p:nvSpPr>
          <p:cNvPr id="589" name="TextBox 588"/>
          <p:cNvSpPr txBox="1"/>
          <p:nvPr/>
        </p:nvSpPr>
        <p:spPr>
          <a:xfrm>
            <a:off x="1719178" y="3017779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4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A14653B-C66D-5A26-3B4E-038146EDA7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8430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Considerations on </a:t>
            </a:r>
            <a:r>
              <a:rPr lang="en-US">
                <a:solidFill>
                  <a:schemeClr val="tx1"/>
                </a:solidFill>
              </a:rPr>
              <a:t>Number</a:t>
            </a:r>
            <a:r>
              <a:rPr lang="en-US" dirty="0">
                <a:solidFill>
                  <a:schemeClr val="tx1"/>
                </a:solidFill>
              </a:rPr>
              <a:t> of STAs and APs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041" y="1981200"/>
            <a:ext cx="7996502" cy="4445001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propose that simulations should show how the proposed feature works in networks from 2 APs up to e.g., 8 or 32 APs</a:t>
            </a: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Similarly, simulations should show how the proposed feature copes when the number of connected STAs per AP increases from 2 up to e.g., 20 or 50</a:t>
            </a: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Do you agree that networks of different sizes should be considered when evaluating the proposed features?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99753D-614F-417F-1102-9F55DF1B42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1877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Considerations on </a:t>
            </a:r>
            <a:r>
              <a:rPr lang="en-US">
                <a:solidFill>
                  <a:schemeClr val="tx1"/>
                </a:solidFill>
              </a:rPr>
              <a:t>Traffic Models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711" y="1909164"/>
            <a:ext cx="7996502" cy="3505200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want to see that LL traffic can be delivered efficiently in the presence of broadband traffic, e.g. </a:t>
            </a:r>
            <a:endParaRPr lang="en-US" sz="2000" b="0" dirty="0">
              <a:cs typeface="Times New Roman"/>
            </a:endParaRP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Uplink/downlink broadband traffic—modeled as a file transfer protocol (FTP) service—, and 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Uplink/downlink low-latency traffic—modeled as an application with support for both periodic and aperiodic packet generation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endParaRPr lang="en-US" sz="1600" dirty="0">
              <a:cs typeface="Times New Roman"/>
            </a:endParaRP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endParaRPr lang="en-US" sz="1600" dirty="0">
              <a:cs typeface="Times New Roman"/>
            </a:endParaRP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endParaRPr lang="en-US" sz="1600" dirty="0">
              <a:cs typeface="Times New Roman"/>
            </a:endParaRP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endParaRPr lang="en-US" sz="1600" dirty="0">
              <a:cs typeface="Times New Roman"/>
            </a:endParaRP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endParaRPr lang="en-US" sz="1600" dirty="0">
              <a:cs typeface="Times New Roman"/>
            </a:endParaRP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endParaRPr lang="en-US" sz="1600" dirty="0">
              <a:cs typeface="Times New Roman"/>
            </a:endParaRP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endParaRPr lang="en-US" sz="1600" dirty="0">
              <a:cs typeface="Times New Roman"/>
            </a:endParaRPr>
          </a:p>
          <a:p>
            <a:pPr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2000" b="0" dirty="0">
                <a:cs typeface="Times New Roman"/>
              </a:rPr>
              <a:t>Do you agree that both broadband traffic and both periodic and aperiodic LL traffic should be considered in </a:t>
            </a:r>
            <a:r>
              <a:rPr lang="en-US" sz="2000" b="0">
                <a:cs typeface="Times New Roman"/>
              </a:rPr>
              <a:t>the </a:t>
            </a:r>
            <a:r>
              <a:rPr lang="en-US" sz="2000" b="0" dirty="0">
                <a:cs typeface="Times New Roman"/>
              </a:rPr>
              <a:t>simulations?</a:t>
            </a:r>
            <a:endParaRPr lang="en-US" sz="22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b="0" dirty="0">
              <a:cs typeface="Times New Roman"/>
            </a:endParaRPr>
          </a:p>
          <a:p>
            <a:pPr marL="0" indent="0" algn="just">
              <a:spcAft>
                <a:spcPts val="0"/>
              </a:spcAft>
            </a:pPr>
            <a:endParaRPr lang="en-US" sz="1000" b="0" dirty="0">
              <a:cs typeface="Times New Roman"/>
            </a:endParaRPr>
          </a:p>
        </p:txBody>
      </p:sp>
      <p:sp>
        <p:nvSpPr>
          <p:cNvPr id="93" name="Content Placeholder 2">
            <a:extLst>
              <a:ext uri="{FF2B5EF4-FFF2-40B4-BE49-F238E27FC236}">
                <a16:creationId xmlns:a16="http://schemas.microsoft.com/office/drawing/2014/main" id="{68AD9797-5D2F-4088-890C-08CA6002F304}"/>
              </a:ext>
            </a:extLst>
          </p:cNvPr>
          <p:cNvSpPr txBox="1">
            <a:spLocks/>
          </p:cNvSpPr>
          <p:nvPr/>
        </p:nvSpPr>
        <p:spPr bwMode="auto">
          <a:xfrm>
            <a:off x="1304582" y="3728420"/>
            <a:ext cx="3630640" cy="7282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b="0" dirty="0">
                <a:cs typeface="Times New Roman"/>
              </a:rPr>
              <a:t>Broadband (BB) FTP3 model [A]</a:t>
            </a:r>
          </a:p>
          <a:p>
            <a:pPr marL="177800" indent="-1778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File size = 0.5 </a:t>
            </a:r>
            <a:r>
              <a:rPr lang="en-US" sz="1300" b="0" dirty="0" err="1">
                <a:cs typeface="Times New Roman"/>
              </a:rPr>
              <a:t>MBytes</a:t>
            </a:r>
            <a:r>
              <a:rPr lang="en-US" sz="1300" b="0" dirty="0">
                <a:cs typeface="Times New Roman"/>
              </a:rPr>
              <a:t> </a:t>
            </a:r>
          </a:p>
          <a:p>
            <a:pPr marL="177800" indent="-1778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Offered traffic = 100 Mbps</a:t>
            </a:r>
          </a:p>
        </p:txBody>
      </p:sp>
      <p:sp>
        <p:nvSpPr>
          <p:cNvPr id="94" name="Content Placeholder 2">
            <a:extLst>
              <a:ext uri="{FF2B5EF4-FFF2-40B4-BE49-F238E27FC236}">
                <a16:creationId xmlns:a16="http://schemas.microsoft.com/office/drawing/2014/main" id="{2A6C6A62-A165-400F-AEC2-9B8F03DDA5EE}"/>
              </a:ext>
            </a:extLst>
          </p:cNvPr>
          <p:cNvSpPr txBox="1">
            <a:spLocks/>
          </p:cNvSpPr>
          <p:nvPr/>
        </p:nvSpPr>
        <p:spPr bwMode="auto">
          <a:xfrm>
            <a:off x="4926241" y="3732785"/>
            <a:ext cx="363064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b="0" dirty="0">
                <a:cs typeface="Times New Roman"/>
              </a:rPr>
              <a:t>Latency-sensitive (LS) model [B]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File size = 32 bytes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Constant arrival rate, frequency = 10 </a:t>
            </a:r>
            <a:r>
              <a:rPr lang="en-US" sz="1300" b="0" dirty="0" err="1">
                <a:cs typeface="Times New Roman"/>
              </a:rPr>
              <a:t>ms</a:t>
            </a:r>
            <a:r>
              <a:rPr lang="en-US" sz="1300" b="0" dirty="0">
                <a:cs typeface="Times New Roman"/>
              </a:rPr>
              <a:t> (periodic/B.1) 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solidFill>
                  <a:schemeClr val="tx1"/>
                </a:solidFill>
                <a:cs typeface="Times New Roman"/>
              </a:rPr>
              <a:t>Random arrival rate (aperiodic/B.2)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b="0" kern="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668EACE-6330-40A9-AE6F-8DE8E6420D42}"/>
              </a:ext>
            </a:extLst>
          </p:cNvPr>
          <p:cNvGrpSpPr/>
          <p:nvPr/>
        </p:nvGrpSpPr>
        <p:grpSpPr>
          <a:xfrm>
            <a:off x="1422011" y="4837911"/>
            <a:ext cx="3233328" cy="623058"/>
            <a:chOff x="1130316" y="3973855"/>
            <a:chExt cx="3233328" cy="623058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404320D4-E4F4-454C-B1BE-BAF16EBB150F}"/>
                </a:ext>
              </a:extLst>
            </p:cNvPr>
            <p:cNvSpPr txBox="1"/>
            <p:nvPr/>
          </p:nvSpPr>
          <p:spPr>
            <a:xfrm>
              <a:off x="3951352" y="4348041"/>
              <a:ext cx="41229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time</a:t>
              </a:r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30AC721E-076B-4301-99FD-CE376E55980D}"/>
                </a:ext>
              </a:extLst>
            </p:cNvPr>
            <p:cNvSpPr txBox="1"/>
            <p:nvPr/>
          </p:nvSpPr>
          <p:spPr>
            <a:xfrm>
              <a:off x="1130316" y="3973855"/>
              <a:ext cx="101021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IE" sz="1000" dirty="0">
                  <a:solidFill>
                    <a:schemeClr val="tx1"/>
                  </a:solidFill>
                </a:rPr>
                <a:t>Per STA traffic </a:t>
              </a:r>
            </a:p>
          </p:txBody>
        </p: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950368D8-E9C5-48BD-A0AC-A42491A3243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32383" y="4596913"/>
              <a:ext cx="315219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43D953F8-B739-4C48-85D3-741C37D88D96}"/>
                </a:ext>
              </a:extLst>
            </p:cNvPr>
            <p:cNvCxnSpPr/>
            <p:nvPr/>
          </p:nvCxnSpPr>
          <p:spPr bwMode="auto">
            <a:xfrm flipV="1">
              <a:off x="1132383" y="4045575"/>
              <a:ext cx="0" cy="5513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6" name="Right Triangle 105">
              <a:extLst>
                <a:ext uri="{FF2B5EF4-FFF2-40B4-BE49-F238E27FC236}">
                  <a16:creationId xmlns:a16="http://schemas.microsoft.com/office/drawing/2014/main" id="{4BD9077B-4B5F-401F-B3BF-1112E550B30F}"/>
                </a:ext>
              </a:extLst>
            </p:cNvPr>
            <p:cNvSpPr/>
            <p:nvPr/>
          </p:nvSpPr>
          <p:spPr bwMode="auto">
            <a:xfrm>
              <a:off x="3173023" y="4236180"/>
              <a:ext cx="70160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7" name="Right Triangle 106">
              <a:extLst>
                <a:ext uri="{FF2B5EF4-FFF2-40B4-BE49-F238E27FC236}">
                  <a16:creationId xmlns:a16="http://schemas.microsoft.com/office/drawing/2014/main" id="{370A62C9-D28D-4B1E-9127-7A6A3B06DB26}"/>
                </a:ext>
              </a:extLst>
            </p:cNvPr>
            <p:cNvSpPr/>
            <p:nvPr/>
          </p:nvSpPr>
          <p:spPr bwMode="auto">
            <a:xfrm>
              <a:off x="1241989" y="4236180"/>
              <a:ext cx="70160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8" name="Right Triangle 107">
              <a:extLst>
                <a:ext uri="{FF2B5EF4-FFF2-40B4-BE49-F238E27FC236}">
                  <a16:creationId xmlns:a16="http://schemas.microsoft.com/office/drawing/2014/main" id="{A14AD344-BC98-4989-A719-2A726C502CC2}"/>
                </a:ext>
              </a:extLst>
            </p:cNvPr>
            <p:cNvSpPr/>
            <p:nvPr/>
          </p:nvSpPr>
          <p:spPr bwMode="auto">
            <a:xfrm>
              <a:off x="2648602" y="4236180"/>
              <a:ext cx="72573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1548F26-DFE5-4AD5-B7E4-946BA59DEB73}"/>
              </a:ext>
            </a:extLst>
          </p:cNvPr>
          <p:cNvGrpSpPr/>
          <p:nvPr/>
        </p:nvGrpSpPr>
        <p:grpSpPr>
          <a:xfrm>
            <a:off x="5078440" y="4856383"/>
            <a:ext cx="3296452" cy="630017"/>
            <a:chOff x="5105400" y="3828472"/>
            <a:chExt cx="3296452" cy="630017"/>
          </a:xfrm>
        </p:grpSpPr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E8D948C3-A2AC-44AF-A526-429DED013BFE}"/>
                </a:ext>
              </a:extLst>
            </p:cNvPr>
            <p:cNvSpPr txBox="1"/>
            <p:nvPr/>
          </p:nvSpPr>
          <p:spPr>
            <a:xfrm>
              <a:off x="7989560" y="4209472"/>
              <a:ext cx="41229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time</a:t>
              </a:r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A1E58111-B497-4304-9AD4-28139C92EA26}"/>
                </a:ext>
              </a:extLst>
            </p:cNvPr>
            <p:cNvSpPr txBox="1"/>
            <p:nvPr/>
          </p:nvSpPr>
          <p:spPr>
            <a:xfrm>
              <a:off x="5105400" y="3828472"/>
              <a:ext cx="101021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IE" sz="1000" dirty="0">
                  <a:solidFill>
                    <a:schemeClr val="tx1"/>
                  </a:solidFill>
                </a:rPr>
                <a:t>Per STA traffic </a:t>
              </a:r>
            </a:p>
          </p:txBody>
        </p:sp>
        <p:sp>
          <p:nvSpPr>
            <p:cNvPr id="99" name="Right Triangle 98">
              <a:extLst>
                <a:ext uri="{FF2B5EF4-FFF2-40B4-BE49-F238E27FC236}">
                  <a16:creationId xmlns:a16="http://schemas.microsoft.com/office/drawing/2014/main" id="{6A26A825-F887-4320-89D0-6F144D21F953}"/>
                </a:ext>
              </a:extLst>
            </p:cNvPr>
            <p:cNvSpPr/>
            <p:nvPr/>
          </p:nvSpPr>
          <p:spPr bwMode="auto">
            <a:xfrm>
              <a:off x="5217854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Right Triangle 99">
              <a:extLst>
                <a:ext uri="{FF2B5EF4-FFF2-40B4-BE49-F238E27FC236}">
                  <a16:creationId xmlns:a16="http://schemas.microsoft.com/office/drawing/2014/main" id="{D9A50C22-39BC-4696-B209-7825A854487F}"/>
                </a:ext>
              </a:extLst>
            </p:cNvPr>
            <p:cNvSpPr/>
            <p:nvPr/>
          </p:nvSpPr>
          <p:spPr bwMode="auto">
            <a:xfrm>
              <a:off x="5625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1" name="Right Triangle 100">
              <a:extLst>
                <a:ext uri="{FF2B5EF4-FFF2-40B4-BE49-F238E27FC236}">
                  <a16:creationId xmlns:a16="http://schemas.microsoft.com/office/drawing/2014/main" id="{90D0A7A7-D0BF-44AC-83FE-17AF2BA44B8C}"/>
                </a:ext>
              </a:extLst>
            </p:cNvPr>
            <p:cNvSpPr/>
            <p:nvPr/>
          </p:nvSpPr>
          <p:spPr bwMode="auto">
            <a:xfrm>
              <a:off x="6006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2" name="Right Triangle 101">
              <a:extLst>
                <a:ext uri="{FF2B5EF4-FFF2-40B4-BE49-F238E27FC236}">
                  <a16:creationId xmlns:a16="http://schemas.microsoft.com/office/drawing/2014/main" id="{CB00A2CC-9A0D-477B-B912-487B9E8C763A}"/>
                </a:ext>
              </a:extLst>
            </p:cNvPr>
            <p:cNvSpPr/>
            <p:nvPr/>
          </p:nvSpPr>
          <p:spPr bwMode="auto">
            <a:xfrm>
              <a:off x="6387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3" name="Right Triangle 102">
              <a:extLst>
                <a:ext uri="{FF2B5EF4-FFF2-40B4-BE49-F238E27FC236}">
                  <a16:creationId xmlns:a16="http://schemas.microsoft.com/office/drawing/2014/main" id="{2886DAD8-0D88-4416-90B4-5B258F4D9973}"/>
                </a:ext>
              </a:extLst>
            </p:cNvPr>
            <p:cNvSpPr/>
            <p:nvPr/>
          </p:nvSpPr>
          <p:spPr bwMode="auto">
            <a:xfrm>
              <a:off x="6768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4" name="Right Triangle 103">
              <a:extLst>
                <a:ext uri="{FF2B5EF4-FFF2-40B4-BE49-F238E27FC236}">
                  <a16:creationId xmlns:a16="http://schemas.microsoft.com/office/drawing/2014/main" id="{392D90D5-1BDC-4B4E-9EDC-226FBC5C4DB4}"/>
                </a:ext>
              </a:extLst>
            </p:cNvPr>
            <p:cNvSpPr/>
            <p:nvPr/>
          </p:nvSpPr>
          <p:spPr bwMode="auto">
            <a:xfrm>
              <a:off x="7149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5" name="Right Triangle 104">
              <a:extLst>
                <a:ext uri="{FF2B5EF4-FFF2-40B4-BE49-F238E27FC236}">
                  <a16:creationId xmlns:a16="http://schemas.microsoft.com/office/drawing/2014/main" id="{7A8940C7-D116-4939-B394-047FDB4ECED2}"/>
                </a:ext>
              </a:extLst>
            </p:cNvPr>
            <p:cNvSpPr/>
            <p:nvPr/>
          </p:nvSpPr>
          <p:spPr bwMode="auto">
            <a:xfrm>
              <a:off x="7530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9" name="Straight Arrow Connector 108">
              <a:extLst>
                <a:ext uri="{FF2B5EF4-FFF2-40B4-BE49-F238E27FC236}">
                  <a16:creationId xmlns:a16="http://schemas.microsoft.com/office/drawing/2014/main" id="{22CE5936-2E9F-4366-8728-0417516087C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28490" y="4455693"/>
              <a:ext cx="315219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id="{7E9E743B-F24E-47B3-8DA5-A03B9E102F74}"/>
                </a:ext>
              </a:extLst>
            </p:cNvPr>
            <p:cNvCxnSpPr/>
            <p:nvPr/>
          </p:nvCxnSpPr>
          <p:spPr bwMode="auto">
            <a:xfrm flipV="1">
              <a:off x="5128490" y="3904355"/>
              <a:ext cx="0" cy="5513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6F888-9C29-939C-97E3-D14825564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1422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9BC7C-BD0D-D51E-FE4F-6B258ED13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64501" cy="1037107"/>
          </a:xfrm>
        </p:spPr>
        <p:txBody>
          <a:bodyPr/>
          <a:lstStyle/>
          <a:p>
            <a:r>
              <a:rPr lang="en-FI" dirty="0"/>
              <a:t>Considerations on </a:t>
            </a:r>
            <a:r>
              <a:rPr lang="en-FI"/>
              <a:t>Mapping Traffic</a:t>
            </a:r>
            <a:r>
              <a:rPr lang="en-FI" dirty="0"/>
              <a:t> to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239A5-A341-914B-76FB-48498E1FB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FI" b="0" dirty="0"/>
              <a:t>We want to see how the proposed feature peform with diff</a:t>
            </a:r>
            <a:r>
              <a:rPr lang="en-GB" b="0" dirty="0"/>
              <a:t>e</a:t>
            </a:r>
            <a:r>
              <a:rPr lang="en-FI" b="0" dirty="0"/>
              <a:t>rent traffic type combinations </a:t>
            </a:r>
            <a:r>
              <a:rPr lang="en-US" b="0" dirty="0"/>
              <a:t>in combination with networks of different types and size</a:t>
            </a:r>
            <a:endParaRPr lang="en-FI" b="0" dirty="0"/>
          </a:p>
          <a:p>
            <a:pPr lvl="1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400" b="0" dirty="0">
                <a:cs typeface="Times New Roman"/>
              </a:rPr>
              <a:t>LL/BB traffic ratio</a:t>
            </a:r>
            <a:r>
              <a:rPr lang="en-US" altLang="ko-KR" sz="2400" dirty="0">
                <a:cs typeface="Times New Roman"/>
              </a:rPr>
              <a:t> in the network from e.g., 10 % up to 60 %</a:t>
            </a:r>
          </a:p>
          <a:p>
            <a:pPr lvl="1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400" b="0" dirty="0">
                <a:cs typeface="Times New Roman"/>
              </a:rPr>
              <a:t>From fully dedicated LL/BB STAs to a mixture of STAs which have both the traffic types active</a:t>
            </a:r>
          </a:p>
          <a:p>
            <a:pPr lvl="1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altLang="ko-KR" sz="240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b="0" dirty="0">
                <a:cs typeface="Times New Roman"/>
              </a:rPr>
              <a:t>Do you agree that different traffic mix should be analyzed in simulating the proposed features?</a:t>
            </a:r>
          </a:p>
          <a:p>
            <a:pPr>
              <a:buFont typeface="Arial" panose="020B0604020202020204" pitchFamily="34" charset="0"/>
              <a:buChar char="•"/>
            </a:pPr>
            <a:endParaRPr lang="en-FI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11DDE-D15F-017C-0502-E4868DAF6E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3FC02-2F01-1F72-9868-877EC4B26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33363F-E87E-B57E-B499-6F5DCFF6DC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90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7FBF9-8935-B250-06EC-111124E3B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dirty="0"/>
              <a:t>Considerations on </a:t>
            </a:r>
            <a:r>
              <a:rPr lang="en-FI"/>
              <a:t>Baseline</a:t>
            </a:r>
            <a:r>
              <a:rPr lang="en-FI" dirty="0"/>
              <a:t> and KPIs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C16D2-DF6B-8A00-1BCD-AC17A55B9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FI" sz="1800" b="0" dirty="0"/>
              <a:t>We want to show how t</a:t>
            </a:r>
            <a:r>
              <a:rPr lang="en-GB" sz="1800" b="0" dirty="0"/>
              <a:t>he</a:t>
            </a:r>
            <a:r>
              <a:rPr lang="en-FI" sz="1800" b="0" dirty="0"/>
              <a:t> proposed feature performs in comparison to a “baseline”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FI" sz="1600" dirty="0"/>
              <a:t>Default baseline is network performance without the proposed feature but otherwise with the same setup in terms of network size, channelization, operating parameters,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FI" sz="1600" dirty="0"/>
              <a:t>Additional results can be provided to show how the proposed feature performs in comparison with “competing” features targeted for same purpose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1800" b="0" dirty="0">
                <a:cs typeface="Times New Roman"/>
              </a:rPr>
              <a:t>In many cases, we want to see that LL traffic (periodic/aperiodic) can be delivered efficiently even with broadband traffic present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FI" sz="1600" b="0" dirty="0"/>
              <a:t>Relevant KPIs </a:t>
            </a:r>
            <a:r>
              <a:rPr lang="en-FI" sz="1600" dirty="0"/>
              <a:t>include delay distribution, network throughput, etc. </a:t>
            </a:r>
            <a:endParaRPr lang="en-FI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FI" sz="1800" b="0" dirty="0"/>
              <a:t>Do you agree that comparison between feature-on and feature-off scenarios is beneficial? (1)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FI" sz="1800" b="0" dirty="0"/>
              <a:t>Do you agree that </a:t>
            </a:r>
            <a:r>
              <a:rPr lang="en-US" sz="1800" b="0" dirty="0"/>
              <a:t>evaluations should have as KPIs at least the delay distribution and the network throughput</a:t>
            </a:r>
            <a:r>
              <a:rPr lang="en-FI" sz="1800" b="0" dirty="0"/>
              <a:t>? </a:t>
            </a:r>
            <a:r>
              <a:rPr lang="en-US" sz="1800" b="0" dirty="0"/>
              <a:t> In addition, a per STA UL and DL throughput would give even further insights </a:t>
            </a:r>
            <a:r>
              <a:rPr lang="en-FI" sz="1800" b="0" dirty="0"/>
              <a:t>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69EEBB-373A-7B56-4B01-1238D94F30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F9D57F-D747-D34E-0DEF-B3D461C48F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Klaus Doppler, et.al., Nokia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EBD04B-FCB9-26DE-8F79-9520750626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7644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_dlc_DocId xmlns="71c5aaf6-e6ce-465b-b873-5148d2a4c105">5PIBPR3ISOLQ-362744628-1414</_dlc_DocId>
    <_dlc_DocIdUrl xmlns="71c5aaf6-e6ce-465b-b873-5148d2a4c105">
      <Url>https://nokia.sharepoint.com/sites/menorca/_layouts/15/DocIdRedir.aspx?ID=5PIBPR3ISOLQ-362744628-1414</Url>
      <Description>5PIBPR3ISOLQ-362744628-1414</Description>
    </_dlc_DocIdUrl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B77BD6E7512047A33E10170DD9B502" ma:contentTypeVersion="9" ma:contentTypeDescription="Create a new document." ma:contentTypeScope="" ma:versionID="4d5cbf71e02af222af3b6307b08f7188">
  <xsd:schema xmlns:xsd="http://www.w3.org/2001/XMLSchema" xmlns:xs="http://www.w3.org/2001/XMLSchema" xmlns:p="http://schemas.microsoft.com/office/2006/metadata/properties" xmlns:ns2="71c5aaf6-e6ce-465b-b873-5148d2a4c105" xmlns:ns3="2414ebc4-bdb1-4c0a-bae0-d1994832959e" xmlns:ns4="96d9372c-c30d-4a13-8faf-5ed990fd219f" targetNamespace="http://schemas.microsoft.com/office/2006/metadata/properties" ma:root="true" ma:fieldsID="9c833bba164137b64564560c89354361" ns2:_="" ns3:_="" ns4:_="">
    <xsd:import namespace="71c5aaf6-e6ce-465b-b873-5148d2a4c105"/>
    <xsd:import namespace="2414ebc4-bdb1-4c0a-bae0-d1994832959e"/>
    <xsd:import namespace="96d9372c-c30d-4a13-8faf-5ed990fd219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4ebc4-bdb1-4c0a-bae0-d199483295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9372c-c30d-4a13-8faf-5ed990fd219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685E66-E923-40ED-9711-A863EFF7A055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46C2A1BA-AACB-4D19-A6EF-2304540E0A07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B43B4A74-5994-4805-85C4-AE0B162A1B4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984A4D1-577F-461D-8736-9BE8B70B93C7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www.w3.org/XML/1998/namespace"/>
    <ds:schemaRef ds:uri="96d9372c-c30d-4a13-8faf-5ed990fd219f"/>
    <ds:schemaRef ds:uri="http://purl.org/dc/terms/"/>
    <ds:schemaRef ds:uri="2414ebc4-bdb1-4c0a-bae0-d1994832959e"/>
    <ds:schemaRef ds:uri="71c5aaf6-e6ce-465b-b873-5148d2a4c105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11A79743-19B4-4B7A-8B78-93490F9B4B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2414ebc4-bdb1-4c0a-bae0-d1994832959e"/>
    <ds:schemaRef ds:uri="96d9372c-c30d-4a13-8faf-5ed990fd21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d471751-9675-428d-917b-70f44f9630b0}" enabled="0" method="" siteId="{5d471751-9675-428d-917b-70f44f9630b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35532</TotalTime>
  <Words>1309</Words>
  <Application>Microsoft Office PowerPoint</Application>
  <PresentationFormat>On-screen Show (4:3)</PresentationFormat>
  <Paragraphs>197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Unicode MS</vt:lpstr>
      <vt:lpstr>Calibri</vt:lpstr>
      <vt:lpstr>Times New Roman</vt:lpstr>
      <vt:lpstr>Office Theme</vt:lpstr>
      <vt:lpstr>Visio.Drawing.11</vt:lpstr>
      <vt:lpstr>Harmonization of .11bn simulation assumptions</vt:lpstr>
      <vt:lpstr>Introduction</vt:lpstr>
      <vt:lpstr>.11ax Residential Scenario [2]</vt:lpstr>
      <vt:lpstr>.11ax Enterprise Scenario [2]</vt:lpstr>
      <vt:lpstr>.11ax Enterprise Scenario</vt:lpstr>
      <vt:lpstr>Considerations on Number of STAs and APs</vt:lpstr>
      <vt:lpstr>Considerations on Traffic Models</vt:lpstr>
      <vt:lpstr>Considerations on Mapping Traffic to STAs</vt:lpstr>
      <vt:lpstr>Considerations on Baseline and KPIs</vt:lpstr>
      <vt:lpstr>Other considerations</vt:lpstr>
      <vt:lpstr>Summary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 assumptions</dc:title>
  <dc:subject/>
  <dc:creator>Klaus Doppler (Nokia)</dc:creator>
  <cp:keywords/>
  <dc:description/>
  <cp:lastModifiedBy>Klaus Doppler (Nokia)</cp:lastModifiedBy>
  <cp:revision>1205</cp:revision>
  <cp:lastPrinted>2019-02-22T11:41:11Z</cp:lastPrinted>
  <dcterms:created xsi:type="dcterms:W3CDTF">2018-10-16T18:22:46Z</dcterms:created>
  <dcterms:modified xsi:type="dcterms:W3CDTF">2024-09-07T02:45:27Z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0x01010083B77BD6E7512047A33E10170DD9B502</vt:lpwstr>
  </property>
  <property fmtid="{D5CDD505-2E9C-101B-9397-08002B2CF9AE}" pid="3" name="AuthorIds_UIVersion_6656">
    <vt:lpwstr>1679</vt:lpwstr>
  </property>
  <property fmtid="{D5CDD505-2E9C-101B-9397-08002B2CF9AE}" pid="4" name="_dlc_DocIdItemGuid">
    <vt:lpwstr>8ec0d346-eba1-471d-9eb5-16ad20157cdb</vt:lpwstr>
  </property>
</Properties>
</file>