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2147473568" r:id="rId8"/>
    <p:sldId id="2147473569" r:id="rId9"/>
    <p:sldId id="318" r:id="rId10"/>
    <p:sldId id="304" r:id="rId11"/>
    <p:sldId id="2147473570" r:id="rId12"/>
    <p:sldId id="410" r:id="rId13"/>
    <p:sldId id="2147473572" r:id="rId14"/>
    <p:sldId id="2147473571" r:id="rId15"/>
    <p:sldId id="2147473573" r:id="rId16"/>
    <p:sldId id="2147473574" r:id="rId17"/>
    <p:sldId id="2147473575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6B6309-87B7-E9CD-3624-ECADCEAEAB7C}" name="Okan Mutgan (Nokia)" initials="O(" userId="S::okan.mutgan@nokia.com::8d67b143-2c4a-447c-81a0-221568980289" providerId="AD"/>
  <p188:author id="{3F1FA94A-B39C-C58D-C2E7-7C1071EB4DC3}" name="Salvatore Talarico (Nokia)" initials="S(" userId="S::salvatore.talarico@nokia.com::4c555d6f-9878-479f-8b49-9dc99b856a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6064EC-9667-5EE4-2E7C-EC0AA1EC6797}" v="98" dt="2024-09-06T01:50:54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890" autoAdjust="0"/>
  </p:normalViewPr>
  <p:slideViewPr>
    <p:cSldViewPr>
      <p:cViewPr>
        <p:scale>
          <a:sx n="62" d="100"/>
          <a:sy n="62" d="100"/>
        </p:scale>
        <p:origin x="1348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Klaus Doppler, et al,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39627B-A1B0-45A2-821E-CC9884FA6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September 2024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Klaus Doppler, et al,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802.11-24/xxxxr0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fi-FI"/>
              <a:t>September 2024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Klaus Doppler, et al, Nokia</a:t>
            </a:r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Klaus Doppler,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1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Klaus Doppler,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cid:image002.png@01CF1805.46D6A950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Harmonization of .11bn simulation assumptions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881434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Klaus Doppler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Klaus.doppler@nokia.com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Behnam Dezfouli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Salvatore Talarico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200" kern="1200" dirty="0">
                          <a:solidFill>
                            <a:schemeClr val="dk1"/>
                          </a:solidFill>
                          <a:latin typeface="+mn-lt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1E9F7-3E4C-99BD-4B4C-A4EFA7610E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41E92-0212-6395-AEF1-26A6EAE5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5D9C-7D72-75A0-3D4E-FC42F8790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b="0" dirty="0"/>
              <a:t>Even if we are not after a commonly agreed simulation </a:t>
            </a:r>
            <a:r>
              <a:rPr lang="en-FI" b="0"/>
              <a:t>scenario</a:t>
            </a:r>
            <a:r>
              <a:rPr lang="en-FI" b="0" dirty="0"/>
              <a:t> with all the details fixed, it would be beneficial to use some common basics like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b="0" dirty="0"/>
              <a:t>Channel model</a:t>
            </a:r>
            <a:r>
              <a:rPr lang="en-US" dirty="0"/>
              <a:t> and AP/STA deployment</a:t>
            </a:r>
            <a:r>
              <a:rPr lang="en-FI" b="0" dirty="0"/>
              <a:t>, e.g., </a:t>
            </a:r>
            <a:r>
              <a:rPr lang="en-US" b="0" dirty="0"/>
              <a:t>using </a:t>
            </a:r>
            <a:r>
              <a:rPr lang="en-FI" b="0" dirty="0"/>
              <a:t>the ones defined and used .11ac and .11ax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Other</a:t>
            </a:r>
            <a:r>
              <a:rPr lang="en-US" dirty="0"/>
              <a:t> parameters like number of antennas, transmit power, mobility, etc.</a:t>
            </a:r>
            <a:endParaRPr lang="en-FI" dirty="0"/>
          </a:p>
          <a:p>
            <a:pPr lvl="1">
              <a:buFont typeface="Arial" panose="020B0604020202020204" pitchFamily="34" charset="0"/>
              <a:buChar char="•"/>
            </a:pPr>
            <a:endParaRPr lang="en-FI" b="0" dirty="0"/>
          </a:p>
          <a:p>
            <a:pPr>
              <a:buFont typeface="Arial" panose="020B0604020202020204" pitchFamily="34" charset="0"/>
              <a:buChar char="•"/>
            </a:pPr>
            <a:endParaRPr lang="en-FI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D52E2-C8FE-4D51-4CFF-A102BB447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0533A-FBB5-9D1C-F9D2-C2D5C0B00A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F94A41-3193-47BC-99BE-4A33BD9C61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11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653A1-1816-83A2-502A-0A355E7A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1B89-AE64-F43D-2F57-B6B2A2774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b="0" dirty="0"/>
              <a:t>We would like to see TGbn contributors to consider providing simulation results which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I</a:t>
            </a:r>
            <a:r>
              <a:rPr lang="en-FI" b="0" dirty="0"/>
              <a:t>ndicate how the proposed feature pe</a:t>
            </a:r>
            <a:r>
              <a:rPr lang="en-US" b="0" dirty="0"/>
              <a:t>r</a:t>
            </a:r>
            <a:r>
              <a:rPr lang="en-FI" b="0" dirty="0"/>
              <a:t>forms in </a:t>
            </a:r>
            <a:r>
              <a:rPr lang="en-US" b="0" dirty="0"/>
              <a:t>networks of </a:t>
            </a:r>
            <a:r>
              <a:rPr lang="en-FI" b="0" dirty="0"/>
              <a:t>different </a:t>
            </a:r>
            <a:r>
              <a:rPr lang="en-US" b="0" dirty="0"/>
              <a:t>type and </a:t>
            </a:r>
            <a:r>
              <a:rPr lang="en-FI" b="0" dirty="0"/>
              <a:t>size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FI" dirty="0"/>
              <a:t>ndicate how different types of LL traffic is delivered in presence of broadband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I</a:t>
            </a:r>
            <a:r>
              <a:rPr lang="en-FI" b="0" dirty="0"/>
              <a:t>ndicate how t</a:t>
            </a:r>
            <a:r>
              <a:rPr lang="en-GB" b="0" dirty="0"/>
              <a:t>he</a:t>
            </a:r>
            <a:r>
              <a:rPr lang="en-FI" b="0" dirty="0"/>
              <a:t> proposed feature performs with different combinations of traffic-to-STAs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b="0" dirty="0"/>
              <a:t>Provid</a:t>
            </a:r>
            <a:r>
              <a:rPr lang="en-FI" dirty="0"/>
              <a:t>e basic common KPIs including delay distribution and throughput</a:t>
            </a:r>
            <a:endParaRPr lang="en-FI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Build upon common basics like channel model </a:t>
            </a:r>
            <a:endParaRPr lang="en-FI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F7999-1A1F-2161-47B5-355F86B45F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84521-64D4-6A1E-3366-301EFC71EC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F6D8C6-6372-4D93-DADB-365AFF5C66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0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56F1-1B43-FAE2-7C53-10AA94207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AD287-11E0-506D-25E0-91CEF9B48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Kosuke Aio </a:t>
            </a:r>
            <a:r>
              <a:rPr kumimoji="0" lang="en-US" sz="135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et.a</a:t>
            </a:r>
            <a:r>
              <a:rPr lang="en-US" sz="1350" b="0" dirty="0">
                <a:latin typeface="Times New Roman"/>
                <a:ea typeface="MS Gothic"/>
              </a:rPr>
              <a:t>l.</a:t>
            </a: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“System-Level Evaluation of Coordinated Spatial Reuse,” 24/0839r1, May 2024.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Ron Borat et.al., “11ax Evaluation Methodology,”  14/0571r12, Jan 2016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FB7EE-589A-3DD2-F4EE-4381EFF0AF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E1C2A-78F5-F960-C9B1-AEC1488D8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E11300-72F2-3CFC-6E8A-2CF72A8C04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25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/>
              <a:pPr defTabSz="336947"/>
              <a:t>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673369" y="6521450"/>
            <a:ext cx="3184520" cy="135731"/>
          </a:xfrm>
        </p:spPr>
        <p:txBody>
          <a:bodyPr/>
          <a:lstStyle/>
          <a:p>
            <a:pPr defTabSz="336947"/>
            <a:r>
              <a:rPr lang="it-IT" dirty="0"/>
              <a:t>Klaus Doppler, et.al., Nokia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458942" y="1751013"/>
            <a:ext cx="8224528" cy="33787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9120" tIns="34560" rIns="69120" bIns="3456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57175" indent="-257175" defTabSz="336947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altLang="ja-JP" sz="1800" kern="0" dirty="0">
                <a:latin typeface="Times New Roman"/>
                <a:ea typeface="MS Gothic"/>
              </a:rPr>
              <a:t>Simulation topology in .11bn is often the following 2</a:t>
            </a:r>
            <a:r>
              <a:rPr lang="ja-JP" altLang="en-US" sz="1800" kern="0" dirty="0">
                <a:latin typeface="Times New Roman"/>
                <a:ea typeface="MS Gothic"/>
              </a:rPr>
              <a:t> </a:t>
            </a:r>
            <a:r>
              <a:rPr lang="en-US" altLang="ja-JP" sz="1800" kern="0" dirty="0">
                <a:latin typeface="Times New Roman"/>
                <a:ea typeface="MS Gothic"/>
              </a:rPr>
              <a:t>APs scenario, e.g. [1]</a:t>
            </a:r>
          </a:p>
          <a:p>
            <a:pPr marL="556895" lvl="1" indent="-213995" defTabSz="336947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 altLang="ja-JP" sz="1800" kern="0" dirty="0">
                <a:latin typeface="Times New Roman"/>
                <a:ea typeface="MS Gothic"/>
              </a:rPr>
              <a:t>Distance(</a:t>
            </a:r>
            <a:r>
              <a:rPr lang="en-US" altLang="ja-JP" sz="1800" i="1" kern="0" dirty="0">
                <a:latin typeface="Times New Roman"/>
                <a:ea typeface="MS Gothic"/>
              </a:rPr>
              <a:t>D</a:t>
            </a:r>
            <a:r>
              <a:rPr lang="en-US" altLang="ja-JP" sz="1800" kern="0" dirty="0">
                <a:latin typeface="Times New Roman"/>
                <a:ea typeface="MS Gothic"/>
              </a:rPr>
              <a:t>) between APs is </a:t>
            </a:r>
            <a:r>
              <a:rPr lang="en-US" altLang="ja-JP" sz="1800" b="1" kern="0" dirty="0">
                <a:latin typeface="Times New Roman"/>
                <a:ea typeface="MS Gothic"/>
              </a:rPr>
              <a:t>X meters/; </a:t>
            </a:r>
            <a:r>
              <a:rPr lang="en-US" altLang="ja-JP" sz="1800" kern="0" dirty="0">
                <a:latin typeface="Times New Roman"/>
                <a:ea typeface="MS Gothic"/>
              </a:rPr>
              <a:t>Radius(</a:t>
            </a:r>
            <a:r>
              <a:rPr lang="en-US" altLang="ja-JP" sz="1800" i="1" kern="0" dirty="0">
                <a:latin typeface="Times New Roman"/>
                <a:ea typeface="MS Gothic"/>
              </a:rPr>
              <a:t>R</a:t>
            </a:r>
            <a:r>
              <a:rPr lang="en-US" altLang="ja-JP" sz="1800" kern="0" dirty="0">
                <a:latin typeface="Times New Roman"/>
                <a:ea typeface="MS Gothic"/>
              </a:rPr>
              <a:t>) of the cell is D * 0.33</a:t>
            </a:r>
            <a:endParaRPr lang="en-US" altLang="ja-JP" sz="1800" kern="0" dirty="0">
              <a:latin typeface="Times New Roman"/>
              <a:ea typeface="MS Gothic"/>
              <a:cs typeface="Times New Roman"/>
            </a:endParaRPr>
          </a:p>
          <a:p>
            <a:pPr marL="556895" lvl="1" indent="-213995" defTabSz="336947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 altLang="ja-JP" sz="1800" kern="0" dirty="0">
                <a:latin typeface="Times New Roman"/>
                <a:ea typeface="MS Gothic"/>
              </a:rPr>
              <a:t>N STAs are dropped randomly within the cell for each BSS.</a:t>
            </a:r>
            <a:endParaRPr lang="en-US" altLang="ja-JP" sz="1800" kern="0" dirty="0">
              <a:latin typeface="Times New Roman"/>
              <a:ea typeface="MS Gothic"/>
              <a:cs typeface="Times New Roman"/>
            </a:endParaRPr>
          </a:p>
          <a:p>
            <a:pPr marL="156845" indent="-213995" defTabSz="336947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 altLang="ja-JP" sz="1800" kern="0" dirty="0">
                <a:latin typeface="Times New Roman"/>
                <a:ea typeface="MS Gothic"/>
              </a:rPr>
              <a:t>Such a simulation topology is likely too simple to </a:t>
            </a:r>
            <a:br>
              <a:rPr lang="en-US" altLang="ja-JP" sz="1800" kern="0" dirty="0">
                <a:latin typeface="Times New Roman"/>
                <a:ea typeface="MS Gothic"/>
              </a:rPr>
            </a:br>
            <a:r>
              <a:rPr lang="en-US" altLang="ja-JP" sz="1800" kern="0" dirty="0">
                <a:latin typeface="Times New Roman"/>
                <a:ea typeface="MS Gothic"/>
              </a:rPr>
              <a:t>capture all the interactions between BSSs when</a:t>
            </a:r>
            <a:br>
              <a:rPr lang="en-US" altLang="ja-JP" sz="1800" kern="0" dirty="0">
                <a:latin typeface="Times New Roman"/>
                <a:ea typeface="MS Gothic"/>
              </a:rPr>
            </a:br>
            <a:r>
              <a:rPr lang="en-US" altLang="ja-JP" sz="1800" kern="0" dirty="0">
                <a:latin typeface="Times New Roman"/>
                <a:ea typeface="MS Gothic"/>
              </a:rPr>
              <a:t>evaluating e.g. TXOP sharing, TXOP preemption</a:t>
            </a:r>
            <a:br>
              <a:rPr lang="en-US" altLang="ja-JP" sz="1800" kern="0" dirty="0">
                <a:latin typeface="Times New Roman"/>
                <a:ea typeface="MS Gothic"/>
              </a:rPr>
            </a:br>
            <a:r>
              <a:rPr lang="en-US" altLang="ja-JP" sz="1800" kern="0" dirty="0">
                <a:latin typeface="Times New Roman"/>
                <a:ea typeface="MS Gothic"/>
              </a:rPr>
              <a:t>or c-TDMA, c-TWT.</a:t>
            </a:r>
            <a:endParaRPr lang="en-US" altLang="ja-JP" sz="1800" kern="0" dirty="0">
              <a:latin typeface="Times New Roman"/>
              <a:ea typeface="MS Gothic"/>
              <a:cs typeface="Times New Roman"/>
            </a:endParaRPr>
          </a:p>
          <a:p>
            <a:pPr marL="0" indent="0" defTabSz="336947">
              <a:spcBef>
                <a:spcPts val="375"/>
              </a:spcBef>
            </a:pPr>
            <a:endParaRPr lang="en-US" altLang="ja-JP" sz="1800" kern="0" dirty="0">
              <a:latin typeface="Times New Roman"/>
              <a:ea typeface="MS Gothic"/>
            </a:endParaRPr>
          </a:p>
          <a:p>
            <a:pPr marL="156845" indent="-213995" defTabSz="336947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 altLang="ja-JP" sz="1800" kern="0" dirty="0">
                <a:latin typeface="Times New Roman"/>
                <a:ea typeface="MS Gothic"/>
              </a:rPr>
              <a:t>In this contribution we will review the simulation scenarios proposed in .11ax and make suggestions for .11bn for simulations related to multi-AP coordination techniques like TXOP sharing, TXOP preemption, CBF, and c-TDMA, c-TWT</a:t>
            </a:r>
            <a:endParaRPr lang="en-US" altLang="ja-JP" sz="1800" kern="0" dirty="0">
              <a:latin typeface="Times New Roman"/>
              <a:ea typeface="MS Gothic"/>
              <a:cs typeface="Times New Roman"/>
            </a:endParaRPr>
          </a:p>
          <a:p>
            <a:pPr marL="156845" indent="-213995" defTabSz="336947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 altLang="ja-JP" sz="1800" kern="0" dirty="0">
                <a:latin typeface="Times New Roman"/>
                <a:ea typeface="MS Gothic"/>
              </a:rPr>
              <a:t>We don’t need to specify the topology as done in .11ax, but we firmly believe that performing simulations in different setups is beneficial also for </a:t>
            </a:r>
            <a:r>
              <a:rPr lang="en-US" altLang="ja-JP" sz="1800" kern="0" dirty="0" err="1">
                <a:latin typeface="Times New Roman"/>
                <a:ea typeface="MS Gothic"/>
              </a:rPr>
              <a:t>TGbn</a:t>
            </a:r>
            <a:endParaRPr lang="en-US" altLang="ja-JP" sz="1800" kern="0" dirty="0">
              <a:latin typeface="Times New Roman"/>
              <a:ea typeface="MS Gothic"/>
              <a:cs typeface="Times New Roman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BC21212-4C5B-2411-DA44-9C6F05133A78}"/>
              </a:ext>
            </a:extLst>
          </p:cNvPr>
          <p:cNvGrpSpPr/>
          <p:nvPr/>
        </p:nvGrpSpPr>
        <p:grpSpPr>
          <a:xfrm>
            <a:off x="5884706" y="2828418"/>
            <a:ext cx="2798764" cy="1223935"/>
            <a:chOff x="4493459" y="4419600"/>
            <a:chExt cx="3148198" cy="1376748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24770B04-0D70-06CE-CC3B-8E04052CC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3483" y="4951044"/>
              <a:ext cx="316488" cy="236969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CBB3DA45-158E-76D3-0F66-5F6BA523C844}"/>
                </a:ext>
              </a:extLst>
            </p:cNvPr>
            <p:cNvSpPr txBox="1"/>
            <p:nvPr/>
          </p:nvSpPr>
          <p:spPr>
            <a:xfrm>
              <a:off x="6775161" y="4707632"/>
              <a:ext cx="415084" cy="259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36947"/>
              <a:r>
                <a:rPr lang="en-US" altLang="ja-JP" sz="9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AP2</a:t>
              </a:r>
              <a:endParaRPr lang="ja-JP" alt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A442544B-782C-26E6-2C44-8E09F2B74311}"/>
                </a:ext>
              </a:extLst>
            </p:cNvPr>
            <p:cNvSpPr/>
            <p:nvPr/>
          </p:nvSpPr>
          <p:spPr>
            <a:xfrm>
              <a:off x="6341798" y="4419600"/>
              <a:ext cx="1299859" cy="129985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36947"/>
              <a:endParaRPr kumimoji="1" lang="ja-JP" altLang="en-US" sz="180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86CB8F2B-AF95-523A-082F-257504D536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144" y="5020925"/>
              <a:ext cx="316488" cy="236969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43CA4DA-5BC9-4AB6-55D6-1E4E9CE36704}"/>
                </a:ext>
              </a:extLst>
            </p:cNvPr>
            <p:cNvSpPr txBox="1"/>
            <p:nvPr/>
          </p:nvSpPr>
          <p:spPr>
            <a:xfrm>
              <a:off x="4926822" y="4738546"/>
              <a:ext cx="415084" cy="259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36947"/>
              <a:r>
                <a:rPr lang="en-US" altLang="ja-JP" sz="9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AP1</a:t>
              </a:r>
              <a:endParaRPr lang="ja-JP" alt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192F6F83-D10E-5447-742D-F674B180F013}"/>
                </a:ext>
              </a:extLst>
            </p:cNvPr>
            <p:cNvSpPr/>
            <p:nvPr/>
          </p:nvSpPr>
          <p:spPr>
            <a:xfrm>
              <a:off x="4493459" y="4489481"/>
              <a:ext cx="1299859" cy="129985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36947"/>
              <a:endParaRPr kumimoji="1" lang="ja-JP" altLang="en-US" sz="180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135CA7A1-521D-3296-C81E-CBC696F4E0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3630" y="5270964"/>
              <a:ext cx="299758" cy="40877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2F474C6-0D0B-E270-DA14-CDEF71AFE533}"/>
                </a:ext>
              </a:extLst>
            </p:cNvPr>
            <p:cNvSpPr txBox="1"/>
            <p:nvPr/>
          </p:nvSpPr>
          <p:spPr>
            <a:xfrm flipH="1">
              <a:off x="5019044" y="5380904"/>
              <a:ext cx="318988" cy="4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336947"/>
              <a:r>
                <a:rPr kumimoji="1" lang="en-US" altLang="ja-JP" sz="1800" i="1" dirty="0">
                  <a:solidFill>
                    <a:srgbClr val="000000"/>
                  </a:solidFill>
                </a:rPr>
                <a:t>R</a:t>
              </a:r>
              <a:endParaRPr kumimoji="1" lang="ja-JP" altLang="en-US" sz="1800" i="1" dirty="0">
                <a:solidFill>
                  <a:srgbClr val="000000"/>
                </a:solidFill>
              </a:endParaRPr>
            </a:p>
          </p:txBody>
        </p: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FFAD8AC3-9F6A-A973-61F4-07AF40BEF51C}"/>
                </a:ext>
              </a:extLst>
            </p:cNvPr>
            <p:cNvCxnSpPr>
              <a:cxnSpLocks/>
            </p:cNvCxnSpPr>
            <p:nvPr/>
          </p:nvCxnSpPr>
          <p:spPr>
            <a:xfrm>
              <a:off x="5338032" y="5145277"/>
              <a:ext cx="1439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0B77712-6465-3988-E15B-85E25219DDC7}"/>
                </a:ext>
              </a:extLst>
            </p:cNvPr>
            <p:cNvSpPr txBox="1"/>
            <p:nvPr/>
          </p:nvSpPr>
          <p:spPr>
            <a:xfrm>
              <a:off x="5908434" y="4754521"/>
              <a:ext cx="395249" cy="4154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36947"/>
              <a:r>
                <a:rPr kumimoji="1" lang="en-US" altLang="ja-JP" sz="1800" i="1" dirty="0">
                  <a:solidFill>
                    <a:srgbClr val="000000"/>
                  </a:solidFill>
                </a:rPr>
                <a:t>D</a:t>
              </a:r>
              <a:endParaRPr kumimoji="1" lang="ja-JP" altLang="en-US" sz="1800" i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5BBEEBA4-FA66-A9C8-DBDC-78C6EF8BE3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1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4030-58A9-4C66-E7C9-5B869171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.11ax Residential Scenario [2]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D66BEAB-4811-4CC5-10AC-ADD92EA56E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247442"/>
              </p:ext>
            </p:extLst>
          </p:nvPr>
        </p:nvGraphicFramePr>
        <p:xfrm>
          <a:off x="3946506" y="1952846"/>
          <a:ext cx="4297400" cy="419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8700">
                  <a:extLst>
                    <a:ext uri="{9D8B030D-6E8A-4147-A177-3AD203B41FA5}">
                      <a16:colId xmlns:a16="http://schemas.microsoft.com/office/drawing/2014/main" val="2917473801"/>
                    </a:ext>
                  </a:extLst>
                </a:gridCol>
                <a:gridCol w="2148700">
                  <a:extLst>
                    <a:ext uri="{9D8B030D-6E8A-4147-A177-3AD203B41FA5}">
                      <a16:colId xmlns:a16="http://schemas.microsoft.com/office/drawing/2014/main" val="1710063172"/>
                    </a:ext>
                  </a:extLst>
                </a:gridCol>
              </a:tblGrid>
              <a:tr h="370832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Environment description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Multi-floor building</a:t>
                      </a: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100 </a:t>
                      </a:r>
                      <a:r>
                        <a:rPr lang="en-US" sz="900" dirty="0" err="1">
                          <a:effectLst/>
                        </a:rPr>
                        <a:t>Appartments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Apartment size:10m x 10m x 3m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108384167"/>
                  </a:ext>
                </a:extLst>
              </a:tr>
              <a:tr h="185416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APs location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effectLst/>
                        </a:rPr>
                        <a:t>In each apartment, place AP in random </a:t>
                      </a:r>
                      <a:r>
                        <a:rPr lang="en-GB" sz="900" dirty="0" err="1">
                          <a:effectLst/>
                        </a:rPr>
                        <a:t>xy</a:t>
                      </a:r>
                      <a:r>
                        <a:rPr lang="en-GB" sz="900" dirty="0">
                          <a:effectLst/>
                        </a:rPr>
                        <a:t>-locations (uniform distribution) at z = 1.5 m above the floor level of the apartment.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398884647"/>
                  </a:ext>
                </a:extLst>
              </a:tr>
              <a:tr h="382678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STAs location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In each apartment, place STAs in random </a:t>
                      </a:r>
                      <a:r>
                        <a:rPr lang="en-US" sz="900" dirty="0" err="1">
                          <a:effectLst/>
                        </a:rPr>
                        <a:t>xy</a:t>
                      </a:r>
                      <a:r>
                        <a:rPr lang="en-US" sz="900" dirty="0">
                          <a:effectLst/>
                        </a:rPr>
                        <a:t>-locations (uniform distribution) at z = 1.5m above the floor level of the apartment</a:t>
                      </a:r>
                    </a:p>
                    <a:p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731971891"/>
                  </a:ext>
                </a:extLst>
              </a:tr>
              <a:tr h="370832">
                <a:tc rowSpan="3"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Channel Model</a:t>
                      </a:r>
                    </a:p>
                    <a:p>
                      <a:r>
                        <a:rPr lang="en-US" sz="900">
                          <a:effectLst/>
                        </a:rPr>
                        <a:t>And Penetration Losses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GB" sz="900" u="sng" dirty="0">
                          <a:effectLst/>
                        </a:rPr>
                        <a:t>Fading model</a:t>
                      </a:r>
                      <a:endParaRPr lang="en-US" sz="900" dirty="0">
                        <a:effectLst/>
                      </a:endParaRPr>
                    </a:p>
                    <a:p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r>
                        <a:rPr lang="en-US" sz="900" dirty="0" err="1">
                          <a:effectLst/>
                        </a:rPr>
                        <a:t>TGac</a:t>
                      </a:r>
                      <a:r>
                        <a:rPr lang="en-US" sz="900" dirty="0">
                          <a:effectLst/>
                        </a:rPr>
                        <a:t> channel model D NLOS for all the links.</a:t>
                      </a:r>
                    </a:p>
                    <a:p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374949499"/>
                  </a:ext>
                </a:extLst>
              </a:tr>
              <a:tr h="91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</a:endParaRPr>
                    </a:p>
                    <a:p>
                      <a:r>
                        <a:rPr lang="pt-BR" sz="900" u="sng" dirty="0" err="1">
                          <a:effectLst/>
                        </a:rPr>
                        <a:t>Pathloss</a:t>
                      </a:r>
                      <a:r>
                        <a:rPr lang="pt-BR" sz="900" u="sng" dirty="0">
                          <a:effectLst/>
                        </a:rPr>
                        <a:t> </a:t>
                      </a:r>
                      <a:r>
                        <a:rPr lang="pt-BR" sz="900" u="sng" dirty="0" err="1">
                          <a:effectLst/>
                        </a:rPr>
                        <a:t>model</a:t>
                      </a:r>
                      <a:br>
                        <a:rPr lang="pt-BR" sz="900" u="sng" dirty="0">
                          <a:effectLst/>
                        </a:rPr>
                      </a:br>
                      <a:endParaRPr lang="en-US" sz="900" dirty="0">
                        <a:effectLst/>
                      </a:endParaRPr>
                    </a:p>
                    <a:p>
                      <a:r>
                        <a:rPr lang="en-GB" sz="900" dirty="0">
                          <a:effectLst/>
                        </a:rPr>
                        <a:t>PL(d) = 40.05 + 20*log10(fc/2.4) + 20*log10(min(d,5)) + (d&gt;5) * 35*log10(d/5) + 18.3*F^((F+2)/(F+1)-0.46) + 5*W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</a:rPr>
                        <a:t>d = max(3D distance [m], 1)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</a:rPr>
                        <a:t>fc = frequency [GHz]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</a:rPr>
                        <a:t>F = number of floors traversed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</a:rPr>
                        <a:t>W = number of walls traversed</a:t>
                      </a:r>
                      <a:r>
                        <a:rPr lang="en-GB" sz="700" dirty="0">
                          <a:effectLst/>
                        </a:rPr>
                        <a:t> in x-direction plus number of walls traversed in y-direction</a:t>
                      </a:r>
                      <a:endParaRPr lang="en-US" sz="900" dirty="0">
                        <a:effectLst/>
                      </a:endParaRPr>
                    </a:p>
                    <a:p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28841478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effectLst/>
                        </a:rPr>
                        <a:t>Shadowing</a:t>
                      </a:r>
                      <a:endParaRPr lang="en-US" sz="900" dirty="0">
                        <a:effectLst/>
                      </a:endParaRPr>
                    </a:p>
                    <a:p>
                      <a:r>
                        <a:rPr lang="en-GB" sz="900" dirty="0">
                          <a:effectLst/>
                        </a:rPr>
                        <a:t>Log-normal with 5 dB standard deviation, </a:t>
                      </a:r>
                      <a:r>
                        <a:rPr lang="en-GB" sz="900" dirty="0" err="1">
                          <a:effectLst/>
                        </a:rPr>
                        <a:t>iid</a:t>
                      </a:r>
                      <a:r>
                        <a:rPr lang="en-GB" sz="900" dirty="0">
                          <a:effectLst/>
                        </a:rPr>
                        <a:t> across all links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52201262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6EF3A-4D5F-06E4-C374-E3CD14898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5039C-277D-70B3-B307-64659D1666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11CC7CB-7062-3E17-827B-5FEB5C6A42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009"/>
          <a:stretch/>
        </p:blipFill>
        <p:spPr>
          <a:xfrm>
            <a:off x="-584258" y="2088609"/>
            <a:ext cx="5942076" cy="3333973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A06E6-75BC-7D40-4E41-7E8FCEB61A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97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57524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>
                <a:latin typeface="Times New Roman"/>
                <a:cs typeface="Times New Roman"/>
              </a:rPr>
              <a:t>.11ax </a:t>
            </a:r>
            <a:r>
              <a:rPr lang="en-US" altLang="ca-ES" sz="3200" b="1">
                <a:latin typeface="Times New Roman"/>
                <a:cs typeface="Times New Roman"/>
              </a:rPr>
              <a:t>Enterprise </a:t>
            </a:r>
            <a:r>
              <a:rPr lang="en-US" altLang="ca-ES">
                <a:latin typeface="Times New Roman"/>
                <a:cs typeface="Times New Roman"/>
              </a:rPr>
              <a:t>Scenario</a:t>
            </a:r>
            <a:r>
              <a:rPr lang="en-US" altLang="ca-ES" sz="3200" b="1">
                <a:latin typeface="Times New Roman"/>
                <a:cs typeface="Times New Roman"/>
              </a:rPr>
              <a:t> [2]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5690544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floor office building,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offices: 4 APs per office i.e. 32 APs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 cubicles per office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cubicle has 4 STAs so 8*64*4 = 2048 STAs</a:t>
            </a: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1D45EC1-4C6A-4C4C-A230-3BDF24B584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895600" cy="184666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1227" y="2982912"/>
          <a:ext cx="2835275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776011" imgH="2654779" progId="Visio.Drawing.11">
                  <p:embed/>
                </p:oleObj>
              </mc:Choice>
              <mc:Fallback>
                <p:oleObj r:id="rId2" imgW="4776011" imgH="2654779" progId="Visio.Drawing.11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27" y="2982912"/>
                        <a:ext cx="2835275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 descr="Toplogy_dense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259" y="2958528"/>
            <a:ext cx="3143885" cy="30848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912092" y="2855913"/>
          <a:ext cx="12795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196721" imgH="2221689" progId="Visio.Drawing.11">
                  <p:embed/>
                </p:oleObj>
              </mc:Choice>
              <mc:Fallback>
                <p:oleObj r:id="rId6" imgW="2196721" imgH="2221689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092" y="2855913"/>
                        <a:ext cx="127952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2853284" y="3171888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6290301" y="3166809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4461849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8 offices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75502" y="5986046"/>
            <a:ext cx="3482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 Office = 64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cubicles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10450" y="3930057"/>
            <a:ext cx="1847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Cubicle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= 4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STAs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80A397-D96B-7C25-B341-DA9BC7F22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7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90369" y="51903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>
                <a:latin typeface="Times New Roman"/>
                <a:cs typeface="Times New Roman"/>
              </a:rPr>
              <a:t>.11ax Enterprise Scenario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09106" y="1659537"/>
            <a:ext cx="8525793" cy="1295399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allocation: 5GHz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80MHz channels (Ch1 to Ch4)</a:t>
            </a: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1D45EC1-4C6A-4C4C-A230-3BDF24B584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222" y="5715870"/>
            <a:ext cx="1886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Four 80MHz </a:t>
            </a:r>
            <a:r>
              <a:rPr kumimoji="0" lang="fr-FR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channels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60219" y="2855390"/>
            <a:ext cx="685800" cy="685800"/>
            <a:chOff x="797543" y="2362201"/>
            <a:chExt cx="685800" cy="6858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26" name="Isosceles Triangle 25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3546019" y="2855392"/>
            <a:ext cx="685800" cy="685800"/>
            <a:chOff x="797543" y="2362201"/>
            <a:chExt cx="685800" cy="68580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63" name="Isosceles Triangle 62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4" name="Isosceles Triangle 63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5" name="Isosceles Triangle 64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4231819" y="2855390"/>
            <a:ext cx="685800" cy="685800"/>
            <a:chOff x="797543" y="2362201"/>
            <a:chExt cx="685800" cy="6858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0" name="Isosceles Triangle 69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1" name="Isosceles Triangle 70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2" name="Isosceles Triangle 71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4912556" y="2855390"/>
            <a:ext cx="685800" cy="685800"/>
            <a:chOff x="797543" y="2362201"/>
            <a:chExt cx="685800" cy="6858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7" name="Isosceles Triangle 76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8" name="Isosceles Triangle 77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9" name="Isosceles Triangle 78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0" name="Isosceles Triangle 79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2860219" y="3541190"/>
            <a:ext cx="685800" cy="685800"/>
            <a:chOff x="797543" y="2362201"/>
            <a:chExt cx="685800" cy="685800"/>
          </a:xfrm>
        </p:grpSpPr>
        <p:sp>
          <p:nvSpPr>
            <p:cNvPr id="82" name="Rectangle 81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84" name="Isosceles Triangle 83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5" name="Isosceles Triangle 84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6" name="Isosceles Triangle 85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3546019" y="3541190"/>
            <a:ext cx="685800" cy="685800"/>
            <a:chOff x="797543" y="2362201"/>
            <a:chExt cx="685800" cy="6858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1" name="Isosceles Triangle 90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2" name="Isosceles Triangle 91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3" name="Isosceles Triangle 92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4" name="Isosceles Triangle 93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4231819" y="3541190"/>
            <a:ext cx="685800" cy="685800"/>
            <a:chOff x="797543" y="2362201"/>
            <a:chExt cx="685800" cy="685800"/>
          </a:xfrm>
        </p:grpSpPr>
        <p:sp>
          <p:nvSpPr>
            <p:cNvPr id="96" name="Rectangle 95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8" name="Isosceles Triangle 97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9" name="Isosceles Triangle 98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0" name="Isosceles Triangle 99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1" name="Isosceles Triangle 100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4912556" y="3541190"/>
            <a:ext cx="685800" cy="685800"/>
            <a:chOff x="797543" y="2362201"/>
            <a:chExt cx="685800" cy="685800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105" name="Isosceles Triangle 104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6" name="Isosceles Triangle 105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8" name="Isosceles Triangle 107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sp>
        <p:nvSpPr>
          <p:cNvPr id="6" name="Oval 5"/>
          <p:cNvSpPr/>
          <p:nvPr/>
        </p:nvSpPr>
        <p:spPr bwMode="auto">
          <a:xfrm>
            <a:off x="4821773" y="3920677"/>
            <a:ext cx="797365" cy="35191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3318" name="Group 13317"/>
          <p:cNvGrpSpPr/>
          <p:nvPr/>
        </p:nvGrpSpPr>
        <p:grpSpPr>
          <a:xfrm>
            <a:off x="5689540" y="4401150"/>
            <a:ext cx="566928" cy="568810"/>
            <a:chOff x="981235" y="4058993"/>
            <a:chExt cx="566928" cy="568810"/>
          </a:xfrm>
        </p:grpSpPr>
        <p:sp>
          <p:nvSpPr>
            <p:cNvPr id="7" name="Rectangle 6"/>
            <p:cNvSpPr/>
            <p:nvPr/>
          </p:nvSpPr>
          <p:spPr bwMode="auto">
            <a:xfrm>
              <a:off x="981652" y="40589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119531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119531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11715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101532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981235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1195310" y="436712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1195310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111715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101532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264699" y="40589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264699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129714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129714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147828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137645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1264491" y="43428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1296932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376451" y="456325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1478073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1297140" y="436508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17" name="Group 13316"/>
          <p:cNvGrpSpPr/>
          <p:nvPr/>
        </p:nvGrpSpPr>
        <p:grpSpPr>
          <a:xfrm>
            <a:off x="5693475" y="5070471"/>
            <a:ext cx="566928" cy="568810"/>
            <a:chOff x="985170" y="4728314"/>
            <a:chExt cx="566928" cy="568810"/>
          </a:xfrm>
        </p:grpSpPr>
        <p:sp>
          <p:nvSpPr>
            <p:cNvPr id="176" name="Rectangle 175"/>
            <p:cNvSpPr/>
            <p:nvPr/>
          </p:nvSpPr>
          <p:spPr bwMode="auto">
            <a:xfrm>
              <a:off x="985587" y="47283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119924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119924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112108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101925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985170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>
              <a:off x="1199245" y="503644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1199245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4" name="Oval 183"/>
            <p:cNvSpPr/>
            <p:nvPr/>
          </p:nvSpPr>
          <p:spPr bwMode="auto">
            <a:xfrm>
              <a:off x="112108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>
              <a:off x="101925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1268634" y="47283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1268634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8" name="Oval 187"/>
            <p:cNvSpPr/>
            <p:nvPr/>
          </p:nvSpPr>
          <p:spPr bwMode="auto">
            <a:xfrm>
              <a:off x="130107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130107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148221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38038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268426" y="50121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3" name="Oval 192"/>
            <p:cNvSpPr/>
            <p:nvPr/>
          </p:nvSpPr>
          <p:spPr bwMode="auto">
            <a:xfrm>
              <a:off x="1300867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4" name="Oval 193"/>
            <p:cNvSpPr/>
            <p:nvPr/>
          </p:nvSpPr>
          <p:spPr bwMode="auto">
            <a:xfrm>
              <a:off x="1380386" y="523257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5" name="Oval 194"/>
            <p:cNvSpPr/>
            <p:nvPr/>
          </p:nvSpPr>
          <p:spPr bwMode="auto">
            <a:xfrm>
              <a:off x="1482008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6" name="Oval 195"/>
            <p:cNvSpPr/>
            <p:nvPr/>
          </p:nvSpPr>
          <p:spPr bwMode="auto">
            <a:xfrm>
              <a:off x="1301075" y="503440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19" name="Group 13318"/>
          <p:cNvGrpSpPr/>
          <p:nvPr/>
        </p:nvGrpSpPr>
        <p:grpSpPr>
          <a:xfrm>
            <a:off x="6380571" y="4401150"/>
            <a:ext cx="566928" cy="568810"/>
            <a:chOff x="1672266" y="4055432"/>
            <a:chExt cx="566928" cy="56881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1672683" y="405543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188634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88634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0" name="Oval 199"/>
            <p:cNvSpPr/>
            <p:nvPr/>
          </p:nvSpPr>
          <p:spPr bwMode="auto">
            <a:xfrm>
              <a:off x="180818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170635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1672266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1886341" y="436356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1886341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180818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70635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1955730" y="4055432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955730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198817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198817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216931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206748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955522" y="433928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1987963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067482" y="455968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2169104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1988171" y="436152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0" name="Group 13319"/>
          <p:cNvGrpSpPr/>
          <p:nvPr/>
        </p:nvGrpSpPr>
        <p:grpSpPr>
          <a:xfrm>
            <a:off x="6384506" y="5070471"/>
            <a:ext cx="566928" cy="568810"/>
            <a:chOff x="1676201" y="4724753"/>
            <a:chExt cx="566928" cy="568810"/>
          </a:xfrm>
        </p:grpSpPr>
        <p:sp>
          <p:nvSpPr>
            <p:cNvPr id="218" name="Rectangle 217"/>
            <p:cNvSpPr/>
            <p:nvPr/>
          </p:nvSpPr>
          <p:spPr bwMode="auto">
            <a:xfrm>
              <a:off x="1676618" y="472475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189027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189027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181211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171028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1676201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1890276" y="503288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1890276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181211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171028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959665" y="472475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959665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199210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199210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217324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207141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1959457" y="500860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1991898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2071417" y="522901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2173039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1992106" y="503084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39" name="Isosceles Triangle 238"/>
          <p:cNvSpPr/>
          <p:nvPr/>
        </p:nvSpPr>
        <p:spPr>
          <a:xfrm>
            <a:off x="6276389" y="4965734"/>
            <a:ext cx="86042" cy="8619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3321" name="Group 13320"/>
          <p:cNvGrpSpPr/>
          <p:nvPr/>
        </p:nvGrpSpPr>
        <p:grpSpPr>
          <a:xfrm>
            <a:off x="7042774" y="4401150"/>
            <a:ext cx="566928" cy="568810"/>
            <a:chOff x="2334469" y="4050754"/>
            <a:chExt cx="566928" cy="568810"/>
          </a:xfrm>
        </p:grpSpPr>
        <p:sp>
          <p:nvSpPr>
            <p:cNvPr id="240" name="Rectangle 239"/>
            <p:cNvSpPr/>
            <p:nvPr/>
          </p:nvSpPr>
          <p:spPr bwMode="auto">
            <a:xfrm>
              <a:off x="2334886" y="405075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254854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254854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247038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236855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334469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2548544" y="435888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2548544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247038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236855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617933" y="405075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617933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265037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265037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283151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272968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17725" y="433460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2650166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2729685" y="455501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2831307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650374" y="435684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4" name="Group 13323"/>
          <p:cNvGrpSpPr/>
          <p:nvPr/>
        </p:nvGrpSpPr>
        <p:grpSpPr>
          <a:xfrm>
            <a:off x="7046709" y="5070471"/>
            <a:ext cx="566928" cy="568810"/>
            <a:chOff x="2338404" y="4720075"/>
            <a:chExt cx="566928" cy="568810"/>
          </a:xfrm>
        </p:grpSpPr>
        <p:sp>
          <p:nvSpPr>
            <p:cNvPr id="261" name="Rectangle 260"/>
            <p:cNvSpPr/>
            <p:nvPr/>
          </p:nvSpPr>
          <p:spPr bwMode="auto">
            <a:xfrm>
              <a:off x="2338821" y="472007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255247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255247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247431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237248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338404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2552479" y="502820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2552479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247431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237248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621868" y="472007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21868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265430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265430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283545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273362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621660" y="500393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2654101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2733620" y="522433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2835242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2654309" y="502617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2" name="Group 13321"/>
          <p:cNvGrpSpPr/>
          <p:nvPr/>
        </p:nvGrpSpPr>
        <p:grpSpPr>
          <a:xfrm>
            <a:off x="7733805" y="4401150"/>
            <a:ext cx="566928" cy="568810"/>
            <a:chOff x="3025500" y="4047193"/>
            <a:chExt cx="566928" cy="568810"/>
          </a:xfrm>
        </p:grpSpPr>
        <p:sp>
          <p:nvSpPr>
            <p:cNvPr id="282" name="Rectangle 281"/>
            <p:cNvSpPr/>
            <p:nvPr/>
          </p:nvSpPr>
          <p:spPr bwMode="auto">
            <a:xfrm>
              <a:off x="3025917" y="40471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323957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323957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316141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305958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3025500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8" name="Oval 287"/>
            <p:cNvSpPr/>
            <p:nvPr/>
          </p:nvSpPr>
          <p:spPr bwMode="auto">
            <a:xfrm>
              <a:off x="3239575" y="435532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9" name="Oval 288"/>
            <p:cNvSpPr/>
            <p:nvPr/>
          </p:nvSpPr>
          <p:spPr bwMode="auto">
            <a:xfrm>
              <a:off x="3239575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0" name="Oval 289"/>
            <p:cNvSpPr/>
            <p:nvPr/>
          </p:nvSpPr>
          <p:spPr bwMode="auto">
            <a:xfrm>
              <a:off x="316141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1" name="Oval 290"/>
            <p:cNvSpPr/>
            <p:nvPr/>
          </p:nvSpPr>
          <p:spPr bwMode="auto">
            <a:xfrm>
              <a:off x="305958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3308964" y="40471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3308964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4" name="Oval 293"/>
            <p:cNvSpPr/>
            <p:nvPr/>
          </p:nvSpPr>
          <p:spPr bwMode="auto">
            <a:xfrm>
              <a:off x="334140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5" name="Oval 294"/>
            <p:cNvSpPr/>
            <p:nvPr/>
          </p:nvSpPr>
          <p:spPr bwMode="auto">
            <a:xfrm>
              <a:off x="334140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6" name="Oval 295"/>
            <p:cNvSpPr/>
            <p:nvPr/>
          </p:nvSpPr>
          <p:spPr bwMode="auto">
            <a:xfrm>
              <a:off x="352254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7" name="Oval 296"/>
            <p:cNvSpPr/>
            <p:nvPr/>
          </p:nvSpPr>
          <p:spPr bwMode="auto">
            <a:xfrm>
              <a:off x="342071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3308756" y="43310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9" name="Oval 298"/>
            <p:cNvSpPr/>
            <p:nvPr/>
          </p:nvSpPr>
          <p:spPr bwMode="auto">
            <a:xfrm>
              <a:off x="3341197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0" name="Oval 299"/>
            <p:cNvSpPr/>
            <p:nvPr/>
          </p:nvSpPr>
          <p:spPr bwMode="auto">
            <a:xfrm>
              <a:off x="3420716" y="455145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1" name="Oval 300"/>
            <p:cNvSpPr/>
            <p:nvPr/>
          </p:nvSpPr>
          <p:spPr bwMode="auto">
            <a:xfrm>
              <a:off x="3522338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2" name="Oval 301"/>
            <p:cNvSpPr/>
            <p:nvPr/>
          </p:nvSpPr>
          <p:spPr bwMode="auto">
            <a:xfrm>
              <a:off x="3341405" y="435328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3" name="Group 13322"/>
          <p:cNvGrpSpPr/>
          <p:nvPr/>
        </p:nvGrpSpPr>
        <p:grpSpPr>
          <a:xfrm>
            <a:off x="7737740" y="5070471"/>
            <a:ext cx="566928" cy="568810"/>
            <a:chOff x="3029435" y="4716514"/>
            <a:chExt cx="566928" cy="568810"/>
          </a:xfrm>
        </p:grpSpPr>
        <p:sp>
          <p:nvSpPr>
            <p:cNvPr id="303" name="Rectangle 302"/>
            <p:cNvSpPr/>
            <p:nvPr/>
          </p:nvSpPr>
          <p:spPr bwMode="auto">
            <a:xfrm>
              <a:off x="3029852" y="47165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24351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5" name="Oval 304"/>
            <p:cNvSpPr/>
            <p:nvPr/>
          </p:nvSpPr>
          <p:spPr bwMode="auto">
            <a:xfrm>
              <a:off x="324351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6" name="Oval 305"/>
            <p:cNvSpPr/>
            <p:nvPr/>
          </p:nvSpPr>
          <p:spPr bwMode="auto">
            <a:xfrm>
              <a:off x="316535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7" name="Oval 306"/>
            <p:cNvSpPr/>
            <p:nvPr/>
          </p:nvSpPr>
          <p:spPr bwMode="auto">
            <a:xfrm>
              <a:off x="306352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3029435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3243510" y="502464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0" name="Oval 309"/>
            <p:cNvSpPr/>
            <p:nvPr/>
          </p:nvSpPr>
          <p:spPr bwMode="auto">
            <a:xfrm>
              <a:off x="3243510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1" name="Oval 310"/>
            <p:cNvSpPr/>
            <p:nvPr/>
          </p:nvSpPr>
          <p:spPr bwMode="auto">
            <a:xfrm>
              <a:off x="316535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06352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3312899" y="47165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3312899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5" name="Oval 314"/>
            <p:cNvSpPr/>
            <p:nvPr/>
          </p:nvSpPr>
          <p:spPr bwMode="auto">
            <a:xfrm>
              <a:off x="334534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6" name="Oval 315"/>
            <p:cNvSpPr/>
            <p:nvPr/>
          </p:nvSpPr>
          <p:spPr bwMode="auto">
            <a:xfrm>
              <a:off x="334534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7" name="Oval 316"/>
            <p:cNvSpPr/>
            <p:nvPr/>
          </p:nvSpPr>
          <p:spPr bwMode="auto">
            <a:xfrm>
              <a:off x="352648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8" name="Oval 317"/>
            <p:cNvSpPr/>
            <p:nvPr/>
          </p:nvSpPr>
          <p:spPr bwMode="auto">
            <a:xfrm>
              <a:off x="342465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3312691" y="50003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0" name="Oval 319"/>
            <p:cNvSpPr/>
            <p:nvPr/>
          </p:nvSpPr>
          <p:spPr bwMode="auto">
            <a:xfrm>
              <a:off x="3345132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1" name="Oval 320"/>
            <p:cNvSpPr/>
            <p:nvPr/>
          </p:nvSpPr>
          <p:spPr bwMode="auto">
            <a:xfrm>
              <a:off x="3424651" y="522077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2" name="Oval 321"/>
            <p:cNvSpPr/>
            <p:nvPr/>
          </p:nvSpPr>
          <p:spPr bwMode="auto">
            <a:xfrm>
              <a:off x="3526273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3" name="Oval 322"/>
            <p:cNvSpPr/>
            <p:nvPr/>
          </p:nvSpPr>
          <p:spPr bwMode="auto">
            <a:xfrm>
              <a:off x="3345340" y="502260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cxnSp>
        <p:nvCxnSpPr>
          <p:cNvPr id="13326" name="Straight Arrow Connector 13325"/>
          <p:cNvCxnSpPr>
            <a:cxnSpLocks/>
          </p:cNvCxnSpPr>
          <p:nvPr/>
        </p:nvCxnSpPr>
        <p:spPr bwMode="auto">
          <a:xfrm>
            <a:off x="5220456" y="4272593"/>
            <a:ext cx="433635" cy="292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0" name="Isosceles Triangle 339"/>
          <p:cNvSpPr/>
          <p:nvPr/>
        </p:nvSpPr>
        <p:spPr>
          <a:xfrm>
            <a:off x="7628524" y="4959615"/>
            <a:ext cx="86042" cy="8619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1" name="Isosceles Triangle 570"/>
          <p:cNvSpPr/>
          <p:nvPr/>
        </p:nvSpPr>
        <p:spPr>
          <a:xfrm>
            <a:off x="1124647" y="2860002"/>
            <a:ext cx="113071" cy="11798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2" name="Isosceles Triangle 571"/>
          <p:cNvSpPr/>
          <p:nvPr/>
        </p:nvSpPr>
        <p:spPr>
          <a:xfrm>
            <a:off x="1348249" y="2860002"/>
            <a:ext cx="113071" cy="11798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3" name="Isosceles Triangle 572"/>
          <p:cNvSpPr/>
          <p:nvPr/>
        </p:nvSpPr>
        <p:spPr>
          <a:xfrm>
            <a:off x="1795453" y="2860002"/>
            <a:ext cx="113071" cy="11798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4" name="Isosceles Triangle 573"/>
          <p:cNvSpPr/>
          <p:nvPr/>
        </p:nvSpPr>
        <p:spPr>
          <a:xfrm>
            <a:off x="1571851" y="2860002"/>
            <a:ext cx="113071" cy="11798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329" name="TextBox 13328"/>
          <p:cNvSpPr txBox="1"/>
          <p:nvPr/>
        </p:nvSpPr>
        <p:spPr>
          <a:xfrm>
            <a:off x="744863" y="2794447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88703" y="3000819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Channel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1053583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1264245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1500787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1719178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A14653B-C66D-5A26-3B4E-038146EDA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43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Considerations on </a:t>
            </a:r>
            <a:r>
              <a:rPr lang="en-US">
                <a:solidFill>
                  <a:schemeClr val="tx1"/>
                </a:solidFill>
              </a:rPr>
              <a:t>Number</a:t>
            </a:r>
            <a:r>
              <a:rPr lang="en-US" dirty="0">
                <a:solidFill>
                  <a:schemeClr val="tx1"/>
                </a:solidFill>
              </a:rPr>
              <a:t> of STAs and APs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don’t need to specify the topology as done in .11ax, but we must consider feature performance in networks of different size and type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Simulations should show how the proposed feature works in networks from 2 APs up to e.g., 8 or 32 APs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Similarly, simulations should show how the proposed feature copes when the number of connected STAs per AP increases from 2 up to e.g., 20 or 50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Do you agree that networks of different sizes should be considered when evaluating the proposed features?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9753D-614F-417F-1102-9F55DF1B42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87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Considerations on </a:t>
            </a:r>
            <a:r>
              <a:rPr lang="en-US">
                <a:solidFill>
                  <a:schemeClr val="tx1"/>
                </a:solidFill>
              </a:rPr>
              <a:t>Traffic Models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11" y="1909164"/>
            <a:ext cx="7996502" cy="3505200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want to see that LL traffic can be delivered efficiently in the presence of broadband traffic, e.g. </a:t>
            </a:r>
            <a:endParaRPr lang="en-US" sz="2000" b="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Uplink/downlink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Uplink/downlink low-latency traffic—modeled as an application with support for both periodic and aperiodic packet generation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2000" b="0" dirty="0">
                <a:cs typeface="Times New Roman"/>
              </a:rPr>
              <a:t>Do you agree that both broadband traffic and both periodic and aperiodic LL traffic should be considered in </a:t>
            </a:r>
            <a:r>
              <a:rPr lang="en-US" sz="2000" b="0">
                <a:cs typeface="Times New Roman"/>
              </a:rPr>
              <a:t>the </a:t>
            </a:r>
            <a:r>
              <a:rPr lang="en-US" sz="2000" b="0" dirty="0">
                <a:cs typeface="Times New Roman"/>
              </a:rPr>
              <a:t>simulations?</a:t>
            </a:r>
            <a:endParaRPr lang="en-US" sz="22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04582" y="3728420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26241" y="3732785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(periodic/B.1)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  <a:cs typeface="Times New Roman"/>
              </a:rPr>
              <a:t>Random arrival rate (aperiodic/B.2)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22011" y="4837911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078440" y="4856383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6F888-9C29-939C-97E3-D14825564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9BC7C-BD0D-D51E-FE4F-6B258ED1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64501" cy="1037107"/>
          </a:xfrm>
        </p:spPr>
        <p:txBody>
          <a:bodyPr/>
          <a:lstStyle/>
          <a:p>
            <a:r>
              <a:rPr lang="en-FI" dirty="0"/>
              <a:t>Considerations on </a:t>
            </a:r>
            <a:r>
              <a:rPr lang="en-FI"/>
              <a:t>Mapping Traffic</a:t>
            </a:r>
            <a:r>
              <a:rPr lang="en-FI" dirty="0"/>
              <a:t> to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39A5-A341-914B-76FB-48498E1F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b="0" dirty="0"/>
              <a:t>We want to see how the proposed feature peform with diff</a:t>
            </a:r>
            <a:r>
              <a:rPr lang="en-GB" b="0" dirty="0"/>
              <a:t>e</a:t>
            </a:r>
            <a:r>
              <a:rPr lang="en-FI" b="0" dirty="0"/>
              <a:t>rent traffic type combinations </a:t>
            </a:r>
            <a:r>
              <a:rPr lang="en-US" b="0" dirty="0"/>
              <a:t>in combination with networks of different types and size</a:t>
            </a:r>
            <a:endParaRPr lang="en-FI" b="0" dirty="0"/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400" b="0" dirty="0">
                <a:cs typeface="Times New Roman"/>
              </a:rPr>
              <a:t>LL/BB traffic ratio</a:t>
            </a:r>
            <a:r>
              <a:rPr lang="en-US" altLang="ko-KR" sz="2400" dirty="0">
                <a:cs typeface="Times New Roman"/>
              </a:rPr>
              <a:t> in the network from e.g., 10 % up to 60 %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400" b="0" dirty="0">
                <a:cs typeface="Times New Roman"/>
              </a:rPr>
              <a:t>From fully dedicated LL/BB STAs to a mixture of STAs which have both the traffic types active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ko-KR" sz="240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b="0" dirty="0">
                <a:cs typeface="Times New Roman"/>
              </a:rPr>
              <a:t>Do you agree that different traffic mix should be analyzed in simulating the proposed features?</a:t>
            </a:r>
          </a:p>
          <a:p>
            <a:pPr>
              <a:buFont typeface="Arial" panose="020B0604020202020204" pitchFamily="34" charset="0"/>
              <a:buChar char="•"/>
            </a:pPr>
            <a:endParaRPr lang="en-FI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11DDE-D15F-017C-0502-E4868DAF6E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3FC02-2F01-1F72-9868-877EC4B26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33363F-E87E-B57E-B499-6F5DCFF6DC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90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FBF9-8935-B250-06EC-111124E3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Considerations on </a:t>
            </a:r>
            <a:r>
              <a:rPr lang="en-FI"/>
              <a:t>Baseline</a:t>
            </a:r>
            <a:r>
              <a:rPr lang="en-FI" dirty="0"/>
              <a:t> and KPIs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C16D2-DF6B-8A00-1BCD-AC17A55B9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FI" sz="1800" b="0" dirty="0"/>
              <a:t>We want to show how t</a:t>
            </a:r>
            <a:r>
              <a:rPr lang="en-GB" sz="1800" b="0" dirty="0"/>
              <a:t>he</a:t>
            </a:r>
            <a:r>
              <a:rPr lang="en-FI" sz="1800" b="0" dirty="0"/>
              <a:t> proposed feature performs in comparison to a “baseline”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sz="1600" dirty="0"/>
              <a:t>Default baseline is network performance without the proposed feature but otherwise with the same setup in terms of network size, channelization, operating parameters,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sz="1600" dirty="0"/>
              <a:t>Additional results can be provided to show how the proposed feature performs in comparison with “competing” features targeted for same purpose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1800" b="0" dirty="0">
                <a:cs typeface="Times New Roman"/>
              </a:rPr>
              <a:t>In many cases, we want to see that LL traffic (periodic/aperiodic) can be delivered efficiently even with broadband traffic present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FI" sz="1600" b="0" dirty="0"/>
              <a:t>Relevant KPIs </a:t>
            </a:r>
            <a:r>
              <a:rPr lang="en-FI" sz="1600" dirty="0"/>
              <a:t>include delay distribution, network throughput, etc. </a:t>
            </a:r>
            <a:endParaRPr lang="en-FI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FI" sz="1800" b="0" dirty="0"/>
              <a:t>Do you agree that comparison between feature-on and feature-off scenarios is beneficial? (1)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sz="1800" b="0" dirty="0"/>
              <a:t>Do you agree that </a:t>
            </a:r>
            <a:r>
              <a:rPr lang="en-US" sz="1800" b="0" dirty="0"/>
              <a:t>evaluations should have as KPIs at least the delay distribution and the network throughput</a:t>
            </a:r>
            <a:r>
              <a:rPr lang="en-FI" sz="1800" b="0" dirty="0"/>
              <a:t>? </a:t>
            </a:r>
            <a:r>
              <a:rPr lang="en-US" sz="1800" b="0" dirty="0"/>
              <a:t> In addition, a per STA UL and DL throughput would give even further insights </a:t>
            </a:r>
            <a:r>
              <a:rPr lang="en-FI" sz="1800" b="0" dirty="0"/>
              <a:t>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9EEBB-373A-7B56-4B01-1238D94F3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9D57F-D747-D34E-0DEF-B3D461C48F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EBD04B-FCB9-26DE-8F79-9520750626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4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C2A1BA-AACB-4D19-A6EF-2304540E0A0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11A79743-19B4-4B7A-8B78-93490F9B4B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96d9372c-c30d-4a13-8faf-5ed990fd219f"/>
    <ds:schemaRef ds:uri="http://purl.org/dc/terms/"/>
    <ds:schemaRef ds:uri="2414ebc4-bdb1-4c0a-bae0-d1994832959e"/>
    <ds:schemaRef ds:uri="71c5aaf6-e6ce-465b-b873-5148d2a4c105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35520</TotalTime>
  <Words>1360</Words>
  <Application>Microsoft Office PowerPoint</Application>
  <PresentationFormat>On-screen Show (4:3)</PresentationFormat>
  <Paragraphs>199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Unicode MS</vt:lpstr>
      <vt:lpstr>Calibri</vt:lpstr>
      <vt:lpstr>Times New Roman</vt:lpstr>
      <vt:lpstr>Office Theme</vt:lpstr>
      <vt:lpstr>Visio.Drawing.11</vt:lpstr>
      <vt:lpstr>Harmonization of .11bn simulation assumptions</vt:lpstr>
      <vt:lpstr>Introduction</vt:lpstr>
      <vt:lpstr>.11ax Residential Scenario [2]</vt:lpstr>
      <vt:lpstr>.11ax Enterprise Scenario [2]</vt:lpstr>
      <vt:lpstr>.11ax Enterprise Scenario</vt:lpstr>
      <vt:lpstr>Considerations on Number of STAs and APs</vt:lpstr>
      <vt:lpstr>Considerations on Traffic Models</vt:lpstr>
      <vt:lpstr>Considerations on Mapping Traffic to STAs</vt:lpstr>
      <vt:lpstr>Considerations on Baseline and KPIs</vt:lpstr>
      <vt:lpstr>Other considerations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assumptions</dc:title>
  <dc:subject/>
  <dc:creator>Klaus Doppler (Nokia)</dc:creator>
  <cp:keywords/>
  <dc:description/>
  <cp:lastModifiedBy>Klaus Doppler (Nokia)</cp:lastModifiedBy>
  <cp:revision>1204</cp:revision>
  <cp:lastPrinted>2019-02-22T11:41:11Z</cp:lastPrinted>
  <dcterms:created xsi:type="dcterms:W3CDTF">2018-10-16T18:22:46Z</dcterms:created>
  <dcterms:modified xsi:type="dcterms:W3CDTF">2024-09-06T18:07:31Z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