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311" r:id="rId4"/>
    <p:sldId id="306" r:id="rId5"/>
    <p:sldId id="305" r:id="rId6"/>
    <p:sldId id="279" r:id="rId7"/>
    <p:sldId id="282" r:id="rId8"/>
    <p:sldId id="381" r:id="rId9"/>
    <p:sldId id="379" r:id="rId10"/>
    <p:sldId id="332" r:id="rId11"/>
    <p:sldId id="380" r:id="rId12"/>
    <p:sldId id="284" r:id="rId13"/>
    <p:sldId id="382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42A098D-9B8A-994A-4434-DB1F8C3F4172}" name="Wook Bong Lee" initials="" userId="S::wookbong.lee@apple.com::76792eb8-cc2a-44cb-9355-e60de07d3e38" providerId="AD"/>
  <p188:author id="{2FCBD1A4-DF9F-8A4B-DC1A-703B7BB6ED2D}" name="Anuj Batra" initials="" userId="S::anuj.batra@apple.com::89f78797-077a-4152-8471-8f5c1be2600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09" d="100"/>
          <a:sy n="109" d="100"/>
        </p:scale>
        <p:origin x="336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802.11-24/1573r1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An ELR PPDU Follow 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2024-09-08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AD6F04B0-0E3C-5E60-CBCE-AE4549DF0A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565291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D78924F0-9E2C-C9BB-EDD7-5714EC4650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2D21E7-51E9-7FC5-10B4-2E63C322F7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4EA0B-F2ED-FD9D-6F2C-805A2560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CFD4A-4B80-7F52-07FD-CD71D9539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426719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300" dirty="0"/>
              <a:t>Do you agree to add following text to the </a:t>
            </a:r>
            <a:r>
              <a:rPr lang="en-US" sz="2300" dirty="0" err="1"/>
              <a:t>TGbn</a:t>
            </a:r>
            <a:r>
              <a:rPr lang="en-US" sz="2300" dirty="0"/>
              <a:t>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/>
              <a:t>Define an enhanced long range (ELR) PPDU in IEEE 802.11bn with the following targets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/>
              <a:t>Downlink and Uplink in 2.4 GHz (within BSS range with 11b beacon)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/>
              <a:t>Uplink only in 5 GHz and 6 GHz bands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/>
              <a:t>Minimum data rate is greater than or equal to 1.5 Mbps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300" dirty="0"/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D1EB2B-4983-B9A9-E27C-708F85CA02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A0E0A-A4BD-1090-1D24-EE45358FE1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BD2042-93D9-C17B-D13B-718BFC3241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419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2D21E7-51E9-7FC5-10B4-2E63C322F7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4EA0B-F2ED-FD9D-6F2C-805A2560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CFD4A-4B80-7F52-07FD-CD71D9539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434339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300" dirty="0"/>
              <a:t>Do you agree to add the following text to the </a:t>
            </a:r>
            <a:r>
              <a:rPr lang="en-US" sz="2300" dirty="0" err="1"/>
              <a:t>TGbn</a:t>
            </a:r>
            <a:r>
              <a:rPr lang="en-US" sz="2300" dirty="0"/>
              <a:t> SFD?</a:t>
            </a:r>
          </a:p>
          <a:p>
            <a:pPr marL="741363" lvl="1" indent="-284163">
              <a:lnSpc>
                <a:spcPct val="11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/>
              <a:t>In ELR PPDU, STA boosts L-STF and L-LTF by 3 dB</a:t>
            </a:r>
          </a:p>
          <a:p>
            <a:pPr marL="1141413" lvl="2" indent="-284163">
              <a:lnSpc>
                <a:spcPct val="11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dirty="0"/>
              <a:t>For UL, non-AP STA corrects CFO before transmission</a:t>
            </a:r>
          </a:p>
          <a:p>
            <a:pPr marL="1141413" lvl="2" indent="-284163">
              <a:lnSpc>
                <a:spcPct val="11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dirty="0"/>
              <a:t>Note: Non-AP STA pre-correction CFO requirement for residual CFO is TBD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D1EB2B-4983-B9A9-E27C-708F85CA02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A0E0A-A4BD-1090-1D24-EE45358FE1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BD2042-93D9-C17B-D13B-718BFC3241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1146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2B2A4-F49A-1175-814E-8FF744734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9CA39-A049-484C-45B2-829D3A526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11-24/921r0, “An Enhanced Long Range PPDU”</a:t>
            </a:r>
          </a:p>
          <a:p>
            <a:r>
              <a:rPr lang="en-US" dirty="0"/>
              <a:t>[2] 11-24/873r0, “Design Targets and Considerations for Enhanced Long Range”</a:t>
            </a:r>
          </a:p>
          <a:p>
            <a:r>
              <a:rPr lang="en-US" dirty="0"/>
              <a:t>[3] 11-24/875r1, “UHR Enhanced Long Range Support” </a:t>
            </a:r>
          </a:p>
          <a:p>
            <a:r>
              <a:rPr lang="en-US" dirty="0"/>
              <a:t>[4] OFDM Wireless LANs: A Theoretical and Practical Guide 1st Edition by </a:t>
            </a:r>
            <a:r>
              <a:rPr lang="en-US" dirty="0" err="1"/>
              <a:t>Juha</a:t>
            </a:r>
            <a:r>
              <a:rPr lang="en-US" dirty="0"/>
              <a:t> </a:t>
            </a:r>
            <a:r>
              <a:rPr lang="en-US" dirty="0" err="1"/>
              <a:t>Heiskala</a:t>
            </a:r>
            <a:r>
              <a:rPr lang="en-US" dirty="0"/>
              <a:t> (Author), John Terry Ph.D. ISBN-13:978-0672321573</a:t>
            </a:r>
          </a:p>
          <a:p>
            <a:r>
              <a:rPr lang="en-US" dirty="0"/>
              <a:t>[5] OFDM Baseband Receiver Design for Wireless Communications by </a:t>
            </a:r>
            <a:r>
              <a:rPr lang="en-US" dirty="0" err="1"/>
              <a:t>Tzi</a:t>
            </a:r>
            <a:r>
              <a:rPr lang="en-US" dirty="0"/>
              <a:t>-Dar </a:t>
            </a:r>
            <a:r>
              <a:rPr lang="en-US" dirty="0" err="1"/>
              <a:t>Chiueh</a:t>
            </a:r>
            <a:r>
              <a:rPr lang="en-US" dirty="0"/>
              <a:t>, Pei-Yun Tsai. ISBN: 978-0-470-82234-0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18E9C-0B88-5225-5794-EBD567B72E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031AB-A4A1-5747-694F-88CD6BDE39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ED53A-F7F6-DCE4-EC23-950864BBF6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404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40E00-6315-782F-4C6B-94302E5BC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Impact of Larger Residual CFO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251E4E-9ABB-38EE-20D6-8C07BB9D70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A0A30-7CE6-271F-057B-62F089BEFB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7452D4-7793-FE0C-A0DC-FD73B7264A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BD10EC-AC16-F4E0-F674-B694D8C1E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7742" y="1794557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2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267199"/>
          </a:xfrm>
          <a:ln/>
        </p:spPr>
        <p:txBody>
          <a:bodyPr>
            <a:normAutofit/>
          </a:bodyPr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 [1], [2] and [3], authors proposed to design a PPDU which improve 6 dB link budget over non-HT MCS0 or SU MCS0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 this contribution, how to improve packet detection performance to achieve this goal is discussed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Wook</a:t>
            </a:r>
            <a:r>
              <a:rPr lang="en-GB" dirty="0"/>
              <a:t> Bong Lee, Apple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26BB2-8561-C34C-BF48-DFB8FE796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Packet Detection: Case Study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E1681-1BCF-A2AC-2D3C-439A653F6A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10361083" cy="4114800"/>
          </a:xfrm>
        </p:spPr>
        <p:txBody>
          <a:bodyPr wrap="square" anchor="t">
            <a:normAutofit fontScale="92500" lnSpcReduction="20000"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In [1], authors mentioned that it is desired to perform packet detection based on the first field, i.e. L-STF, in order not to disrupt CCA procedure </a:t>
            </a:r>
            <a:endParaRPr lang="en-US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To see the impact of packet detection on different field, a following case study was conducted</a:t>
            </a:r>
          </a:p>
          <a:p>
            <a:pPr marL="0" indent="0">
              <a:lnSpc>
                <a:spcPct val="90000"/>
              </a:lnSpc>
            </a:pPr>
            <a:r>
              <a:rPr lang="en-US" sz="2000" dirty="0"/>
              <a:t>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Scheme 1: </a:t>
            </a:r>
            <a:r>
              <a:rPr lang="en-US" sz="2000" dirty="0">
                <a:latin typeface="Times New Roman"/>
                <a:ea typeface="MS Gothic"/>
              </a:rPr>
              <a:t>ELR PPDU w/ PD on the first field of a PPDU (e.g. L-STF)</a:t>
            </a:r>
            <a:endParaRPr lang="en-US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Scheme 2: </a:t>
            </a:r>
            <a:r>
              <a:rPr lang="en-US" sz="2000" dirty="0">
                <a:latin typeface="Times New Roman"/>
                <a:ea typeface="MS Gothic"/>
              </a:rPr>
              <a:t>ELR PPDU w/ PD on the UHR STF (e.g. end of UHR STF at 80 us after the PPDU starts)</a:t>
            </a:r>
            <a:endParaRPr lang="en-US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Measure time between the first packet (300 us PPDU length) generated by a DUT and received by an AP STA successfully</a:t>
            </a:r>
          </a:p>
          <a:p>
            <a:pPr marL="741363" marR="0" lvl="1" indent="-284163" algn="l" defTabSz="449263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Contention including collision + ELR RTS + CTS + ELR PPDU + ACK</a:t>
            </a:r>
            <a:endParaRPr lang="en-US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Maximum 8 retransmissions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An AP STA and a non-AP STA use default EDCA parameters (Table 9-192 in </a:t>
            </a:r>
            <a:r>
              <a:rPr lang="en-US" sz="2000" dirty="0" err="1"/>
              <a:t>REVme</a:t>
            </a:r>
            <a:r>
              <a:rPr lang="en-US" sz="2000" dirty="0"/>
              <a:t>/D3.1)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There are three non-AP STAs with downlink traffic and one or two non-AP STA(s) with uplink traffic (one of the non-AP STA is a DUT)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68ED92-D63E-FF2E-8870-B9219712D68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 lnSpcReduction="10000"/>
          </a:bodyPr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325BB-2A08-EA83-13EB-127C1DE237C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Wook Bong Lee, Apple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FA124-ABD5-A445-5C9C-48F4420A155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92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26BB2-8561-C34C-BF48-DFB8FE796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Packet Detection: Case Study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E1681-1BCF-A2AC-2D3C-439A653F6A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10361083" cy="41148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An AP STA Tx power: 30 dBm, a non-AP STA Tx power: 20 dBm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Center frequency: 5 GHz, Channel B, 4dB Noise Figure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BSS radios: 150 meter, a DUT is at 150 meter from an AP STA, other non-AP STAs (with downlink and uplink traffic) are randomly dropped within a BSS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Packet detection threshold: -87dBm, Edge STA: uplink RSSI is less than packet detection threshold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Traffic model is mix of VI, VO, BE for</a:t>
            </a:r>
          </a:p>
          <a:p>
            <a:pPr marL="741363" marR="0" lvl="1" indent="-284163" algn="l" defTabSz="449263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Downlink: Randomly selects traffic pattern from VI, VO and BE</a:t>
            </a:r>
          </a:p>
          <a:p>
            <a:pPr marL="741363" marR="0" lvl="1" indent="-284163" algn="l" defTabSz="449263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Uplink non-edge STA: Randomly selects traffic pattern from VI, VO and BE</a:t>
            </a:r>
          </a:p>
          <a:p>
            <a:pPr marL="741363" marR="0" lvl="1" indent="-284163" algn="l" defTabSz="449263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sz="1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Uplink edge STA: Randomly selects traffic pattern from VI and VO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68ED92-D63E-FF2E-8870-B9219712D68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 lnSpcReduction="10000"/>
          </a:bodyPr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325BB-2A08-EA83-13EB-127C1DE237C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Wook Bong Lee, Apple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FA124-ABD5-A445-5C9C-48F4420A155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588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26BB2-8561-C34C-BF48-DFB8FE796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Packet Detection: Case Study (3/3)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68ED92-D63E-FF2E-8870-B9219712D68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 lnSpcReduction="10000"/>
          </a:bodyPr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325BB-2A08-EA83-13EB-127C1DE237C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Wook Bong Lee, Apple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FA124-ABD5-A445-5C9C-48F4420A155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5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DD0AA6E-484E-5007-9579-8293A79775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31136"/>
            <a:ext cx="6096000" cy="4572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B47BCF8-5D15-AEDC-818C-68A1232132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3886" y="1728216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012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F6DBB-4B10-62B3-506D-95F4EFB8D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00BC1-5EE0-AF88-9FF1-0DCBCCA77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5948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shown in slide 3-5, it is desired to perform packet detection based on the first field, i.e. L-STF, in order not to disrupt CCA procedure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Typically, a WLAN receiver uses auto-correlation to estimate coarse CFO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dirty="0"/>
              <a:t>In a very low SNR region, auto-correlation has a limitation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order to improve PD, a receiver may use cross correlation 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To use cross correlation, the amount of phase difference should be small within the sequence for the correlation</a:t>
            </a:r>
            <a:endParaRPr lang="en-US" sz="2400" dirty="0">
              <a:latin typeface="Times New Roman"/>
              <a:ea typeface="MS Gothic"/>
            </a:endParaRP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/>
              <a:t>If a STA can correct CFO before transmission, then the receiver does not need to correct CFO before processing other fields (like TB PPDU transmission)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At required SNR for downlink SU transmission with MCS0, we can achieve 10 kHz residual CFO at 1%-tile or 6 kHz error at 10%-tile (please refer slide 7)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Smaller CFO will enable longer sequence to be used for cross correlation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E4E20-4827-48E8-B8BC-9D733E023A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E5956-7E7C-AEB2-297A-5E38F354A0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5AE924-47C3-D092-8A21-824B8F2D59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6396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F6DBB-4B10-62B3-506D-95F4EFB8D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(2/3)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A700BC1-5EE0-AF88-9FF1-0DCBCCA778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981201"/>
                <a:ext cx="6019799" cy="4459489"/>
              </a:xfrm>
            </p:spPr>
            <p:txBody>
              <a:bodyPr>
                <a:normAutofit lnSpcReduction="100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The amount of value difference due to CFO in cross correlation is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sub>
                              <m:sup/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𝒋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𝒌𝒄𝒕</m:t>
                                    </m:r>
                                  </m:sup>
                                </m:sSup>
                              </m:e>
                            </m:nary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𝒔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𝒌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where </a:t>
                </a:r>
                <a:r>
                  <a:rPr lang="en-US" i="1" dirty="0"/>
                  <a:t>N</a:t>
                </a:r>
                <a:r>
                  <a:rPr lang="en-US" dirty="0"/>
                  <a:t> is the number of samples in the sequence, </a:t>
                </a:r>
                <a:r>
                  <a:rPr lang="en-US" i="1" dirty="0"/>
                  <a:t>c</a:t>
                </a:r>
                <a:r>
                  <a:rPr lang="en-US" dirty="0"/>
                  <a:t> is the residual CFO value and </a:t>
                </a:r>
                <a:r>
                  <a:rPr lang="en-US" i="1" dirty="0"/>
                  <a:t>t</a:t>
                </a:r>
                <a:r>
                  <a:rPr lang="en-US" dirty="0"/>
                  <a:t> is time</a:t>
                </a:r>
              </a:p>
              <a:p>
                <a:pPr marL="741363" lvl="1" indent="-284163">
                  <a:lnSpc>
                    <a:spcPct val="80000"/>
                  </a:lnSpc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dirty="0">
                    <a:latin typeface="Times New Roman"/>
                    <a:ea typeface="MS Gothic"/>
                  </a:rPr>
                  <a:t>15 kHz residual CFO </a:t>
                </a:r>
                <a:r>
                  <a:rPr lang="en-US" dirty="0">
                    <a:latin typeface="Times New Roman"/>
                    <a:ea typeface="MS Gothic"/>
                    <a:sym typeface="Wingdings" pitchFamily="2" charset="2"/>
                  </a:rPr>
                  <a:t> 0.036 radian change for 2.4 us which is (0.9745 + 0.2243j)*signal</a:t>
                </a:r>
              </a:p>
              <a:p>
                <a:pPr marL="741363" lvl="1" indent="-284163">
                  <a:lnSpc>
                    <a:spcPct val="80000"/>
                  </a:lnSpc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dirty="0">
                    <a:latin typeface="Times New Roman"/>
                    <a:ea typeface="MS Gothic"/>
                    <a:sym typeface="Wingdings" pitchFamily="2" charset="2"/>
                  </a:rPr>
                  <a:t>For 15 kHz residual CFO case, the value difference is 0.07 dB</a:t>
                </a:r>
              </a:p>
              <a:p>
                <a:pPr marL="741363" lvl="1" indent="-284163">
                  <a:lnSpc>
                    <a:spcPct val="80000"/>
                  </a:lnSpc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dirty="0">
                    <a:latin typeface="Times New Roman"/>
                    <a:ea typeface="MS Gothic"/>
                    <a:sym typeface="Wingdings" pitchFamily="2" charset="2"/>
                  </a:rPr>
                  <a:t>Note that for 150 kHz residual CFO case, the value difference is 2 dB</a:t>
                </a:r>
              </a:p>
              <a:p>
                <a:pPr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dirty="0"/>
                  <a:t>Thus, as long as the residual CFO value is not big, the packet detection threshold still works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A700BC1-5EE0-AF88-9FF1-0DCBCCA778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981201"/>
                <a:ext cx="6019799" cy="4459489"/>
              </a:xfrm>
              <a:blipFill>
                <a:blip r:embed="rId2"/>
                <a:stretch>
                  <a:fillRect l="-1474" t="-1989" r="-1895" b="-17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E4E20-4827-48E8-B8BC-9D733E023A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E5956-7E7C-AEB2-297A-5E38F354A0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5AE924-47C3-D092-8A21-824B8F2D59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0D9BD3-8D90-7F7C-4340-B50B6C1640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57" y="2284414"/>
            <a:ext cx="48768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740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F6DBB-4B10-62B3-506D-95F4EFB8D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00BC1-5EE0-AF88-9FF1-0DCBCCA77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714999" cy="445948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200" dirty="0">
                <a:latin typeface="Times New Roman"/>
                <a:ea typeface="MS Gothic"/>
              </a:rPr>
              <a:t>Packet detection algorithm assuming CFO pre-correction meets target performance requirement with 3 dB L-STF and L-LTF boosting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200" dirty="0">
              <a:latin typeface="Times New Roman"/>
              <a:ea typeface="MS Gothic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Note that for downlink, non-AP STA can use improved packet detection algorithm (e.g. CFO precorrection at receiver side) which has more than 3 dB margin over MCS0 sensitivity level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E4E20-4827-48E8-B8BC-9D733E023A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E5956-7E7C-AEB2-297A-5E38F354A0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5AE924-47C3-D092-8A21-824B8F2D59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BEB33C-AB82-0222-D8A4-A2E498416D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1721034"/>
            <a:ext cx="6096000" cy="4572000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EAFA2E9-1B0B-9A7C-364F-09492E764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197215"/>
              </p:ext>
            </p:extLst>
          </p:nvPr>
        </p:nvGraphicFramePr>
        <p:xfrm>
          <a:off x="807490" y="3505200"/>
          <a:ext cx="571502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3249">
                  <a:extLst>
                    <a:ext uri="{9D8B030D-6E8A-4147-A177-3AD203B41FA5}">
                      <a16:colId xmlns:a16="http://schemas.microsoft.com/office/drawing/2014/main" val="1805997604"/>
                    </a:ext>
                  </a:extLst>
                </a:gridCol>
                <a:gridCol w="1277257">
                  <a:extLst>
                    <a:ext uri="{9D8B030D-6E8A-4147-A177-3AD203B41FA5}">
                      <a16:colId xmlns:a16="http://schemas.microsoft.com/office/drawing/2014/main" val="2498297396"/>
                    </a:ext>
                  </a:extLst>
                </a:gridCol>
                <a:gridCol w="1277257">
                  <a:extLst>
                    <a:ext uri="{9D8B030D-6E8A-4147-A177-3AD203B41FA5}">
                      <a16:colId xmlns:a16="http://schemas.microsoft.com/office/drawing/2014/main" val="3919720325"/>
                    </a:ext>
                  </a:extLst>
                </a:gridCol>
                <a:gridCol w="1277257">
                  <a:extLst>
                    <a:ext uri="{9D8B030D-6E8A-4147-A177-3AD203B41FA5}">
                      <a16:colId xmlns:a16="http://schemas.microsoft.com/office/drawing/2014/main" val="24806813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1x1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2x2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2x4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8568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Link Budget Improvement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8.81 dB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7.56 dB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6.34 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8371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539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F6DBB-4B10-62B3-506D-95F4EFB8D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00BC1-5EE0-AF88-9FF1-0DCBCCA77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5948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In this contribution, </a:t>
            </a:r>
          </a:p>
          <a:p>
            <a:pPr marL="741363" lvl="1" indent="-284163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latin typeface="Times New Roman"/>
                <a:ea typeface="MS Gothic"/>
              </a:rPr>
              <a:t>Proposed to perform packet detection based on the first field, i.e. L-STF</a:t>
            </a:r>
          </a:p>
          <a:p>
            <a:pPr marL="741363" lvl="1" indent="-284163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latin typeface="Times New Roman"/>
                <a:ea typeface="MS Gothic"/>
              </a:rPr>
              <a:t>Proposed a preprocessing mechanism for L-STF and L-LTF in ELR PPDU</a:t>
            </a:r>
          </a:p>
          <a:p>
            <a:pPr marL="741363" lvl="1" indent="-284163">
              <a:lnSpc>
                <a:spcPct val="90000"/>
              </a:lnSpc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latin typeface="Times New Roman"/>
                <a:ea typeface="MS Gothic"/>
              </a:rPr>
              <a:t>Showed that 3 dB boosting with CFO precorrection can achieve 6 dB link budget improvement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E4E20-4827-48E8-B8BC-9D733E023A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E5956-7E7C-AEB2-297A-5E38F354A0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5AE924-47C3-D092-8A21-824B8F2D59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9765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15143</TotalTime>
  <Words>1139</Words>
  <Application>Microsoft Macintosh PowerPoint</Application>
  <PresentationFormat>Widescreen</PresentationFormat>
  <Paragraphs>129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Arial</vt:lpstr>
      <vt:lpstr>Cambria Math</vt:lpstr>
      <vt:lpstr>Times New Roman</vt:lpstr>
      <vt:lpstr>Office Theme</vt:lpstr>
      <vt:lpstr>Document</vt:lpstr>
      <vt:lpstr>An ELR PPDU Follow Up</vt:lpstr>
      <vt:lpstr>Introduction</vt:lpstr>
      <vt:lpstr>Packet Detection: Case Study (1/3)</vt:lpstr>
      <vt:lpstr>Packet Detection: Case Study (2/3)</vt:lpstr>
      <vt:lpstr>Packet Detection: Case Study (3/3)</vt:lpstr>
      <vt:lpstr>Discussion (1/3)</vt:lpstr>
      <vt:lpstr>Discussion (2/3)</vt:lpstr>
      <vt:lpstr>Discussion (3/3)</vt:lpstr>
      <vt:lpstr>Conclusion</vt:lpstr>
      <vt:lpstr>SP #1</vt:lpstr>
      <vt:lpstr>SP #2</vt:lpstr>
      <vt:lpstr>References</vt:lpstr>
      <vt:lpstr>Appendix: Impact of Larger Residual CFO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Wook Bong Lee</dc:creator>
  <cp:lastModifiedBy>Wook Bong Lee</cp:lastModifiedBy>
  <cp:revision>72</cp:revision>
  <cp:lastPrinted>1601-01-01T00:00:00Z</cp:lastPrinted>
  <dcterms:created xsi:type="dcterms:W3CDTF">2023-03-29T21:45:11Z</dcterms:created>
  <dcterms:modified xsi:type="dcterms:W3CDTF">2024-11-12T22:48:09Z</dcterms:modified>
</cp:coreProperties>
</file>