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3"/>
  </p:notesMasterIdLst>
  <p:handoutMasterIdLst>
    <p:handoutMasterId r:id="rId14"/>
  </p:handoutMasterIdLst>
  <p:sldIdLst>
    <p:sldId id="256" r:id="rId5"/>
    <p:sldId id="1324" r:id="rId6"/>
    <p:sldId id="1350" r:id="rId7"/>
    <p:sldId id="1335" r:id="rId8"/>
    <p:sldId id="1325" r:id="rId9"/>
    <p:sldId id="1343" r:id="rId10"/>
    <p:sldId id="1351" r:id="rId11"/>
    <p:sldId id="1353" r:id="rId12"/>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1132" autoAdjust="0"/>
  </p:normalViewPr>
  <p:slideViewPr>
    <p:cSldViewPr>
      <p:cViewPr varScale="1">
        <p:scale>
          <a:sx n="54" d="100"/>
          <a:sy n="54" d="100"/>
        </p:scale>
        <p:origin x="96" y="6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11"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19:51:57.845"/>
    </inkml:context>
    <inkml:brush xml:id="br0">
      <inkml:brushProperty name="width" value="0.05" units="cm"/>
      <inkml:brushProperty name="height" value="0.05" units="cm"/>
      <inkml:brushProperty name="color" value="#E71224"/>
    </inkml:brush>
  </inkml:definitions>
  <inkml:trace contextRef="#ctx0" brushRef="#br0">0 0 24575,'3'0'0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BD2DECD-AE73-F713-FAD2-5E963280FE6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2574FB0-382E-0C19-4DA4-8B20ADCC6328}"/>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710E59C4-E028-9C6F-64BF-CF2E7CDA74C0}"/>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21EFC546-0E3A-2770-91AB-A2CD486FEC83}"/>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A747198A-9DBB-F666-D7AB-7BD5651E007F}"/>
              </a:ext>
            </a:extLst>
          </p:cNvPr>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a:extLst>
              <a:ext uri="{FF2B5EF4-FFF2-40B4-BE49-F238E27FC236}">
                <a16:creationId xmlns:a16="http://schemas.microsoft.com/office/drawing/2014/main" id="{7462FBD3-660F-1E6F-E033-57E7905B787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47E8407-AABF-A95F-6387-4CACA630D56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3355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BD2DECD-AE73-F713-FAD2-5E963280FE6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2574FB0-382E-0C19-4DA4-8B20ADCC6328}"/>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710E59C4-E028-9C6F-64BF-CF2E7CDA74C0}"/>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21EFC546-0E3A-2770-91AB-A2CD486FEC83}"/>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A747198A-9DBB-F666-D7AB-7BD5651E007F}"/>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7462FBD3-660F-1E6F-E033-57E7905B787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47E8407-AABF-A95F-6387-4CACA630D56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56728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64A57A-0449-B573-2E54-3C5E4C4EEC9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E50F020-991F-014E-F354-020F9BF04EDA}"/>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3E6920FE-D172-B949-0F1D-3A33FC458C42}"/>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D9169B3B-8B52-D9C7-CA54-669A4E946BD0}"/>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FE4EDF9E-34C6-17B8-E6DB-40DCD4B216CE}"/>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4B824F76-3BBE-765A-9582-771B0BD64BD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D72FA14-F3C2-07FF-0E84-68D4B30E157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5069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747182"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11-24/1572r1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image" Target="../media/image4.png"/><Relationship Id="rId4" Type="http://schemas.openxmlformats.org/officeDocument/2006/relationships/customXml" Target="../ink/ink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Enhancements on Relaying for UHR</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2024-9-11</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pic>
        <p:nvPicPr>
          <p:cNvPr id="7" name="Picture 6">
            <a:extLst>
              <a:ext uri="{FF2B5EF4-FFF2-40B4-BE49-F238E27FC236}">
                <a16:creationId xmlns:a16="http://schemas.microsoft.com/office/drawing/2014/main" id="{6F82C64E-67FF-6835-1FD3-FC7300EF127B}"/>
              </a:ext>
            </a:extLst>
          </p:cNvPr>
          <p:cNvPicPr>
            <a:picLocks noChangeAspect="1"/>
          </p:cNvPicPr>
          <p:nvPr/>
        </p:nvPicPr>
        <p:blipFill>
          <a:blip r:embed="rId3"/>
          <a:stretch>
            <a:fillRect/>
          </a:stretch>
        </p:blipFill>
        <p:spPr>
          <a:xfrm>
            <a:off x="993775" y="2754302"/>
            <a:ext cx="9888542" cy="3429391"/>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977A9-32CB-BEA0-295B-054A43FA1D1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720D6AB-AA53-62CA-66F7-627DC760E50A}"/>
              </a:ext>
            </a:extLst>
          </p:cNvPr>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 name="Date Placeholder 3">
            <a:extLst>
              <a:ext uri="{FF2B5EF4-FFF2-40B4-BE49-F238E27FC236}">
                <a16:creationId xmlns:a16="http://schemas.microsoft.com/office/drawing/2014/main" id="{148F6299-F0F0-5F94-5C01-F9BBFC73590A}"/>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658604F8-8619-AF46-E860-1596DD1080FA}"/>
              </a:ext>
            </a:extLst>
          </p:cNvPr>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5A624E43-4401-9EE6-DE5C-A0B3833FE01B}"/>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8" name="Content Placeholder 2">
            <a:extLst>
              <a:ext uri="{FF2B5EF4-FFF2-40B4-BE49-F238E27FC236}">
                <a16:creationId xmlns:a16="http://schemas.microsoft.com/office/drawing/2014/main" id="{2F872CBB-7E01-ABC5-DFE6-7A366C0EF8EB}"/>
              </a:ext>
            </a:extLst>
          </p:cNvPr>
          <p:cNvSpPr>
            <a:spLocks noGrp="1"/>
          </p:cNvSpPr>
          <p:nvPr>
            <p:ph idx="1"/>
          </p:nvPr>
        </p:nvSpPr>
        <p:spPr>
          <a:xfrm>
            <a:off x="340484" y="1793942"/>
            <a:ext cx="11394315" cy="4370853"/>
          </a:xfrm>
        </p:spPr>
        <p:txBody>
          <a:bodyPr>
            <a:noAutofit/>
          </a:bodyPr>
          <a:lstStyle/>
          <a:p>
            <a:pPr defTabSz="914400" fontAlgn="auto">
              <a:spcBef>
                <a:spcPts val="0"/>
              </a:spcBef>
              <a:spcAft>
                <a:spcPts val="0"/>
              </a:spcAft>
              <a:buClrTx/>
              <a:buSzTx/>
              <a:buFont typeface="Arial" panose="020B0604020202020204" pitchFamily="34" charset="0"/>
              <a:buChar char="•"/>
            </a:pPr>
            <a:r>
              <a:rPr lang="en-US" sz="1800" b="0" dirty="0">
                <a:solidFill>
                  <a:srgbClr val="000000"/>
                </a:solidFill>
              </a:rPr>
              <a:t>Relay operation is one of important topics discussed in 802.11bn Task Group, both for range extension or for throughput improvement.</a:t>
            </a:r>
          </a:p>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cs typeface="Times New Roman" panose="02020603050405020304" pitchFamily="18" charset="0"/>
            </a:endParaRPr>
          </a:p>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cs typeface="Times New Roman" panose="02020603050405020304" pitchFamily="18" charset="0"/>
              </a:rPr>
              <a:t>In this presentation we will provide some enhanced methods for relay operation.</a:t>
            </a:r>
          </a:p>
          <a:p>
            <a:pPr>
              <a:buNone/>
            </a:pPr>
            <a:endParaRPr lang="en-US" sz="1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066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977A9-32CB-BEA0-295B-054A43FA1D1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720D6AB-AA53-62CA-66F7-627DC760E50A}"/>
              </a:ext>
            </a:extLst>
          </p:cNvPr>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 TXS based Relaying</a:t>
            </a:r>
          </a:p>
        </p:txBody>
      </p:sp>
      <p:sp>
        <p:nvSpPr>
          <p:cNvPr id="4" name="Date Placeholder 3">
            <a:extLst>
              <a:ext uri="{FF2B5EF4-FFF2-40B4-BE49-F238E27FC236}">
                <a16:creationId xmlns:a16="http://schemas.microsoft.com/office/drawing/2014/main" id="{148F6299-F0F0-5F94-5C01-F9BBFC73590A}"/>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658604F8-8619-AF46-E860-1596DD1080FA}"/>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2" name="Footer Placeholder 1">
            <a:extLst>
              <a:ext uri="{FF2B5EF4-FFF2-40B4-BE49-F238E27FC236}">
                <a16:creationId xmlns:a16="http://schemas.microsoft.com/office/drawing/2014/main" id="{5A624E43-4401-9EE6-DE5C-A0B3833FE01B}"/>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8" name="Content Placeholder 2">
            <a:extLst>
              <a:ext uri="{FF2B5EF4-FFF2-40B4-BE49-F238E27FC236}">
                <a16:creationId xmlns:a16="http://schemas.microsoft.com/office/drawing/2014/main" id="{2F872CBB-7E01-ABC5-DFE6-7A366C0EF8EB}"/>
              </a:ext>
            </a:extLst>
          </p:cNvPr>
          <p:cNvSpPr>
            <a:spLocks noGrp="1"/>
          </p:cNvSpPr>
          <p:nvPr>
            <p:ph idx="1"/>
          </p:nvPr>
        </p:nvSpPr>
        <p:spPr>
          <a:xfrm>
            <a:off x="340485" y="1793942"/>
            <a:ext cx="5055428" cy="4370853"/>
          </a:xfrm>
        </p:spPr>
        <p:txBody>
          <a:bodyPr>
            <a:noAutofit/>
          </a:bodyPr>
          <a:lstStyle/>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cs typeface="Times New Roman" panose="02020603050405020304" pitchFamily="18" charset="0"/>
            </a:endParaRPr>
          </a:p>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cs typeface="Times New Roman" panose="02020603050405020304" pitchFamily="18" charset="0"/>
              </a:rPr>
              <a:t>TXS based relaying includes an AP allocating a time period to a relay STA within a TXOP, for the relay STA both to receive and to transmit relayed data.</a:t>
            </a:r>
          </a:p>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cs typeface="Times New Roman" panose="02020603050405020304" pitchFamily="18" charset="0"/>
            </a:endParaRPr>
          </a:p>
          <a:p>
            <a:pPr marL="342900" indent="-342900">
              <a:buFont typeface="Arial" panose="020B0604020202020204" pitchFamily="34" charset="0"/>
              <a:buChar char="•"/>
            </a:pPr>
            <a:r>
              <a:rPr lang="en-US" altLang="ko-KR" sz="1800" dirty="0">
                <a:cs typeface="Times New Roman" panose="02020603050405020304" pitchFamily="18" charset="0"/>
              </a:rPr>
              <a:t>In the example, relay STA (STA-1) receives a data </a:t>
            </a:r>
            <a:r>
              <a:rPr lang="en-US" altLang="ko-KR" sz="1800" b="0" dirty="0">
                <a:cs typeface="Times New Roman" panose="02020603050405020304" pitchFamily="18" charset="0"/>
              </a:rPr>
              <a:t>from AP and transmits the data to destination STA (STA-2) within the allocated time or the TXOP.</a:t>
            </a:r>
          </a:p>
          <a:p>
            <a:pPr>
              <a:buNone/>
            </a:pPr>
            <a:endParaRPr lang="en-US" sz="1800" b="0" dirty="0">
              <a:latin typeface="Times New Roman" panose="02020603050405020304" pitchFamily="18" charset="0"/>
              <a:cs typeface="Times New Roman" panose="02020603050405020304" pitchFamily="18" charset="0"/>
            </a:endParaRPr>
          </a:p>
        </p:txBody>
      </p:sp>
      <p:grpSp>
        <p:nvGrpSpPr>
          <p:cNvPr id="3" name="Group 4">
            <a:extLst>
              <a:ext uri="{FF2B5EF4-FFF2-40B4-BE49-F238E27FC236}">
                <a16:creationId xmlns:a16="http://schemas.microsoft.com/office/drawing/2014/main" id="{B2318AF7-3819-AF12-94DC-082E47C8116F}"/>
              </a:ext>
            </a:extLst>
          </p:cNvPr>
          <p:cNvGrpSpPr>
            <a:grpSpLocks noChangeAspect="1"/>
          </p:cNvGrpSpPr>
          <p:nvPr/>
        </p:nvGrpSpPr>
        <p:grpSpPr bwMode="auto">
          <a:xfrm>
            <a:off x="5943600" y="1905000"/>
            <a:ext cx="5759450" cy="3333750"/>
            <a:chOff x="3744" y="1200"/>
            <a:chExt cx="3628" cy="2100"/>
          </a:xfrm>
        </p:grpSpPr>
        <p:sp>
          <p:nvSpPr>
            <p:cNvPr id="5" name="AutoShape 3">
              <a:extLst>
                <a:ext uri="{FF2B5EF4-FFF2-40B4-BE49-F238E27FC236}">
                  <a16:creationId xmlns:a16="http://schemas.microsoft.com/office/drawing/2014/main" id="{A2D2FA78-5D33-DA98-2385-DEACC459D261}"/>
                </a:ext>
              </a:extLst>
            </p:cNvPr>
            <p:cNvSpPr>
              <a:spLocks noChangeAspect="1" noTextEdit="1"/>
            </p:cNvSpPr>
            <p:nvPr/>
          </p:nvSpPr>
          <p:spPr bwMode="auto">
            <a:xfrm>
              <a:off x="3744" y="1200"/>
              <a:ext cx="3628" cy="2100"/>
            </a:xfrm>
            <a:prstGeom prst="rect">
              <a:avLst/>
            </a:prstGeom>
            <a:noFill/>
            <a:ln w="9525" cap="flat" cmpd="sng" algn="ctr">
              <a:solidFill>
                <a:srgbClr val="0E3212"/>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5">
              <a:extLst>
                <a:ext uri="{FF2B5EF4-FFF2-40B4-BE49-F238E27FC236}">
                  <a16:creationId xmlns:a16="http://schemas.microsoft.com/office/drawing/2014/main" id="{FCF5E5D9-5B09-649B-77EA-CC8AC8DBF846}"/>
                </a:ext>
              </a:extLst>
            </p:cNvPr>
            <p:cNvSpPr>
              <a:spLocks noChangeShapeType="1"/>
            </p:cNvSpPr>
            <p:nvPr/>
          </p:nvSpPr>
          <p:spPr bwMode="auto">
            <a:xfrm>
              <a:off x="4081" y="1942"/>
              <a:ext cx="3281"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6">
              <a:extLst>
                <a:ext uri="{FF2B5EF4-FFF2-40B4-BE49-F238E27FC236}">
                  <a16:creationId xmlns:a16="http://schemas.microsoft.com/office/drawing/2014/main" id="{20F8052D-308B-6C83-737A-1F97B2CEB8BB}"/>
                </a:ext>
              </a:extLst>
            </p:cNvPr>
            <p:cNvSpPr>
              <a:spLocks noChangeShapeType="1"/>
            </p:cNvSpPr>
            <p:nvPr/>
          </p:nvSpPr>
          <p:spPr bwMode="auto">
            <a:xfrm>
              <a:off x="4092" y="2484"/>
              <a:ext cx="3257"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8FB0960B-4D65-0679-EC72-3CB19FDABC40}"/>
                </a:ext>
              </a:extLst>
            </p:cNvPr>
            <p:cNvSpPr>
              <a:spLocks noChangeArrowheads="1"/>
            </p:cNvSpPr>
            <p:nvPr/>
          </p:nvSpPr>
          <p:spPr bwMode="auto">
            <a:xfrm>
              <a:off x="3866" y="1890"/>
              <a:ext cx="16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C40B9278-75D2-6AA3-944E-AF4D1D7CC8BB}"/>
                </a:ext>
              </a:extLst>
            </p:cNvPr>
            <p:cNvSpPr>
              <a:spLocks noChangeArrowheads="1"/>
            </p:cNvSpPr>
            <p:nvPr/>
          </p:nvSpPr>
          <p:spPr bwMode="auto">
            <a:xfrm>
              <a:off x="3799" y="2428"/>
              <a:ext cx="20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STA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9">
              <a:extLst>
                <a:ext uri="{FF2B5EF4-FFF2-40B4-BE49-F238E27FC236}">
                  <a16:creationId xmlns:a16="http://schemas.microsoft.com/office/drawing/2014/main" id="{0571DBA2-2D0B-6B63-C218-D4E6BC397C7D}"/>
                </a:ext>
              </a:extLst>
            </p:cNvPr>
            <p:cNvSpPr>
              <a:spLocks noChangeArrowheads="1"/>
            </p:cNvSpPr>
            <p:nvPr/>
          </p:nvSpPr>
          <p:spPr bwMode="auto">
            <a:xfrm>
              <a:off x="3943" y="2428"/>
              <a:ext cx="8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0">
              <a:extLst>
                <a:ext uri="{FF2B5EF4-FFF2-40B4-BE49-F238E27FC236}">
                  <a16:creationId xmlns:a16="http://schemas.microsoft.com/office/drawing/2014/main" id="{4F2BBF1A-6CED-EC49-5F0F-F8B21E5881FC}"/>
                </a:ext>
              </a:extLst>
            </p:cNvPr>
            <p:cNvSpPr>
              <a:spLocks noChangeArrowheads="1"/>
            </p:cNvSpPr>
            <p:nvPr/>
          </p:nvSpPr>
          <p:spPr bwMode="auto">
            <a:xfrm>
              <a:off x="3972" y="2428"/>
              <a:ext cx="10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Line 11">
              <a:extLst>
                <a:ext uri="{FF2B5EF4-FFF2-40B4-BE49-F238E27FC236}">
                  <a16:creationId xmlns:a16="http://schemas.microsoft.com/office/drawing/2014/main" id="{58A0C855-9BA5-4CFD-BECE-0137EC4BE877}"/>
                </a:ext>
              </a:extLst>
            </p:cNvPr>
            <p:cNvSpPr>
              <a:spLocks noChangeShapeType="1"/>
            </p:cNvSpPr>
            <p:nvPr/>
          </p:nvSpPr>
          <p:spPr bwMode="auto">
            <a:xfrm>
              <a:off x="4125" y="3013"/>
              <a:ext cx="3201"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12">
              <a:extLst>
                <a:ext uri="{FF2B5EF4-FFF2-40B4-BE49-F238E27FC236}">
                  <a16:creationId xmlns:a16="http://schemas.microsoft.com/office/drawing/2014/main" id="{7BE78B81-F074-F177-521B-5D57221BC7E1}"/>
                </a:ext>
              </a:extLst>
            </p:cNvPr>
            <p:cNvSpPr>
              <a:spLocks noChangeArrowheads="1"/>
            </p:cNvSpPr>
            <p:nvPr/>
          </p:nvSpPr>
          <p:spPr bwMode="auto">
            <a:xfrm>
              <a:off x="3799" y="2968"/>
              <a:ext cx="20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STA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1B9C281E-3E1D-284D-5451-4293F07953F2}"/>
                </a:ext>
              </a:extLst>
            </p:cNvPr>
            <p:cNvSpPr>
              <a:spLocks noChangeArrowheads="1"/>
            </p:cNvSpPr>
            <p:nvPr/>
          </p:nvSpPr>
          <p:spPr bwMode="auto">
            <a:xfrm>
              <a:off x="3943" y="2968"/>
              <a:ext cx="8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4">
              <a:extLst>
                <a:ext uri="{FF2B5EF4-FFF2-40B4-BE49-F238E27FC236}">
                  <a16:creationId xmlns:a16="http://schemas.microsoft.com/office/drawing/2014/main" id="{A670583F-B6AA-7A1B-085C-EF602067043A}"/>
                </a:ext>
              </a:extLst>
            </p:cNvPr>
            <p:cNvSpPr>
              <a:spLocks noChangeArrowheads="1"/>
            </p:cNvSpPr>
            <p:nvPr/>
          </p:nvSpPr>
          <p:spPr bwMode="auto">
            <a:xfrm>
              <a:off x="3972" y="2968"/>
              <a:ext cx="10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5">
              <a:extLst>
                <a:ext uri="{FF2B5EF4-FFF2-40B4-BE49-F238E27FC236}">
                  <a16:creationId xmlns:a16="http://schemas.microsoft.com/office/drawing/2014/main" id="{FDB79C37-EFA7-34D9-E89F-34BBAB4FF674}"/>
                </a:ext>
              </a:extLst>
            </p:cNvPr>
            <p:cNvSpPr>
              <a:spLocks noChangeArrowheads="1"/>
            </p:cNvSpPr>
            <p:nvPr/>
          </p:nvSpPr>
          <p:spPr bwMode="auto">
            <a:xfrm>
              <a:off x="4809" y="1694"/>
              <a:ext cx="505" cy="2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16">
              <a:extLst>
                <a:ext uri="{FF2B5EF4-FFF2-40B4-BE49-F238E27FC236}">
                  <a16:creationId xmlns:a16="http://schemas.microsoft.com/office/drawing/2014/main" id="{7D002069-9D32-DAAC-9C5A-A06191353236}"/>
                </a:ext>
              </a:extLst>
            </p:cNvPr>
            <p:cNvSpPr>
              <a:spLocks noChangeArrowheads="1"/>
            </p:cNvSpPr>
            <p:nvPr/>
          </p:nvSpPr>
          <p:spPr bwMode="auto">
            <a:xfrm>
              <a:off x="4809" y="1694"/>
              <a:ext cx="505" cy="243"/>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17">
              <a:extLst>
                <a:ext uri="{FF2B5EF4-FFF2-40B4-BE49-F238E27FC236}">
                  <a16:creationId xmlns:a16="http://schemas.microsoft.com/office/drawing/2014/main" id="{5EBEC9D8-B530-CF07-8443-D9D7814E266D}"/>
                </a:ext>
              </a:extLst>
            </p:cNvPr>
            <p:cNvSpPr>
              <a:spLocks noChangeArrowheads="1"/>
            </p:cNvSpPr>
            <p:nvPr/>
          </p:nvSpPr>
          <p:spPr bwMode="auto">
            <a:xfrm>
              <a:off x="4970" y="1765"/>
              <a:ext cx="15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Line 18">
              <a:extLst>
                <a:ext uri="{FF2B5EF4-FFF2-40B4-BE49-F238E27FC236}">
                  <a16:creationId xmlns:a16="http://schemas.microsoft.com/office/drawing/2014/main" id="{D7F79B43-7F6D-7876-AA24-3769F5149B34}"/>
                </a:ext>
              </a:extLst>
            </p:cNvPr>
            <p:cNvSpPr>
              <a:spLocks noChangeShapeType="1"/>
            </p:cNvSpPr>
            <p:nvPr/>
          </p:nvSpPr>
          <p:spPr bwMode="auto">
            <a:xfrm flipH="1">
              <a:off x="4105" y="1844"/>
              <a:ext cx="28" cy="93"/>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19">
              <a:extLst>
                <a:ext uri="{FF2B5EF4-FFF2-40B4-BE49-F238E27FC236}">
                  <a16:creationId xmlns:a16="http://schemas.microsoft.com/office/drawing/2014/main" id="{B8EE9DC9-3D6B-AA7E-B965-EC11F6D0C43E}"/>
                </a:ext>
              </a:extLst>
            </p:cNvPr>
            <p:cNvSpPr>
              <a:spLocks noChangeShapeType="1"/>
            </p:cNvSpPr>
            <p:nvPr/>
          </p:nvSpPr>
          <p:spPr bwMode="auto">
            <a:xfrm flipH="1">
              <a:off x="4133" y="1844"/>
              <a:ext cx="28" cy="93"/>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20">
              <a:extLst>
                <a:ext uri="{FF2B5EF4-FFF2-40B4-BE49-F238E27FC236}">
                  <a16:creationId xmlns:a16="http://schemas.microsoft.com/office/drawing/2014/main" id="{A5B36713-420C-E5C2-5EDE-1C0337C82A68}"/>
                </a:ext>
              </a:extLst>
            </p:cNvPr>
            <p:cNvSpPr>
              <a:spLocks noChangeShapeType="1"/>
            </p:cNvSpPr>
            <p:nvPr/>
          </p:nvSpPr>
          <p:spPr bwMode="auto">
            <a:xfrm flipH="1">
              <a:off x="4161" y="1844"/>
              <a:ext cx="28" cy="93"/>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21">
              <a:extLst>
                <a:ext uri="{FF2B5EF4-FFF2-40B4-BE49-F238E27FC236}">
                  <a16:creationId xmlns:a16="http://schemas.microsoft.com/office/drawing/2014/main" id="{1F6C0AC1-B2D7-EAA2-79DA-55AF94048A32}"/>
                </a:ext>
              </a:extLst>
            </p:cNvPr>
            <p:cNvSpPr>
              <a:spLocks noChangeShapeType="1"/>
            </p:cNvSpPr>
            <p:nvPr/>
          </p:nvSpPr>
          <p:spPr bwMode="auto">
            <a:xfrm flipH="1">
              <a:off x="4133" y="1846"/>
              <a:ext cx="84"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22">
              <a:extLst>
                <a:ext uri="{FF2B5EF4-FFF2-40B4-BE49-F238E27FC236}">
                  <a16:creationId xmlns:a16="http://schemas.microsoft.com/office/drawing/2014/main" id="{8C17FBAB-568E-D8E2-490D-BC4A0339F6F7}"/>
                </a:ext>
              </a:extLst>
            </p:cNvPr>
            <p:cNvSpPr>
              <a:spLocks noChangeArrowheads="1"/>
            </p:cNvSpPr>
            <p:nvPr/>
          </p:nvSpPr>
          <p:spPr bwMode="auto">
            <a:xfrm>
              <a:off x="5425" y="2238"/>
              <a:ext cx="186" cy="2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3">
              <a:extLst>
                <a:ext uri="{FF2B5EF4-FFF2-40B4-BE49-F238E27FC236}">
                  <a16:creationId xmlns:a16="http://schemas.microsoft.com/office/drawing/2014/main" id="{6783E584-C0A1-D84A-B3D4-22EF55C871C3}"/>
                </a:ext>
              </a:extLst>
            </p:cNvPr>
            <p:cNvSpPr>
              <a:spLocks noEditPoints="1"/>
            </p:cNvSpPr>
            <p:nvPr/>
          </p:nvSpPr>
          <p:spPr bwMode="auto">
            <a:xfrm>
              <a:off x="5420" y="2233"/>
              <a:ext cx="196" cy="254"/>
            </a:xfrm>
            <a:custGeom>
              <a:avLst/>
              <a:gdLst>
                <a:gd name="T0" fmla="*/ 80 w 1592"/>
                <a:gd name="T1" fmla="*/ 360 h 2054"/>
                <a:gd name="T2" fmla="*/ 0 w 1592"/>
                <a:gd name="T3" fmla="*/ 360 h 2054"/>
                <a:gd name="T4" fmla="*/ 40 w 1592"/>
                <a:gd name="T5" fmla="*/ 80 h 2054"/>
                <a:gd name="T6" fmla="*/ 80 w 1592"/>
                <a:gd name="T7" fmla="*/ 600 h 2054"/>
                <a:gd name="T8" fmla="*/ 40 w 1592"/>
                <a:gd name="T9" fmla="*/ 880 h 2054"/>
                <a:gd name="T10" fmla="*/ 0 w 1592"/>
                <a:gd name="T11" fmla="*/ 600 h 2054"/>
                <a:gd name="T12" fmla="*/ 80 w 1592"/>
                <a:gd name="T13" fmla="*/ 600 h 2054"/>
                <a:gd name="T14" fmla="*/ 80 w 1592"/>
                <a:gd name="T15" fmla="*/ 1320 h 2054"/>
                <a:gd name="T16" fmla="*/ 0 w 1592"/>
                <a:gd name="T17" fmla="*/ 1320 h 2054"/>
                <a:gd name="T18" fmla="*/ 40 w 1592"/>
                <a:gd name="T19" fmla="*/ 1040 h 2054"/>
                <a:gd name="T20" fmla="*/ 80 w 1592"/>
                <a:gd name="T21" fmla="*/ 1560 h 2054"/>
                <a:gd name="T22" fmla="*/ 40 w 1592"/>
                <a:gd name="T23" fmla="*/ 1840 h 2054"/>
                <a:gd name="T24" fmla="*/ 0 w 1592"/>
                <a:gd name="T25" fmla="*/ 1560 h 2054"/>
                <a:gd name="T26" fmla="*/ 80 w 1592"/>
                <a:gd name="T27" fmla="*/ 1560 h 2054"/>
                <a:gd name="T28" fmla="*/ 306 w 1592"/>
                <a:gd name="T29" fmla="*/ 1974 h 2054"/>
                <a:gd name="T30" fmla="*/ 306 w 1592"/>
                <a:gd name="T31" fmla="*/ 2054 h 2054"/>
                <a:gd name="T32" fmla="*/ 26 w 1592"/>
                <a:gd name="T33" fmla="*/ 2014 h 2054"/>
                <a:gd name="T34" fmla="*/ 546 w 1592"/>
                <a:gd name="T35" fmla="*/ 1974 h 2054"/>
                <a:gd name="T36" fmla="*/ 826 w 1592"/>
                <a:gd name="T37" fmla="*/ 2014 h 2054"/>
                <a:gd name="T38" fmla="*/ 546 w 1592"/>
                <a:gd name="T39" fmla="*/ 2054 h 2054"/>
                <a:gd name="T40" fmla="*/ 546 w 1592"/>
                <a:gd name="T41" fmla="*/ 1974 h 2054"/>
                <a:gd name="T42" fmla="*/ 1266 w 1592"/>
                <a:gd name="T43" fmla="*/ 1974 h 2054"/>
                <a:gd name="T44" fmla="*/ 1266 w 1592"/>
                <a:gd name="T45" fmla="*/ 2054 h 2054"/>
                <a:gd name="T46" fmla="*/ 986 w 1592"/>
                <a:gd name="T47" fmla="*/ 2014 h 2054"/>
                <a:gd name="T48" fmla="*/ 1506 w 1592"/>
                <a:gd name="T49" fmla="*/ 1974 h 2054"/>
                <a:gd name="T50" fmla="*/ 1512 w 1592"/>
                <a:gd name="T51" fmla="*/ 2014 h 2054"/>
                <a:gd name="T52" fmla="*/ 1552 w 1592"/>
                <a:gd name="T53" fmla="*/ 1780 h 2054"/>
                <a:gd name="T54" fmla="*/ 1592 w 1592"/>
                <a:gd name="T55" fmla="*/ 2014 h 2054"/>
                <a:gd name="T56" fmla="*/ 1506 w 1592"/>
                <a:gd name="T57" fmla="*/ 2054 h 2054"/>
                <a:gd name="T58" fmla="*/ 1506 w 1592"/>
                <a:gd name="T59" fmla="*/ 1974 h 2054"/>
                <a:gd name="T60" fmla="*/ 1512 w 1592"/>
                <a:gd name="T61" fmla="*/ 1340 h 2054"/>
                <a:gd name="T62" fmla="*/ 1592 w 1592"/>
                <a:gd name="T63" fmla="*/ 1340 h 2054"/>
                <a:gd name="T64" fmla="*/ 1552 w 1592"/>
                <a:gd name="T65" fmla="*/ 1620 h 2054"/>
                <a:gd name="T66" fmla="*/ 1512 w 1592"/>
                <a:gd name="T67" fmla="*/ 1100 h 2054"/>
                <a:gd name="T68" fmla="*/ 1552 w 1592"/>
                <a:gd name="T69" fmla="*/ 820 h 2054"/>
                <a:gd name="T70" fmla="*/ 1592 w 1592"/>
                <a:gd name="T71" fmla="*/ 1100 h 2054"/>
                <a:gd name="T72" fmla="*/ 1512 w 1592"/>
                <a:gd name="T73" fmla="*/ 1100 h 2054"/>
                <a:gd name="T74" fmla="*/ 1512 w 1592"/>
                <a:gd name="T75" fmla="*/ 380 h 2054"/>
                <a:gd name="T76" fmla="*/ 1592 w 1592"/>
                <a:gd name="T77" fmla="*/ 380 h 2054"/>
                <a:gd name="T78" fmla="*/ 1552 w 1592"/>
                <a:gd name="T79" fmla="*/ 660 h 2054"/>
                <a:gd name="T80" fmla="*/ 1512 w 1592"/>
                <a:gd name="T81" fmla="*/ 140 h 2054"/>
                <a:gd name="T82" fmla="*/ 1552 w 1592"/>
                <a:gd name="T83" fmla="*/ 80 h 2054"/>
                <a:gd name="T84" fmla="*/ 1371 w 1592"/>
                <a:gd name="T85" fmla="*/ 40 h 2054"/>
                <a:gd name="T86" fmla="*/ 1552 w 1592"/>
                <a:gd name="T87" fmla="*/ 0 h 2054"/>
                <a:gd name="T88" fmla="*/ 1592 w 1592"/>
                <a:gd name="T89" fmla="*/ 140 h 2054"/>
                <a:gd name="T90" fmla="*/ 1512 w 1592"/>
                <a:gd name="T91" fmla="*/ 140 h 2054"/>
                <a:gd name="T92" fmla="*/ 931 w 1592"/>
                <a:gd name="T93" fmla="*/ 80 h 2054"/>
                <a:gd name="T94" fmla="*/ 931 w 1592"/>
                <a:gd name="T95" fmla="*/ 0 h 2054"/>
                <a:gd name="T96" fmla="*/ 1211 w 1592"/>
                <a:gd name="T97" fmla="*/ 40 h 2054"/>
                <a:gd name="T98" fmla="*/ 691 w 1592"/>
                <a:gd name="T99" fmla="*/ 80 h 2054"/>
                <a:gd name="T100" fmla="*/ 411 w 1592"/>
                <a:gd name="T101" fmla="*/ 40 h 2054"/>
                <a:gd name="T102" fmla="*/ 691 w 1592"/>
                <a:gd name="T103" fmla="*/ 0 h 2054"/>
                <a:gd name="T104" fmla="*/ 691 w 1592"/>
                <a:gd name="T105" fmla="*/ 80 h 2054"/>
                <a:gd name="T106" fmla="*/ 40 w 1592"/>
                <a:gd name="T107" fmla="*/ 80 h 2054"/>
                <a:gd name="T108" fmla="*/ 40 w 1592"/>
                <a:gd name="T109" fmla="*/ 0 h 2054"/>
                <a:gd name="T110" fmla="*/ 251 w 1592"/>
                <a:gd name="T111" fmla="*/ 40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92" h="2054">
                  <a:moveTo>
                    <a:pt x="80" y="120"/>
                  </a:moveTo>
                  <a:lnTo>
                    <a:pt x="80" y="360"/>
                  </a:lnTo>
                  <a:cubicBezTo>
                    <a:pt x="80" y="383"/>
                    <a:pt x="62" y="400"/>
                    <a:pt x="40" y="400"/>
                  </a:cubicBezTo>
                  <a:cubicBezTo>
                    <a:pt x="18" y="400"/>
                    <a:pt x="0" y="383"/>
                    <a:pt x="0" y="360"/>
                  </a:cubicBezTo>
                  <a:lnTo>
                    <a:pt x="0" y="120"/>
                  </a:lnTo>
                  <a:cubicBezTo>
                    <a:pt x="0" y="98"/>
                    <a:pt x="18" y="80"/>
                    <a:pt x="40" y="80"/>
                  </a:cubicBezTo>
                  <a:cubicBezTo>
                    <a:pt x="62" y="80"/>
                    <a:pt x="80" y="98"/>
                    <a:pt x="80" y="120"/>
                  </a:cubicBezTo>
                  <a:close/>
                  <a:moveTo>
                    <a:pt x="80" y="600"/>
                  </a:moveTo>
                  <a:lnTo>
                    <a:pt x="80" y="840"/>
                  </a:lnTo>
                  <a:cubicBezTo>
                    <a:pt x="80" y="863"/>
                    <a:pt x="62" y="880"/>
                    <a:pt x="40" y="880"/>
                  </a:cubicBezTo>
                  <a:cubicBezTo>
                    <a:pt x="18" y="880"/>
                    <a:pt x="0" y="863"/>
                    <a:pt x="0" y="840"/>
                  </a:cubicBezTo>
                  <a:lnTo>
                    <a:pt x="0" y="600"/>
                  </a:lnTo>
                  <a:cubicBezTo>
                    <a:pt x="0" y="578"/>
                    <a:pt x="18" y="560"/>
                    <a:pt x="40" y="560"/>
                  </a:cubicBezTo>
                  <a:cubicBezTo>
                    <a:pt x="62" y="560"/>
                    <a:pt x="80" y="578"/>
                    <a:pt x="80" y="600"/>
                  </a:cubicBezTo>
                  <a:close/>
                  <a:moveTo>
                    <a:pt x="80" y="1080"/>
                  </a:moveTo>
                  <a:lnTo>
                    <a:pt x="80" y="1320"/>
                  </a:lnTo>
                  <a:cubicBezTo>
                    <a:pt x="80" y="1343"/>
                    <a:pt x="62" y="1360"/>
                    <a:pt x="40" y="1360"/>
                  </a:cubicBezTo>
                  <a:cubicBezTo>
                    <a:pt x="18" y="1360"/>
                    <a:pt x="0" y="1343"/>
                    <a:pt x="0" y="1320"/>
                  </a:cubicBezTo>
                  <a:lnTo>
                    <a:pt x="0" y="1080"/>
                  </a:lnTo>
                  <a:cubicBezTo>
                    <a:pt x="0" y="1058"/>
                    <a:pt x="18" y="1040"/>
                    <a:pt x="40" y="1040"/>
                  </a:cubicBezTo>
                  <a:cubicBezTo>
                    <a:pt x="62" y="1040"/>
                    <a:pt x="80" y="1058"/>
                    <a:pt x="80" y="1080"/>
                  </a:cubicBezTo>
                  <a:close/>
                  <a:moveTo>
                    <a:pt x="80" y="1560"/>
                  </a:moveTo>
                  <a:lnTo>
                    <a:pt x="80" y="1800"/>
                  </a:lnTo>
                  <a:cubicBezTo>
                    <a:pt x="80" y="1823"/>
                    <a:pt x="62" y="1840"/>
                    <a:pt x="40" y="1840"/>
                  </a:cubicBezTo>
                  <a:cubicBezTo>
                    <a:pt x="18" y="1840"/>
                    <a:pt x="0" y="1823"/>
                    <a:pt x="0" y="1800"/>
                  </a:cubicBezTo>
                  <a:lnTo>
                    <a:pt x="0" y="1560"/>
                  </a:lnTo>
                  <a:cubicBezTo>
                    <a:pt x="0" y="1538"/>
                    <a:pt x="18" y="1520"/>
                    <a:pt x="40" y="1520"/>
                  </a:cubicBezTo>
                  <a:cubicBezTo>
                    <a:pt x="62" y="1520"/>
                    <a:pt x="80" y="1538"/>
                    <a:pt x="80" y="1560"/>
                  </a:cubicBezTo>
                  <a:close/>
                  <a:moveTo>
                    <a:pt x="66" y="1974"/>
                  </a:moveTo>
                  <a:lnTo>
                    <a:pt x="306" y="1974"/>
                  </a:lnTo>
                  <a:cubicBezTo>
                    <a:pt x="328" y="1974"/>
                    <a:pt x="346" y="1992"/>
                    <a:pt x="346" y="2014"/>
                  </a:cubicBezTo>
                  <a:cubicBezTo>
                    <a:pt x="346" y="2036"/>
                    <a:pt x="328" y="2054"/>
                    <a:pt x="306" y="2054"/>
                  </a:cubicBezTo>
                  <a:lnTo>
                    <a:pt x="66" y="2054"/>
                  </a:lnTo>
                  <a:cubicBezTo>
                    <a:pt x="44" y="2054"/>
                    <a:pt x="26" y="2036"/>
                    <a:pt x="26" y="2014"/>
                  </a:cubicBezTo>
                  <a:cubicBezTo>
                    <a:pt x="26" y="1992"/>
                    <a:pt x="44" y="1974"/>
                    <a:pt x="66" y="1974"/>
                  </a:cubicBezTo>
                  <a:close/>
                  <a:moveTo>
                    <a:pt x="546" y="1974"/>
                  </a:moveTo>
                  <a:lnTo>
                    <a:pt x="786" y="1974"/>
                  </a:lnTo>
                  <a:cubicBezTo>
                    <a:pt x="808" y="1974"/>
                    <a:pt x="826" y="1992"/>
                    <a:pt x="826" y="2014"/>
                  </a:cubicBezTo>
                  <a:cubicBezTo>
                    <a:pt x="826" y="2036"/>
                    <a:pt x="808" y="2054"/>
                    <a:pt x="786" y="2054"/>
                  </a:cubicBezTo>
                  <a:lnTo>
                    <a:pt x="546" y="2054"/>
                  </a:lnTo>
                  <a:cubicBezTo>
                    <a:pt x="524" y="2054"/>
                    <a:pt x="506" y="2036"/>
                    <a:pt x="506" y="2014"/>
                  </a:cubicBezTo>
                  <a:cubicBezTo>
                    <a:pt x="506" y="1992"/>
                    <a:pt x="524" y="1974"/>
                    <a:pt x="546" y="1974"/>
                  </a:cubicBezTo>
                  <a:close/>
                  <a:moveTo>
                    <a:pt x="1026" y="1974"/>
                  </a:moveTo>
                  <a:lnTo>
                    <a:pt x="1266" y="1974"/>
                  </a:lnTo>
                  <a:cubicBezTo>
                    <a:pt x="1288" y="1974"/>
                    <a:pt x="1306" y="1992"/>
                    <a:pt x="1306" y="2014"/>
                  </a:cubicBezTo>
                  <a:cubicBezTo>
                    <a:pt x="1306" y="2036"/>
                    <a:pt x="1288" y="2054"/>
                    <a:pt x="1266" y="2054"/>
                  </a:cubicBezTo>
                  <a:lnTo>
                    <a:pt x="1026" y="2054"/>
                  </a:lnTo>
                  <a:cubicBezTo>
                    <a:pt x="1004" y="2054"/>
                    <a:pt x="986" y="2036"/>
                    <a:pt x="986" y="2014"/>
                  </a:cubicBezTo>
                  <a:cubicBezTo>
                    <a:pt x="986" y="1992"/>
                    <a:pt x="1004" y="1974"/>
                    <a:pt x="1026" y="1974"/>
                  </a:cubicBezTo>
                  <a:close/>
                  <a:moveTo>
                    <a:pt x="1506" y="1974"/>
                  </a:moveTo>
                  <a:lnTo>
                    <a:pt x="1552" y="1974"/>
                  </a:lnTo>
                  <a:lnTo>
                    <a:pt x="1512" y="2014"/>
                  </a:lnTo>
                  <a:lnTo>
                    <a:pt x="1512" y="1820"/>
                  </a:lnTo>
                  <a:cubicBezTo>
                    <a:pt x="1512" y="1798"/>
                    <a:pt x="1530" y="1780"/>
                    <a:pt x="1552" y="1780"/>
                  </a:cubicBezTo>
                  <a:cubicBezTo>
                    <a:pt x="1574" y="1780"/>
                    <a:pt x="1592" y="1798"/>
                    <a:pt x="1592" y="1820"/>
                  </a:cubicBezTo>
                  <a:lnTo>
                    <a:pt x="1592" y="2014"/>
                  </a:lnTo>
                  <a:cubicBezTo>
                    <a:pt x="1592" y="2036"/>
                    <a:pt x="1574" y="2054"/>
                    <a:pt x="1552" y="2054"/>
                  </a:cubicBezTo>
                  <a:lnTo>
                    <a:pt x="1506" y="2054"/>
                  </a:lnTo>
                  <a:cubicBezTo>
                    <a:pt x="1484" y="2054"/>
                    <a:pt x="1466" y="2036"/>
                    <a:pt x="1466" y="2014"/>
                  </a:cubicBezTo>
                  <a:cubicBezTo>
                    <a:pt x="1466" y="1992"/>
                    <a:pt x="1484" y="1974"/>
                    <a:pt x="1506" y="1974"/>
                  </a:cubicBezTo>
                  <a:close/>
                  <a:moveTo>
                    <a:pt x="1512" y="1580"/>
                  </a:moveTo>
                  <a:lnTo>
                    <a:pt x="1512" y="1340"/>
                  </a:lnTo>
                  <a:cubicBezTo>
                    <a:pt x="1512" y="1318"/>
                    <a:pt x="1530" y="1300"/>
                    <a:pt x="1552" y="1300"/>
                  </a:cubicBezTo>
                  <a:cubicBezTo>
                    <a:pt x="1574" y="1300"/>
                    <a:pt x="1592" y="1318"/>
                    <a:pt x="1592" y="1340"/>
                  </a:cubicBezTo>
                  <a:lnTo>
                    <a:pt x="1592" y="1580"/>
                  </a:lnTo>
                  <a:cubicBezTo>
                    <a:pt x="1592" y="1602"/>
                    <a:pt x="1574" y="1620"/>
                    <a:pt x="1552" y="1620"/>
                  </a:cubicBezTo>
                  <a:cubicBezTo>
                    <a:pt x="1530" y="1620"/>
                    <a:pt x="1512" y="1602"/>
                    <a:pt x="1512" y="1580"/>
                  </a:cubicBezTo>
                  <a:close/>
                  <a:moveTo>
                    <a:pt x="1512" y="1100"/>
                  </a:moveTo>
                  <a:lnTo>
                    <a:pt x="1512" y="860"/>
                  </a:lnTo>
                  <a:cubicBezTo>
                    <a:pt x="1512" y="838"/>
                    <a:pt x="1530" y="820"/>
                    <a:pt x="1552" y="820"/>
                  </a:cubicBezTo>
                  <a:cubicBezTo>
                    <a:pt x="1574" y="820"/>
                    <a:pt x="1592" y="838"/>
                    <a:pt x="1592" y="860"/>
                  </a:cubicBezTo>
                  <a:lnTo>
                    <a:pt x="1592" y="1100"/>
                  </a:lnTo>
                  <a:cubicBezTo>
                    <a:pt x="1592" y="1122"/>
                    <a:pt x="1574" y="1140"/>
                    <a:pt x="1552" y="1140"/>
                  </a:cubicBezTo>
                  <a:cubicBezTo>
                    <a:pt x="1530" y="1140"/>
                    <a:pt x="1512" y="1122"/>
                    <a:pt x="1512" y="1100"/>
                  </a:cubicBezTo>
                  <a:close/>
                  <a:moveTo>
                    <a:pt x="1512" y="620"/>
                  </a:moveTo>
                  <a:lnTo>
                    <a:pt x="1512" y="380"/>
                  </a:lnTo>
                  <a:cubicBezTo>
                    <a:pt x="1512" y="358"/>
                    <a:pt x="1530" y="340"/>
                    <a:pt x="1552" y="340"/>
                  </a:cubicBezTo>
                  <a:cubicBezTo>
                    <a:pt x="1574" y="340"/>
                    <a:pt x="1592" y="358"/>
                    <a:pt x="1592" y="380"/>
                  </a:cubicBezTo>
                  <a:lnTo>
                    <a:pt x="1592" y="620"/>
                  </a:lnTo>
                  <a:cubicBezTo>
                    <a:pt x="1592" y="642"/>
                    <a:pt x="1574" y="660"/>
                    <a:pt x="1552" y="660"/>
                  </a:cubicBezTo>
                  <a:cubicBezTo>
                    <a:pt x="1530" y="660"/>
                    <a:pt x="1512" y="642"/>
                    <a:pt x="1512" y="620"/>
                  </a:cubicBezTo>
                  <a:close/>
                  <a:moveTo>
                    <a:pt x="1512" y="140"/>
                  </a:moveTo>
                  <a:lnTo>
                    <a:pt x="1512" y="40"/>
                  </a:lnTo>
                  <a:lnTo>
                    <a:pt x="1552" y="80"/>
                  </a:lnTo>
                  <a:lnTo>
                    <a:pt x="1411" y="80"/>
                  </a:lnTo>
                  <a:cubicBezTo>
                    <a:pt x="1389" y="80"/>
                    <a:pt x="1371" y="63"/>
                    <a:pt x="1371" y="40"/>
                  </a:cubicBezTo>
                  <a:cubicBezTo>
                    <a:pt x="1371" y="18"/>
                    <a:pt x="1389" y="0"/>
                    <a:pt x="1411" y="0"/>
                  </a:cubicBezTo>
                  <a:lnTo>
                    <a:pt x="1552" y="0"/>
                  </a:lnTo>
                  <a:cubicBezTo>
                    <a:pt x="1574" y="0"/>
                    <a:pt x="1592" y="18"/>
                    <a:pt x="1592" y="40"/>
                  </a:cubicBezTo>
                  <a:lnTo>
                    <a:pt x="1592" y="140"/>
                  </a:lnTo>
                  <a:cubicBezTo>
                    <a:pt x="1592" y="162"/>
                    <a:pt x="1574" y="180"/>
                    <a:pt x="1552" y="180"/>
                  </a:cubicBezTo>
                  <a:cubicBezTo>
                    <a:pt x="1530" y="180"/>
                    <a:pt x="1512" y="162"/>
                    <a:pt x="1512" y="140"/>
                  </a:cubicBezTo>
                  <a:close/>
                  <a:moveTo>
                    <a:pt x="1171" y="80"/>
                  </a:moveTo>
                  <a:lnTo>
                    <a:pt x="931" y="80"/>
                  </a:lnTo>
                  <a:cubicBezTo>
                    <a:pt x="909" y="80"/>
                    <a:pt x="891" y="63"/>
                    <a:pt x="891" y="40"/>
                  </a:cubicBezTo>
                  <a:cubicBezTo>
                    <a:pt x="891" y="18"/>
                    <a:pt x="909" y="0"/>
                    <a:pt x="931" y="0"/>
                  </a:cubicBezTo>
                  <a:lnTo>
                    <a:pt x="1171" y="0"/>
                  </a:lnTo>
                  <a:cubicBezTo>
                    <a:pt x="1193" y="0"/>
                    <a:pt x="1211" y="18"/>
                    <a:pt x="1211" y="40"/>
                  </a:cubicBezTo>
                  <a:cubicBezTo>
                    <a:pt x="1211" y="63"/>
                    <a:pt x="1193" y="80"/>
                    <a:pt x="1171" y="80"/>
                  </a:cubicBezTo>
                  <a:close/>
                  <a:moveTo>
                    <a:pt x="691" y="80"/>
                  </a:moveTo>
                  <a:lnTo>
                    <a:pt x="451" y="80"/>
                  </a:lnTo>
                  <a:cubicBezTo>
                    <a:pt x="429" y="80"/>
                    <a:pt x="411" y="63"/>
                    <a:pt x="411" y="40"/>
                  </a:cubicBezTo>
                  <a:cubicBezTo>
                    <a:pt x="411" y="18"/>
                    <a:pt x="429" y="0"/>
                    <a:pt x="451" y="0"/>
                  </a:cubicBezTo>
                  <a:lnTo>
                    <a:pt x="691" y="0"/>
                  </a:lnTo>
                  <a:cubicBezTo>
                    <a:pt x="713" y="0"/>
                    <a:pt x="731" y="18"/>
                    <a:pt x="731" y="40"/>
                  </a:cubicBezTo>
                  <a:cubicBezTo>
                    <a:pt x="731" y="63"/>
                    <a:pt x="713" y="80"/>
                    <a:pt x="691" y="80"/>
                  </a:cubicBezTo>
                  <a:close/>
                  <a:moveTo>
                    <a:pt x="211" y="80"/>
                  </a:moveTo>
                  <a:lnTo>
                    <a:pt x="40" y="80"/>
                  </a:lnTo>
                  <a:cubicBezTo>
                    <a:pt x="18" y="80"/>
                    <a:pt x="0" y="63"/>
                    <a:pt x="0" y="40"/>
                  </a:cubicBezTo>
                  <a:cubicBezTo>
                    <a:pt x="0" y="18"/>
                    <a:pt x="18" y="0"/>
                    <a:pt x="40" y="0"/>
                  </a:cubicBezTo>
                  <a:lnTo>
                    <a:pt x="211" y="0"/>
                  </a:lnTo>
                  <a:cubicBezTo>
                    <a:pt x="233" y="0"/>
                    <a:pt x="251" y="18"/>
                    <a:pt x="251" y="40"/>
                  </a:cubicBezTo>
                  <a:cubicBezTo>
                    <a:pt x="251" y="63"/>
                    <a:pt x="233" y="80"/>
                    <a:pt x="211" y="8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24">
              <a:extLst>
                <a:ext uri="{FF2B5EF4-FFF2-40B4-BE49-F238E27FC236}">
                  <a16:creationId xmlns:a16="http://schemas.microsoft.com/office/drawing/2014/main" id="{6641D4D4-3965-4D6D-F755-8AA05228CD2E}"/>
                </a:ext>
              </a:extLst>
            </p:cNvPr>
            <p:cNvSpPr>
              <a:spLocks noChangeArrowheads="1"/>
            </p:cNvSpPr>
            <p:nvPr/>
          </p:nvSpPr>
          <p:spPr bwMode="auto">
            <a:xfrm>
              <a:off x="5453" y="2310"/>
              <a:ext cx="179"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ACK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5">
              <a:extLst>
                <a:ext uri="{FF2B5EF4-FFF2-40B4-BE49-F238E27FC236}">
                  <a16:creationId xmlns:a16="http://schemas.microsoft.com/office/drawing/2014/main" id="{2A11F776-FD05-8E81-7E10-2CCB4FBCD704}"/>
                </a:ext>
              </a:extLst>
            </p:cNvPr>
            <p:cNvSpPr>
              <a:spLocks noChangeArrowheads="1"/>
            </p:cNvSpPr>
            <p:nvPr/>
          </p:nvSpPr>
          <p:spPr bwMode="auto">
            <a:xfrm>
              <a:off x="5861" y="2233"/>
              <a:ext cx="505" cy="2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6">
              <a:extLst>
                <a:ext uri="{FF2B5EF4-FFF2-40B4-BE49-F238E27FC236}">
                  <a16:creationId xmlns:a16="http://schemas.microsoft.com/office/drawing/2014/main" id="{70AF7F38-1049-2CF1-35EA-C4221BCCCF33}"/>
                </a:ext>
              </a:extLst>
            </p:cNvPr>
            <p:cNvSpPr>
              <a:spLocks noChangeArrowheads="1"/>
            </p:cNvSpPr>
            <p:nvPr/>
          </p:nvSpPr>
          <p:spPr bwMode="auto">
            <a:xfrm>
              <a:off x="5861" y="2233"/>
              <a:ext cx="505" cy="243"/>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7">
              <a:extLst>
                <a:ext uri="{FF2B5EF4-FFF2-40B4-BE49-F238E27FC236}">
                  <a16:creationId xmlns:a16="http://schemas.microsoft.com/office/drawing/2014/main" id="{0627B57E-833C-0D8B-3A6F-CE5603936E47}"/>
                </a:ext>
              </a:extLst>
            </p:cNvPr>
            <p:cNvSpPr>
              <a:spLocks noChangeArrowheads="1"/>
            </p:cNvSpPr>
            <p:nvPr/>
          </p:nvSpPr>
          <p:spPr bwMode="auto">
            <a:xfrm>
              <a:off x="6022" y="2304"/>
              <a:ext cx="15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8">
              <a:extLst>
                <a:ext uri="{FF2B5EF4-FFF2-40B4-BE49-F238E27FC236}">
                  <a16:creationId xmlns:a16="http://schemas.microsoft.com/office/drawing/2014/main" id="{F1748008-07CE-BD05-7D77-5095935E1749}"/>
                </a:ext>
              </a:extLst>
            </p:cNvPr>
            <p:cNvSpPr>
              <a:spLocks noChangeArrowheads="1"/>
            </p:cNvSpPr>
            <p:nvPr/>
          </p:nvSpPr>
          <p:spPr bwMode="auto">
            <a:xfrm>
              <a:off x="4226" y="1694"/>
              <a:ext cx="251" cy="2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DD5E3D1B-470B-383C-B4BE-B7D9CC84668B}"/>
                </a:ext>
              </a:extLst>
            </p:cNvPr>
            <p:cNvSpPr>
              <a:spLocks noChangeArrowheads="1"/>
            </p:cNvSpPr>
            <p:nvPr/>
          </p:nvSpPr>
          <p:spPr bwMode="auto">
            <a:xfrm>
              <a:off x="4226" y="1694"/>
              <a:ext cx="251" cy="243"/>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Rectangle 30">
              <a:extLst>
                <a:ext uri="{FF2B5EF4-FFF2-40B4-BE49-F238E27FC236}">
                  <a16:creationId xmlns:a16="http://schemas.microsoft.com/office/drawing/2014/main" id="{2EFD7521-9ABC-CDBD-BE73-26717A57EC68}"/>
                </a:ext>
              </a:extLst>
            </p:cNvPr>
            <p:cNvSpPr>
              <a:spLocks noChangeArrowheads="1"/>
            </p:cNvSpPr>
            <p:nvPr/>
          </p:nvSpPr>
          <p:spPr bwMode="auto">
            <a:xfrm>
              <a:off x="4257" y="1765"/>
              <a:ext cx="1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b="1" dirty="0">
                  <a:solidFill>
                    <a:srgbClr val="000000"/>
                  </a:solidFill>
                  <a:latin typeface="Calibri" panose="020F0502020204030204" pitchFamily="34" charset="0"/>
                </a:rPr>
                <a:t>MRTT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31">
              <a:extLst>
                <a:ext uri="{FF2B5EF4-FFF2-40B4-BE49-F238E27FC236}">
                  <a16:creationId xmlns:a16="http://schemas.microsoft.com/office/drawing/2014/main" id="{F08386A0-FCFE-E9B7-95E4-FFF727F42672}"/>
                </a:ext>
              </a:extLst>
            </p:cNvPr>
            <p:cNvSpPr>
              <a:spLocks noChangeArrowheads="1"/>
            </p:cNvSpPr>
            <p:nvPr/>
          </p:nvSpPr>
          <p:spPr bwMode="auto">
            <a:xfrm>
              <a:off x="4529" y="2238"/>
              <a:ext cx="187" cy="2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2">
              <a:extLst>
                <a:ext uri="{FF2B5EF4-FFF2-40B4-BE49-F238E27FC236}">
                  <a16:creationId xmlns:a16="http://schemas.microsoft.com/office/drawing/2014/main" id="{F573E7A3-6591-8108-2E9E-167BFDCC2172}"/>
                </a:ext>
              </a:extLst>
            </p:cNvPr>
            <p:cNvSpPr>
              <a:spLocks noChangeArrowheads="1"/>
            </p:cNvSpPr>
            <p:nvPr/>
          </p:nvSpPr>
          <p:spPr bwMode="auto">
            <a:xfrm>
              <a:off x="4529" y="2238"/>
              <a:ext cx="187" cy="244"/>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Rectangle 33">
              <a:extLst>
                <a:ext uri="{FF2B5EF4-FFF2-40B4-BE49-F238E27FC236}">
                  <a16:creationId xmlns:a16="http://schemas.microsoft.com/office/drawing/2014/main" id="{E2A9BA89-220F-5D0F-0751-44375C7E57B8}"/>
                </a:ext>
              </a:extLst>
            </p:cNvPr>
            <p:cNvSpPr>
              <a:spLocks noChangeArrowheads="1"/>
            </p:cNvSpPr>
            <p:nvPr/>
          </p:nvSpPr>
          <p:spPr bwMode="auto">
            <a:xfrm>
              <a:off x="4564" y="2310"/>
              <a:ext cx="164"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Line 34">
              <a:extLst>
                <a:ext uri="{FF2B5EF4-FFF2-40B4-BE49-F238E27FC236}">
                  <a16:creationId xmlns:a16="http://schemas.microsoft.com/office/drawing/2014/main" id="{D893DC38-8EE1-587A-E2A3-640D9FF4A537}"/>
                </a:ext>
              </a:extLst>
            </p:cNvPr>
            <p:cNvSpPr>
              <a:spLocks noChangeShapeType="1"/>
            </p:cNvSpPr>
            <p:nvPr/>
          </p:nvSpPr>
          <p:spPr bwMode="auto">
            <a:xfrm>
              <a:off x="4304" y="1399"/>
              <a:ext cx="2809"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35">
              <a:extLst>
                <a:ext uri="{FF2B5EF4-FFF2-40B4-BE49-F238E27FC236}">
                  <a16:creationId xmlns:a16="http://schemas.microsoft.com/office/drawing/2014/main" id="{D47E22A6-FDC4-460F-2EF1-C551235F3B3E}"/>
                </a:ext>
              </a:extLst>
            </p:cNvPr>
            <p:cNvSpPr>
              <a:spLocks/>
            </p:cNvSpPr>
            <p:nvPr/>
          </p:nvSpPr>
          <p:spPr bwMode="auto">
            <a:xfrm>
              <a:off x="4232" y="1373"/>
              <a:ext cx="79" cy="53"/>
            </a:xfrm>
            <a:custGeom>
              <a:avLst/>
              <a:gdLst>
                <a:gd name="T0" fmla="*/ 79 w 79"/>
                <a:gd name="T1" fmla="*/ 53 h 53"/>
                <a:gd name="T2" fmla="*/ 0 w 79"/>
                <a:gd name="T3" fmla="*/ 26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6"/>
                  </a:lnTo>
                  <a:lnTo>
                    <a:pt x="79" y="0"/>
                  </a:lnTo>
                  <a:lnTo>
                    <a:pt x="79"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6">
              <a:extLst>
                <a:ext uri="{FF2B5EF4-FFF2-40B4-BE49-F238E27FC236}">
                  <a16:creationId xmlns:a16="http://schemas.microsoft.com/office/drawing/2014/main" id="{570A87D1-0751-DE5D-1925-1EA34BD53137}"/>
                </a:ext>
              </a:extLst>
            </p:cNvPr>
            <p:cNvSpPr>
              <a:spLocks/>
            </p:cNvSpPr>
            <p:nvPr/>
          </p:nvSpPr>
          <p:spPr bwMode="auto">
            <a:xfrm>
              <a:off x="7106" y="1373"/>
              <a:ext cx="80" cy="53"/>
            </a:xfrm>
            <a:custGeom>
              <a:avLst/>
              <a:gdLst>
                <a:gd name="T0" fmla="*/ 0 w 80"/>
                <a:gd name="T1" fmla="*/ 0 h 53"/>
                <a:gd name="T2" fmla="*/ 80 w 80"/>
                <a:gd name="T3" fmla="*/ 26 h 53"/>
                <a:gd name="T4" fmla="*/ 0 w 80"/>
                <a:gd name="T5" fmla="*/ 53 h 53"/>
                <a:gd name="T6" fmla="*/ 0 w 80"/>
                <a:gd name="T7" fmla="*/ 0 h 53"/>
              </a:gdLst>
              <a:ahLst/>
              <a:cxnLst>
                <a:cxn ang="0">
                  <a:pos x="T0" y="T1"/>
                </a:cxn>
                <a:cxn ang="0">
                  <a:pos x="T2" y="T3"/>
                </a:cxn>
                <a:cxn ang="0">
                  <a:pos x="T4" y="T5"/>
                </a:cxn>
                <a:cxn ang="0">
                  <a:pos x="T6" y="T7"/>
                </a:cxn>
              </a:cxnLst>
              <a:rect l="0" t="0" r="r" b="b"/>
              <a:pathLst>
                <a:path w="80" h="53">
                  <a:moveTo>
                    <a:pt x="0" y="0"/>
                  </a:moveTo>
                  <a:lnTo>
                    <a:pt x="80" y="26"/>
                  </a:lnTo>
                  <a:lnTo>
                    <a:pt x="0" y="5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7">
              <a:extLst>
                <a:ext uri="{FF2B5EF4-FFF2-40B4-BE49-F238E27FC236}">
                  <a16:creationId xmlns:a16="http://schemas.microsoft.com/office/drawing/2014/main" id="{FAC2EF35-0938-DD70-73FA-0BEDD3E9B567}"/>
                </a:ext>
              </a:extLst>
            </p:cNvPr>
            <p:cNvSpPr>
              <a:spLocks noChangeArrowheads="1"/>
            </p:cNvSpPr>
            <p:nvPr/>
          </p:nvSpPr>
          <p:spPr bwMode="auto">
            <a:xfrm>
              <a:off x="5564" y="1294"/>
              <a:ext cx="26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TXOP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Freeform 38">
              <a:extLst>
                <a:ext uri="{FF2B5EF4-FFF2-40B4-BE49-F238E27FC236}">
                  <a16:creationId xmlns:a16="http://schemas.microsoft.com/office/drawing/2014/main" id="{2C24D354-39C3-875C-B442-86540E553EE5}"/>
                </a:ext>
              </a:extLst>
            </p:cNvPr>
            <p:cNvSpPr>
              <a:spLocks noEditPoints="1"/>
            </p:cNvSpPr>
            <p:nvPr/>
          </p:nvSpPr>
          <p:spPr bwMode="auto">
            <a:xfrm>
              <a:off x="4227" y="1228"/>
              <a:ext cx="10" cy="2067"/>
            </a:xfrm>
            <a:custGeom>
              <a:avLst/>
              <a:gdLst>
                <a:gd name="T0" fmla="*/ 80 w 80"/>
                <a:gd name="T1" fmla="*/ 600 h 16752"/>
                <a:gd name="T2" fmla="*/ 0 w 80"/>
                <a:gd name="T3" fmla="*/ 600 h 16752"/>
                <a:gd name="T4" fmla="*/ 40 w 80"/>
                <a:gd name="T5" fmla="*/ 0 h 16752"/>
                <a:gd name="T6" fmla="*/ 80 w 80"/>
                <a:gd name="T7" fmla="*/ 1000 h 16752"/>
                <a:gd name="T8" fmla="*/ 40 w 80"/>
                <a:gd name="T9" fmla="*/ 1600 h 16752"/>
                <a:gd name="T10" fmla="*/ 0 w 80"/>
                <a:gd name="T11" fmla="*/ 1000 h 16752"/>
                <a:gd name="T12" fmla="*/ 80 w 80"/>
                <a:gd name="T13" fmla="*/ 1000 h 16752"/>
                <a:gd name="T14" fmla="*/ 80 w 80"/>
                <a:gd name="T15" fmla="*/ 2520 h 16752"/>
                <a:gd name="T16" fmla="*/ 0 w 80"/>
                <a:gd name="T17" fmla="*/ 2520 h 16752"/>
                <a:gd name="T18" fmla="*/ 40 w 80"/>
                <a:gd name="T19" fmla="*/ 1920 h 16752"/>
                <a:gd name="T20" fmla="*/ 80 w 80"/>
                <a:gd name="T21" fmla="*/ 2920 h 16752"/>
                <a:gd name="T22" fmla="*/ 40 w 80"/>
                <a:gd name="T23" fmla="*/ 3520 h 16752"/>
                <a:gd name="T24" fmla="*/ 0 w 80"/>
                <a:gd name="T25" fmla="*/ 2920 h 16752"/>
                <a:gd name="T26" fmla="*/ 80 w 80"/>
                <a:gd name="T27" fmla="*/ 2920 h 16752"/>
                <a:gd name="T28" fmla="*/ 80 w 80"/>
                <a:gd name="T29" fmla="*/ 4440 h 16752"/>
                <a:gd name="T30" fmla="*/ 0 w 80"/>
                <a:gd name="T31" fmla="*/ 4440 h 16752"/>
                <a:gd name="T32" fmla="*/ 40 w 80"/>
                <a:gd name="T33" fmla="*/ 3840 h 16752"/>
                <a:gd name="T34" fmla="*/ 80 w 80"/>
                <a:gd name="T35" fmla="*/ 4840 h 16752"/>
                <a:gd name="T36" fmla="*/ 40 w 80"/>
                <a:gd name="T37" fmla="*/ 5440 h 16752"/>
                <a:gd name="T38" fmla="*/ 0 w 80"/>
                <a:gd name="T39" fmla="*/ 4840 h 16752"/>
                <a:gd name="T40" fmla="*/ 80 w 80"/>
                <a:gd name="T41" fmla="*/ 4840 h 16752"/>
                <a:gd name="T42" fmla="*/ 80 w 80"/>
                <a:gd name="T43" fmla="*/ 6360 h 16752"/>
                <a:gd name="T44" fmla="*/ 0 w 80"/>
                <a:gd name="T45" fmla="*/ 6360 h 16752"/>
                <a:gd name="T46" fmla="*/ 40 w 80"/>
                <a:gd name="T47" fmla="*/ 5760 h 16752"/>
                <a:gd name="T48" fmla="*/ 80 w 80"/>
                <a:gd name="T49" fmla="*/ 6760 h 16752"/>
                <a:gd name="T50" fmla="*/ 40 w 80"/>
                <a:gd name="T51" fmla="*/ 7360 h 16752"/>
                <a:gd name="T52" fmla="*/ 0 w 80"/>
                <a:gd name="T53" fmla="*/ 6760 h 16752"/>
                <a:gd name="T54" fmla="*/ 80 w 80"/>
                <a:gd name="T55" fmla="*/ 6760 h 16752"/>
                <a:gd name="T56" fmla="*/ 80 w 80"/>
                <a:gd name="T57" fmla="*/ 8280 h 16752"/>
                <a:gd name="T58" fmla="*/ 0 w 80"/>
                <a:gd name="T59" fmla="*/ 8280 h 16752"/>
                <a:gd name="T60" fmla="*/ 40 w 80"/>
                <a:gd name="T61" fmla="*/ 7680 h 16752"/>
                <a:gd name="T62" fmla="*/ 80 w 80"/>
                <a:gd name="T63" fmla="*/ 8680 h 16752"/>
                <a:gd name="T64" fmla="*/ 40 w 80"/>
                <a:gd name="T65" fmla="*/ 9280 h 16752"/>
                <a:gd name="T66" fmla="*/ 0 w 80"/>
                <a:gd name="T67" fmla="*/ 8680 h 16752"/>
                <a:gd name="T68" fmla="*/ 80 w 80"/>
                <a:gd name="T69" fmla="*/ 8680 h 16752"/>
                <a:gd name="T70" fmla="*/ 80 w 80"/>
                <a:gd name="T71" fmla="*/ 10200 h 16752"/>
                <a:gd name="T72" fmla="*/ 0 w 80"/>
                <a:gd name="T73" fmla="*/ 10200 h 16752"/>
                <a:gd name="T74" fmla="*/ 40 w 80"/>
                <a:gd name="T75" fmla="*/ 9600 h 16752"/>
                <a:gd name="T76" fmla="*/ 80 w 80"/>
                <a:gd name="T77" fmla="*/ 10600 h 16752"/>
                <a:gd name="T78" fmla="*/ 40 w 80"/>
                <a:gd name="T79" fmla="*/ 11200 h 16752"/>
                <a:gd name="T80" fmla="*/ 0 w 80"/>
                <a:gd name="T81" fmla="*/ 10600 h 16752"/>
                <a:gd name="T82" fmla="*/ 80 w 80"/>
                <a:gd name="T83" fmla="*/ 10600 h 16752"/>
                <a:gd name="T84" fmla="*/ 80 w 80"/>
                <a:gd name="T85" fmla="*/ 12120 h 16752"/>
                <a:gd name="T86" fmla="*/ 0 w 80"/>
                <a:gd name="T87" fmla="*/ 12120 h 16752"/>
                <a:gd name="T88" fmla="*/ 40 w 80"/>
                <a:gd name="T89" fmla="*/ 11520 h 16752"/>
                <a:gd name="T90" fmla="*/ 80 w 80"/>
                <a:gd name="T91" fmla="*/ 12520 h 16752"/>
                <a:gd name="T92" fmla="*/ 40 w 80"/>
                <a:gd name="T93" fmla="*/ 13120 h 16752"/>
                <a:gd name="T94" fmla="*/ 0 w 80"/>
                <a:gd name="T95" fmla="*/ 12520 h 16752"/>
                <a:gd name="T96" fmla="*/ 80 w 80"/>
                <a:gd name="T97" fmla="*/ 12520 h 16752"/>
                <a:gd name="T98" fmla="*/ 80 w 80"/>
                <a:gd name="T99" fmla="*/ 14040 h 16752"/>
                <a:gd name="T100" fmla="*/ 0 w 80"/>
                <a:gd name="T101" fmla="*/ 14040 h 16752"/>
                <a:gd name="T102" fmla="*/ 40 w 80"/>
                <a:gd name="T103" fmla="*/ 13440 h 16752"/>
                <a:gd name="T104" fmla="*/ 80 w 80"/>
                <a:gd name="T105" fmla="*/ 14440 h 16752"/>
                <a:gd name="T106" fmla="*/ 40 w 80"/>
                <a:gd name="T107" fmla="*/ 15040 h 16752"/>
                <a:gd name="T108" fmla="*/ 0 w 80"/>
                <a:gd name="T109" fmla="*/ 14440 h 16752"/>
                <a:gd name="T110" fmla="*/ 80 w 80"/>
                <a:gd name="T111" fmla="*/ 14440 h 16752"/>
                <a:gd name="T112" fmla="*/ 80 w 80"/>
                <a:gd name="T113" fmla="*/ 15960 h 16752"/>
                <a:gd name="T114" fmla="*/ 0 w 80"/>
                <a:gd name="T115" fmla="*/ 15960 h 16752"/>
                <a:gd name="T116" fmla="*/ 40 w 80"/>
                <a:gd name="T117" fmla="*/ 15360 h 16752"/>
                <a:gd name="T118" fmla="*/ 80 w 80"/>
                <a:gd name="T119" fmla="*/ 16360 h 16752"/>
                <a:gd name="T120" fmla="*/ 40 w 80"/>
                <a:gd name="T121" fmla="*/ 16752 h 16752"/>
                <a:gd name="T122" fmla="*/ 0 w 80"/>
                <a:gd name="T123" fmla="*/ 16360 h 16752"/>
                <a:gd name="T124" fmla="*/ 80 w 80"/>
                <a:gd name="T125" fmla="*/ 16360 h 16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16752">
                  <a:moveTo>
                    <a:pt x="80" y="40"/>
                  </a:moveTo>
                  <a:lnTo>
                    <a:pt x="80" y="600"/>
                  </a:lnTo>
                  <a:cubicBezTo>
                    <a:pt x="80" y="623"/>
                    <a:pt x="62" y="640"/>
                    <a:pt x="40" y="640"/>
                  </a:cubicBezTo>
                  <a:cubicBezTo>
                    <a:pt x="18" y="640"/>
                    <a:pt x="0" y="623"/>
                    <a:pt x="0" y="600"/>
                  </a:cubicBezTo>
                  <a:lnTo>
                    <a:pt x="0" y="40"/>
                  </a:lnTo>
                  <a:cubicBezTo>
                    <a:pt x="0" y="18"/>
                    <a:pt x="18" y="0"/>
                    <a:pt x="40" y="0"/>
                  </a:cubicBezTo>
                  <a:cubicBezTo>
                    <a:pt x="62" y="0"/>
                    <a:pt x="80" y="18"/>
                    <a:pt x="80" y="40"/>
                  </a:cubicBezTo>
                  <a:close/>
                  <a:moveTo>
                    <a:pt x="80" y="1000"/>
                  </a:moveTo>
                  <a:lnTo>
                    <a:pt x="80" y="1560"/>
                  </a:lnTo>
                  <a:cubicBezTo>
                    <a:pt x="80" y="1583"/>
                    <a:pt x="62" y="1600"/>
                    <a:pt x="40" y="1600"/>
                  </a:cubicBezTo>
                  <a:cubicBezTo>
                    <a:pt x="18" y="1600"/>
                    <a:pt x="0" y="1583"/>
                    <a:pt x="0" y="1560"/>
                  </a:cubicBezTo>
                  <a:lnTo>
                    <a:pt x="0" y="1000"/>
                  </a:lnTo>
                  <a:cubicBezTo>
                    <a:pt x="0" y="978"/>
                    <a:pt x="18" y="960"/>
                    <a:pt x="40" y="960"/>
                  </a:cubicBezTo>
                  <a:cubicBezTo>
                    <a:pt x="62" y="960"/>
                    <a:pt x="80" y="978"/>
                    <a:pt x="80" y="1000"/>
                  </a:cubicBezTo>
                  <a:close/>
                  <a:moveTo>
                    <a:pt x="80" y="1960"/>
                  </a:moveTo>
                  <a:lnTo>
                    <a:pt x="80" y="2520"/>
                  </a:lnTo>
                  <a:cubicBezTo>
                    <a:pt x="80" y="2543"/>
                    <a:pt x="62" y="2560"/>
                    <a:pt x="40" y="2560"/>
                  </a:cubicBezTo>
                  <a:cubicBezTo>
                    <a:pt x="18" y="2560"/>
                    <a:pt x="0" y="2543"/>
                    <a:pt x="0" y="2520"/>
                  </a:cubicBezTo>
                  <a:lnTo>
                    <a:pt x="0" y="1960"/>
                  </a:lnTo>
                  <a:cubicBezTo>
                    <a:pt x="0" y="1938"/>
                    <a:pt x="18" y="1920"/>
                    <a:pt x="40" y="1920"/>
                  </a:cubicBezTo>
                  <a:cubicBezTo>
                    <a:pt x="62" y="1920"/>
                    <a:pt x="80" y="1938"/>
                    <a:pt x="80" y="1960"/>
                  </a:cubicBezTo>
                  <a:close/>
                  <a:moveTo>
                    <a:pt x="80" y="2920"/>
                  </a:moveTo>
                  <a:lnTo>
                    <a:pt x="80" y="3480"/>
                  </a:lnTo>
                  <a:cubicBezTo>
                    <a:pt x="80" y="3503"/>
                    <a:pt x="62" y="3520"/>
                    <a:pt x="40" y="3520"/>
                  </a:cubicBezTo>
                  <a:cubicBezTo>
                    <a:pt x="18" y="3520"/>
                    <a:pt x="0" y="3503"/>
                    <a:pt x="0" y="3480"/>
                  </a:cubicBezTo>
                  <a:lnTo>
                    <a:pt x="0" y="2920"/>
                  </a:lnTo>
                  <a:cubicBezTo>
                    <a:pt x="0" y="2898"/>
                    <a:pt x="18" y="2880"/>
                    <a:pt x="40" y="2880"/>
                  </a:cubicBezTo>
                  <a:cubicBezTo>
                    <a:pt x="62" y="2880"/>
                    <a:pt x="80" y="2898"/>
                    <a:pt x="80" y="2920"/>
                  </a:cubicBezTo>
                  <a:close/>
                  <a:moveTo>
                    <a:pt x="80" y="3880"/>
                  </a:moveTo>
                  <a:lnTo>
                    <a:pt x="80" y="4440"/>
                  </a:lnTo>
                  <a:cubicBezTo>
                    <a:pt x="80" y="4463"/>
                    <a:pt x="62" y="4480"/>
                    <a:pt x="40" y="4480"/>
                  </a:cubicBezTo>
                  <a:cubicBezTo>
                    <a:pt x="18" y="4480"/>
                    <a:pt x="0" y="4463"/>
                    <a:pt x="0" y="4440"/>
                  </a:cubicBezTo>
                  <a:lnTo>
                    <a:pt x="0" y="3880"/>
                  </a:lnTo>
                  <a:cubicBezTo>
                    <a:pt x="0" y="3858"/>
                    <a:pt x="18" y="3840"/>
                    <a:pt x="40" y="3840"/>
                  </a:cubicBezTo>
                  <a:cubicBezTo>
                    <a:pt x="62" y="3840"/>
                    <a:pt x="80" y="3858"/>
                    <a:pt x="80" y="3880"/>
                  </a:cubicBezTo>
                  <a:close/>
                  <a:moveTo>
                    <a:pt x="80" y="4840"/>
                  </a:moveTo>
                  <a:lnTo>
                    <a:pt x="80" y="5400"/>
                  </a:lnTo>
                  <a:cubicBezTo>
                    <a:pt x="80" y="5423"/>
                    <a:pt x="62" y="5440"/>
                    <a:pt x="40" y="5440"/>
                  </a:cubicBezTo>
                  <a:cubicBezTo>
                    <a:pt x="18" y="5440"/>
                    <a:pt x="0" y="5423"/>
                    <a:pt x="0" y="5400"/>
                  </a:cubicBezTo>
                  <a:lnTo>
                    <a:pt x="0" y="4840"/>
                  </a:lnTo>
                  <a:cubicBezTo>
                    <a:pt x="0" y="4818"/>
                    <a:pt x="18" y="4800"/>
                    <a:pt x="40" y="4800"/>
                  </a:cubicBezTo>
                  <a:cubicBezTo>
                    <a:pt x="62" y="4800"/>
                    <a:pt x="80" y="4818"/>
                    <a:pt x="80" y="4840"/>
                  </a:cubicBezTo>
                  <a:close/>
                  <a:moveTo>
                    <a:pt x="80" y="5800"/>
                  </a:moveTo>
                  <a:lnTo>
                    <a:pt x="80" y="6360"/>
                  </a:lnTo>
                  <a:cubicBezTo>
                    <a:pt x="80" y="6383"/>
                    <a:pt x="62" y="6400"/>
                    <a:pt x="40" y="6400"/>
                  </a:cubicBezTo>
                  <a:cubicBezTo>
                    <a:pt x="18" y="6400"/>
                    <a:pt x="0" y="6383"/>
                    <a:pt x="0" y="6360"/>
                  </a:cubicBezTo>
                  <a:lnTo>
                    <a:pt x="0" y="5800"/>
                  </a:lnTo>
                  <a:cubicBezTo>
                    <a:pt x="0" y="5778"/>
                    <a:pt x="18" y="5760"/>
                    <a:pt x="40" y="5760"/>
                  </a:cubicBezTo>
                  <a:cubicBezTo>
                    <a:pt x="62" y="5760"/>
                    <a:pt x="80" y="5778"/>
                    <a:pt x="80" y="5800"/>
                  </a:cubicBezTo>
                  <a:close/>
                  <a:moveTo>
                    <a:pt x="80" y="6760"/>
                  </a:moveTo>
                  <a:lnTo>
                    <a:pt x="80" y="7320"/>
                  </a:lnTo>
                  <a:cubicBezTo>
                    <a:pt x="80" y="7343"/>
                    <a:pt x="62" y="7360"/>
                    <a:pt x="40" y="7360"/>
                  </a:cubicBezTo>
                  <a:cubicBezTo>
                    <a:pt x="18" y="7360"/>
                    <a:pt x="0" y="7343"/>
                    <a:pt x="0" y="7320"/>
                  </a:cubicBezTo>
                  <a:lnTo>
                    <a:pt x="0" y="6760"/>
                  </a:lnTo>
                  <a:cubicBezTo>
                    <a:pt x="0" y="6738"/>
                    <a:pt x="18" y="6720"/>
                    <a:pt x="40" y="6720"/>
                  </a:cubicBezTo>
                  <a:cubicBezTo>
                    <a:pt x="62" y="6720"/>
                    <a:pt x="80" y="6738"/>
                    <a:pt x="80" y="6760"/>
                  </a:cubicBezTo>
                  <a:close/>
                  <a:moveTo>
                    <a:pt x="80" y="7720"/>
                  </a:moveTo>
                  <a:lnTo>
                    <a:pt x="80" y="8280"/>
                  </a:lnTo>
                  <a:cubicBezTo>
                    <a:pt x="80" y="8303"/>
                    <a:pt x="62" y="8320"/>
                    <a:pt x="40" y="8320"/>
                  </a:cubicBezTo>
                  <a:cubicBezTo>
                    <a:pt x="18" y="8320"/>
                    <a:pt x="0" y="8303"/>
                    <a:pt x="0" y="8280"/>
                  </a:cubicBezTo>
                  <a:lnTo>
                    <a:pt x="0" y="7720"/>
                  </a:lnTo>
                  <a:cubicBezTo>
                    <a:pt x="0" y="7698"/>
                    <a:pt x="18" y="7680"/>
                    <a:pt x="40" y="7680"/>
                  </a:cubicBezTo>
                  <a:cubicBezTo>
                    <a:pt x="62" y="7680"/>
                    <a:pt x="80" y="7698"/>
                    <a:pt x="80" y="7720"/>
                  </a:cubicBezTo>
                  <a:close/>
                  <a:moveTo>
                    <a:pt x="80" y="8680"/>
                  </a:moveTo>
                  <a:lnTo>
                    <a:pt x="80" y="9240"/>
                  </a:lnTo>
                  <a:cubicBezTo>
                    <a:pt x="80" y="9263"/>
                    <a:pt x="62" y="9280"/>
                    <a:pt x="40" y="9280"/>
                  </a:cubicBezTo>
                  <a:cubicBezTo>
                    <a:pt x="18" y="9280"/>
                    <a:pt x="0" y="9263"/>
                    <a:pt x="0" y="9240"/>
                  </a:cubicBezTo>
                  <a:lnTo>
                    <a:pt x="0" y="8680"/>
                  </a:lnTo>
                  <a:cubicBezTo>
                    <a:pt x="0" y="8658"/>
                    <a:pt x="18" y="8640"/>
                    <a:pt x="40" y="8640"/>
                  </a:cubicBezTo>
                  <a:cubicBezTo>
                    <a:pt x="62" y="8640"/>
                    <a:pt x="80" y="8658"/>
                    <a:pt x="80" y="8680"/>
                  </a:cubicBezTo>
                  <a:close/>
                  <a:moveTo>
                    <a:pt x="80" y="9640"/>
                  </a:moveTo>
                  <a:lnTo>
                    <a:pt x="80" y="10200"/>
                  </a:lnTo>
                  <a:cubicBezTo>
                    <a:pt x="80" y="10223"/>
                    <a:pt x="62" y="10240"/>
                    <a:pt x="40" y="10240"/>
                  </a:cubicBezTo>
                  <a:cubicBezTo>
                    <a:pt x="18" y="10240"/>
                    <a:pt x="0" y="10223"/>
                    <a:pt x="0" y="10200"/>
                  </a:cubicBezTo>
                  <a:lnTo>
                    <a:pt x="0" y="9640"/>
                  </a:lnTo>
                  <a:cubicBezTo>
                    <a:pt x="0" y="9618"/>
                    <a:pt x="18" y="9600"/>
                    <a:pt x="40" y="9600"/>
                  </a:cubicBezTo>
                  <a:cubicBezTo>
                    <a:pt x="62" y="9600"/>
                    <a:pt x="80" y="9618"/>
                    <a:pt x="80" y="9640"/>
                  </a:cubicBezTo>
                  <a:close/>
                  <a:moveTo>
                    <a:pt x="80" y="10600"/>
                  </a:moveTo>
                  <a:lnTo>
                    <a:pt x="80" y="11160"/>
                  </a:lnTo>
                  <a:cubicBezTo>
                    <a:pt x="80" y="11183"/>
                    <a:pt x="62" y="11200"/>
                    <a:pt x="40" y="11200"/>
                  </a:cubicBezTo>
                  <a:cubicBezTo>
                    <a:pt x="18" y="11200"/>
                    <a:pt x="0" y="11183"/>
                    <a:pt x="0" y="11160"/>
                  </a:cubicBezTo>
                  <a:lnTo>
                    <a:pt x="0" y="10600"/>
                  </a:lnTo>
                  <a:cubicBezTo>
                    <a:pt x="0" y="10578"/>
                    <a:pt x="18" y="10560"/>
                    <a:pt x="40" y="10560"/>
                  </a:cubicBezTo>
                  <a:cubicBezTo>
                    <a:pt x="62" y="10560"/>
                    <a:pt x="80" y="10578"/>
                    <a:pt x="80" y="10600"/>
                  </a:cubicBezTo>
                  <a:close/>
                  <a:moveTo>
                    <a:pt x="80" y="11560"/>
                  </a:moveTo>
                  <a:lnTo>
                    <a:pt x="80" y="12120"/>
                  </a:lnTo>
                  <a:cubicBezTo>
                    <a:pt x="80" y="12143"/>
                    <a:pt x="62" y="12160"/>
                    <a:pt x="40" y="12160"/>
                  </a:cubicBezTo>
                  <a:cubicBezTo>
                    <a:pt x="18" y="12160"/>
                    <a:pt x="0" y="12143"/>
                    <a:pt x="0" y="12120"/>
                  </a:cubicBezTo>
                  <a:lnTo>
                    <a:pt x="0" y="11560"/>
                  </a:lnTo>
                  <a:cubicBezTo>
                    <a:pt x="0" y="11538"/>
                    <a:pt x="18" y="11520"/>
                    <a:pt x="40" y="11520"/>
                  </a:cubicBezTo>
                  <a:cubicBezTo>
                    <a:pt x="62" y="11520"/>
                    <a:pt x="80" y="11538"/>
                    <a:pt x="80" y="11560"/>
                  </a:cubicBezTo>
                  <a:close/>
                  <a:moveTo>
                    <a:pt x="80" y="12520"/>
                  </a:moveTo>
                  <a:lnTo>
                    <a:pt x="80" y="13080"/>
                  </a:lnTo>
                  <a:cubicBezTo>
                    <a:pt x="80" y="13103"/>
                    <a:pt x="62" y="13120"/>
                    <a:pt x="40" y="13120"/>
                  </a:cubicBezTo>
                  <a:cubicBezTo>
                    <a:pt x="18" y="13120"/>
                    <a:pt x="0" y="13103"/>
                    <a:pt x="0" y="13080"/>
                  </a:cubicBezTo>
                  <a:lnTo>
                    <a:pt x="0" y="12520"/>
                  </a:lnTo>
                  <a:cubicBezTo>
                    <a:pt x="0" y="12498"/>
                    <a:pt x="18" y="12480"/>
                    <a:pt x="40" y="12480"/>
                  </a:cubicBezTo>
                  <a:cubicBezTo>
                    <a:pt x="62" y="12480"/>
                    <a:pt x="80" y="12498"/>
                    <a:pt x="80" y="12520"/>
                  </a:cubicBezTo>
                  <a:close/>
                  <a:moveTo>
                    <a:pt x="80" y="13480"/>
                  </a:moveTo>
                  <a:lnTo>
                    <a:pt x="80" y="14040"/>
                  </a:lnTo>
                  <a:cubicBezTo>
                    <a:pt x="80" y="14063"/>
                    <a:pt x="62" y="14080"/>
                    <a:pt x="40" y="14080"/>
                  </a:cubicBezTo>
                  <a:cubicBezTo>
                    <a:pt x="18" y="14080"/>
                    <a:pt x="0" y="14063"/>
                    <a:pt x="0" y="14040"/>
                  </a:cubicBezTo>
                  <a:lnTo>
                    <a:pt x="0" y="13480"/>
                  </a:lnTo>
                  <a:cubicBezTo>
                    <a:pt x="0" y="13458"/>
                    <a:pt x="18" y="13440"/>
                    <a:pt x="40" y="13440"/>
                  </a:cubicBezTo>
                  <a:cubicBezTo>
                    <a:pt x="62" y="13440"/>
                    <a:pt x="80" y="13458"/>
                    <a:pt x="80" y="13480"/>
                  </a:cubicBezTo>
                  <a:close/>
                  <a:moveTo>
                    <a:pt x="80" y="14440"/>
                  </a:moveTo>
                  <a:lnTo>
                    <a:pt x="80" y="15000"/>
                  </a:lnTo>
                  <a:cubicBezTo>
                    <a:pt x="80" y="15023"/>
                    <a:pt x="62" y="15040"/>
                    <a:pt x="40" y="15040"/>
                  </a:cubicBezTo>
                  <a:cubicBezTo>
                    <a:pt x="18" y="15040"/>
                    <a:pt x="0" y="15023"/>
                    <a:pt x="0" y="15000"/>
                  </a:cubicBezTo>
                  <a:lnTo>
                    <a:pt x="0" y="14440"/>
                  </a:lnTo>
                  <a:cubicBezTo>
                    <a:pt x="0" y="14418"/>
                    <a:pt x="18" y="14400"/>
                    <a:pt x="40" y="14400"/>
                  </a:cubicBezTo>
                  <a:cubicBezTo>
                    <a:pt x="62" y="14400"/>
                    <a:pt x="80" y="14418"/>
                    <a:pt x="80" y="14440"/>
                  </a:cubicBezTo>
                  <a:close/>
                  <a:moveTo>
                    <a:pt x="80" y="15400"/>
                  </a:moveTo>
                  <a:lnTo>
                    <a:pt x="80" y="15960"/>
                  </a:lnTo>
                  <a:cubicBezTo>
                    <a:pt x="80" y="15983"/>
                    <a:pt x="62" y="16000"/>
                    <a:pt x="40" y="16000"/>
                  </a:cubicBezTo>
                  <a:cubicBezTo>
                    <a:pt x="18" y="16000"/>
                    <a:pt x="0" y="15983"/>
                    <a:pt x="0" y="15960"/>
                  </a:cubicBezTo>
                  <a:lnTo>
                    <a:pt x="0" y="15400"/>
                  </a:lnTo>
                  <a:cubicBezTo>
                    <a:pt x="0" y="15378"/>
                    <a:pt x="18" y="15360"/>
                    <a:pt x="40" y="15360"/>
                  </a:cubicBezTo>
                  <a:cubicBezTo>
                    <a:pt x="62" y="15360"/>
                    <a:pt x="80" y="15378"/>
                    <a:pt x="80" y="15400"/>
                  </a:cubicBezTo>
                  <a:close/>
                  <a:moveTo>
                    <a:pt x="80" y="16360"/>
                  </a:moveTo>
                  <a:lnTo>
                    <a:pt x="80" y="16712"/>
                  </a:lnTo>
                  <a:cubicBezTo>
                    <a:pt x="80" y="16734"/>
                    <a:pt x="62" y="16752"/>
                    <a:pt x="40" y="16752"/>
                  </a:cubicBezTo>
                  <a:cubicBezTo>
                    <a:pt x="18" y="16752"/>
                    <a:pt x="0" y="16734"/>
                    <a:pt x="0" y="16712"/>
                  </a:cubicBezTo>
                  <a:lnTo>
                    <a:pt x="0" y="16360"/>
                  </a:lnTo>
                  <a:cubicBezTo>
                    <a:pt x="0" y="16338"/>
                    <a:pt x="18" y="16320"/>
                    <a:pt x="40" y="16320"/>
                  </a:cubicBezTo>
                  <a:cubicBezTo>
                    <a:pt x="62" y="16320"/>
                    <a:pt x="80" y="16338"/>
                    <a:pt x="80" y="1636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Rectangle 39">
              <a:extLst>
                <a:ext uri="{FF2B5EF4-FFF2-40B4-BE49-F238E27FC236}">
                  <a16:creationId xmlns:a16="http://schemas.microsoft.com/office/drawing/2014/main" id="{4646E67F-3D3A-1A3F-67E9-0E58FD6C2B87}"/>
                </a:ext>
              </a:extLst>
            </p:cNvPr>
            <p:cNvSpPr>
              <a:spLocks noChangeArrowheads="1"/>
            </p:cNvSpPr>
            <p:nvPr/>
          </p:nvSpPr>
          <p:spPr bwMode="auto">
            <a:xfrm>
              <a:off x="6462" y="2767"/>
              <a:ext cx="186" cy="2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0">
              <a:extLst>
                <a:ext uri="{FF2B5EF4-FFF2-40B4-BE49-F238E27FC236}">
                  <a16:creationId xmlns:a16="http://schemas.microsoft.com/office/drawing/2014/main" id="{274DCE1C-37B8-E33D-F770-4C4F1F5E367A}"/>
                </a:ext>
              </a:extLst>
            </p:cNvPr>
            <p:cNvSpPr>
              <a:spLocks noChangeArrowheads="1"/>
            </p:cNvSpPr>
            <p:nvPr/>
          </p:nvSpPr>
          <p:spPr bwMode="auto">
            <a:xfrm>
              <a:off x="6462" y="2767"/>
              <a:ext cx="186" cy="243"/>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F72602AC-8375-6DF6-3AF7-7B0AC1F751BC}"/>
                </a:ext>
              </a:extLst>
            </p:cNvPr>
            <p:cNvSpPr>
              <a:spLocks noChangeArrowheads="1"/>
            </p:cNvSpPr>
            <p:nvPr/>
          </p:nvSpPr>
          <p:spPr bwMode="auto">
            <a:xfrm>
              <a:off x="6490" y="2838"/>
              <a:ext cx="179"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ACK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Freeform 42">
              <a:extLst>
                <a:ext uri="{FF2B5EF4-FFF2-40B4-BE49-F238E27FC236}">
                  <a16:creationId xmlns:a16="http://schemas.microsoft.com/office/drawing/2014/main" id="{1DA2A2D9-6248-5276-A497-94C9D829D50B}"/>
                </a:ext>
              </a:extLst>
            </p:cNvPr>
            <p:cNvSpPr>
              <a:spLocks noEditPoints="1"/>
            </p:cNvSpPr>
            <p:nvPr/>
          </p:nvSpPr>
          <p:spPr bwMode="auto">
            <a:xfrm>
              <a:off x="7181" y="1208"/>
              <a:ext cx="10" cy="2066"/>
            </a:xfrm>
            <a:custGeom>
              <a:avLst/>
              <a:gdLst>
                <a:gd name="T0" fmla="*/ 80 w 80"/>
                <a:gd name="T1" fmla="*/ 600 h 16752"/>
                <a:gd name="T2" fmla="*/ 0 w 80"/>
                <a:gd name="T3" fmla="*/ 600 h 16752"/>
                <a:gd name="T4" fmla="*/ 40 w 80"/>
                <a:gd name="T5" fmla="*/ 0 h 16752"/>
                <a:gd name="T6" fmla="*/ 80 w 80"/>
                <a:gd name="T7" fmla="*/ 1000 h 16752"/>
                <a:gd name="T8" fmla="*/ 40 w 80"/>
                <a:gd name="T9" fmla="*/ 1600 h 16752"/>
                <a:gd name="T10" fmla="*/ 0 w 80"/>
                <a:gd name="T11" fmla="*/ 1000 h 16752"/>
                <a:gd name="T12" fmla="*/ 80 w 80"/>
                <a:gd name="T13" fmla="*/ 1000 h 16752"/>
                <a:gd name="T14" fmla="*/ 80 w 80"/>
                <a:gd name="T15" fmla="*/ 2520 h 16752"/>
                <a:gd name="T16" fmla="*/ 0 w 80"/>
                <a:gd name="T17" fmla="*/ 2520 h 16752"/>
                <a:gd name="T18" fmla="*/ 40 w 80"/>
                <a:gd name="T19" fmla="*/ 1920 h 16752"/>
                <a:gd name="T20" fmla="*/ 80 w 80"/>
                <a:gd name="T21" fmla="*/ 2920 h 16752"/>
                <a:gd name="T22" fmla="*/ 40 w 80"/>
                <a:gd name="T23" fmla="*/ 3520 h 16752"/>
                <a:gd name="T24" fmla="*/ 0 w 80"/>
                <a:gd name="T25" fmla="*/ 2920 h 16752"/>
                <a:gd name="T26" fmla="*/ 80 w 80"/>
                <a:gd name="T27" fmla="*/ 2920 h 16752"/>
                <a:gd name="T28" fmla="*/ 80 w 80"/>
                <a:gd name="T29" fmla="*/ 4440 h 16752"/>
                <a:gd name="T30" fmla="*/ 0 w 80"/>
                <a:gd name="T31" fmla="*/ 4440 h 16752"/>
                <a:gd name="T32" fmla="*/ 40 w 80"/>
                <a:gd name="T33" fmla="*/ 3840 h 16752"/>
                <a:gd name="T34" fmla="*/ 80 w 80"/>
                <a:gd name="T35" fmla="*/ 4840 h 16752"/>
                <a:gd name="T36" fmla="*/ 40 w 80"/>
                <a:gd name="T37" fmla="*/ 5440 h 16752"/>
                <a:gd name="T38" fmla="*/ 0 w 80"/>
                <a:gd name="T39" fmla="*/ 4840 h 16752"/>
                <a:gd name="T40" fmla="*/ 80 w 80"/>
                <a:gd name="T41" fmla="*/ 4840 h 16752"/>
                <a:gd name="T42" fmla="*/ 80 w 80"/>
                <a:gd name="T43" fmla="*/ 6360 h 16752"/>
                <a:gd name="T44" fmla="*/ 0 w 80"/>
                <a:gd name="T45" fmla="*/ 6360 h 16752"/>
                <a:gd name="T46" fmla="*/ 40 w 80"/>
                <a:gd name="T47" fmla="*/ 5760 h 16752"/>
                <a:gd name="T48" fmla="*/ 80 w 80"/>
                <a:gd name="T49" fmla="*/ 6760 h 16752"/>
                <a:gd name="T50" fmla="*/ 40 w 80"/>
                <a:gd name="T51" fmla="*/ 7360 h 16752"/>
                <a:gd name="T52" fmla="*/ 0 w 80"/>
                <a:gd name="T53" fmla="*/ 6760 h 16752"/>
                <a:gd name="T54" fmla="*/ 80 w 80"/>
                <a:gd name="T55" fmla="*/ 6760 h 16752"/>
                <a:gd name="T56" fmla="*/ 80 w 80"/>
                <a:gd name="T57" fmla="*/ 8280 h 16752"/>
                <a:gd name="T58" fmla="*/ 0 w 80"/>
                <a:gd name="T59" fmla="*/ 8280 h 16752"/>
                <a:gd name="T60" fmla="*/ 40 w 80"/>
                <a:gd name="T61" fmla="*/ 7680 h 16752"/>
                <a:gd name="T62" fmla="*/ 80 w 80"/>
                <a:gd name="T63" fmla="*/ 8680 h 16752"/>
                <a:gd name="T64" fmla="*/ 40 w 80"/>
                <a:gd name="T65" fmla="*/ 9280 h 16752"/>
                <a:gd name="T66" fmla="*/ 0 w 80"/>
                <a:gd name="T67" fmla="*/ 8680 h 16752"/>
                <a:gd name="T68" fmla="*/ 80 w 80"/>
                <a:gd name="T69" fmla="*/ 8680 h 16752"/>
                <a:gd name="T70" fmla="*/ 80 w 80"/>
                <a:gd name="T71" fmla="*/ 10200 h 16752"/>
                <a:gd name="T72" fmla="*/ 0 w 80"/>
                <a:gd name="T73" fmla="*/ 10200 h 16752"/>
                <a:gd name="T74" fmla="*/ 40 w 80"/>
                <a:gd name="T75" fmla="*/ 9600 h 16752"/>
                <a:gd name="T76" fmla="*/ 80 w 80"/>
                <a:gd name="T77" fmla="*/ 10600 h 16752"/>
                <a:gd name="T78" fmla="*/ 40 w 80"/>
                <a:gd name="T79" fmla="*/ 11200 h 16752"/>
                <a:gd name="T80" fmla="*/ 0 w 80"/>
                <a:gd name="T81" fmla="*/ 10600 h 16752"/>
                <a:gd name="T82" fmla="*/ 80 w 80"/>
                <a:gd name="T83" fmla="*/ 10600 h 16752"/>
                <a:gd name="T84" fmla="*/ 80 w 80"/>
                <a:gd name="T85" fmla="*/ 12120 h 16752"/>
                <a:gd name="T86" fmla="*/ 0 w 80"/>
                <a:gd name="T87" fmla="*/ 12120 h 16752"/>
                <a:gd name="T88" fmla="*/ 40 w 80"/>
                <a:gd name="T89" fmla="*/ 11520 h 16752"/>
                <a:gd name="T90" fmla="*/ 80 w 80"/>
                <a:gd name="T91" fmla="*/ 12520 h 16752"/>
                <a:gd name="T92" fmla="*/ 40 w 80"/>
                <a:gd name="T93" fmla="*/ 13120 h 16752"/>
                <a:gd name="T94" fmla="*/ 0 w 80"/>
                <a:gd name="T95" fmla="*/ 12520 h 16752"/>
                <a:gd name="T96" fmla="*/ 80 w 80"/>
                <a:gd name="T97" fmla="*/ 12520 h 16752"/>
                <a:gd name="T98" fmla="*/ 80 w 80"/>
                <a:gd name="T99" fmla="*/ 14040 h 16752"/>
                <a:gd name="T100" fmla="*/ 0 w 80"/>
                <a:gd name="T101" fmla="*/ 14040 h 16752"/>
                <a:gd name="T102" fmla="*/ 40 w 80"/>
                <a:gd name="T103" fmla="*/ 13440 h 16752"/>
                <a:gd name="T104" fmla="*/ 80 w 80"/>
                <a:gd name="T105" fmla="*/ 14440 h 16752"/>
                <a:gd name="T106" fmla="*/ 40 w 80"/>
                <a:gd name="T107" fmla="*/ 15040 h 16752"/>
                <a:gd name="T108" fmla="*/ 0 w 80"/>
                <a:gd name="T109" fmla="*/ 14440 h 16752"/>
                <a:gd name="T110" fmla="*/ 80 w 80"/>
                <a:gd name="T111" fmla="*/ 14440 h 16752"/>
                <a:gd name="T112" fmla="*/ 80 w 80"/>
                <a:gd name="T113" fmla="*/ 15960 h 16752"/>
                <a:gd name="T114" fmla="*/ 0 w 80"/>
                <a:gd name="T115" fmla="*/ 15960 h 16752"/>
                <a:gd name="T116" fmla="*/ 40 w 80"/>
                <a:gd name="T117" fmla="*/ 15360 h 16752"/>
                <a:gd name="T118" fmla="*/ 80 w 80"/>
                <a:gd name="T119" fmla="*/ 16360 h 16752"/>
                <a:gd name="T120" fmla="*/ 40 w 80"/>
                <a:gd name="T121" fmla="*/ 16752 h 16752"/>
                <a:gd name="T122" fmla="*/ 0 w 80"/>
                <a:gd name="T123" fmla="*/ 16360 h 16752"/>
                <a:gd name="T124" fmla="*/ 80 w 80"/>
                <a:gd name="T125" fmla="*/ 16360 h 16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16752">
                  <a:moveTo>
                    <a:pt x="80" y="40"/>
                  </a:moveTo>
                  <a:lnTo>
                    <a:pt x="80" y="600"/>
                  </a:lnTo>
                  <a:cubicBezTo>
                    <a:pt x="80" y="623"/>
                    <a:pt x="62" y="640"/>
                    <a:pt x="40" y="640"/>
                  </a:cubicBezTo>
                  <a:cubicBezTo>
                    <a:pt x="18" y="640"/>
                    <a:pt x="0" y="623"/>
                    <a:pt x="0" y="600"/>
                  </a:cubicBezTo>
                  <a:lnTo>
                    <a:pt x="0" y="40"/>
                  </a:lnTo>
                  <a:cubicBezTo>
                    <a:pt x="0" y="18"/>
                    <a:pt x="18" y="0"/>
                    <a:pt x="40" y="0"/>
                  </a:cubicBezTo>
                  <a:cubicBezTo>
                    <a:pt x="62" y="0"/>
                    <a:pt x="80" y="18"/>
                    <a:pt x="80" y="40"/>
                  </a:cubicBezTo>
                  <a:close/>
                  <a:moveTo>
                    <a:pt x="80" y="1000"/>
                  </a:moveTo>
                  <a:lnTo>
                    <a:pt x="80" y="1560"/>
                  </a:lnTo>
                  <a:cubicBezTo>
                    <a:pt x="80" y="1583"/>
                    <a:pt x="62" y="1600"/>
                    <a:pt x="40" y="1600"/>
                  </a:cubicBezTo>
                  <a:cubicBezTo>
                    <a:pt x="18" y="1600"/>
                    <a:pt x="0" y="1583"/>
                    <a:pt x="0" y="1560"/>
                  </a:cubicBezTo>
                  <a:lnTo>
                    <a:pt x="0" y="1000"/>
                  </a:lnTo>
                  <a:cubicBezTo>
                    <a:pt x="0" y="978"/>
                    <a:pt x="18" y="960"/>
                    <a:pt x="40" y="960"/>
                  </a:cubicBezTo>
                  <a:cubicBezTo>
                    <a:pt x="62" y="960"/>
                    <a:pt x="80" y="978"/>
                    <a:pt x="80" y="1000"/>
                  </a:cubicBezTo>
                  <a:close/>
                  <a:moveTo>
                    <a:pt x="80" y="1960"/>
                  </a:moveTo>
                  <a:lnTo>
                    <a:pt x="80" y="2520"/>
                  </a:lnTo>
                  <a:cubicBezTo>
                    <a:pt x="80" y="2543"/>
                    <a:pt x="62" y="2560"/>
                    <a:pt x="40" y="2560"/>
                  </a:cubicBezTo>
                  <a:cubicBezTo>
                    <a:pt x="18" y="2560"/>
                    <a:pt x="0" y="2543"/>
                    <a:pt x="0" y="2520"/>
                  </a:cubicBezTo>
                  <a:lnTo>
                    <a:pt x="0" y="1960"/>
                  </a:lnTo>
                  <a:cubicBezTo>
                    <a:pt x="0" y="1938"/>
                    <a:pt x="18" y="1920"/>
                    <a:pt x="40" y="1920"/>
                  </a:cubicBezTo>
                  <a:cubicBezTo>
                    <a:pt x="62" y="1920"/>
                    <a:pt x="80" y="1938"/>
                    <a:pt x="80" y="1960"/>
                  </a:cubicBezTo>
                  <a:close/>
                  <a:moveTo>
                    <a:pt x="80" y="2920"/>
                  </a:moveTo>
                  <a:lnTo>
                    <a:pt x="80" y="3480"/>
                  </a:lnTo>
                  <a:cubicBezTo>
                    <a:pt x="80" y="3503"/>
                    <a:pt x="62" y="3520"/>
                    <a:pt x="40" y="3520"/>
                  </a:cubicBezTo>
                  <a:cubicBezTo>
                    <a:pt x="18" y="3520"/>
                    <a:pt x="0" y="3503"/>
                    <a:pt x="0" y="3480"/>
                  </a:cubicBezTo>
                  <a:lnTo>
                    <a:pt x="0" y="2920"/>
                  </a:lnTo>
                  <a:cubicBezTo>
                    <a:pt x="0" y="2898"/>
                    <a:pt x="18" y="2880"/>
                    <a:pt x="40" y="2880"/>
                  </a:cubicBezTo>
                  <a:cubicBezTo>
                    <a:pt x="62" y="2880"/>
                    <a:pt x="80" y="2898"/>
                    <a:pt x="80" y="2920"/>
                  </a:cubicBezTo>
                  <a:close/>
                  <a:moveTo>
                    <a:pt x="80" y="3880"/>
                  </a:moveTo>
                  <a:lnTo>
                    <a:pt x="80" y="4440"/>
                  </a:lnTo>
                  <a:cubicBezTo>
                    <a:pt x="80" y="4463"/>
                    <a:pt x="62" y="4480"/>
                    <a:pt x="40" y="4480"/>
                  </a:cubicBezTo>
                  <a:cubicBezTo>
                    <a:pt x="18" y="4480"/>
                    <a:pt x="0" y="4463"/>
                    <a:pt x="0" y="4440"/>
                  </a:cubicBezTo>
                  <a:lnTo>
                    <a:pt x="0" y="3880"/>
                  </a:lnTo>
                  <a:cubicBezTo>
                    <a:pt x="0" y="3858"/>
                    <a:pt x="18" y="3840"/>
                    <a:pt x="40" y="3840"/>
                  </a:cubicBezTo>
                  <a:cubicBezTo>
                    <a:pt x="62" y="3840"/>
                    <a:pt x="80" y="3858"/>
                    <a:pt x="80" y="3880"/>
                  </a:cubicBezTo>
                  <a:close/>
                  <a:moveTo>
                    <a:pt x="80" y="4840"/>
                  </a:moveTo>
                  <a:lnTo>
                    <a:pt x="80" y="5400"/>
                  </a:lnTo>
                  <a:cubicBezTo>
                    <a:pt x="80" y="5423"/>
                    <a:pt x="62" y="5440"/>
                    <a:pt x="40" y="5440"/>
                  </a:cubicBezTo>
                  <a:cubicBezTo>
                    <a:pt x="18" y="5440"/>
                    <a:pt x="0" y="5423"/>
                    <a:pt x="0" y="5400"/>
                  </a:cubicBezTo>
                  <a:lnTo>
                    <a:pt x="0" y="4840"/>
                  </a:lnTo>
                  <a:cubicBezTo>
                    <a:pt x="0" y="4818"/>
                    <a:pt x="18" y="4800"/>
                    <a:pt x="40" y="4800"/>
                  </a:cubicBezTo>
                  <a:cubicBezTo>
                    <a:pt x="62" y="4800"/>
                    <a:pt x="80" y="4818"/>
                    <a:pt x="80" y="4840"/>
                  </a:cubicBezTo>
                  <a:close/>
                  <a:moveTo>
                    <a:pt x="80" y="5800"/>
                  </a:moveTo>
                  <a:lnTo>
                    <a:pt x="80" y="6360"/>
                  </a:lnTo>
                  <a:cubicBezTo>
                    <a:pt x="80" y="6383"/>
                    <a:pt x="62" y="6400"/>
                    <a:pt x="40" y="6400"/>
                  </a:cubicBezTo>
                  <a:cubicBezTo>
                    <a:pt x="18" y="6400"/>
                    <a:pt x="0" y="6383"/>
                    <a:pt x="0" y="6360"/>
                  </a:cubicBezTo>
                  <a:lnTo>
                    <a:pt x="0" y="5800"/>
                  </a:lnTo>
                  <a:cubicBezTo>
                    <a:pt x="0" y="5778"/>
                    <a:pt x="18" y="5760"/>
                    <a:pt x="40" y="5760"/>
                  </a:cubicBezTo>
                  <a:cubicBezTo>
                    <a:pt x="62" y="5760"/>
                    <a:pt x="80" y="5778"/>
                    <a:pt x="80" y="5800"/>
                  </a:cubicBezTo>
                  <a:close/>
                  <a:moveTo>
                    <a:pt x="80" y="6760"/>
                  </a:moveTo>
                  <a:lnTo>
                    <a:pt x="80" y="7320"/>
                  </a:lnTo>
                  <a:cubicBezTo>
                    <a:pt x="80" y="7343"/>
                    <a:pt x="62" y="7360"/>
                    <a:pt x="40" y="7360"/>
                  </a:cubicBezTo>
                  <a:cubicBezTo>
                    <a:pt x="18" y="7360"/>
                    <a:pt x="0" y="7343"/>
                    <a:pt x="0" y="7320"/>
                  </a:cubicBezTo>
                  <a:lnTo>
                    <a:pt x="0" y="6760"/>
                  </a:lnTo>
                  <a:cubicBezTo>
                    <a:pt x="0" y="6738"/>
                    <a:pt x="18" y="6720"/>
                    <a:pt x="40" y="6720"/>
                  </a:cubicBezTo>
                  <a:cubicBezTo>
                    <a:pt x="62" y="6720"/>
                    <a:pt x="80" y="6738"/>
                    <a:pt x="80" y="6760"/>
                  </a:cubicBezTo>
                  <a:close/>
                  <a:moveTo>
                    <a:pt x="80" y="7720"/>
                  </a:moveTo>
                  <a:lnTo>
                    <a:pt x="80" y="8280"/>
                  </a:lnTo>
                  <a:cubicBezTo>
                    <a:pt x="80" y="8303"/>
                    <a:pt x="62" y="8320"/>
                    <a:pt x="40" y="8320"/>
                  </a:cubicBezTo>
                  <a:cubicBezTo>
                    <a:pt x="18" y="8320"/>
                    <a:pt x="0" y="8303"/>
                    <a:pt x="0" y="8280"/>
                  </a:cubicBezTo>
                  <a:lnTo>
                    <a:pt x="0" y="7720"/>
                  </a:lnTo>
                  <a:cubicBezTo>
                    <a:pt x="0" y="7698"/>
                    <a:pt x="18" y="7680"/>
                    <a:pt x="40" y="7680"/>
                  </a:cubicBezTo>
                  <a:cubicBezTo>
                    <a:pt x="62" y="7680"/>
                    <a:pt x="80" y="7698"/>
                    <a:pt x="80" y="7720"/>
                  </a:cubicBezTo>
                  <a:close/>
                  <a:moveTo>
                    <a:pt x="80" y="8680"/>
                  </a:moveTo>
                  <a:lnTo>
                    <a:pt x="80" y="9240"/>
                  </a:lnTo>
                  <a:cubicBezTo>
                    <a:pt x="80" y="9263"/>
                    <a:pt x="62" y="9280"/>
                    <a:pt x="40" y="9280"/>
                  </a:cubicBezTo>
                  <a:cubicBezTo>
                    <a:pt x="18" y="9280"/>
                    <a:pt x="0" y="9263"/>
                    <a:pt x="0" y="9240"/>
                  </a:cubicBezTo>
                  <a:lnTo>
                    <a:pt x="0" y="8680"/>
                  </a:lnTo>
                  <a:cubicBezTo>
                    <a:pt x="0" y="8658"/>
                    <a:pt x="18" y="8640"/>
                    <a:pt x="40" y="8640"/>
                  </a:cubicBezTo>
                  <a:cubicBezTo>
                    <a:pt x="62" y="8640"/>
                    <a:pt x="80" y="8658"/>
                    <a:pt x="80" y="8680"/>
                  </a:cubicBezTo>
                  <a:close/>
                  <a:moveTo>
                    <a:pt x="80" y="9640"/>
                  </a:moveTo>
                  <a:lnTo>
                    <a:pt x="80" y="10200"/>
                  </a:lnTo>
                  <a:cubicBezTo>
                    <a:pt x="80" y="10223"/>
                    <a:pt x="62" y="10240"/>
                    <a:pt x="40" y="10240"/>
                  </a:cubicBezTo>
                  <a:cubicBezTo>
                    <a:pt x="18" y="10240"/>
                    <a:pt x="0" y="10223"/>
                    <a:pt x="0" y="10200"/>
                  </a:cubicBezTo>
                  <a:lnTo>
                    <a:pt x="0" y="9640"/>
                  </a:lnTo>
                  <a:cubicBezTo>
                    <a:pt x="0" y="9618"/>
                    <a:pt x="18" y="9600"/>
                    <a:pt x="40" y="9600"/>
                  </a:cubicBezTo>
                  <a:cubicBezTo>
                    <a:pt x="62" y="9600"/>
                    <a:pt x="80" y="9618"/>
                    <a:pt x="80" y="9640"/>
                  </a:cubicBezTo>
                  <a:close/>
                  <a:moveTo>
                    <a:pt x="80" y="10600"/>
                  </a:moveTo>
                  <a:lnTo>
                    <a:pt x="80" y="11160"/>
                  </a:lnTo>
                  <a:cubicBezTo>
                    <a:pt x="80" y="11183"/>
                    <a:pt x="62" y="11200"/>
                    <a:pt x="40" y="11200"/>
                  </a:cubicBezTo>
                  <a:cubicBezTo>
                    <a:pt x="18" y="11200"/>
                    <a:pt x="0" y="11183"/>
                    <a:pt x="0" y="11160"/>
                  </a:cubicBezTo>
                  <a:lnTo>
                    <a:pt x="0" y="10600"/>
                  </a:lnTo>
                  <a:cubicBezTo>
                    <a:pt x="0" y="10578"/>
                    <a:pt x="18" y="10560"/>
                    <a:pt x="40" y="10560"/>
                  </a:cubicBezTo>
                  <a:cubicBezTo>
                    <a:pt x="62" y="10560"/>
                    <a:pt x="80" y="10578"/>
                    <a:pt x="80" y="10600"/>
                  </a:cubicBezTo>
                  <a:close/>
                  <a:moveTo>
                    <a:pt x="80" y="11560"/>
                  </a:moveTo>
                  <a:lnTo>
                    <a:pt x="80" y="12120"/>
                  </a:lnTo>
                  <a:cubicBezTo>
                    <a:pt x="80" y="12143"/>
                    <a:pt x="62" y="12160"/>
                    <a:pt x="40" y="12160"/>
                  </a:cubicBezTo>
                  <a:cubicBezTo>
                    <a:pt x="18" y="12160"/>
                    <a:pt x="0" y="12143"/>
                    <a:pt x="0" y="12120"/>
                  </a:cubicBezTo>
                  <a:lnTo>
                    <a:pt x="0" y="11560"/>
                  </a:lnTo>
                  <a:cubicBezTo>
                    <a:pt x="0" y="11538"/>
                    <a:pt x="18" y="11520"/>
                    <a:pt x="40" y="11520"/>
                  </a:cubicBezTo>
                  <a:cubicBezTo>
                    <a:pt x="62" y="11520"/>
                    <a:pt x="80" y="11538"/>
                    <a:pt x="80" y="11560"/>
                  </a:cubicBezTo>
                  <a:close/>
                  <a:moveTo>
                    <a:pt x="80" y="12520"/>
                  </a:moveTo>
                  <a:lnTo>
                    <a:pt x="80" y="13080"/>
                  </a:lnTo>
                  <a:cubicBezTo>
                    <a:pt x="80" y="13103"/>
                    <a:pt x="62" y="13120"/>
                    <a:pt x="40" y="13120"/>
                  </a:cubicBezTo>
                  <a:cubicBezTo>
                    <a:pt x="18" y="13120"/>
                    <a:pt x="0" y="13103"/>
                    <a:pt x="0" y="13080"/>
                  </a:cubicBezTo>
                  <a:lnTo>
                    <a:pt x="0" y="12520"/>
                  </a:lnTo>
                  <a:cubicBezTo>
                    <a:pt x="0" y="12498"/>
                    <a:pt x="18" y="12480"/>
                    <a:pt x="40" y="12480"/>
                  </a:cubicBezTo>
                  <a:cubicBezTo>
                    <a:pt x="62" y="12480"/>
                    <a:pt x="80" y="12498"/>
                    <a:pt x="80" y="12520"/>
                  </a:cubicBezTo>
                  <a:close/>
                  <a:moveTo>
                    <a:pt x="80" y="13480"/>
                  </a:moveTo>
                  <a:lnTo>
                    <a:pt x="80" y="14040"/>
                  </a:lnTo>
                  <a:cubicBezTo>
                    <a:pt x="80" y="14063"/>
                    <a:pt x="62" y="14080"/>
                    <a:pt x="40" y="14080"/>
                  </a:cubicBezTo>
                  <a:cubicBezTo>
                    <a:pt x="18" y="14080"/>
                    <a:pt x="0" y="14063"/>
                    <a:pt x="0" y="14040"/>
                  </a:cubicBezTo>
                  <a:lnTo>
                    <a:pt x="0" y="13480"/>
                  </a:lnTo>
                  <a:cubicBezTo>
                    <a:pt x="0" y="13458"/>
                    <a:pt x="18" y="13440"/>
                    <a:pt x="40" y="13440"/>
                  </a:cubicBezTo>
                  <a:cubicBezTo>
                    <a:pt x="62" y="13440"/>
                    <a:pt x="80" y="13458"/>
                    <a:pt x="80" y="13480"/>
                  </a:cubicBezTo>
                  <a:close/>
                  <a:moveTo>
                    <a:pt x="80" y="14440"/>
                  </a:moveTo>
                  <a:lnTo>
                    <a:pt x="80" y="15000"/>
                  </a:lnTo>
                  <a:cubicBezTo>
                    <a:pt x="80" y="15023"/>
                    <a:pt x="62" y="15040"/>
                    <a:pt x="40" y="15040"/>
                  </a:cubicBezTo>
                  <a:cubicBezTo>
                    <a:pt x="18" y="15040"/>
                    <a:pt x="0" y="15023"/>
                    <a:pt x="0" y="15000"/>
                  </a:cubicBezTo>
                  <a:lnTo>
                    <a:pt x="0" y="14440"/>
                  </a:lnTo>
                  <a:cubicBezTo>
                    <a:pt x="0" y="14418"/>
                    <a:pt x="18" y="14400"/>
                    <a:pt x="40" y="14400"/>
                  </a:cubicBezTo>
                  <a:cubicBezTo>
                    <a:pt x="62" y="14400"/>
                    <a:pt x="80" y="14418"/>
                    <a:pt x="80" y="14440"/>
                  </a:cubicBezTo>
                  <a:close/>
                  <a:moveTo>
                    <a:pt x="80" y="15400"/>
                  </a:moveTo>
                  <a:lnTo>
                    <a:pt x="80" y="15960"/>
                  </a:lnTo>
                  <a:cubicBezTo>
                    <a:pt x="80" y="15983"/>
                    <a:pt x="62" y="16000"/>
                    <a:pt x="40" y="16000"/>
                  </a:cubicBezTo>
                  <a:cubicBezTo>
                    <a:pt x="18" y="16000"/>
                    <a:pt x="0" y="15983"/>
                    <a:pt x="0" y="15960"/>
                  </a:cubicBezTo>
                  <a:lnTo>
                    <a:pt x="0" y="15400"/>
                  </a:lnTo>
                  <a:cubicBezTo>
                    <a:pt x="0" y="15378"/>
                    <a:pt x="18" y="15360"/>
                    <a:pt x="40" y="15360"/>
                  </a:cubicBezTo>
                  <a:cubicBezTo>
                    <a:pt x="62" y="15360"/>
                    <a:pt x="80" y="15378"/>
                    <a:pt x="80" y="15400"/>
                  </a:cubicBezTo>
                  <a:close/>
                  <a:moveTo>
                    <a:pt x="80" y="16360"/>
                  </a:moveTo>
                  <a:lnTo>
                    <a:pt x="80" y="16712"/>
                  </a:lnTo>
                  <a:cubicBezTo>
                    <a:pt x="80" y="16734"/>
                    <a:pt x="62" y="16752"/>
                    <a:pt x="40" y="16752"/>
                  </a:cubicBezTo>
                  <a:cubicBezTo>
                    <a:pt x="18" y="16752"/>
                    <a:pt x="0" y="16734"/>
                    <a:pt x="0" y="16712"/>
                  </a:cubicBezTo>
                  <a:lnTo>
                    <a:pt x="0" y="16360"/>
                  </a:lnTo>
                  <a:cubicBezTo>
                    <a:pt x="0" y="16338"/>
                    <a:pt x="18" y="16320"/>
                    <a:pt x="40" y="16320"/>
                  </a:cubicBezTo>
                  <a:cubicBezTo>
                    <a:pt x="62" y="16320"/>
                    <a:pt x="80" y="16338"/>
                    <a:pt x="80" y="1636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3">
              <a:extLst>
                <a:ext uri="{FF2B5EF4-FFF2-40B4-BE49-F238E27FC236}">
                  <a16:creationId xmlns:a16="http://schemas.microsoft.com/office/drawing/2014/main" id="{B9204CE2-2A0A-DC83-02EC-8767C92A8ED1}"/>
                </a:ext>
              </a:extLst>
            </p:cNvPr>
            <p:cNvSpPr>
              <a:spLocks noEditPoints="1"/>
            </p:cNvSpPr>
            <p:nvPr/>
          </p:nvSpPr>
          <p:spPr bwMode="auto">
            <a:xfrm>
              <a:off x="4469" y="1425"/>
              <a:ext cx="10" cy="1844"/>
            </a:xfrm>
            <a:custGeom>
              <a:avLst/>
              <a:gdLst>
                <a:gd name="T0" fmla="*/ 80 w 80"/>
                <a:gd name="T1" fmla="*/ 600 h 14946"/>
                <a:gd name="T2" fmla="*/ 0 w 80"/>
                <a:gd name="T3" fmla="*/ 600 h 14946"/>
                <a:gd name="T4" fmla="*/ 40 w 80"/>
                <a:gd name="T5" fmla="*/ 0 h 14946"/>
                <a:gd name="T6" fmla="*/ 80 w 80"/>
                <a:gd name="T7" fmla="*/ 1000 h 14946"/>
                <a:gd name="T8" fmla="*/ 40 w 80"/>
                <a:gd name="T9" fmla="*/ 1600 h 14946"/>
                <a:gd name="T10" fmla="*/ 0 w 80"/>
                <a:gd name="T11" fmla="*/ 1000 h 14946"/>
                <a:gd name="T12" fmla="*/ 80 w 80"/>
                <a:gd name="T13" fmla="*/ 1000 h 14946"/>
                <a:gd name="T14" fmla="*/ 80 w 80"/>
                <a:gd name="T15" fmla="*/ 2520 h 14946"/>
                <a:gd name="T16" fmla="*/ 0 w 80"/>
                <a:gd name="T17" fmla="*/ 2520 h 14946"/>
                <a:gd name="T18" fmla="*/ 40 w 80"/>
                <a:gd name="T19" fmla="*/ 1920 h 14946"/>
                <a:gd name="T20" fmla="*/ 80 w 80"/>
                <a:gd name="T21" fmla="*/ 2920 h 14946"/>
                <a:gd name="T22" fmla="*/ 40 w 80"/>
                <a:gd name="T23" fmla="*/ 3520 h 14946"/>
                <a:gd name="T24" fmla="*/ 0 w 80"/>
                <a:gd name="T25" fmla="*/ 2920 h 14946"/>
                <a:gd name="T26" fmla="*/ 80 w 80"/>
                <a:gd name="T27" fmla="*/ 2920 h 14946"/>
                <a:gd name="T28" fmla="*/ 80 w 80"/>
                <a:gd name="T29" fmla="*/ 4440 h 14946"/>
                <a:gd name="T30" fmla="*/ 0 w 80"/>
                <a:gd name="T31" fmla="*/ 4440 h 14946"/>
                <a:gd name="T32" fmla="*/ 40 w 80"/>
                <a:gd name="T33" fmla="*/ 3840 h 14946"/>
                <a:gd name="T34" fmla="*/ 80 w 80"/>
                <a:gd name="T35" fmla="*/ 4840 h 14946"/>
                <a:gd name="T36" fmla="*/ 40 w 80"/>
                <a:gd name="T37" fmla="*/ 5440 h 14946"/>
                <a:gd name="T38" fmla="*/ 0 w 80"/>
                <a:gd name="T39" fmla="*/ 4840 h 14946"/>
                <a:gd name="T40" fmla="*/ 80 w 80"/>
                <a:gd name="T41" fmla="*/ 4840 h 14946"/>
                <a:gd name="T42" fmla="*/ 80 w 80"/>
                <a:gd name="T43" fmla="*/ 6360 h 14946"/>
                <a:gd name="T44" fmla="*/ 0 w 80"/>
                <a:gd name="T45" fmla="*/ 6360 h 14946"/>
                <a:gd name="T46" fmla="*/ 40 w 80"/>
                <a:gd name="T47" fmla="*/ 5760 h 14946"/>
                <a:gd name="T48" fmla="*/ 80 w 80"/>
                <a:gd name="T49" fmla="*/ 6760 h 14946"/>
                <a:gd name="T50" fmla="*/ 40 w 80"/>
                <a:gd name="T51" fmla="*/ 7360 h 14946"/>
                <a:gd name="T52" fmla="*/ 0 w 80"/>
                <a:gd name="T53" fmla="*/ 6760 h 14946"/>
                <a:gd name="T54" fmla="*/ 80 w 80"/>
                <a:gd name="T55" fmla="*/ 6760 h 14946"/>
                <a:gd name="T56" fmla="*/ 80 w 80"/>
                <a:gd name="T57" fmla="*/ 8280 h 14946"/>
                <a:gd name="T58" fmla="*/ 0 w 80"/>
                <a:gd name="T59" fmla="*/ 8280 h 14946"/>
                <a:gd name="T60" fmla="*/ 40 w 80"/>
                <a:gd name="T61" fmla="*/ 7680 h 14946"/>
                <a:gd name="T62" fmla="*/ 80 w 80"/>
                <a:gd name="T63" fmla="*/ 8680 h 14946"/>
                <a:gd name="T64" fmla="*/ 40 w 80"/>
                <a:gd name="T65" fmla="*/ 9280 h 14946"/>
                <a:gd name="T66" fmla="*/ 0 w 80"/>
                <a:gd name="T67" fmla="*/ 8680 h 14946"/>
                <a:gd name="T68" fmla="*/ 80 w 80"/>
                <a:gd name="T69" fmla="*/ 8680 h 14946"/>
                <a:gd name="T70" fmla="*/ 80 w 80"/>
                <a:gd name="T71" fmla="*/ 10200 h 14946"/>
                <a:gd name="T72" fmla="*/ 0 w 80"/>
                <a:gd name="T73" fmla="*/ 10200 h 14946"/>
                <a:gd name="T74" fmla="*/ 40 w 80"/>
                <a:gd name="T75" fmla="*/ 9600 h 14946"/>
                <a:gd name="T76" fmla="*/ 80 w 80"/>
                <a:gd name="T77" fmla="*/ 10600 h 14946"/>
                <a:gd name="T78" fmla="*/ 40 w 80"/>
                <a:gd name="T79" fmla="*/ 11200 h 14946"/>
                <a:gd name="T80" fmla="*/ 0 w 80"/>
                <a:gd name="T81" fmla="*/ 10600 h 14946"/>
                <a:gd name="T82" fmla="*/ 80 w 80"/>
                <a:gd name="T83" fmla="*/ 10600 h 14946"/>
                <a:gd name="T84" fmla="*/ 80 w 80"/>
                <a:gd name="T85" fmla="*/ 12120 h 14946"/>
                <a:gd name="T86" fmla="*/ 0 w 80"/>
                <a:gd name="T87" fmla="*/ 12120 h 14946"/>
                <a:gd name="T88" fmla="*/ 40 w 80"/>
                <a:gd name="T89" fmla="*/ 11520 h 14946"/>
                <a:gd name="T90" fmla="*/ 80 w 80"/>
                <a:gd name="T91" fmla="*/ 12520 h 14946"/>
                <a:gd name="T92" fmla="*/ 40 w 80"/>
                <a:gd name="T93" fmla="*/ 13120 h 14946"/>
                <a:gd name="T94" fmla="*/ 0 w 80"/>
                <a:gd name="T95" fmla="*/ 12520 h 14946"/>
                <a:gd name="T96" fmla="*/ 80 w 80"/>
                <a:gd name="T97" fmla="*/ 12520 h 14946"/>
                <a:gd name="T98" fmla="*/ 80 w 80"/>
                <a:gd name="T99" fmla="*/ 14040 h 14946"/>
                <a:gd name="T100" fmla="*/ 0 w 80"/>
                <a:gd name="T101" fmla="*/ 14040 h 14946"/>
                <a:gd name="T102" fmla="*/ 40 w 80"/>
                <a:gd name="T103" fmla="*/ 13440 h 14946"/>
                <a:gd name="T104" fmla="*/ 80 w 80"/>
                <a:gd name="T105" fmla="*/ 14440 h 14946"/>
                <a:gd name="T106" fmla="*/ 40 w 80"/>
                <a:gd name="T107" fmla="*/ 14946 h 14946"/>
                <a:gd name="T108" fmla="*/ 0 w 80"/>
                <a:gd name="T109" fmla="*/ 14440 h 14946"/>
                <a:gd name="T110" fmla="*/ 80 w 80"/>
                <a:gd name="T111" fmla="*/ 14440 h 14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946">
                  <a:moveTo>
                    <a:pt x="80" y="40"/>
                  </a:moveTo>
                  <a:lnTo>
                    <a:pt x="80" y="600"/>
                  </a:lnTo>
                  <a:cubicBezTo>
                    <a:pt x="80" y="622"/>
                    <a:pt x="62" y="640"/>
                    <a:pt x="40" y="640"/>
                  </a:cubicBezTo>
                  <a:cubicBezTo>
                    <a:pt x="18" y="640"/>
                    <a:pt x="0" y="622"/>
                    <a:pt x="0" y="600"/>
                  </a:cubicBezTo>
                  <a:lnTo>
                    <a:pt x="0" y="40"/>
                  </a:lnTo>
                  <a:cubicBezTo>
                    <a:pt x="0" y="18"/>
                    <a:pt x="18" y="0"/>
                    <a:pt x="40" y="0"/>
                  </a:cubicBezTo>
                  <a:cubicBezTo>
                    <a:pt x="62" y="0"/>
                    <a:pt x="80" y="18"/>
                    <a:pt x="80" y="40"/>
                  </a:cubicBezTo>
                  <a:close/>
                  <a:moveTo>
                    <a:pt x="80" y="1000"/>
                  </a:moveTo>
                  <a:lnTo>
                    <a:pt x="80" y="1560"/>
                  </a:lnTo>
                  <a:cubicBezTo>
                    <a:pt x="80" y="1582"/>
                    <a:pt x="62" y="1600"/>
                    <a:pt x="40" y="1600"/>
                  </a:cubicBezTo>
                  <a:cubicBezTo>
                    <a:pt x="18" y="1600"/>
                    <a:pt x="0" y="1582"/>
                    <a:pt x="0" y="1560"/>
                  </a:cubicBezTo>
                  <a:lnTo>
                    <a:pt x="0" y="1000"/>
                  </a:lnTo>
                  <a:cubicBezTo>
                    <a:pt x="0" y="978"/>
                    <a:pt x="18" y="960"/>
                    <a:pt x="40" y="960"/>
                  </a:cubicBezTo>
                  <a:cubicBezTo>
                    <a:pt x="62" y="960"/>
                    <a:pt x="80" y="978"/>
                    <a:pt x="80" y="1000"/>
                  </a:cubicBezTo>
                  <a:close/>
                  <a:moveTo>
                    <a:pt x="80" y="1960"/>
                  </a:moveTo>
                  <a:lnTo>
                    <a:pt x="80" y="2520"/>
                  </a:lnTo>
                  <a:cubicBezTo>
                    <a:pt x="80" y="2542"/>
                    <a:pt x="62" y="2560"/>
                    <a:pt x="40" y="2560"/>
                  </a:cubicBezTo>
                  <a:cubicBezTo>
                    <a:pt x="18" y="2560"/>
                    <a:pt x="0" y="2542"/>
                    <a:pt x="0" y="2520"/>
                  </a:cubicBezTo>
                  <a:lnTo>
                    <a:pt x="0" y="1960"/>
                  </a:lnTo>
                  <a:cubicBezTo>
                    <a:pt x="0" y="1938"/>
                    <a:pt x="18" y="1920"/>
                    <a:pt x="40" y="1920"/>
                  </a:cubicBezTo>
                  <a:cubicBezTo>
                    <a:pt x="62" y="1920"/>
                    <a:pt x="80" y="1938"/>
                    <a:pt x="80" y="1960"/>
                  </a:cubicBezTo>
                  <a:close/>
                  <a:moveTo>
                    <a:pt x="80" y="2920"/>
                  </a:moveTo>
                  <a:lnTo>
                    <a:pt x="80" y="3480"/>
                  </a:lnTo>
                  <a:cubicBezTo>
                    <a:pt x="80" y="3502"/>
                    <a:pt x="62" y="3520"/>
                    <a:pt x="40" y="3520"/>
                  </a:cubicBezTo>
                  <a:cubicBezTo>
                    <a:pt x="18" y="3520"/>
                    <a:pt x="0" y="3502"/>
                    <a:pt x="0" y="3480"/>
                  </a:cubicBezTo>
                  <a:lnTo>
                    <a:pt x="0" y="2920"/>
                  </a:lnTo>
                  <a:cubicBezTo>
                    <a:pt x="0" y="2898"/>
                    <a:pt x="18" y="2880"/>
                    <a:pt x="40" y="2880"/>
                  </a:cubicBezTo>
                  <a:cubicBezTo>
                    <a:pt x="62" y="2880"/>
                    <a:pt x="80" y="2898"/>
                    <a:pt x="80" y="2920"/>
                  </a:cubicBezTo>
                  <a:close/>
                  <a:moveTo>
                    <a:pt x="80" y="3880"/>
                  </a:moveTo>
                  <a:lnTo>
                    <a:pt x="80" y="4440"/>
                  </a:lnTo>
                  <a:cubicBezTo>
                    <a:pt x="80" y="4462"/>
                    <a:pt x="62" y="4480"/>
                    <a:pt x="40" y="4480"/>
                  </a:cubicBezTo>
                  <a:cubicBezTo>
                    <a:pt x="18" y="4480"/>
                    <a:pt x="0" y="4462"/>
                    <a:pt x="0" y="4440"/>
                  </a:cubicBezTo>
                  <a:lnTo>
                    <a:pt x="0" y="3880"/>
                  </a:lnTo>
                  <a:cubicBezTo>
                    <a:pt x="0" y="3858"/>
                    <a:pt x="18" y="3840"/>
                    <a:pt x="40" y="3840"/>
                  </a:cubicBezTo>
                  <a:cubicBezTo>
                    <a:pt x="62" y="3840"/>
                    <a:pt x="80" y="3858"/>
                    <a:pt x="80" y="3880"/>
                  </a:cubicBezTo>
                  <a:close/>
                  <a:moveTo>
                    <a:pt x="80" y="4840"/>
                  </a:moveTo>
                  <a:lnTo>
                    <a:pt x="80" y="5400"/>
                  </a:lnTo>
                  <a:cubicBezTo>
                    <a:pt x="80" y="5422"/>
                    <a:pt x="62" y="5440"/>
                    <a:pt x="40" y="5440"/>
                  </a:cubicBezTo>
                  <a:cubicBezTo>
                    <a:pt x="18" y="5440"/>
                    <a:pt x="0" y="5422"/>
                    <a:pt x="0" y="5400"/>
                  </a:cubicBezTo>
                  <a:lnTo>
                    <a:pt x="0" y="4840"/>
                  </a:lnTo>
                  <a:cubicBezTo>
                    <a:pt x="0" y="4818"/>
                    <a:pt x="18" y="4800"/>
                    <a:pt x="40" y="4800"/>
                  </a:cubicBezTo>
                  <a:cubicBezTo>
                    <a:pt x="62" y="4800"/>
                    <a:pt x="80" y="4818"/>
                    <a:pt x="80" y="4840"/>
                  </a:cubicBezTo>
                  <a:close/>
                  <a:moveTo>
                    <a:pt x="80" y="5800"/>
                  </a:moveTo>
                  <a:lnTo>
                    <a:pt x="80" y="6360"/>
                  </a:lnTo>
                  <a:cubicBezTo>
                    <a:pt x="80" y="6382"/>
                    <a:pt x="62" y="6400"/>
                    <a:pt x="40" y="6400"/>
                  </a:cubicBezTo>
                  <a:cubicBezTo>
                    <a:pt x="18" y="6400"/>
                    <a:pt x="0" y="6382"/>
                    <a:pt x="0" y="6360"/>
                  </a:cubicBezTo>
                  <a:lnTo>
                    <a:pt x="0" y="5800"/>
                  </a:lnTo>
                  <a:cubicBezTo>
                    <a:pt x="0" y="5778"/>
                    <a:pt x="18" y="5760"/>
                    <a:pt x="40" y="5760"/>
                  </a:cubicBezTo>
                  <a:cubicBezTo>
                    <a:pt x="62" y="5760"/>
                    <a:pt x="80" y="5778"/>
                    <a:pt x="80" y="5800"/>
                  </a:cubicBezTo>
                  <a:close/>
                  <a:moveTo>
                    <a:pt x="80" y="6760"/>
                  </a:moveTo>
                  <a:lnTo>
                    <a:pt x="80" y="7320"/>
                  </a:lnTo>
                  <a:cubicBezTo>
                    <a:pt x="80" y="7342"/>
                    <a:pt x="62" y="7360"/>
                    <a:pt x="40" y="7360"/>
                  </a:cubicBezTo>
                  <a:cubicBezTo>
                    <a:pt x="18" y="7360"/>
                    <a:pt x="0" y="7342"/>
                    <a:pt x="0" y="7320"/>
                  </a:cubicBezTo>
                  <a:lnTo>
                    <a:pt x="0" y="6760"/>
                  </a:lnTo>
                  <a:cubicBezTo>
                    <a:pt x="0" y="6738"/>
                    <a:pt x="18" y="6720"/>
                    <a:pt x="40" y="6720"/>
                  </a:cubicBezTo>
                  <a:cubicBezTo>
                    <a:pt x="62" y="6720"/>
                    <a:pt x="80" y="6738"/>
                    <a:pt x="80" y="6760"/>
                  </a:cubicBezTo>
                  <a:close/>
                  <a:moveTo>
                    <a:pt x="80" y="7720"/>
                  </a:moveTo>
                  <a:lnTo>
                    <a:pt x="80" y="8280"/>
                  </a:lnTo>
                  <a:cubicBezTo>
                    <a:pt x="80" y="8302"/>
                    <a:pt x="62" y="8320"/>
                    <a:pt x="40" y="8320"/>
                  </a:cubicBezTo>
                  <a:cubicBezTo>
                    <a:pt x="18" y="8320"/>
                    <a:pt x="0" y="8302"/>
                    <a:pt x="0" y="8280"/>
                  </a:cubicBezTo>
                  <a:lnTo>
                    <a:pt x="0" y="7720"/>
                  </a:lnTo>
                  <a:cubicBezTo>
                    <a:pt x="0" y="7698"/>
                    <a:pt x="18" y="7680"/>
                    <a:pt x="40" y="7680"/>
                  </a:cubicBezTo>
                  <a:cubicBezTo>
                    <a:pt x="62" y="7680"/>
                    <a:pt x="80" y="7698"/>
                    <a:pt x="80" y="7720"/>
                  </a:cubicBezTo>
                  <a:close/>
                  <a:moveTo>
                    <a:pt x="80" y="8680"/>
                  </a:moveTo>
                  <a:lnTo>
                    <a:pt x="80" y="9240"/>
                  </a:lnTo>
                  <a:cubicBezTo>
                    <a:pt x="80" y="9262"/>
                    <a:pt x="62" y="9280"/>
                    <a:pt x="40" y="9280"/>
                  </a:cubicBezTo>
                  <a:cubicBezTo>
                    <a:pt x="18" y="9280"/>
                    <a:pt x="0" y="9262"/>
                    <a:pt x="0" y="9240"/>
                  </a:cubicBezTo>
                  <a:lnTo>
                    <a:pt x="0" y="8680"/>
                  </a:lnTo>
                  <a:cubicBezTo>
                    <a:pt x="0" y="8658"/>
                    <a:pt x="18" y="8640"/>
                    <a:pt x="40" y="8640"/>
                  </a:cubicBezTo>
                  <a:cubicBezTo>
                    <a:pt x="62" y="8640"/>
                    <a:pt x="80" y="8658"/>
                    <a:pt x="80" y="8680"/>
                  </a:cubicBezTo>
                  <a:close/>
                  <a:moveTo>
                    <a:pt x="80" y="9640"/>
                  </a:moveTo>
                  <a:lnTo>
                    <a:pt x="80" y="10200"/>
                  </a:lnTo>
                  <a:cubicBezTo>
                    <a:pt x="80" y="10222"/>
                    <a:pt x="62" y="10240"/>
                    <a:pt x="40" y="10240"/>
                  </a:cubicBezTo>
                  <a:cubicBezTo>
                    <a:pt x="18" y="10240"/>
                    <a:pt x="0" y="10222"/>
                    <a:pt x="0" y="10200"/>
                  </a:cubicBezTo>
                  <a:lnTo>
                    <a:pt x="0" y="9640"/>
                  </a:lnTo>
                  <a:cubicBezTo>
                    <a:pt x="0" y="9618"/>
                    <a:pt x="18" y="9600"/>
                    <a:pt x="40" y="9600"/>
                  </a:cubicBezTo>
                  <a:cubicBezTo>
                    <a:pt x="62" y="9600"/>
                    <a:pt x="80" y="9618"/>
                    <a:pt x="80" y="9640"/>
                  </a:cubicBezTo>
                  <a:close/>
                  <a:moveTo>
                    <a:pt x="80" y="10600"/>
                  </a:moveTo>
                  <a:lnTo>
                    <a:pt x="80" y="11160"/>
                  </a:lnTo>
                  <a:cubicBezTo>
                    <a:pt x="80" y="11182"/>
                    <a:pt x="62" y="11200"/>
                    <a:pt x="40" y="11200"/>
                  </a:cubicBezTo>
                  <a:cubicBezTo>
                    <a:pt x="18" y="11200"/>
                    <a:pt x="0" y="11182"/>
                    <a:pt x="0" y="11160"/>
                  </a:cubicBezTo>
                  <a:lnTo>
                    <a:pt x="0" y="10600"/>
                  </a:lnTo>
                  <a:cubicBezTo>
                    <a:pt x="0" y="10578"/>
                    <a:pt x="18" y="10560"/>
                    <a:pt x="40" y="10560"/>
                  </a:cubicBezTo>
                  <a:cubicBezTo>
                    <a:pt x="62" y="10560"/>
                    <a:pt x="80" y="10578"/>
                    <a:pt x="80" y="10600"/>
                  </a:cubicBezTo>
                  <a:close/>
                  <a:moveTo>
                    <a:pt x="80" y="11560"/>
                  </a:moveTo>
                  <a:lnTo>
                    <a:pt x="80" y="12120"/>
                  </a:lnTo>
                  <a:cubicBezTo>
                    <a:pt x="80" y="12142"/>
                    <a:pt x="62" y="12160"/>
                    <a:pt x="40" y="12160"/>
                  </a:cubicBezTo>
                  <a:cubicBezTo>
                    <a:pt x="18" y="12160"/>
                    <a:pt x="0" y="12142"/>
                    <a:pt x="0" y="12120"/>
                  </a:cubicBezTo>
                  <a:lnTo>
                    <a:pt x="0" y="11560"/>
                  </a:lnTo>
                  <a:cubicBezTo>
                    <a:pt x="0" y="11538"/>
                    <a:pt x="18" y="11520"/>
                    <a:pt x="40" y="11520"/>
                  </a:cubicBezTo>
                  <a:cubicBezTo>
                    <a:pt x="62" y="11520"/>
                    <a:pt x="80" y="11538"/>
                    <a:pt x="80" y="11560"/>
                  </a:cubicBezTo>
                  <a:close/>
                  <a:moveTo>
                    <a:pt x="80" y="12520"/>
                  </a:moveTo>
                  <a:lnTo>
                    <a:pt x="80" y="13080"/>
                  </a:lnTo>
                  <a:cubicBezTo>
                    <a:pt x="80" y="13102"/>
                    <a:pt x="62" y="13120"/>
                    <a:pt x="40" y="13120"/>
                  </a:cubicBezTo>
                  <a:cubicBezTo>
                    <a:pt x="18" y="13120"/>
                    <a:pt x="0" y="13102"/>
                    <a:pt x="0" y="13080"/>
                  </a:cubicBezTo>
                  <a:lnTo>
                    <a:pt x="0" y="12520"/>
                  </a:lnTo>
                  <a:cubicBezTo>
                    <a:pt x="0" y="12498"/>
                    <a:pt x="18" y="12480"/>
                    <a:pt x="40" y="12480"/>
                  </a:cubicBezTo>
                  <a:cubicBezTo>
                    <a:pt x="62" y="12480"/>
                    <a:pt x="80" y="12498"/>
                    <a:pt x="80" y="12520"/>
                  </a:cubicBezTo>
                  <a:close/>
                  <a:moveTo>
                    <a:pt x="80" y="13480"/>
                  </a:moveTo>
                  <a:lnTo>
                    <a:pt x="80" y="14040"/>
                  </a:lnTo>
                  <a:cubicBezTo>
                    <a:pt x="80" y="14062"/>
                    <a:pt x="62" y="14080"/>
                    <a:pt x="40" y="14080"/>
                  </a:cubicBezTo>
                  <a:cubicBezTo>
                    <a:pt x="18" y="14080"/>
                    <a:pt x="0" y="14062"/>
                    <a:pt x="0" y="14040"/>
                  </a:cubicBezTo>
                  <a:lnTo>
                    <a:pt x="0" y="13480"/>
                  </a:lnTo>
                  <a:cubicBezTo>
                    <a:pt x="0" y="13458"/>
                    <a:pt x="18" y="13440"/>
                    <a:pt x="40" y="13440"/>
                  </a:cubicBezTo>
                  <a:cubicBezTo>
                    <a:pt x="62" y="13440"/>
                    <a:pt x="80" y="13458"/>
                    <a:pt x="80" y="13480"/>
                  </a:cubicBezTo>
                  <a:close/>
                  <a:moveTo>
                    <a:pt x="80" y="14440"/>
                  </a:moveTo>
                  <a:lnTo>
                    <a:pt x="80" y="14906"/>
                  </a:lnTo>
                  <a:cubicBezTo>
                    <a:pt x="80" y="14928"/>
                    <a:pt x="62" y="14946"/>
                    <a:pt x="40" y="14946"/>
                  </a:cubicBezTo>
                  <a:cubicBezTo>
                    <a:pt x="18" y="14946"/>
                    <a:pt x="0" y="14928"/>
                    <a:pt x="0" y="14906"/>
                  </a:cubicBezTo>
                  <a:lnTo>
                    <a:pt x="0" y="14440"/>
                  </a:lnTo>
                  <a:cubicBezTo>
                    <a:pt x="0" y="14418"/>
                    <a:pt x="18" y="14400"/>
                    <a:pt x="40" y="14400"/>
                  </a:cubicBezTo>
                  <a:cubicBezTo>
                    <a:pt x="62" y="14400"/>
                    <a:pt x="80" y="14418"/>
                    <a:pt x="80" y="1444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4">
              <a:extLst>
                <a:ext uri="{FF2B5EF4-FFF2-40B4-BE49-F238E27FC236}">
                  <a16:creationId xmlns:a16="http://schemas.microsoft.com/office/drawing/2014/main" id="{39578826-9A47-3E47-E6AA-2E880BC9ECE2}"/>
                </a:ext>
              </a:extLst>
            </p:cNvPr>
            <p:cNvSpPr>
              <a:spLocks noEditPoints="1"/>
            </p:cNvSpPr>
            <p:nvPr/>
          </p:nvSpPr>
          <p:spPr bwMode="auto">
            <a:xfrm>
              <a:off x="6817" y="1425"/>
              <a:ext cx="10" cy="1844"/>
            </a:xfrm>
            <a:custGeom>
              <a:avLst/>
              <a:gdLst>
                <a:gd name="T0" fmla="*/ 80 w 80"/>
                <a:gd name="T1" fmla="*/ 600 h 14946"/>
                <a:gd name="T2" fmla="*/ 0 w 80"/>
                <a:gd name="T3" fmla="*/ 600 h 14946"/>
                <a:gd name="T4" fmla="*/ 40 w 80"/>
                <a:gd name="T5" fmla="*/ 0 h 14946"/>
                <a:gd name="T6" fmla="*/ 80 w 80"/>
                <a:gd name="T7" fmla="*/ 1000 h 14946"/>
                <a:gd name="T8" fmla="*/ 40 w 80"/>
                <a:gd name="T9" fmla="*/ 1600 h 14946"/>
                <a:gd name="T10" fmla="*/ 0 w 80"/>
                <a:gd name="T11" fmla="*/ 1000 h 14946"/>
                <a:gd name="T12" fmla="*/ 80 w 80"/>
                <a:gd name="T13" fmla="*/ 1000 h 14946"/>
                <a:gd name="T14" fmla="*/ 80 w 80"/>
                <a:gd name="T15" fmla="*/ 2520 h 14946"/>
                <a:gd name="T16" fmla="*/ 0 w 80"/>
                <a:gd name="T17" fmla="*/ 2520 h 14946"/>
                <a:gd name="T18" fmla="*/ 40 w 80"/>
                <a:gd name="T19" fmla="*/ 1920 h 14946"/>
                <a:gd name="T20" fmla="*/ 80 w 80"/>
                <a:gd name="T21" fmla="*/ 2920 h 14946"/>
                <a:gd name="T22" fmla="*/ 40 w 80"/>
                <a:gd name="T23" fmla="*/ 3520 h 14946"/>
                <a:gd name="T24" fmla="*/ 0 w 80"/>
                <a:gd name="T25" fmla="*/ 2920 h 14946"/>
                <a:gd name="T26" fmla="*/ 80 w 80"/>
                <a:gd name="T27" fmla="*/ 2920 h 14946"/>
                <a:gd name="T28" fmla="*/ 80 w 80"/>
                <a:gd name="T29" fmla="*/ 4440 h 14946"/>
                <a:gd name="T30" fmla="*/ 0 w 80"/>
                <a:gd name="T31" fmla="*/ 4440 h 14946"/>
                <a:gd name="T32" fmla="*/ 40 w 80"/>
                <a:gd name="T33" fmla="*/ 3840 h 14946"/>
                <a:gd name="T34" fmla="*/ 80 w 80"/>
                <a:gd name="T35" fmla="*/ 4840 h 14946"/>
                <a:gd name="T36" fmla="*/ 40 w 80"/>
                <a:gd name="T37" fmla="*/ 5440 h 14946"/>
                <a:gd name="T38" fmla="*/ 0 w 80"/>
                <a:gd name="T39" fmla="*/ 4840 h 14946"/>
                <a:gd name="T40" fmla="*/ 80 w 80"/>
                <a:gd name="T41" fmla="*/ 4840 h 14946"/>
                <a:gd name="T42" fmla="*/ 80 w 80"/>
                <a:gd name="T43" fmla="*/ 6360 h 14946"/>
                <a:gd name="T44" fmla="*/ 0 w 80"/>
                <a:gd name="T45" fmla="*/ 6360 h 14946"/>
                <a:gd name="T46" fmla="*/ 40 w 80"/>
                <a:gd name="T47" fmla="*/ 5760 h 14946"/>
                <a:gd name="T48" fmla="*/ 80 w 80"/>
                <a:gd name="T49" fmla="*/ 6760 h 14946"/>
                <a:gd name="T50" fmla="*/ 40 w 80"/>
                <a:gd name="T51" fmla="*/ 7360 h 14946"/>
                <a:gd name="T52" fmla="*/ 0 w 80"/>
                <a:gd name="T53" fmla="*/ 6760 h 14946"/>
                <a:gd name="T54" fmla="*/ 80 w 80"/>
                <a:gd name="T55" fmla="*/ 6760 h 14946"/>
                <a:gd name="T56" fmla="*/ 80 w 80"/>
                <a:gd name="T57" fmla="*/ 8280 h 14946"/>
                <a:gd name="T58" fmla="*/ 0 w 80"/>
                <a:gd name="T59" fmla="*/ 8280 h 14946"/>
                <a:gd name="T60" fmla="*/ 40 w 80"/>
                <a:gd name="T61" fmla="*/ 7680 h 14946"/>
                <a:gd name="T62" fmla="*/ 80 w 80"/>
                <a:gd name="T63" fmla="*/ 8680 h 14946"/>
                <a:gd name="T64" fmla="*/ 40 w 80"/>
                <a:gd name="T65" fmla="*/ 9280 h 14946"/>
                <a:gd name="T66" fmla="*/ 0 w 80"/>
                <a:gd name="T67" fmla="*/ 8680 h 14946"/>
                <a:gd name="T68" fmla="*/ 80 w 80"/>
                <a:gd name="T69" fmla="*/ 8680 h 14946"/>
                <a:gd name="T70" fmla="*/ 80 w 80"/>
                <a:gd name="T71" fmla="*/ 10200 h 14946"/>
                <a:gd name="T72" fmla="*/ 0 w 80"/>
                <a:gd name="T73" fmla="*/ 10200 h 14946"/>
                <a:gd name="T74" fmla="*/ 40 w 80"/>
                <a:gd name="T75" fmla="*/ 9600 h 14946"/>
                <a:gd name="T76" fmla="*/ 80 w 80"/>
                <a:gd name="T77" fmla="*/ 10600 h 14946"/>
                <a:gd name="T78" fmla="*/ 40 w 80"/>
                <a:gd name="T79" fmla="*/ 11200 h 14946"/>
                <a:gd name="T80" fmla="*/ 0 w 80"/>
                <a:gd name="T81" fmla="*/ 10600 h 14946"/>
                <a:gd name="T82" fmla="*/ 80 w 80"/>
                <a:gd name="T83" fmla="*/ 10600 h 14946"/>
                <a:gd name="T84" fmla="*/ 80 w 80"/>
                <a:gd name="T85" fmla="*/ 12120 h 14946"/>
                <a:gd name="T86" fmla="*/ 0 w 80"/>
                <a:gd name="T87" fmla="*/ 12120 h 14946"/>
                <a:gd name="T88" fmla="*/ 40 w 80"/>
                <a:gd name="T89" fmla="*/ 11520 h 14946"/>
                <a:gd name="T90" fmla="*/ 80 w 80"/>
                <a:gd name="T91" fmla="*/ 12520 h 14946"/>
                <a:gd name="T92" fmla="*/ 40 w 80"/>
                <a:gd name="T93" fmla="*/ 13120 h 14946"/>
                <a:gd name="T94" fmla="*/ 0 w 80"/>
                <a:gd name="T95" fmla="*/ 12520 h 14946"/>
                <a:gd name="T96" fmla="*/ 80 w 80"/>
                <a:gd name="T97" fmla="*/ 12520 h 14946"/>
                <a:gd name="T98" fmla="*/ 80 w 80"/>
                <a:gd name="T99" fmla="*/ 14040 h 14946"/>
                <a:gd name="T100" fmla="*/ 0 w 80"/>
                <a:gd name="T101" fmla="*/ 14040 h 14946"/>
                <a:gd name="T102" fmla="*/ 40 w 80"/>
                <a:gd name="T103" fmla="*/ 13440 h 14946"/>
                <a:gd name="T104" fmla="*/ 80 w 80"/>
                <a:gd name="T105" fmla="*/ 14440 h 14946"/>
                <a:gd name="T106" fmla="*/ 40 w 80"/>
                <a:gd name="T107" fmla="*/ 14946 h 14946"/>
                <a:gd name="T108" fmla="*/ 0 w 80"/>
                <a:gd name="T109" fmla="*/ 14440 h 14946"/>
                <a:gd name="T110" fmla="*/ 80 w 80"/>
                <a:gd name="T111" fmla="*/ 14440 h 14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946">
                  <a:moveTo>
                    <a:pt x="80" y="40"/>
                  </a:moveTo>
                  <a:lnTo>
                    <a:pt x="80" y="600"/>
                  </a:lnTo>
                  <a:cubicBezTo>
                    <a:pt x="80" y="622"/>
                    <a:pt x="62" y="640"/>
                    <a:pt x="40" y="640"/>
                  </a:cubicBezTo>
                  <a:cubicBezTo>
                    <a:pt x="18" y="640"/>
                    <a:pt x="0" y="622"/>
                    <a:pt x="0" y="600"/>
                  </a:cubicBezTo>
                  <a:lnTo>
                    <a:pt x="0" y="40"/>
                  </a:lnTo>
                  <a:cubicBezTo>
                    <a:pt x="0" y="18"/>
                    <a:pt x="18" y="0"/>
                    <a:pt x="40" y="0"/>
                  </a:cubicBezTo>
                  <a:cubicBezTo>
                    <a:pt x="62" y="0"/>
                    <a:pt x="80" y="18"/>
                    <a:pt x="80" y="40"/>
                  </a:cubicBezTo>
                  <a:close/>
                  <a:moveTo>
                    <a:pt x="80" y="1000"/>
                  </a:moveTo>
                  <a:lnTo>
                    <a:pt x="80" y="1560"/>
                  </a:lnTo>
                  <a:cubicBezTo>
                    <a:pt x="80" y="1582"/>
                    <a:pt x="62" y="1600"/>
                    <a:pt x="40" y="1600"/>
                  </a:cubicBezTo>
                  <a:cubicBezTo>
                    <a:pt x="18" y="1600"/>
                    <a:pt x="0" y="1582"/>
                    <a:pt x="0" y="1560"/>
                  </a:cubicBezTo>
                  <a:lnTo>
                    <a:pt x="0" y="1000"/>
                  </a:lnTo>
                  <a:cubicBezTo>
                    <a:pt x="0" y="978"/>
                    <a:pt x="18" y="960"/>
                    <a:pt x="40" y="960"/>
                  </a:cubicBezTo>
                  <a:cubicBezTo>
                    <a:pt x="62" y="960"/>
                    <a:pt x="80" y="978"/>
                    <a:pt x="80" y="1000"/>
                  </a:cubicBezTo>
                  <a:close/>
                  <a:moveTo>
                    <a:pt x="80" y="1960"/>
                  </a:moveTo>
                  <a:lnTo>
                    <a:pt x="80" y="2520"/>
                  </a:lnTo>
                  <a:cubicBezTo>
                    <a:pt x="80" y="2542"/>
                    <a:pt x="62" y="2560"/>
                    <a:pt x="40" y="2560"/>
                  </a:cubicBezTo>
                  <a:cubicBezTo>
                    <a:pt x="18" y="2560"/>
                    <a:pt x="0" y="2542"/>
                    <a:pt x="0" y="2520"/>
                  </a:cubicBezTo>
                  <a:lnTo>
                    <a:pt x="0" y="1960"/>
                  </a:lnTo>
                  <a:cubicBezTo>
                    <a:pt x="0" y="1938"/>
                    <a:pt x="18" y="1920"/>
                    <a:pt x="40" y="1920"/>
                  </a:cubicBezTo>
                  <a:cubicBezTo>
                    <a:pt x="62" y="1920"/>
                    <a:pt x="80" y="1938"/>
                    <a:pt x="80" y="1960"/>
                  </a:cubicBezTo>
                  <a:close/>
                  <a:moveTo>
                    <a:pt x="80" y="2920"/>
                  </a:moveTo>
                  <a:lnTo>
                    <a:pt x="80" y="3480"/>
                  </a:lnTo>
                  <a:cubicBezTo>
                    <a:pt x="80" y="3502"/>
                    <a:pt x="62" y="3520"/>
                    <a:pt x="40" y="3520"/>
                  </a:cubicBezTo>
                  <a:cubicBezTo>
                    <a:pt x="18" y="3520"/>
                    <a:pt x="0" y="3502"/>
                    <a:pt x="0" y="3480"/>
                  </a:cubicBezTo>
                  <a:lnTo>
                    <a:pt x="0" y="2920"/>
                  </a:lnTo>
                  <a:cubicBezTo>
                    <a:pt x="0" y="2898"/>
                    <a:pt x="18" y="2880"/>
                    <a:pt x="40" y="2880"/>
                  </a:cubicBezTo>
                  <a:cubicBezTo>
                    <a:pt x="62" y="2880"/>
                    <a:pt x="80" y="2898"/>
                    <a:pt x="80" y="2920"/>
                  </a:cubicBezTo>
                  <a:close/>
                  <a:moveTo>
                    <a:pt x="80" y="3880"/>
                  </a:moveTo>
                  <a:lnTo>
                    <a:pt x="80" y="4440"/>
                  </a:lnTo>
                  <a:cubicBezTo>
                    <a:pt x="80" y="4462"/>
                    <a:pt x="62" y="4480"/>
                    <a:pt x="40" y="4480"/>
                  </a:cubicBezTo>
                  <a:cubicBezTo>
                    <a:pt x="18" y="4480"/>
                    <a:pt x="0" y="4462"/>
                    <a:pt x="0" y="4440"/>
                  </a:cubicBezTo>
                  <a:lnTo>
                    <a:pt x="0" y="3880"/>
                  </a:lnTo>
                  <a:cubicBezTo>
                    <a:pt x="0" y="3858"/>
                    <a:pt x="18" y="3840"/>
                    <a:pt x="40" y="3840"/>
                  </a:cubicBezTo>
                  <a:cubicBezTo>
                    <a:pt x="62" y="3840"/>
                    <a:pt x="80" y="3858"/>
                    <a:pt x="80" y="3880"/>
                  </a:cubicBezTo>
                  <a:close/>
                  <a:moveTo>
                    <a:pt x="80" y="4840"/>
                  </a:moveTo>
                  <a:lnTo>
                    <a:pt x="80" y="5400"/>
                  </a:lnTo>
                  <a:cubicBezTo>
                    <a:pt x="80" y="5422"/>
                    <a:pt x="62" y="5440"/>
                    <a:pt x="40" y="5440"/>
                  </a:cubicBezTo>
                  <a:cubicBezTo>
                    <a:pt x="18" y="5440"/>
                    <a:pt x="0" y="5422"/>
                    <a:pt x="0" y="5400"/>
                  </a:cubicBezTo>
                  <a:lnTo>
                    <a:pt x="0" y="4840"/>
                  </a:lnTo>
                  <a:cubicBezTo>
                    <a:pt x="0" y="4818"/>
                    <a:pt x="18" y="4800"/>
                    <a:pt x="40" y="4800"/>
                  </a:cubicBezTo>
                  <a:cubicBezTo>
                    <a:pt x="62" y="4800"/>
                    <a:pt x="80" y="4818"/>
                    <a:pt x="80" y="4840"/>
                  </a:cubicBezTo>
                  <a:close/>
                  <a:moveTo>
                    <a:pt x="80" y="5800"/>
                  </a:moveTo>
                  <a:lnTo>
                    <a:pt x="80" y="6360"/>
                  </a:lnTo>
                  <a:cubicBezTo>
                    <a:pt x="80" y="6382"/>
                    <a:pt x="62" y="6400"/>
                    <a:pt x="40" y="6400"/>
                  </a:cubicBezTo>
                  <a:cubicBezTo>
                    <a:pt x="18" y="6400"/>
                    <a:pt x="0" y="6382"/>
                    <a:pt x="0" y="6360"/>
                  </a:cubicBezTo>
                  <a:lnTo>
                    <a:pt x="0" y="5800"/>
                  </a:lnTo>
                  <a:cubicBezTo>
                    <a:pt x="0" y="5778"/>
                    <a:pt x="18" y="5760"/>
                    <a:pt x="40" y="5760"/>
                  </a:cubicBezTo>
                  <a:cubicBezTo>
                    <a:pt x="62" y="5760"/>
                    <a:pt x="80" y="5778"/>
                    <a:pt x="80" y="5800"/>
                  </a:cubicBezTo>
                  <a:close/>
                  <a:moveTo>
                    <a:pt x="80" y="6760"/>
                  </a:moveTo>
                  <a:lnTo>
                    <a:pt x="80" y="7320"/>
                  </a:lnTo>
                  <a:cubicBezTo>
                    <a:pt x="80" y="7342"/>
                    <a:pt x="62" y="7360"/>
                    <a:pt x="40" y="7360"/>
                  </a:cubicBezTo>
                  <a:cubicBezTo>
                    <a:pt x="18" y="7360"/>
                    <a:pt x="0" y="7342"/>
                    <a:pt x="0" y="7320"/>
                  </a:cubicBezTo>
                  <a:lnTo>
                    <a:pt x="0" y="6760"/>
                  </a:lnTo>
                  <a:cubicBezTo>
                    <a:pt x="0" y="6738"/>
                    <a:pt x="18" y="6720"/>
                    <a:pt x="40" y="6720"/>
                  </a:cubicBezTo>
                  <a:cubicBezTo>
                    <a:pt x="62" y="6720"/>
                    <a:pt x="80" y="6738"/>
                    <a:pt x="80" y="6760"/>
                  </a:cubicBezTo>
                  <a:close/>
                  <a:moveTo>
                    <a:pt x="80" y="7720"/>
                  </a:moveTo>
                  <a:lnTo>
                    <a:pt x="80" y="8280"/>
                  </a:lnTo>
                  <a:cubicBezTo>
                    <a:pt x="80" y="8302"/>
                    <a:pt x="62" y="8320"/>
                    <a:pt x="40" y="8320"/>
                  </a:cubicBezTo>
                  <a:cubicBezTo>
                    <a:pt x="18" y="8320"/>
                    <a:pt x="0" y="8302"/>
                    <a:pt x="0" y="8280"/>
                  </a:cubicBezTo>
                  <a:lnTo>
                    <a:pt x="0" y="7720"/>
                  </a:lnTo>
                  <a:cubicBezTo>
                    <a:pt x="0" y="7698"/>
                    <a:pt x="18" y="7680"/>
                    <a:pt x="40" y="7680"/>
                  </a:cubicBezTo>
                  <a:cubicBezTo>
                    <a:pt x="62" y="7680"/>
                    <a:pt x="80" y="7698"/>
                    <a:pt x="80" y="7720"/>
                  </a:cubicBezTo>
                  <a:close/>
                  <a:moveTo>
                    <a:pt x="80" y="8680"/>
                  </a:moveTo>
                  <a:lnTo>
                    <a:pt x="80" y="9240"/>
                  </a:lnTo>
                  <a:cubicBezTo>
                    <a:pt x="80" y="9262"/>
                    <a:pt x="62" y="9280"/>
                    <a:pt x="40" y="9280"/>
                  </a:cubicBezTo>
                  <a:cubicBezTo>
                    <a:pt x="18" y="9280"/>
                    <a:pt x="0" y="9262"/>
                    <a:pt x="0" y="9240"/>
                  </a:cubicBezTo>
                  <a:lnTo>
                    <a:pt x="0" y="8680"/>
                  </a:lnTo>
                  <a:cubicBezTo>
                    <a:pt x="0" y="8658"/>
                    <a:pt x="18" y="8640"/>
                    <a:pt x="40" y="8640"/>
                  </a:cubicBezTo>
                  <a:cubicBezTo>
                    <a:pt x="62" y="8640"/>
                    <a:pt x="80" y="8658"/>
                    <a:pt x="80" y="8680"/>
                  </a:cubicBezTo>
                  <a:close/>
                  <a:moveTo>
                    <a:pt x="80" y="9640"/>
                  </a:moveTo>
                  <a:lnTo>
                    <a:pt x="80" y="10200"/>
                  </a:lnTo>
                  <a:cubicBezTo>
                    <a:pt x="80" y="10222"/>
                    <a:pt x="62" y="10240"/>
                    <a:pt x="40" y="10240"/>
                  </a:cubicBezTo>
                  <a:cubicBezTo>
                    <a:pt x="18" y="10240"/>
                    <a:pt x="0" y="10222"/>
                    <a:pt x="0" y="10200"/>
                  </a:cubicBezTo>
                  <a:lnTo>
                    <a:pt x="0" y="9640"/>
                  </a:lnTo>
                  <a:cubicBezTo>
                    <a:pt x="0" y="9618"/>
                    <a:pt x="18" y="9600"/>
                    <a:pt x="40" y="9600"/>
                  </a:cubicBezTo>
                  <a:cubicBezTo>
                    <a:pt x="62" y="9600"/>
                    <a:pt x="80" y="9618"/>
                    <a:pt x="80" y="9640"/>
                  </a:cubicBezTo>
                  <a:close/>
                  <a:moveTo>
                    <a:pt x="80" y="10600"/>
                  </a:moveTo>
                  <a:lnTo>
                    <a:pt x="80" y="11160"/>
                  </a:lnTo>
                  <a:cubicBezTo>
                    <a:pt x="80" y="11182"/>
                    <a:pt x="62" y="11200"/>
                    <a:pt x="40" y="11200"/>
                  </a:cubicBezTo>
                  <a:cubicBezTo>
                    <a:pt x="18" y="11200"/>
                    <a:pt x="0" y="11182"/>
                    <a:pt x="0" y="11160"/>
                  </a:cubicBezTo>
                  <a:lnTo>
                    <a:pt x="0" y="10600"/>
                  </a:lnTo>
                  <a:cubicBezTo>
                    <a:pt x="0" y="10578"/>
                    <a:pt x="18" y="10560"/>
                    <a:pt x="40" y="10560"/>
                  </a:cubicBezTo>
                  <a:cubicBezTo>
                    <a:pt x="62" y="10560"/>
                    <a:pt x="80" y="10578"/>
                    <a:pt x="80" y="10600"/>
                  </a:cubicBezTo>
                  <a:close/>
                  <a:moveTo>
                    <a:pt x="80" y="11560"/>
                  </a:moveTo>
                  <a:lnTo>
                    <a:pt x="80" y="12120"/>
                  </a:lnTo>
                  <a:cubicBezTo>
                    <a:pt x="80" y="12142"/>
                    <a:pt x="62" y="12160"/>
                    <a:pt x="40" y="12160"/>
                  </a:cubicBezTo>
                  <a:cubicBezTo>
                    <a:pt x="18" y="12160"/>
                    <a:pt x="0" y="12142"/>
                    <a:pt x="0" y="12120"/>
                  </a:cubicBezTo>
                  <a:lnTo>
                    <a:pt x="0" y="11560"/>
                  </a:lnTo>
                  <a:cubicBezTo>
                    <a:pt x="0" y="11538"/>
                    <a:pt x="18" y="11520"/>
                    <a:pt x="40" y="11520"/>
                  </a:cubicBezTo>
                  <a:cubicBezTo>
                    <a:pt x="62" y="11520"/>
                    <a:pt x="80" y="11538"/>
                    <a:pt x="80" y="11560"/>
                  </a:cubicBezTo>
                  <a:close/>
                  <a:moveTo>
                    <a:pt x="80" y="12520"/>
                  </a:moveTo>
                  <a:lnTo>
                    <a:pt x="80" y="13080"/>
                  </a:lnTo>
                  <a:cubicBezTo>
                    <a:pt x="80" y="13102"/>
                    <a:pt x="62" y="13120"/>
                    <a:pt x="40" y="13120"/>
                  </a:cubicBezTo>
                  <a:cubicBezTo>
                    <a:pt x="18" y="13120"/>
                    <a:pt x="0" y="13102"/>
                    <a:pt x="0" y="13080"/>
                  </a:cubicBezTo>
                  <a:lnTo>
                    <a:pt x="0" y="12520"/>
                  </a:lnTo>
                  <a:cubicBezTo>
                    <a:pt x="0" y="12498"/>
                    <a:pt x="18" y="12480"/>
                    <a:pt x="40" y="12480"/>
                  </a:cubicBezTo>
                  <a:cubicBezTo>
                    <a:pt x="62" y="12480"/>
                    <a:pt x="80" y="12498"/>
                    <a:pt x="80" y="12520"/>
                  </a:cubicBezTo>
                  <a:close/>
                  <a:moveTo>
                    <a:pt x="80" y="13480"/>
                  </a:moveTo>
                  <a:lnTo>
                    <a:pt x="80" y="14040"/>
                  </a:lnTo>
                  <a:cubicBezTo>
                    <a:pt x="80" y="14062"/>
                    <a:pt x="62" y="14080"/>
                    <a:pt x="40" y="14080"/>
                  </a:cubicBezTo>
                  <a:cubicBezTo>
                    <a:pt x="18" y="14080"/>
                    <a:pt x="0" y="14062"/>
                    <a:pt x="0" y="14040"/>
                  </a:cubicBezTo>
                  <a:lnTo>
                    <a:pt x="0" y="13480"/>
                  </a:lnTo>
                  <a:cubicBezTo>
                    <a:pt x="0" y="13458"/>
                    <a:pt x="18" y="13440"/>
                    <a:pt x="40" y="13440"/>
                  </a:cubicBezTo>
                  <a:cubicBezTo>
                    <a:pt x="62" y="13440"/>
                    <a:pt x="80" y="13458"/>
                    <a:pt x="80" y="13480"/>
                  </a:cubicBezTo>
                  <a:close/>
                  <a:moveTo>
                    <a:pt x="80" y="14440"/>
                  </a:moveTo>
                  <a:lnTo>
                    <a:pt x="80" y="14906"/>
                  </a:lnTo>
                  <a:cubicBezTo>
                    <a:pt x="80" y="14928"/>
                    <a:pt x="62" y="14946"/>
                    <a:pt x="40" y="14946"/>
                  </a:cubicBezTo>
                  <a:cubicBezTo>
                    <a:pt x="18" y="14946"/>
                    <a:pt x="0" y="14928"/>
                    <a:pt x="0" y="14906"/>
                  </a:cubicBezTo>
                  <a:lnTo>
                    <a:pt x="0" y="14440"/>
                  </a:lnTo>
                  <a:cubicBezTo>
                    <a:pt x="0" y="14418"/>
                    <a:pt x="18" y="14400"/>
                    <a:pt x="40" y="14400"/>
                  </a:cubicBezTo>
                  <a:cubicBezTo>
                    <a:pt x="62" y="14400"/>
                    <a:pt x="80" y="14418"/>
                    <a:pt x="80" y="1444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Rectangle 45">
              <a:extLst>
                <a:ext uri="{FF2B5EF4-FFF2-40B4-BE49-F238E27FC236}">
                  <a16:creationId xmlns:a16="http://schemas.microsoft.com/office/drawing/2014/main" id="{7F6EEDE7-092C-4E25-A49D-C1B9DFB3C6BE}"/>
                </a:ext>
              </a:extLst>
            </p:cNvPr>
            <p:cNvSpPr>
              <a:spLocks noChangeArrowheads="1"/>
            </p:cNvSpPr>
            <p:nvPr/>
          </p:nvSpPr>
          <p:spPr bwMode="auto">
            <a:xfrm>
              <a:off x="5516" y="1480"/>
              <a:ext cx="1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Freeform 46">
              <a:extLst>
                <a:ext uri="{FF2B5EF4-FFF2-40B4-BE49-F238E27FC236}">
                  <a16:creationId xmlns:a16="http://schemas.microsoft.com/office/drawing/2014/main" id="{9074AC6F-88FD-6AD7-E286-1A4936CE1384}"/>
                </a:ext>
              </a:extLst>
            </p:cNvPr>
            <p:cNvSpPr>
              <a:spLocks noEditPoints="1"/>
            </p:cNvSpPr>
            <p:nvPr/>
          </p:nvSpPr>
          <p:spPr bwMode="auto">
            <a:xfrm>
              <a:off x="4541" y="1456"/>
              <a:ext cx="2210" cy="18"/>
            </a:xfrm>
            <a:custGeom>
              <a:avLst/>
              <a:gdLst>
                <a:gd name="T0" fmla="*/ 640 w 17920"/>
                <a:gd name="T1" fmla="*/ 99 h 141"/>
                <a:gd name="T2" fmla="*/ 0 w 17920"/>
                <a:gd name="T3" fmla="*/ 101 h 141"/>
                <a:gd name="T4" fmla="*/ 1559 w 17920"/>
                <a:gd name="T5" fmla="*/ 56 h 141"/>
                <a:gd name="T6" fmla="*/ 1000 w 17920"/>
                <a:gd name="T7" fmla="*/ 138 h 141"/>
                <a:gd name="T8" fmla="*/ 1959 w 17920"/>
                <a:gd name="T9" fmla="*/ 54 h 141"/>
                <a:gd name="T10" fmla="*/ 2520 w 17920"/>
                <a:gd name="T11" fmla="*/ 132 h 141"/>
                <a:gd name="T12" fmla="*/ 1959 w 17920"/>
                <a:gd name="T13" fmla="*/ 54 h 141"/>
                <a:gd name="T14" fmla="*/ 3520 w 17920"/>
                <a:gd name="T15" fmla="*/ 89 h 141"/>
                <a:gd name="T16" fmla="*/ 2880 w 17920"/>
                <a:gd name="T17" fmla="*/ 91 h 141"/>
                <a:gd name="T18" fmla="*/ 4439 w 17920"/>
                <a:gd name="T19" fmla="*/ 46 h 141"/>
                <a:gd name="T20" fmla="*/ 3880 w 17920"/>
                <a:gd name="T21" fmla="*/ 128 h 141"/>
                <a:gd name="T22" fmla="*/ 4839 w 17920"/>
                <a:gd name="T23" fmla="*/ 45 h 141"/>
                <a:gd name="T24" fmla="*/ 5400 w 17920"/>
                <a:gd name="T25" fmla="*/ 123 h 141"/>
                <a:gd name="T26" fmla="*/ 4839 w 17920"/>
                <a:gd name="T27" fmla="*/ 45 h 141"/>
                <a:gd name="T28" fmla="*/ 6400 w 17920"/>
                <a:gd name="T29" fmla="*/ 79 h 141"/>
                <a:gd name="T30" fmla="*/ 5760 w 17920"/>
                <a:gd name="T31" fmla="*/ 81 h 141"/>
                <a:gd name="T32" fmla="*/ 7319 w 17920"/>
                <a:gd name="T33" fmla="*/ 36 h 141"/>
                <a:gd name="T34" fmla="*/ 6760 w 17920"/>
                <a:gd name="T35" fmla="*/ 118 h 141"/>
                <a:gd name="T36" fmla="*/ 7719 w 17920"/>
                <a:gd name="T37" fmla="*/ 35 h 141"/>
                <a:gd name="T38" fmla="*/ 8280 w 17920"/>
                <a:gd name="T39" fmla="*/ 113 h 141"/>
                <a:gd name="T40" fmla="*/ 7719 w 17920"/>
                <a:gd name="T41" fmla="*/ 35 h 141"/>
                <a:gd name="T42" fmla="*/ 9280 w 17920"/>
                <a:gd name="T43" fmla="*/ 69 h 141"/>
                <a:gd name="T44" fmla="*/ 8640 w 17920"/>
                <a:gd name="T45" fmla="*/ 72 h 141"/>
                <a:gd name="T46" fmla="*/ 10199 w 17920"/>
                <a:gd name="T47" fmla="*/ 26 h 141"/>
                <a:gd name="T48" fmla="*/ 9640 w 17920"/>
                <a:gd name="T49" fmla="*/ 108 h 141"/>
                <a:gd name="T50" fmla="*/ 10599 w 17920"/>
                <a:gd name="T51" fmla="*/ 25 h 141"/>
                <a:gd name="T52" fmla="*/ 11160 w 17920"/>
                <a:gd name="T53" fmla="*/ 103 h 141"/>
                <a:gd name="T54" fmla="*/ 10599 w 17920"/>
                <a:gd name="T55" fmla="*/ 25 h 141"/>
                <a:gd name="T56" fmla="*/ 12160 w 17920"/>
                <a:gd name="T57" fmla="*/ 60 h 141"/>
                <a:gd name="T58" fmla="*/ 11520 w 17920"/>
                <a:gd name="T59" fmla="*/ 62 h 141"/>
                <a:gd name="T60" fmla="*/ 13079 w 17920"/>
                <a:gd name="T61" fmla="*/ 17 h 141"/>
                <a:gd name="T62" fmla="*/ 12520 w 17920"/>
                <a:gd name="T63" fmla="*/ 98 h 141"/>
                <a:gd name="T64" fmla="*/ 13479 w 17920"/>
                <a:gd name="T65" fmla="*/ 15 h 141"/>
                <a:gd name="T66" fmla="*/ 14040 w 17920"/>
                <a:gd name="T67" fmla="*/ 93 h 141"/>
                <a:gd name="T68" fmla="*/ 13479 w 17920"/>
                <a:gd name="T69" fmla="*/ 15 h 141"/>
                <a:gd name="T70" fmla="*/ 15040 w 17920"/>
                <a:gd name="T71" fmla="*/ 50 h 141"/>
                <a:gd name="T72" fmla="*/ 14400 w 17920"/>
                <a:gd name="T73" fmla="*/ 52 h 141"/>
                <a:gd name="T74" fmla="*/ 15959 w 17920"/>
                <a:gd name="T75" fmla="*/ 7 h 141"/>
                <a:gd name="T76" fmla="*/ 15400 w 17920"/>
                <a:gd name="T77" fmla="*/ 89 h 141"/>
                <a:gd name="T78" fmla="*/ 16359 w 17920"/>
                <a:gd name="T79" fmla="*/ 5 h 141"/>
                <a:gd name="T80" fmla="*/ 16920 w 17920"/>
                <a:gd name="T81" fmla="*/ 84 h 141"/>
                <a:gd name="T82" fmla="*/ 16359 w 17920"/>
                <a:gd name="T83" fmla="*/ 5 h 141"/>
                <a:gd name="T84" fmla="*/ 17920 w 17920"/>
                <a:gd name="T85" fmla="*/ 40 h 141"/>
                <a:gd name="T86" fmla="*/ 17280 w 17920"/>
                <a:gd name="T87" fmla="*/ 4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7920" h="141">
                  <a:moveTo>
                    <a:pt x="39" y="61"/>
                  </a:moveTo>
                  <a:lnTo>
                    <a:pt x="599" y="59"/>
                  </a:lnTo>
                  <a:cubicBezTo>
                    <a:pt x="622" y="59"/>
                    <a:pt x="640" y="77"/>
                    <a:pt x="640" y="99"/>
                  </a:cubicBezTo>
                  <a:cubicBezTo>
                    <a:pt x="640" y="121"/>
                    <a:pt x="622" y="139"/>
                    <a:pt x="600" y="139"/>
                  </a:cubicBezTo>
                  <a:lnTo>
                    <a:pt x="40" y="141"/>
                  </a:lnTo>
                  <a:cubicBezTo>
                    <a:pt x="18" y="141"/>
                    <a:pt x="0" y="123"/>
                    <a:pt x="0" y="101"/>
                  </a:cubicBezTo>
                  <a:cubicBezTo>
                    <a:pt x="0" y="79"/>
                    <a:pt x="17" y="61"/>
                    <a:pt x="39" y="61"/>
                  </a:cubicBezTo>
                  <a:close/>
                  <a:moveTo>
                    <a:pt x="999" y="58"/>
                  </a:moveTo>
                  <a:lnTo>
                    <a:pt x="1559" y="56"/>
                  </a:lnTo>
                  <a:cubicBezTo>
                    <a:pt x="1582" y="56"/>
                    <a:pt x="1600" y="73"/>
                    <a:pt x="1600" y="95"/>
                  </a:cubicBezTo>
                  <a:cubicBezTo>
                    <a:pt x="1600" y="118"/>
                    <a:pt x="1582" y="136"/>
                    <a:pt x="1560" y="136"/>
                  </a:cubicBezTo>
                  <a:lnTo>
                    <a:pt x="1000" y="138"/>
                  </a:lnTo>
                  <a:cubicBezTo>
                    <a:pt x="978" y="138"/>
                    <a:pt x="960" y="120"/>
                    <a:pt x="960" y="98"/>
                  </a:cubicBezTo>
                  <a:cubicBezTo>
                    <a:pt x="960" y="76"/>
                    <a:pt x="977" y="58"/>
                    <a:pt x="999" y="58"/>
                  </a:cubicBezTo>
                  <a:close/>
                  <a:moveTo>
                    <a:pt x="1959" y="54"/>
                  </a:moveTo>
                  <a:lnTo>
                    <a:pt x="2519" y="52"/>
                  </a:lnTo>
                  <a:cubicBezTo>
                    <a:pt x="2542" y="52"/>
                    <a:pt x="2560" y="70"/>
                    <a:pt x="2560" y="92"/>
                  </a:cubicBezTo>
                  <a:cubicBezTo>
                    <a:pt x="2560" y="114"/>
                    <a:pt x="2542" y="132"/>
                    <a:pt x="2520" y="132"/>
                  </a:cubicBezTo>
                  <a:lnTo>
                    <a:pt x="1960" y="134"/>
                  </a:lnTo>
                  <a:cubicBezTo>
                    <a:pt x="1938" y="134"/>
                    <a:pt x="1920" y="116"/>
                    <a:pt x="1920" y="94"/>
                  </a:cubicBezTo>
                  <a:cubicBezTo>
                    <a:pt x="1920" y="72"/>
                    <a:pt x="1937" y="54"/>
                    <a:pt x="1959" y="54"/>
                  </a:cubicBezTo>
                  <a:close/>
                  <a:moveTo>
                    <a:pt x="2919" y="51"/>
                  </a:moveTo>
                  <a:lnTo>
                    <a:pt x="3479" y="49"/>
                  </a:lnTo>
                  <a:cubicBezTo>
                    <a:pt x="3502" y="49"/>
                    <a:pt x="3520" y="67"/>
                    <a:pt x="3520" y="89"/>
                  </a:cubicBezTo>
                  <a:cubicBezTo>
                    <a:pt x="3520" y="111"/>
                    <a:pt x="3502" y="129"/>
                    <a:pt x="3480" y="129"/>
                  </a:cubicBezTo>
                  <a:lnTo>
                    <a:pt x="2920" y="131"/>
                  </a:lnTo>
                  <a:cubicBezTo>
                    <a:pt x="2898" y="131"/>
                    <a:pt x="2880" y="113"/>
                    <a:pt x="2880" y="91"/>
                  </a:cubicBezTo>
                  <a:cubicBezTo>
                    <a:pt x="2880" y="69"/>
                    <a:pt x="2897" y="51"/>
                    <a:pt x="2919" y="51"/>
                  </a:cubicBezTo>
                  <a:close/>
                  <a:moveTo>
                    <a:pt x="3879" y="48"/>
                  </a:moveTo>
                  <a:lnTo>
                    <a:pt x="4439" y="46"/>
                  </a:lnTo>
                  <a:cubicBezTo>
                    <a:pt x="4462" y="46"/>
                    <a:pt x="4480" y="64"/>
                    <a:pt x="4480" y="86"/>
                  </a:cubicBezTo>
                  <a:cubicBezTo>
                    <a:pt x="4480" y="108"/>
                    <a:pt x="4462" y="126"/>
                    <a:pt x="4440" y="126"/>
                  </a:cubicBezTo>
                  <a:lnTo>
                    <a:pt x="3880" y="128"/>
                  </a:lnTo>
                  <a:cubicBezTo>
                    <a:pt x="3858" y="128"/>
                    <a:pt x="3840" y="110"/>
                    <a:pt x="3840" y="88"/>
                  </a:cubicBezTo>
                  <a:cubicBezTo>
                    <a:pt x="3840" y="66"/>
                    <a:pt x="3857" y="48"/>
                    <a:pt x="3879" y="48"/>
                  </a:cubicBezTo>
                  <a:close/>
                  <a:moveTo>
                    <a:pt x="4839" y="45"/>
                  </a:moveTo>
                  <a:lnTo>
                    <a:pt x="5399" y="43"/>
                  </a:lnTo>
                  <a:cubicBezTo>
                    <a:pt x="5422" y="43"/>
                    <a:pt x="5440" y="60"/>
                    <a:pt x="5440" y="82"/>
                  </a:cubicBezTo>
                  <a:cubicBezTo>
                    <a:pt x="5440" y="105"/>
                    <a:pt x="5422" y="123"/>
                    <a:pt x="5400" y="123"/>
                  </a:cubicBezTo>
                  <a:lnTo>
                    <a:pt x="4840" y="125"/>
                  </a:lnTo>
                  <a:cubicBezTo>
                    <a:pt x="4818" y="125"/>
                    <a:pt x="4800" y="107"/>
                    <a:pt x="4800" y="85"/>
                  </a:cubicBezTo>
                  <a:cubicBezTo>
                    <a:pt x="4800" y="63"/>
                    <a:pt x="4817" y="45"/>
                    <a:pt x="4839" y="45"/>
                  </a:cubicBezTo>
                  <a:close/>
                  <a:moveTo>
                    <a:pt x="5799" y="41"/>
                  </a:moveTo>
                  <a:lnTo>
                    <a:pt x="6359" y="39"/>
                  </a:lnTo>
                  <a:cubicBezTo>
                    <a:pt x="6382" y="39"/>
                    <a:pt x="6400" y="57"/>
                    <a:pt x="6400" y="79"/>
                  </a:cubicBezTo>
                  <a:cubicBezTo>
                    <a:pt x="6400" y="101"/>
                    <a:pt x="6382" y="119"/>
                    <a:pt x="6360" y="119"/>
                  </a:cubicBezTo>
                  <a:lnTo>
                    <a:pt x="5800" y="121"/>
                  </a:lnTo>
                  <a:cubicBezTo>
                    <a:pt x="5778" y="121"/>
                    <a:pt x="5760" y="103"/>
                    <a:pt x="5760" y="81"/>
                  </a:cubicBezTo>
                  <a:cubicBezTo>
                    <a:pt x="5760" y="59"/>
                    <a:pt x="5777" y="41"/>
                    <a:pt x="5799" y="41"/>
                  </a:cubicBezTo>
                  <a:close/>
                  <a:moveTo>
                    <a:pt x="6759" y="38"/>
                  </a:moveTo>
                  <a:lnTo>
                    <a:pt x="7319" y="36"/>
                  </a:lnTo>
                  <a:cubicBezTo>
                    <a:pt x="7342" y="36"/>
                    <a:pt x="7360" y="54"/>
                    <a:pt x="7360" y="76"/>
                  </a:cubicBezTo>
                  <a:cubicBezTo>
                    <a:pt x="7360" y="98"/>
                    <a:pt x="7342" y="116"/>
                    <a:pt x="7320" y="116"/>
                  </a:cubicBezTo>
                  <a:lnTo>
                    <a:pt x="6760" y="118"/>
                  </a:lnTo>
                  <a:cubicBezTo>
                    <a:pt x="6738" y="118"/>
                    <a:pt x="6720" y="100"/>
                    <a:pt x="6720" y="78"/>
                  </a:cubicBezTo>
                  <a:cubicBezTo>
                    <a:pt x="6720" y="56"/>
                    <a:pt x="6737" y="38"/>
                    <a:pt x="6759" y="38"/>
                  </a:cubicBezTo>
                  <a:close/>
                  <a:moveTo>
                    <a:pt x="7719" y="35"/>
                  </a:moveTo>
                  <a:lnTo>
                    <a:pt x="8279" y="33"/>
                  </a:lnTo>
                  <a:cubicBezTo>
                    <a:pt x="8302" y="33"/>
                    <a:pt x="8319" y="51"/>
                    <a:pt x="8320" y="73"/>
                  </a:cubicBezTo>
                  <a:cubicBezTo>
                    <a:pt x="8320" y="95"/>
                    <a:pt x="8302" y="113"/>
                    <a:pt x="8280" y="113"/>
                  </a:cubicBezTo>
                  <a:lnTo>
                    <a:pt x="7720" y="115"/>
                  </a:lnTo>
                  <a:cubicBezTo>
                    <a:pt x="7698" y="115"/>
                    <a:pt x="7680" y="97"/>
                    <a:pt x="7680" y="75"/>
                  </a:cubicBezTo>
                  <a:cubicBezTo>
                    <a:pt x="7680" y="53"/>
                    <a:pt x="7697" y="35"/>
                    <a:pt x="7719" y="35"/>
                  </a:cubicBezTo>
                  <a:close/>
                  <a:moveTo>
                    <a:pt x="8679" y="31"/>
                  </a:moveTo>
                  <a:lnTo>
                    <a:pt x="9239" y="30"/>
                  </a:lnTo>
                  <a:cubicBezTo>
                    <a:pt x="9262" y="30"/>
                    <a:pt x="9279" y="47"/>
                    <a:pt x="9280" y="69"/>
                  </a:cubicBezTo>
                  <a:cubicBezTo>
                    <a:pt x="9280" y="92"/>
                    <a:pt x="9262" y="110"/>
                    <a:pt x="9240" y="110"/>
                  </a:cubicBezTo>
                  <a:lnTo>
                    <a:pt x="8680" y="111"/>
                  </a:lnTo>
                  <a:cubicBezTo>
                    <a:pt x="8658" y="112"/>
                    <a:pt x="8640" y="94"/>
                    <a:pt x="8640" y="72"/>
                  </a:cubicBezTo>
                  <a:cubicBezTo>
                    <a:pt x="8639" y="50"/>
                    <a:pt x="8657" y="32"/>
                    <a:pt x="8679" y="31"/>
                  </a:cubicBezTo>
                  <a:close/>
                  <a:moveTo>
                    <a:pt x="9639" y="28"/>
                  </a:moveTo>
                  <a:lnTo>
                    <a:pt x="10199" y="26"/>
                  </a:lnTo>
                  <a:cubicBezTo>
                    <a:pt x="10222" y="26"/>
                    <a:pt x="10239" y="44"/>
                    <a:pt x="10240" y="66"/>
                  </a:cubicBezTo>
                  <a:cubicBezTo>
                    <a:pt x="10240" y="88"/>
                    <a:pt x="10222" y="106"/>
                    <a:pt x="10200" y="106"/>
                  </a:cubicBezTo>
                  <a:lnTo>
                    <a:pt x="9640" y="108"/>
                  </a:lnTo>
                  <a:cubicBezTo>
                    <a:pt x="9618" y="108"/>
                    <a:pt x="9600" y="90"/>
                    <a:pt x="9600" y="68"/>
                  </a:cubicBezTo>
                  <a:cubicBezTo>
                    <a:pt x="9599" y="46"/>
                    <a:pt x="9617" y="28"/>
                    <a:pt x="9639" y="28"/>
                  </a:cubicBezTo>
                  <a:close/>
                  <a:moveTo>
                    <a:pt x="10599" y="25"/>
                  </a:moveTo>
                  <a:lnTo>
                    <a:pt x="11159" y="23"/>
                  </a:lnTo>
                  <a:cubicBezTo>
                    <a:pt x="11182" y="23"/>
                    <a:pt x="11199" y="41"/>
                    <a:pt x="11200" y="63"/>
                  </a:cubicBezTo>
                  <a:cubicBezTo>
                    <a:pt x="11200" y="85"/>
                    <a:pt x="11182" y="103"/>
                    <a:pt x="11160" y="103"/>
                  </a:cubicBezTo>
                  <a:lnTo>
                    <a:pt x="10600" y="105"/>
                  </a:lnTo>
                  <a:cubicBezTo>
                    <a:pt x="10578" y="105"/>
                    <a:pt x="10560" y="87"/>
                    <a:pt x="10560" y="65"/>
                  </a:cubicBezTo>
                  <a:cubicBezTo>
                    <a:pt x="10559" y="43"/>
                    <a:pt x="10577" y="25"/>
                    <a:pt x="10599" y="25"/>
                  </a:cubicBezTo>
                  <a:close/>
                  <a:moveTo>
                    <a:pt x="11559" y="22"/>
                  </a:moveTo>
                  <a:lnTo>
                    <a:pt x="12119" y="20"/>
                  </a:lnTo>
                  <a:cubicBezTo>
                    <a:pt x="12142" y="20"/>
                    <a:pt x="12159" y="38"/>
                    <a:pt x="12160" y="60"/>
                  </a:cubicBezTo>
                  <a:cubicBezTo>
                    <a:pt x="12160" y="82"/>
                    <a:pt x="12142" y="100"/>
                    <a:pt x="12120" y="100"/>
                  </a:cubicBezTo>
                  <a:lnTo>
                    <a:pt x="11560" y="102"/>
                  </a:lnTo>
                  <a:cubicBezTo>
                    <a:pt x="11538" y="102"/>
                    <a:pt x="11520" y="84"/>
                    <a:pt x="11520" y="62"/>
                  </a:cubicBezTo>
                  <a:cubicBezTo>
                    <a:pt x="11519" y="40"/>
                    <a:pt x="11537" y="22"/>
                    <a:pt x="11559" y="22"/>
                  </a:cubicBezTo>
                  <a:close/>
                  <a:moveTo>
                    <a:pt x="12519" y="18"/>
                  </a:moveTo>
                  <a:lnTo>
                    <a:pt x="13079" y="17"/>
                  </a:lnTo>
                  <a:cubicBezTo>
                    <a:pt x="13102" y="16"/>
                    <a:pt x="13119" y="34"/>
                    <a:pt x="13120" y="56"/>
                  </a:cubicBezTo>
                  <a:cubicBezTo>
                    <a:pt x="13120" y="79"/>
                    <a:pt x="13102" y="96"/>
                    <a:pt x="13080" y="97"/>
                  </a:cubicBezTo>
                  <a:lnTo>
                    <a:pt x="12520" y="98"/>
                  </a:lnTo>
                  <a:cubicBezTo>
                    <a:pt x="12498" y="99"/>
                    <a:pt x="12480" y="81"/>
                    <a:pt x="12480" y="59"/>
                  </a:cubicBezTo>
                  <a:cubicBezTo>
                    <a:pt x="12479" y="37"/>
                    <a:pt x="12497" y="19"/>
                    <a:pt x="12519" y="18"/>
                  </a:cubicBezTo>
                  <a:close/>
                  <a:moveTo>
                    <a:pt x="13479" y="15"/>
                  </a:moveTo>
                  <a:lnTo>
                    <a:pt x="14039" y="13"/>
                  </a:lnTo>
                  <a:cubicBezTo>
                    <a:pt x="14061" y="13"/>
                    <a:pt x="14079" y="31"/>
                    <a:pt x="14080" y="53"/>
                  </a:cubicBezTo>
                  <a:cubicBezTo>
                    <a:pt x="14080" y="75"/>
                    <a:pt x="14062" y="93"/>
                    <a:pt x="14040" y="93"/>
                  </a:cubicBezTo>
                  <a:lnTo>
                    <a:pt x="13480" y="95"/>
                  </a:lnTo>
                  <a:cubicBezTo>
                    <a:pt x="13458" y="95"/>
                    <a:pt x="13440" y="77"/>
                    <a:pt x="13440" y="55"/>
                  </a:cubicBezTo>
                  <a:cubicBezTo>
                    <a:pt x="13439" y="33"/>
                    <a:pt x="13457" y="15"/>
                    <a:pt x="13479" y="15"/>
                  </a:cubicBezTo>
                  <a:close/>
                  <a:moveTo>
                    <a:pt x="14439" y="12"/>
                  </a:moveTo>
                  <a:lnTo>
                    <a:pt x="14999" y="10"/>
                  </a:lnTo>
                  <a:cubicBezTo>
                    <a:pt x="15021" y="10"/>
                    <a:pt x="15039" y="28"/>
                    <a:pt x="15040" y="50"/>
                  </a:cubicBezTo>
                  <a:cubicBezTo>
                    <a:pt x="15040" y="72"/>
                    <a:pt x="15022" y="90"/>
                    <a:pt x="15000" y="90"/>
                  </a:cubicBezTo>
                  <a:lnTo>
                    <a:pt x="14440" y="92"/>
                  </a:lnTo>
                  <a:cubicBezTo>
                    <a:pt x="14418" y="92"/>
                    <a:pt x="14400" y="74"/>
                    <a:pt x="14400" y="52"/>
                  </a:cubicBezTo>
                  <a:cubicBezTo>
                    <a:pt x="14399" y="30"/>
                    <a:pt x="14417" y="12"/>
                    <a:pt x="14439" y="12"/>
                  </a:cubicBezTo>
                  <a:close/>
                  <a:moveTo>
                    <a:pt x="15399" y="9"/>
                  </a:moveTo>
                  <a:lnTo>
                    <a:pt x="15959" y="7"/>
                  </a:lnTo>
                  <a:cubicBezTo>
                    <a:pt x="15981" y="7"/>
                    <a:pt x="15999" y="25"/>
                    <a:pt x="16000" y="47"/>
                  </a:cubicBezTo>
                  <a:cubicBezTo>
                    <a:pt x="16000" y="69"/>
                    <a:pt x="15982" y="87"/>
                    <a:pt x="15960" y="87"/>
                  </a:cubicBezTo>
                  <a:lnTo>
                    <a:pt x="15400" y="89"/>
                  </a:lnTo>
                  <a:cubicBezTo>
                    <a:pt x="15378" y="89"/>
                    <a:pt x="15360" y="71"/>
                    <a:pt x="15360" y="49"/>
                  </a:cubicBezTo>
                  <a:cubicBezTo>
                    <a:pt x="15359" y="27"/>
                    <a:pt x="15377" y="9"/>
                    <a:pt x="15399" y="9"/>
                  </a:cubicBezTo>
                  <a:close/>
                  <a:moveTo>
                    <a:pt x="16359" y="5"/>
                  </a:moveTo>
                  <a:lnTo>
                    <a:pt x="16919" y="4"/>
                  </a:lnTo>
                  <a:cubicBezTo>
                    <a:pt x="16941" y="3"/>
                    <a:pt x="16959" y="21"/>
                    <a:pt x="16960" y="43"/>
                  </a:cubicBezTo>
                  <a:cubicBezTo>
                    <a:pt x="16960" y="66"/>
                    <a:pt x="16942" y="83"/>
                    <a:pt x="16920" y="84"/>
                  </a:cubicBezTo>
                  <a:lnTo>
                    <a:pt x="16360" y="85"/>
                  </a:lnTo>
                  <a:cubicBezTo>
                    <a:pt x="16338" y="86"/>
                    <a:pt x="16320" y="68"/>
                    <a:pt x="16320" y="46"/>
                  </a:cubicBezTo>
                  <a:cubicBezTo>
                    <a:pt x="16319" y="23"/>
                    <a:pt x="16337" y="6"/>
                    <a:pt x="16359" y="5"/>
                  </a:cubicBezTo>
                  <a:close/>
                  <a:moveTo>
                    <a:pt x="17319" y="2"/>
                  </a:moveTo>
                  <a:lnTo>
                    <a:pt x="17879" y="0"/>
                  </a:lnTo>
                  <a:cubicBezTo>
                    <a:pt x="17901" y="0"/>
                    <a:pt x="17919" y="18"/>
                    <a:pt x="17920" y="40"/>
                  </a:cubicBezTo>
                  <a:cubicBezTo>
                    <a:pt x="17920" y="62"/>
                    <a:pt x="17902" y="80"/>
                    <a:pt x="17880" y="80"/>
                  </a:cubicBezTo>
                  <a:lnTo>
                    <a:pt x="17320" y="82"/>
                  </a:lnTo>
                  <a:cubicBezTo>
                    <a:pt x="17298" y="82"/>
                    <a:pt x="17280" y="64"/>
                    <a:pt x="17280" y="42"/>
                  </a:cubicBezTo>
                  <a:cubicBezTo>
                    <a:pt x="17279" y="20"/>
                    <a:pt x="17297" y="2"/>
                    <a:pt x="17319" y="2"/>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47">
              <a:extLst>
                <a:ext uri="{FF2B5EF4-FFF2-40B4-BE49-F238E27FC236}">
                  <a16:creationId xmlns:a16="http://schemas.microsoft.com/office/drawing/2014/main" id="{907D68DB-0BC8-E20D-3CC7-90C44170F388}"/>
                </a:ext>
              </a:extLst>
            </p:cNvPr>
            <p:cNvSpPr>
              <a:spLocks/>
            </p:cNvSpPr>
            <p:nvPr/>
          </p:nvSpPr>
          <p:spPr bwMode="auto">
            <a:xfrm>
              <a:off x="4474" y="1442"/>
              <a:ext cx="79" cy="53"/>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a16="http://schemas.microsoft.com/office/drawing/2014/main" id="{90405A37-9B07-3C6D-2322-10EFF081FF86}"/>
                </a:ext>
              </a:extLst>
            </p:cNvPr>
            <p:cNvSpPr>
              <a:spLocks/>
            </p:cNvSpPr>
            <p:nvPr/>
          </p:nvSpPr>
          <p:spPr bwMode="auto">
            <a:xfrm>
              <a:off x="6743" y="1435"/>
              <a:ext cx="79" cy="53"/>
            </a:xfrm>
            <a:custGeom>
              <a:avLst/>
              <a:gdLst>
                <a:gd name="T0" fmla="*/ 0 w 79"/>
                <a:gd name="T1" fmla="*/ 0 h 53"/>
                <a:gd name="T2" fmla="*/ 79 w 79"/>
                <a:gd name="T3" fmla="*/ 26 h 53"/>
                <a:gd name="T4" fmla="*/ 0 w 79"/>
                <a:gd name="T5" fmla="*/ 53 h 53"/>
                <a:gd name="T6" fmla="*/ 0 w 79"/>
                <a:gd name="T7" fmla="*/ 0 h 53"/>
              </a:gdLst>
              <a:ahLst/>
              <a:cxnLst>
                <a:cxn ang="0">
                  <a:pos x="T0" y="T1"/>
                </a:cxn>
                <a:cxn ang="0">
                  <a:pos x="T2" y="T3"/>
                </a:cxn>
                <a:cxn ang="0">
                  <a:pos x="T4" y="T5"/>
                </a:cxn>
                <a:cxn ang="0">
                  <a:pos x="T6" y="T7"/>
                </a:cxn>
              </a:cxnLst>
              <a:rect l="0" t="0" r="r" b="b"/>
              <a:pathLst>
                <a:path w="79" h="53">
                  <a:moveTo>
                    <a:pt x="0" y="0"/>
                  </a:moveTo>
                  <a:lnTo>
                    <a:pt x="79" y="26"/>
                  </a:lnTo>
                  <a:lnTo>
                    <a:pt x="0" y="5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09689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86A2-9E0C-0871-5145-24875A54B9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9B47A9-2F8B-1BF7-34D0-4322A2FFD7D2}"/>
              </a:ext>
            </a:extLst>
          </p:cNvPr>
          <p:cNvSpPr>
            <a:spLocks noGrp="1"/>
          </p:cNvSpPr>
          <p:nvPr>
            <p:ph type="title"/>
          </p:nvPr>
        </p:nvSpPr>
        <p:spPr>
          <a:xfrm>
            <a:off x="914401" y="685801"/>
            <a:ext cx="10361084" cy="609599"/>
          </a:xfrm>
        </p:spPr>
        <p:txBody>
          <a:bodyPr/>
          <a:lstStyle/>
          <a:p>
            <a:r>
              <a:rPr lang="en-US" dirty="0"/>
              <a:t>Delay of relaying operation</a:t>
            </a:r>
          </a:p>
        </p:txBody>
      </p:sp>
      <p:sp>
        <p:nvSpPr>
          <p:cNvPr id="4" name="Date Placeholder 3">
            <a:extLst>
              <a:ext uri="{FF2B5EF4-FFF2-40B4-BE49-F238E27FC236}">
                <a16:creationId xmlns:a16="http://schemas.microsoft.com/office/drawing/2014/main" id="{B6C44E74-DF3D-6588-9EA9-23787FFD9A3D}"/>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54B37D79-B2B0-7DEB-3316-2BF8B79F970F}"/>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5325FADF-950E-78FA-9E55-E4BF5CBF094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Content Placeholder 2">
            <a:extLst>
              <a:ext uri="{FF2B5EF4-FFF2-40B4-BE49-F238E27FC236}">
                <a16:creationId xmlns:a16="http://schemas.microsoft.com/office/drawing/2014/main" id="{328D1A92-B097-A1E0-41C6-37CE6E58C247}"/>
              </a:ext>
            </a:extLst>
          </p:cNvPr>
          <p:cNvSpPr>
            <a:spLocks noGrp="1"/>
          </p:cNvSpPr>
          <p:nvPr>
            <p:ph idx="1"/>
          </p:nvPr>
        </p:nvSpPr>
        <p:spPr>
          <a:xfrm>
            <a:off x="340485" y="1793942"/>
            <a:ext cx="4910171" cy="4370853"/>
          </a:xfrm>
        </p:spPr>
        <p:txBody>
          <a:bodyPr>
            <a:noAutofit/>
          </a:bodyPr>
          <a:lstStyle/>
          <a:p>
            <a:pPr marL="285750" indent="-285750">
              <a:buFont typeface="Arial" panose="020B0604020202020204" pitchFamily="34" charset="0"/>
              <a:buChar char="•"/>
            </a:pPr>
            <a:r>
              <a:rPr lang="en-US" altLang="ko-KR" sz="1800" b="0" dirty="0">
                <a:cs typeface="Times New Roman" panose="02020603050405020304" pitchFamily="18" charset="0"/>
              </a:rPr>
              <a:t>However, the AP may not allocate a time enough for the relay STA to receive a data and forward the data to the destination STA</a:t>
            </a:r>
          </a:p>
          <a:p>
            <a:pPr marL="685800" lvl="1">
              <a:buFont typeface="Arial" panose="020B0604020202020204" pitchFamily="34" charset="0"/>
              <a:buChar char="•"/>
            </a:pPr>
            <a:r>
              <a:rPr lang="en-US" altLang="ko-KR" sz="1600" dirty="0">
                <a:latin typeface="+mj-lt"/>
                <a:cs typeface="Times New Roman" panose="02020603050405020304" pitchFamily="18" charset="0"/>
              </a:rPr>
              <a:t>For example, TXOP limit for the data may only cover f</a:t>
            </a:r>
            <a:r>
              <a:rPr lang="en-US" altLang="ko-KR" sz="1600" b="0" dirty="0">
                <a:latin typeface="+mj-lt"/>
                <a:cs typeface="Times New Roman" panose="02020603050405020304" pitchFamily="18" charset="0"/>
              </a:rPr>
              <a:t>irst data transmission from AP to the relay STA.</a:t>
            </a:r>
          </a:p>
          <a:p>
            <a:pPr marL="685800" lvl="1">
              <a:buFont typeface="Arial" panose="020B0604020202020204" pitchFamily="34" charset="0"/>
              <a:buChar char="•"/>
            </a:pPr>
            <a:r>
              <a:rPr lang="en-US" altLang="ko-KR" sz="1600" b="0" dirty="0">
                <a:latin typeface="+mj-lt"/>
                <a:cs typeface="Times New Roman" panose="02020603050405020304" pitchFamily="18" charset="0"/>
              </a:rPr>
              <a:t>So, the relay STA</a:t>
            </a:r>
            <a:r>
              <a:rPr lang="en-US" altLang="ko-KR" sz="1600" dirty="0">
                <a:latin typeface="+mj-lt"/>
                <a:cs typeface="Times New Roman" panose="02020603050405020304" pitchFamily="18" charset="0"/>
              </a:rPr>
              <a:t>’s transmission may happen in a different TXOP</a:t>
            </a:r>
            <a:endParaRPr lang="en-US" altLang="ko-KR" sz="1600" b="0" dirty="0">
              <a:latin typeface="+mj-lt"/>
              <a:cs typeface="Times New Roman" panose="02020603050405020304" pitchFamily="18" charset="0"/>
            </a:endParaRPr>
          </a:p>
          <a:p>
            <a:pPr marL="285750">
              <a:buFont typeface="Arial" panose="020B0604020202020204" pitchFamily="34" charset="0"/>
              <a:buChar char="•"/>
            </a:pPr>
            <a:r>
              <a:rPr lang="en-US" altLang="ko-KR" sz="1800" b="0" dirty="0">
                <a:cs typeface="Times New Roman" panose="02020603050405020304" pitchFamily="18" charset="0"/>
              </a:rPr>
              <a:t>In some cases, another STA may access the medium between two TXOPs</a:t>
            </a:r>
          </a:p>
          <a:p>
            <a:pPr marL="685800" lvl="1">
              <a:buFont typeface="Arial" panose="020B0604020202020204" pitchFamily="34" charset="0"/>
              <a:buChar char="•"/>
            </a:pPr>
            <a:r>
              <a:rPr lang="en-US" altLang="ko-KR" sz="1600" b="0" dirty="0">
                <a:cs typeface="Times New Roman" panose="02020603050405020304" pitchFamily="18" charset="0"/>
              </a:rPr>
              <a:t>E.g., before the relay STA transmits the relayed data frame to the destination STA.</a:t>
            </a:r>
            <a:r>
              <a:rPr lang="en-US" altLang="ko-KR" sz="1600" b="0" dirty="0">
                <a:latin typeface="+mj-lt"/>
                <a:cs typeface="Times New Roman" panose="02020603050405020304" pitchFamily="18" charset="0"/>
              </a:rPr>
              <a:t> </a:t>
            </a:r>
          </a:p>
          <a:p>
            <a:pPr marL="285750" indent="-285750">
              <a:buFont typeface="Arial" panose="020B0604020202020204" pitchFamily="34" charset="0"/>
              <a:buChar char="•"/>
            </a:pPr>
            <a:endParaRPr lang="en-US" altLang="ko-KR" sz="1800" b="0" dirty="0">
              <a:cs typeface="Times New Roman" panose="02020603050405020304" pitchFamily="18" charset="0"/>
            </a:endParaRPr>
          </a:p>
          <a:p>
            <a:pPr marL="285750" indent="-285750">
              <a:buFont typeface="Arial" panose="020B0604020202020204" pitchFamily="34" charset="0"/>
              <a:buChar char="•"/>
            </a:pPr>
            <a:r>
              <a:rPr lang="en-US" altLang="ko-KR" sz="1800" b="0" dirty="0">
                <a:cs typeface="Times New Roman" panose="02020603050405020304" pitchFamily="18" charset="0"/>
              </a:rPr>
              <a:t>This may cause delivery delay of the relayed frame.</a:t>
            </a:r>
          </a:p>
          <a:p>
            <a:pPr marL="0" indent="0">
              <a:buNone/>
            </a:pPr>
            <a:endParaRPr lang="en-US" altLang="ko-KR" sz="1800" b="0" dirty="0">
              <a:cs typeface="Times New Roman" panose="02020603050405020304" pitchFamily="18" charset="0"/>
            </a:endParaRPr>
          </a:p>
          <a:p>
            <a:pPr marL="0" indent="0">
              <a:buNone/>
            </a:pPr>
            <a:r>
              <a:rPr lang="en-US" altLang="ko-KR" sz="1800" b="0" dirty="0">
                <a:cs typeface="Times New Roman" panose="02020603050405020304" pitchFamily="18" charset="0"/>
              </a:rPr>
              <a:t> </a:t>
            </a:r>
          </a:p>
          <a:p>
            <a:pPr marL="0" indent="0">
              <a:buNone/>
            </a:pPr>
            <a:endParaRPr lang="en-US" altLang="ko-KR" sz="1800" b="0" dirty="0">
              <a:cs typeface="Times New Roman" panose="02020603050405020304" pitchFamily="18" charset="0"/>
            </a:endParaRPr>
          </a:p>
          <a:p>
            <a:pPr marL="0" indent="0">
              <a:buNone/>
            </a:pPr>
            <a:endParaRPr lang="en-US" altLang="ko-KR" sz="1800" b="0" dirty="0">
              <a:cs typeface="Times New Roman" panose="02020603050405020304" pitchFamily="18" charset="0"/>
            </a:endParaRPr>
          </a:p>
          <a:p>
            <a:pPr>
              <a:buNone/>
            </a:pPr>
            <a:endParaRPr lang="en-US" sz="1800" b="0"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E4EB7E45-61CB-125A-27D0-7D618AF1A858}"/>
              </a:ext>
            </a:extLst>
          </p:cNvPr>
          <p:cNvPicPr>
            <a:picLocks noChangeAspect="1"/>
          </p:cNvPicPr>
          <p:nvPr/>
        </p:nvPicPr>
        <p:blipFill>
          <a:blip r:embed="rId3"/>
          <a:stretch>
            <a:fillRect/>
          </a:stretch>
        </p:blipFill>
        <p:spPr>
          <a:xfrm>
            <a:off x="5626195" y="2085975"/>
            <a:ext cx="6148610" cy="3550920"/>
          </a:xfrm>
          <a:prstGeom prst="rect">
            <a:avLst/>
          </a:prstGeom>
          <a:ln>
            <a:solidFill>
              <a:schemeClr val="tx2"/>
            </a:solidFill>
          </a:ln>
        </p:spPr>
      </p:pic>
      <p:sp>
        <p:nvSpPr>
          <p:cNvPr id="72" name="Rectangle 71">
            <a:extLst>
              <a:ext uri="{FF2B5EF4-FFF2-40B4-BE49-F238E27FC236}">
                <a16:creationId xmlns:a16="http://schemas.microsoft.com/office/drawing/2014/main" id="{5B0B2805-3FF6-04B0-0694-2C0CC0EEB8E1}"/>
              </a:ext>
            </a:extLst>
          </p:cNvPr>
          <p:cNvSpPr/>
          <p:nvPr/>
        </p:nvSpPr>
        <p:spPr bwMode="auto">
          <a:xfrm rot="16200000">
            <a:off x="6131984" y="2589213"/>
            <a:ext cx="762000" cy="30797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RTS</a:t>
            </a:r>
          </a:p>
        </p:txBody>
      </p:sp>
      <p:sp>
        <p:nvSpPr>
          <p:cNvPr id="73" name="Rectangle 72">
            <a:extLst>
              <a:ext uri="{FF2B5EF4-FFF2-40B4-BE49-F238E27FC236}">
                <a16:creationId xmlns:a16="http://schemas.microsoft.com/office/drawing/2014/main" id="{43479068-0743-157B-0B80-E6C5361EE4CE}"/>
              </a:ext>
            </a:extLst>
          </p:cNvPr>
          <p:cNvSpPr/>
          <p:nvPr/>
        </p:nvSpPr>
        <p:spPr bwMode="auto">
          <a:xfrm rot="16200000">
            <a:off x="9526588" y="2589213"/>
            <a:ext cx="762000" cy="30797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RTS</a:t>
            </a:r>
          </a:p>
        </p:txBody>
      </p:sp>
    </p:spTree>
    <p:extLst>
      <p:ext uri="{BB962C8B-B14F-4D97-AF65-F5344CB8AC3E}">
        <p14:creationId xmlns:p14="http://schemas.microsoft.com/office/powerpoint/2010/main" val="284851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E82C24-6C04-8C81-C592-072200FD8772}"/>
            </a:ext>
          </a:extLst>
        </p:cNvPr>
        <p:cNvGrpSpPr/>
        <p:nvPr/>
      </p:nvGrpSpPr>
      <p:grpSpPr>
        <a:xfrm>
          <a:off x="0" y="0"/>
          <a:ext cx="0" cy="0"/>
          <a:chOff x="0" y="0"/>
          <a:chExt cx="0" cy="0"/>
        </a:xfrm>
      </p:grpSpPr>
      <p:sp>
        <p:nvSpPr>
          <p:cNvPr id="4" name="Date Placeholder 3">
            <a:extLst>
              <a:ext uri="{FF2B5EF4-FFF2-40B4-BE49-F238E27FC236}">
                <a16:creationId xmlns:a16="http://schemas.microsoft.com/office/drawing/2014/main" id="{6858E6DC-F929-D810-1DAD-40A2DD93F626}"/>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539828E0-3388-9938-8945-372CA3E1B5FC}"/>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2" name="Footer Placeholder 1">
            <a:extLst>
              <a:ext uri="{FF2B5EF4-FFF2-40B4-BE49-F238E27FC236}">
                <a16:creationId xmlns:a16="http://schemas.microsoft.com/office/drawing/2014/main" id="{C53D733C-C223-2BC0-2F5E-664A4DD538D9}"/>
              </a:ext>
            </a:extLst>
          </p:cNvPr>
          <p:cNvSpPr>
            <a:spLocks noGrp="1"/>
          </p:cNvSpPr>
          <p:nvPr>
            <p:ph type="ftr" idx="11"/>
          </p:nvPr>
        </p:nvSpPr>
        <p:spPr/>
        <p:txBody>
          <a:bodyPr/>
          <a:lstStyle/>
          <a:p>
            <a:r>
              <a:rPr lang="en-GB" dirty="0"/>
              <a:t>Tuncer Baykas (</a:t>
            </a:r>
            <a:r>
              <a:rPr lang="en-GB" dirty="0" err="1"/>
              <a:t>Ofinno</a:t>
            </a:r>
            <a:r>
              <a:rPr lang="en-GB" dirty="0"/>
              <a:t>)</a:t>
            </a:r>
          </a:p>
        </p:txBody>
      </p:sp>
      <mc:AlternateContent xmlns:mc="http://schemas.openxmlformats.org/markup-compatibility/2006" xmlns:p14="http://schemas.microsoft.com/office/powerpoint/2010/main">
        <mc:Choice Requires="p14">
          <p:contentPart p14:bwMode="auto" r:id="rId4">
            <p14:nvContentPartPr>
              <p14:cNvPr id="13" name="Ink 12">
                <a:extLst>
                  <a:ext uri="{FF2B5EF4-FFF2-40B4-BE49-F238E27FC236}">
                    <a16:creationId xmlns:a16="http://schemas.microsoft.com/office/drawing/2014/main" id="{7CAEFF67-2B56-FABE-8516-2E9C5BFDE645}"/>
                  </a:ext>
                </a:extLst>
              </p14:cNvPr>
              <p14:cNvContentPartPr/>
              <p14:nvPr/>
            </p14:nvContentPartPr>
            <p14:xfrm>
              <a:off x="1338390" y="1712990"/>
              <a:ext cx="1440" cy="360"/>
            </p14:xfrm>
          </p:contentPart>
        </mc:Choice>
        <mc:Fallback xmlns="">
          <p:pic>
            <p:nvPicPr>
              <p:cNvPr id="13" name="Ink 12">
                <a:extLst>
                  <a:ext uri="{FF2B5EF4-FFF2-40B4-BE49-F238E27FC236}">
                    <a16:creationId xmlns:a16="http://schemas.microsoft.com/office/drawing/2014/main" id="{7CAEFF67-2B56-FABE-8516-2E9C5BFDE645}"/>
                  </a:ext>
                </a:extLst>
              </p:cNvPr>
              <p:cNvPicPr/>
              <p:nvPr/>
            </p:nvPicPr>
            <p:blipFill>
              <a:blip r:embed="rId5"/>
              <a:stretch>
                <a:fillRect/>
              </a:stretch>
            </p:blipFill>
            <p:spPr>
              <a:xfrm>
                <a:off x="1329390" y="1703990"/>
                <a:ext cx="19080" cy="18000"/>
              </a:xfrm>
              <a:prstGeom prst="rect">
                <a:avLst/>
              </a:prstGeom>
            </p:spPr>
          </p:pic>
        </mc:Fallback>
      </mc:AlternateContent>
      <p:sp>
        <p:nvSpPr>
          <p:cNvPr id="11" name="TextBox 10">
            <a:extLst>
              <a:ext uri="{FF2B5EF4-FFF2-40B4-BE49-F238E27FC236}">
                <a16:creationId xmlns:a16="http://schemas.microsoft.com/office/drawing/2014/main" id="{378ECBD4-E4A2-8F30-77FA-181C39ECF2DD}"/>
              </a:ext>
            </a:extLst>
          </p:cNvPr>
          <p:cNvSpPr txBox="1"/>
          <p:nvPr/>
        </p:nvSpPr>
        <p:spPr>
          <a:xfrm>
            <a:off x="486202" y="1697511"/>
            <a:ext cx="5776486" cy="3970318"/>
          </a:xfrm>
          <a:prstGeom prst="rect">
            <a:avLst/>
          </a:prstGeom>
          <a:noFill/>
        </p:spPr>
        <p:txBody>
          <a:bodyPr wrap="square">
            <a:spAutoFit/>
          </a:bodyPr>
          <a:lstStyle/>
          <a:p>
            <a:pPr>
              <a:buFont typeface="Arial" panose="020B0604020202020204" pitchFamily="34" charset="0"/>
              <a:buChar char="•"/>
            </a:pPr>
            <a:r>
              <a:rPr lang="en-US" sz="1800" dirty="0">
                <a:solidFill>
                  <a:schemeClr val="tx1"/>
                </a:solidFill>
              </a:rPr>
              <a:t>To reduce the delay of the relaying operation, if a relay STA is affiliated with an MLD with more than two link, the relay STA MLD can decide to forward the received data to the destination STA MLD via a different link from a link that the data is received from the AP MLD</a:t>
            </a:r>
          </a:p>
          <a:p>
            <a:pPr lvl="1">
              <a:buFont typeface="Arial" panose="020B0604020202020204" pitchFamily="34" charset="0"/>
              <a:buChar char="•"/>
            </a:pPr>
            <a:r>
              <a:rPr lang="en-US" sz="1800" dirty="0">
                <a:solidFill>
                  <a:schemeClr val="tx1"/>
                </a:solidFill>
              </a:rPr>
              <a:t>E.g.1, If there are multiple links, the relay STA MLD may choose one of them based on the link availability</a:t>
            </a:r>
          </a:p>
          <a:p>
            <a:pPr lvl="1">
              <a:buFont typeface="Arial" panose="020B0604020202020204" pitchFamily="34" charset="0"/>
              <a:buChar char="•"/>
            </a:pPr>
            <a:r>
              <a:rPr lang="en-US" sz="1800" dirty="0">
                <a:solidFill>
                  <a:schemeClr val="tx1"/>
                </a:solidFill>
              </a:rPr>
              <a:t>E.g.2, AP MLD may indicate, the relay STA MLD, a link to be used for relaying the data to the destination STA MLD. Then, the relay STA MLD will consider the link when the relay STA MLD transmits the data to the destination STA MLD</a:t>
            </a:r>
          </a:p>
          <a:p>
            <a:endParaRPr lang="en-US" sz="1800" dirty="0"/>
          </a:p>
        </p:txBody>
      </p:sp>
      <p:pic>
        <p:nvPicPr>
          <p:cNvPr id="12" name="Picture 11">
            <a:extLst>
              <a:ext uri="{FF2B5EF4-FFF2-40B4-BE49-F238E27FC236}">
                <a16:creationId xmlns:a16="http://schemas.microsoft.com/office/drawing/2014/main" id="{7C763BBA-DD01-AA77-41D9-37377F80D93A}"/>
              </a:ext>
            </a:extLst>
          </p:cNvPr>
          <p:cNvPicPr>
            <a:picLocks noChangeAspect="1"/>
          </p:cNvPicPr>
          <p:nvPr/>
        </p:nvPicPr>
        <p:blipFill>
          <a:blip r:embed="rId6"/>
          <a:stretch>
            <a:fillRect/>
          </a:stretch>
        </p:blipFill>
        <p:spPr>
          <a:xfrm>
            <a:off x="6262688" y="1907810"/>
            <a:ext cx="5336944" cy="4276185"/>
          </a:xfrm>
          <a:prstGeom prst="rect">
            <a:avLst/>
          </a:prstGeom>
          <a:ln>
            <a:solidFill>
              <a:schemeClr val="tx2"/>
            </a:solidFill>
          </a:ln>
        </p:spPr>
      </p:pic>
      <p:sp>
        <p:nvSpPr>
          <p:cNvPr id="14" name="Title 1">
            <a:extLst>
              <a:ext uri="{FF2B5EF4-FFF2-40B4-BE49-F238E27FC236}">
                <a16:creationId xmlns:a16="http://schemas.microsoft.com/office/drawing/2014/main" id="{B3F71C8A-545F-0D43-C3B4-CBB994FAC6CB}"/>
              </a:ext>
            </a:extLst>
          </p:cNvPr>
          <p:cNvSpPr>
            <a:spLocks noGrp="1"/>
          </p:cNvSpPr>
          <p:nvPr>
            <p:ph type="title"/>
          </p:nvPr>
        </p:nvSpPr>
        <p:spPr>
          <a:xfrm>
            <a:off x="731520" y="365125"/>
            <a:ext cx="10622280" cy="1325563"/>
          </a:xfrm>
        </p:spPr>
        <p:txBody>
          <a:bodyPr/>
          <a:lstStyle/>
          <a:p>
            <a:r>
              <a:rPr lang="en-US" dirty="0">
                <a:cs typeface="Times New Roman" panose="02020603050405020304" pitchFamily="18" charset="0"/>
              </a:rPr>
              <a:t>Proposal </a:t>
            </a:r>
          </a:p>
        </p:txBody>
      </p:sp>
      <p:sp>
        <p:nvSpPr>
          <p:cNvPr id="76" name="Rectangle 75">
            <a:extLst>
              <a:ext uri="{FF2B5EF4-FFF2-40B4-BE49-F238E27FC236}">
                <a16:creationId xmlns:a16="http://schemas.microsoft.com/office/drawing/2014/main" id="{C3B36BCA-D318-7FC6-2D20-1AEEF6F840BE}"/>
              </a:ext>
            </a:extLst>
          </p:cNvPr>
          <p:cNvSpPr/>
          <p:nvPr/>
        </p:nvSpPr>
        <p:spPr bwMode="auto">
          <a:xfrm>
            <a:off x="6705600" y="2438400"/>
            <a:ext cx="715433" cy="46037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AP MLD</a:t>
            </a:r>
          </a:p>
        </p:txBody>
      </p:sp>
      <p:sp>
        <p:nvSpPr>
          <p:cNvPr id="77" name="Rectangle 76">
            <a:extLst>
              <a:ext uri="{FF2B5EF4-FFF2-40B4-BE49-F238E27FC236}">
                <a16:creationId xmlns:a16="http://schemas.microsoft.com/office/drawing/2014/main" id="{AD71E87A-7A81-0E8E-64F6-973282126D55}"/>
              </a:ext>
            </a:extLst>
          </p:cNvPr>
          <p:cNvSpPr/>
          <p:nvPr/>
        </p:nvSpPr>
        <p:spPr bwMode="auto">
          <a:xfrm>
            <a:off x="6705600" y="4310856"/>
            <a:ext cx="715433" cy="46037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AP MLD</a:t>
            </a:r>
          </a:p>
        </p:txBody>
      </p:sp>
      <p:sp>
        <p:nvSpPr>
          <p:cNvPr id="78" name="Rectangle 77">
            <a:extLst>
              <a:ext uri="{FF2B5EF4-FFF2-40B4-BE49-F238E27FC236}">
                <a16:creationId xmlns:a16="http://schemas.microsoft.com/office/drawing/2014/main" id="{FC5366C7-89FD-A9B0-F97D-7D07A9F0C4A4}"/>
              </a:ext>
            </a:extLst>
          </p:cNvPr>
          <p:cNvSpPr/>
          <p:nvPr/>
        </p:nvSpPr>
        <p:spPr bwMode="auto">
          <a:xfrm>
            <a:off x="6696603" y="3281475"/>
            <a:ext cx="847197" cy="46037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Relay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STA MLD</a:t>
            </a:r>
          </a:p>
        </p:txBody>
      </p:sp>
      <p:sp>
        <p:nvSpPr>
          <p:cNvPr id="79" name="Rectangle 78">
            <a:extLst>
              <a:ext uri="{FF2B5EF4-FFF2-40B4-BE49-F238E27FC236}">
                <a16:creationId xmlns:a16="http://schemas.microsoft.com/office/drawing/2014/main" id="{C403125A-2DA1-5BAF-C909-1E8BF584F2F1}"/>
              </a:ext>
            </a:extLst>
          </p:cNvPr>
          <p:cNvSpPr/>
          <p:nvPr/>
        </p:nvSpPr>
        <p:spPr bwMode="auto">
          <a:xfrm>
            <a:off x="6639717" y="5733423"/>
            <a:ext cx="847197" cy="46037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Destination</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STA MLD</a:t>
            </a:r>
          </a:p>
        </p:txBody>
      </p:sp>
      <p:sp>
        <p:nvSpPr>
          <p:cNvPr id="81" name="Rectangle 80">
            <a:extLst>
              <a:ext uri="{FF2B5EF4-FFF2-40B4-BE49-F238E27FC236}">
                <a16:creationId xmlns:a16="http://schemas.microsoft.com/office/drawing/2014/main" id="{A1550187-1FFF-6592-BA79-5E2122AE581A}"/>
              </a:ext>
            </a:extLst>
          </p:cNvPr>
          <p:cNvSpPr/>
          <p:nvPr/>
        </p:nvSpPr>
        <p:spPr bwMode="auto">
          <a:xfrm>
            <a:off x="6696602" y="5046019"/>
            <a:ext cx="847197" cy="46037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Relay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STA MLD</a:t>
            </a:r>
          </a:p>
        </p:txBody>
      </p:sp>
    </p:spTree>
    <p:extLst>
      <p:ext uri="{BB962C8B-B14F-4D97-AF65-F5344CB8AC3E}">
        <p14:creationId xmlns:p14="http://schemas.microsoft.com/office/powerpoint/2010/main" val="1793640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86A2-9E0C-0871-5145-24875A54B9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9B47A9-2F8B-1BF7-34D0-4322A2FFD7D2}"/>
              </a:ext>
            </a:extLst>
          </p:cNvPr>
          <p:cNvSpPr>
            <a:spLocks noGrp="1"/>
          </p:cNvSpPr>
          <p:nvPr>
            <p:ph type="title"/>
          </p:nvPr>
        </p:nvSpPr>
        <p:spPr>
          <a:xfrm>
            <a:off x="914401" y="685801"/>
            <a:ext cx="10361084" cy="609599"/>
          </a:xfrm>
        </p:spPr>
        <p:txBody>
          <a:bodyPr/>
          <a:lstStyle/>
          <a:p>
            <a:r>
              <a:rPr lang="en-US" dirty="0"/>
              <a:t>Necessity of Relaying </a:t>
            </a:r>
          </a:p>
        </p:txBody>
      </p:sp>
      <p:sp>
        <p:nvSpPr>
          <p:cNvPr id="4" name="Date Placeholder 3">
            <a:extLst>
              <a:ext uri="{FF2B5EF4-FFF2-40B4-BE49-F238E27FC236}">
                <a16:creationId xmlns:a16="http://schemas.microsoft.com/office/drawing/2014/main" id="{B6C44E74-DF3D-6588-9EA9-23787FFD9A3D}"/>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54B37D79-B2B0-7DEB-3316-2BF8B79F970F}"/>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5325FADF-950E-78FA-9E55-E4BF5CBF09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TextBox 7">
            <a:extLst>
              <a:ext uri="{FF2B5EF4-FFF2-40B4-BE49-F238E27FC236}">
                <a16:creationId xmlns:a16="http://schemas.microsoft.com/office/drawing/2014/main" id="{CCB0F089-034C-4B93-7381-BFEDA6A94A79}"/>
              </a:ext>
            </a:extLst>
          </p:cNvPr>
          <p:cNvSpPr txBox="1"/>
          <p:nvPr/>
        </p:nvSpPr>
        <p:spPr>
          <a:xfrm>
            <a:off x="388825" y="1332157"/>
            <a:ext cx="4868976" cy="5016758"/>
          </a:xfrm>
          <a:prstGeom prst="rect">
            <a:avLst/>
          </a:prstGeom>
          <a:noFill/>
        </p:spPr>
        <p:txBody>
          <a:bodyPr wrap="square">
            <a:spAutoFit/>
          </a:bodyPr>
          <a:lstStyle/>
          <a:p>
            <a:pPr marL="274320" indent="-274320">
              <a:buFont typeface="Arial" panose="020B0604020202020204" pitchFamily="34" charset="0"/>
              <a:buChar char="•"/>
            </a:pPr>
            <a:endParaRPr lang="en-US" sz="1800" dirty="0">
              <a:solidFill>
                <a:schemeClr val="tx1"/>
              </a:solidFill>
              <a:effectLst/>
              <a:latin typeface="Calibri" panose="020F0502020204030204" pitchFamily="34" charset="0"/>
              <a:ea typeface="Batang" panose="02030600000101010101" pitchFamily="18" charset="-127"/>
              <a:cs typeface="Times New Roman" panose="02020603050405020304" pitchFamily="18" charset="0"/>
            </a:endParaRPr>
          </a:p>
          <a:p>
            <a:pPr marL="274320" indent="-274320">
              <a:buFont typeface="Arial" panose="020B0604020202020204" pitchFamily="34" charset="0"/>
              <a:buChar char="•"/>
            </a:pPr>
            <a:r>
              <a:rPr lang="en-US" sz="1800" dirty="0">
                <a:solidFill>
                  <a:schemeClr val="tx1"/>
                </a:solidFill>
                <a:effectLst/>
                <a:ea typeface="Batang" panose="02030600000101010101" pitchFamily="18" charset="-127"/>
                <a:cs typeface="Times New Roman" panose="02020603050405020304" pitchFamily="18" charset="0"/>
              </a:rPr>
              <a:t>Destination STA (STA-2) may be within the communication range of AP and relay STA (STA-1). </a:t>
            </a:r>
          </a:p>
          <a:p>
            <a:pPr marL="274320" indent="-274320">
              <a:buFont typeface="Arial" panose="020B0604020202020204" pitchFamily="34" charset="0"/>
              <a:buChar char="•"/>
            </a:pPr>
            <a:endParaRPr lang="en-US" sz="1800" dirty="0">
              <a:solidFill>
                <a:schemeClr val="tx1"/>
              </a:solidFill>
              <a:effectLst/>
              <a:ea typeface="Batang" panose="02030600000101010101" pitchFamily="18" charset="-127"/>
              <a:cs typeface="Times New Roman" panose="02020603050405020304" pitchFamily="18" charset="0"/>
            </a:endParaRPr>
          </a:p>
          <a:p>
            <a:pPr marL="274320" indent="-274320">
              <a:buFont typeface="Arial" panose="020B0604020202020204" pitchFamily="34" charset="0"/>
              <a:buChar char="•"/>
            </a:pPr>
            <a:r>
              <a:rPr lang="en-US" sz="1800" dirty="0">
                <a:solidFill>
                  <a:schemeClr val="tx1"/>
                </a:solidFill>
                <a:effectLst/>
                <a:ea typeface="Batang" panose="02030600000101010101" pitchFamily="18" charset="-127"/>
                <a:cs typeface="Times New Roman" panose="02020603050405020304" pitchFamily="18" charset="0"/>
              </a:rPr>
              <a:t>On hearing RTS frame, destination STA may set its NAV for the duration indicated in RTS and may remain idle.</a:t>
            </a:r>
          </a:p>
          <a:p>
            <a:pPr marL="274320" indent="-274320">
              <a:buFont typeface="Arial" panose="020B0604020202020204" pitchFamily="34" charset="0"/>
              <a:buChar char="•"/>
            </a:pPr>
            <a:endParaRPr lang="en-US" sz="1800" dirty="0">
              <a:solidFill>
                <a:schemeClr val="tx1"/>
              </a:solidFill>
              <a:effectLst/>
              <a:ea typeface="Batang" panose="02030600000101010101" pitchFamily="18" charset="-127"/>
              <a:cs typeface="Times New Roman" panose="02020603050405020304" pitchFamily="18" charset="0"/>
            </a:endParaRPr>
          </a:p>
          <a:p>
            <a:pPr marL="274320" indent="-274320">
              <a:buFont typeface="Arial" panose="020B0604020202020204" pitchFamily="34" charset="0"/>
              <a:buChar char="•"/>
            </a:pPr>
            <a:r>
              <a:rPr lang="en-US" sz="1800" u="none" strike="noStrike" spc="0" dirty="0">
                <a:solidFill>
                  <a:schemeClr val="tx1"/>
                </a:solidFill>
                <a:effectLst/>
                <a:ea typeface="Batang" panose="02030600000101010101" pitchFamily="18" charset="-127"/>
              </a:rPr>
              <a:t>If destination STA can successfully decode data frame, destination STA may be able to obtain the data transmitted in data frame. </a:t>
            </a:r>
          </a:p>
          <a:p>
            <a:pPr marL="731520" lvl="1" indent="-274320">
              <a:buFont typeface="Arial" panose="020B0604020202020204" pitchFamily="34" charset="0"/>
              <a:buChar char="•"/>
            </a:pPr>
            <a:r>
              <a:rPr lang="en-US" sz="1600" u="none" strike="noStrike" spc="0" dirty="0">
                <a:solidFill>
                  <a:schemeClr val="tx1"/>
                </a:solidFill>
                <a:effectLst/>
                <a:ea typeface="Batang" panose="02030600000101010101" pitchFamily="18" charset="-127"/>
              </a:rPr>
              <a:t>Subsequent frame transmissions of the relay procedure (including an ACK frame, an RTS frame, a CTS frame, a data frame and an ACK frame) become redundant as destination STA has already received the data frame.</a:t>
            </a:r>
            <a:endParaRPr lang="en-US" sz="2400" dirty="0">
              <a:solidFill>
                <a:schemeClr val="tx1"/>
              </a:solidFill>
            </a:endParaRPr>
          </a:p>
          <a:p>
            <a:r>
              <a:rPr lang="en-US" sz="2400" dirty="0">
                <a:solidFill>
                  <a:schemeClr val="tx1"/>
                </a:solidFill>
              </a:rPr>
              <a:t> </a:t>
            </a:r>
            <a:endParaRPr kumimoji="0" lang="en-US" sz="2400" b="0" i="0" u="none" strike="noStrike" kern="1200" cap="none" spc="0" normalizeH="0" baseline="0" noProof="0" dirty="0">
              <a:ln>
                <a:noFill/>
              </a:ln>
              <a:solidFill>
                <a:srgbClr val="0F2E30"/>
              </a:solidFill>
              <a:effectLst/>
              <a:uLnTx/>
              <a:uFillTx/>
              <a:latin typeface="Verdana"/>
              <a:ea typeface="+mn-ea"/>
              <a:cs typeface="+mn-cs"/>
            </a:endParaRPr>
          </a:p>
        </p:txBody>
      </p:sp>
      <p:pic>
        <p:nvPicPr>
          <p:cNvPr id="11" name="Picture 10">
            <a:extLst>
              <a:ext uri="{FF2B5EF4-FFF2-40B4-BE49-F238E27FC236}">
                <a16:creationId xmlns:a16="http://schemas.microsoft.com/office/drawing/2014/main" id="{02269067-70E3-394F-EC62-BEA610267717}"/>
              </a:ext>
            </a:extLst>
          </p:cNvPr>
          <p:cNvPicPr>
            <a:picLocks noChangeAspect="1"/>
          </p:cNvPicPr>
          <p:nvPr/>
        </p:nvPicPr>
        <p:blipFill>
          <a:blip r:embed="rId2"/>
          <a:stretch>
            <a:fillRect/>
          </a:stretch>
        </p:blipFill>
        <p:spPr>
          <a:xfrm>
            <a:off x="5804341" y="2286000"/>
            <a:ext cx="5973952" cy="2681785"/>
          </a:xfrm>
          <a:prstGeom prst="rect">
            <a:avLst/>
          </a:prstGeom>
          <a:ln>
            <a:solidFill>
              <a:schemeClr val="tx2"/>
            </a:solidFill>
          </a:ln>
        </p:spPr>
      </p:pic>
    </p:spTree>
    <p:extLst>
      <p:ext uri="{BB962C8B-B14F-4D97-AF65-F5344CB8AC3E}">
        <p14:creationId xmlns:p14="http://schemas.microsoft.com/office/powerpoint/2010/main" val="105499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78CAB-D17C-45BE-32E1-F0064040667D}"/>
              </a:ext>
            </a:extLst>
          </p:cNvPr>
          <p:cNvSpPr>
            <a:spLocks noGrp="1"/>
          </p:cNvSpPr>
          <p:nvPr>
            <p:ph type="title"/>
          </p:nvPr>
        </p:nvSpPr>
        <p:spPr/>
        <p:txBody>
          <a:bodyPr/>
          <a:lstStyle/>
          <a:p>
            <a:r>
              <a:rPr lang="en-US" dirty="0"/>
              <a:t>Proposal</a:t>
            </a:r>
          </a:p>
        </p:txBody>
      </p:sp>
      <p:sp>
        <p:nvSpPr>
          <p:cNvPr id="4" name="Date Placeholder 3">
            <a:extLst>
              <a:ext uri="{FF2B5EF4-FFF2-40B4-BE49-F238E27FC236}">
                <a16:creationId xmlns:a16="http://schemas.microsoft.com/office/drawing/2014/main" id="{8678BE51-2E85-B393-4DB8-7CF0C0507CE2}"/>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ACD65135-2565-A0FD-D5B9-2F999535526B}"/>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48934D8D-F829-3567-AD12-786DE28B7B8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TextBox 6">
            <a:extLst>
              <a:ext uri="{FF2B5EF4-FFF2-40B4-BE49-F238E27FC236}">
                <a16:creationId xmlns:a16="http://schemas.microsoft.com/office/drawing/2014/main" id="{6C0BC2A4-5A0D-931E-F061-0B3D4BD03B16}"/>
              </a:ext>
            </a:extLst>
          </p:cNvPr>
          <p:cNvSpPr txBox="1"/>
          <p:nvPr/>
        </p:nvSpPr>
        <p:spPr>
          <a:xfrm>
            <a:off x="609600" y="1830390"/>
            <a:ext cx="4885899" cy="3447098"/>
          </a:xfrm>
          <a:prstGeom prst="rect">
            <a:avLst/>
          </a:prstGeom>
          <a:noFill/>
        </p:spPr>
        <p:txBody>
          <a:bodyPr wrap="square">
            <a:spAutoFit/>
          </a:bodyPr>
          <a:lstStyle/>
          <a:p>
            <a:pPr>
              <a:buFont typeface="Arial" panose="020B0604020202020204" pitchFamily="34" charset="0"/>
              <a:buChar char="•"/>
            </a:pPr>
            <a:r>
              <a:rPr lang="en-US" dirty="0">
                <a:solidFill>
                  <a:schemeClr val="tx1"/>
                </a:solidFill>
              </a:rPr>
              <a:t>  </a:t>
            </a:r>
            <a:r>
              <a:rPr lang="en-US" sz="2000" dirty="0">
                <a:solidFill>
                  <a:schemeClr val="tx1"/>
                </a:solidFill>
              </a:rPr>
              <a:t>AP transmits data frame to both relay STA and destination STA with the indication that both relay STA and destination STA should decode the data frame.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Relay STA buffers the data frame and waits for a trigger frame from AP before transmitting to the destination STA.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highlight>
                <a:srgbClr val="FFFF00"/>
              </a:highlight>
            </a:endParaRPr>
          </a:p>
          <a:p>
            <a:pPr>
              <a:buFont typeface="Arial" panose="020B0604020202020204" pitchFamily="34" charset="0"/>
              <a:buChar char="•"/>
            </a:pPr>
            <a:endParaRPr lang="en-US" sz="1800" dirty="0">
              <a:solidFill>
                <a:schemeClr val="tx1"/>
              </a:solidFill>
              <a:highlight>
                <a:srgbClr val="FFFF00"/>
              </a:highlight>
            </a:endParaRPr>
          </a:p>
        </p:txBody>
      </p:sp>
      <p:sp>
        <p:nvSpPr>
          <p:cNvPr id="9" name="TextBox 8">
            <a:extLst>
              <a:ext uri="{FF2B5EF4-FFF2-40B4-BE49-F238E27FC236}">
                <a16:creationId xmlns:a16="http://schemas.microsoft.com/office/drawing/2014/main" id="{41EC354E-D018-5202-F6DA-A9E9B298312C}"/>
              </a:ext>
            </a:extLst>
          </p:cNvPr>
          <p:cNvSpPr txBox="1"/>
          <p:nvPr/>
        </p:nvSpPr>
        <p:spPr>
          <a:xfrm>
            <a:off x="609600" y="4591653"/>
            <a:ext cx="10361084" cy="1384995"/>
          </a:xfrm>
          <a:prstGeom prst="rect">
            <a:avLst/>
          </a:prstGeom>
          <a:noFill/>
        </p:spPr>
        <p:txBody>
          <a:bodyPr wrap="square">
            <a:spAutoFit/>
          </a:bodyPr>
          <a:lstStyle/>
          <a:p>
            <a:pPr>
              <a:buFont typeface="Arial" panose="020B0604020202020204" pitchFamily="34" charset="0"/>
              <a:buChar char="•"/>
            </a:pPr>
            <a:r>
              <a:rPr lang="en-US" sz="2000" dirty="0">
                <a:solidFill>
                  <a:schemeClr val="tx1"/>
                </a:solidFill>
              </a:rPr>
              <a:t>AP compares MPDUs correctly received by the destination STA and Relay STA (based on ack frames received from the destination STA and the relay STA). </a:t>
            </a:r>
          </a:p>
          <a:p>
            <a:pPr>
              <a:buFont typeface="Arial" panose="020B0604020202020204" pitchFamily="34" charset="0"/>
              <a:buChar char="•"/>
            </a:pPr>
            <a:r>
              <a:rPr lang="en-US" sz="2000" dirty="0">
                <a:solidFill>
                  <a:schemeClr val="tx1"/>
                </a:solidFill>
              </a:rPr>
              <a:t> AP transmits a Trigger Frame for the relay STA to send any MPDUs incorrectly received by the destination STA</a:t>
            </a:r>
            <a:r>
              <a:rPr lang="en-US" dirty="0">
                <a:solidFill>
                  <a:schemeClr val="tx1"/>
                </a:solidFill>
              </a:rPr>
              <a:t>.</a:t>
            </a:r>
          </a:p>
        </p:txBody>
      </p:sp>
      <p:grpSp>
        <p:nvGrpSpPr>
          <p:cNvPr id="3" name="Group 4">
            <a:extLst>
              <a:ext uri="{FF2B5EF4-FFF2-40B4-BE49-F238E27FC236}">
                <a16:creationId xmlns:a16="http://schemas.microsoft.com/office/drawing/2014/main" id="{8EFF501E-01DE-53DC-7D25-C7D7224264F7}"/>
              </a:ext>
            </a:extLst>
          </p:cNvPr>
          <p:cNvGrpSpPr>
            <a:grpSpLocks noChangeAspect="1"/>
          </p:cNvGrpSpPr>
          <p:nvPr/>
        </p:nvGrpSpPr>
        <p:grpSpPr bwMode="auto">
          <a:xfrm>
            <a:off x="5324475" y="1792288"/>
            <a:ext cx="6619875" cy="2327275"/>
            <a:chOff x="3354" y="1129"/>
            <a:chExt cx="4170" cy="1466"/>
          </a:xfrm>
        </p:grpSpPr>
        <p:sp>
          <p:nvSpPr>
            <p:cNvPr id="10" name="AutoShape 3">
              <a:extLst>
                <a:ext uri="{FF2B5EF4-FFF2-40B4-BE49-F238E27FC236}">
                  <a16:creationId xmlns:a16="http://schemas.microsoft.com/office/drawing/2014/main" id="{0192CA59-AF2D-BDCB-B80A-90E8293F09C0}"/>
                </a:ext>
              </a:extLst>
            </p:cNvPr>
            <p:cNvSpPr>
              <a:spLocks noChangeAspect="1" noTextEdit="1"/>
            </p:cNvSpPr>
            <p:nvPr/>
          </p:nvSpPr>
          <p:spPr bwMode="auto">
            <a:xfrm>
              <a:off x="3354" y="1129"/>
              <a:ext cx="4152" cy="1466"/>
            </a:xfrm>
            <a:prstGeom prst="rect">
              <a:avLst/>
            </a:prstGeom>
            <a:noFill/>
            <a:ln w="9525" cap="flat" cmpd="sng" algn="ctr">
              <a:solidFill>
                <a:srgbClr val="000000"/>
              </a:solidFill>
              <a:prstDash val="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5">
              <a:extLst>
                <a:ext uri="{FF2B5EF4-FFF2-40B4-BE49-F238E27FC236}">
                  <a16:creationId xmlns:a16="http://schemas.microsoft.com/office/drawing/2014/main" id="{CC1B1D9F-DC04-454D-EB47-DD9FE122D362}"/>
                </a:ext>
              </a:extLst>
            </p:cNvPr>
            <p:cNvSpPr>
              <a:spLocks noChangeShapeType="1"/>
            </p:cNvSpPr>
            <p:nvPr/>
          </p:nvSpPr>
          <p:spPr bwMode="auto">
            <a:xfrm>
              <a:off x="3805" y="1411"/>
              <a:ext cx="3719"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6">
              <a:extLst>
                <a:ext uri="{FF2B5EF4-FFF2-40B4-BE49-F238E27FC236}">
                  <a16:creationId xmlns:a16="http://schemas.microsoft.com/office/drawing/2014/main" id="{02C96E92-FD2E-92D4-2037-1DC9FD77C23A}"/>
                </a:ext>
              </a:extLst>
            </p:cNvPr>
            <p:cNvSpPr>
              <a:spLocks noChangeShapeType="1"/>
            </p:cNvSpPr>
            <p:nvPr/>
          </p:nvSpPr>
          <p:spPr bwMode="auto">
            <a:xfrm>
              <a:off x="3867" y="1959"/>
              <a:ext cx="3634"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a:extLst>
                <a:ext uri="{FF2B5EF4-FFF2-40B4-BE49-F238E27FC236}">
                  <a16:creationId xmlns:a16="http://schemas.microsoft.com/office/drawing/2014/main" id="{E4821262-0D92-756C-8DA9-BF8E7944550D}"/>
                </a:ext>
              </a:extLst>
            </p:cNvPr>
            <p:cNvSpPr>
              <a:spLocks noChangeArrowheads="1"/>
            </p:cNvSpPr>
            <p:nvPr/>
          </p:nvSpPr>
          <p:spPr bwMode="auto">
            <a:xfrm>
              <a:off x="3508" y="1366"/>
              <a:ext cx="159"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C07180A6-8E7F-D3E8-1A6F-2E617C4330C7}"/>
                </a:ext>
              </a:extLst>
            </p:cNvPr>
            <p:cNvSpPr>
              <a:spLocks noChangeArrowheads="1"/>
            </p:cNvSpPr>
            <p:nvPr/>
          </p:nvSpPr>
          <p:spPr bwMode="auto">
            <a:xfrm>
              <a:off x="3440" y="1911"/>
              <a:ext cx="20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STA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F873C953-4F23-0FA8-CA1A-2245E6B21D2A}"/>
                </a:ext>
              </a:extLst>
            </p:cNvPr>
            <p:cNvSpPr>
              <a:spLocks noChangeArrowheads="1"/>
            </p:cNvSpPr>
            <p:nvPr/>
          </p:nvSpPr>
          <p:spPr bwMode="auto">
            <a:xfrm>
              <a:off x="3586" y="1911"/>
              <a:ext cx="79"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3C4F30F9-4F21-C03E-45C3-104C4BAFAA77}"/>
                </a:ext>
              </a:extLst>
            </p:cNvPr>
            <p:cNvSpPr>
              <a:spLocks noChangeArrowheads="1"/>
            </p:cNvSpPr>
            <p:nvPr/>
          </p:nvSpPr>
          <p:spPr bwMode="auto">
            <a:xfrm>
              <a:off x="3614" y="1911"/>
              <a:ext cx="10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Line 11">
              <a:extLst>
                <a:ext uri="{FF2B5EF4-FFF2-40B4-BE49-F238E27FC236}">
                  <a16:creationId xmlns:a16="http://schemas.microsoft.com/office/drawing/2014/main" id="{93D26964-6F89-D5F8-A59F-7CBEA42CAE29}"/>
                </a:ext>
              </a:extLst>
            </p:cNvPr>
            <p:cNvSpPr>
              <a:spLocks noChangeShapeType="1"/>
            </p:cNvSpPr>
            <p:nvPr/>
          </p:nvSpPr>
          <p:spPr bwMode="auto">
            <a:xfrm>
              <a:off x="3768" y="2497"/>
              <a:ext cx="3732"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2">
              <a:extLst>
                <a:ext uri="{FF2B5EF4-FFF2-40B4-BE49-F238E27FC236}">
                  <a16:creationId xmlns:a16="http://schemas.microsoft.com/office/drawing/2014/main" id="{45BD8B42-F0EB-1C07-DA0E-ADC2EC324645}"/>
                </a:ext>
              </a:extLst>
            </p:cNvPr>
            <p:cNvSpPr>
              <a:spLocks noChangeArrowheads="1"/>
            </p:cNvSpPr>
            <p:nvPr/>
          </p:nvSpPr>
          <p:spPr bwMode="auto">
            <a:xfrm>
              <a:off x="3440" y="2456"/>
              <a:ext cx="20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STA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24FF6435-BCBE-8814-1E94-CCD99BC35DDD}"/>
                </a:ext>
              </a:extLst>
            </p:cNvPr>
            <p:cNvSpPr>
              <a:spLocks noChangeArrowheads="1"/>
            </p:cNvSpPr>
            <p:nvPr/>
          </p:nvSpPr>
          <p:spPr bwMode="auto">
            <a:xfrm>
              <a:off x="3586" y="2456"/>
              <a:ext cx="79"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918051F7-3A6E-F6DB-F03A-5402D9024EE0}"/>
                </a:ext>
              </a:extLst>
            </p:cNvPr>
            <p:cNvSpPr>
              <a:spLocks noChangeArrowheads="1"/>
            </p:cNvSpPr>
            <p:nvPr/>
          </p:nvSpPr>
          <p:spPr bwMode="auto">
            <a:xfrm>
              <a:off x="3614" y="2456"/>
              <a:ext cx="10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93154C7-5882-C799-BE83-9925B74D7201}"/>
                </a:ext>
              </a:extLst>
            </p:cNvPr>
            <p:cNvSpPr>
              <a:spLocks noChangeArrowheads="1"/>
            </p:cNvSpPr>
            <p:nvPr/>
          </p:nvSpPr>
          <p:spPr bwMode="auto">
            <a:xfrm>
              <a:off x="4512" y="1165"/>
              <a:ext cx="509"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16">
              <a:extLst>
                <a:ext uri="{FF2B5EF4-FFF2-40B4-BE49-F238E27FC236}">
                  <a16:creationId xmlns:a16="http://schemas.microsoft.com/office/drawing/2014/main" id="{884847BE-0B53-3DC6-28F8-CADDD1CD295C}"/>
                </a:ext>
              </a:extLst>
            </p:cNvPr>
            <p:cNvSpPr>
              <a:spLocks noChangeArrowheads="1"/>
            </p:cNvSpPr>
            <p:nvPr/>
          </p:nvSpPr>
          <p:spPr bwMode="auto">
            <a:xfrm>
              <a:off x="4512" y="1165"/>
              <a:ext cx="509" cy="246"/>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7">
              <a:extLst>
                <a:ext uri="{FF2B5EF4-FFF2-40B4-BE49-F238E27FC236}">
                  <a16:creationId xmlns:a16="http://schemas.microsoft.com/office/drawing/2014/main" id="{0B5F4C73-F683-2B11-1A83-4D60075BB6AC}"/>
                </a:ext>
              </a:extLst>
            </p:cNvPr>
            <p:cNvSpPr>
              <a:spLocks noChangeArrowheads="1"/>
            </p:cNvSpPr>
            <p:nvPr/>
          </p:nvSpPr>
          <p:spPr bwMode="auto">
            <a:xfrm>
              <a:off x="4690" y="1238"/>
              <a:ext cx="19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Data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Line 18">
              <a:extLst>
                <a:ext uri="{FF2B5EF4-FFF2-40B4-BE49-F238E27FC236}">
                  <a16:creationId xmlns:a16="http://schemas.microsoft.com/office/drawing/2014/main" id="{9E097691-9D58-68CE-11F5-07DDAE81E0CD}"/>
                </a:ext>
              </a:extLst>
            </p:cNvPr>
            <p:cNvSpPr>
              <a:spLocks noChangeShapeType="1"/>
            </p:cNvSpPr>
            <p:nvPr/>
          </p:nvSpPr>
          <p:spPr bwMode="auto">
            <a:xfrm flipH="1">
              <a:off x="3748" y="1317"/>
              <a:ext cx="28" cy="94"/>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19">
              <a:extLst>
                <a:ext uri="{FF2B5EF4-FFF2-40B4-BE49-F238E27FC236}">
                  <a16:creationId xmlns:a16="http://schemas.microsoft.com/office/drawing/2014/main" id="{7CAFE77F-E7B0-1C70-D307-EE43CFCF0C34}"/>
                </a:ext>
              </a:extLst>
            </p:cNvPr>
            <p:cNvSpPr>
              <a:spLocks noChangeShapeType="1"/>
            </p:cNvSpPr>
            <p:nvPr/>
          </p:nvSpPr>
          <p:spPr bwMode="auto">
            <a:xfrm flipH="1">
              <a:off x="3776" y="1317"/>
              <a:ext cx="29" cy="94"/>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0">
              <a:extLst>
                <a:ext uri="{FF2B5EF4-FFF2-40B4-BE49-F238E27FC236}">
                  <a16:creationId xmlns:a16="http://schemas.microsoft.com/office/drawing/2014/main" id="{C782E28F-9E38-5C50-2565-26C8AB392ED3}"/>
                </a:ext>
              </a:extLst>
            </p:cNvPr>
            <p:cNvSpPr>
              <a:spLocks noChangeShapeType="1"/>
            </p:cNvSpPr>
            <p:nvPr/>
          </p:nvSpPr>
          <p:spPr bwMode="auto">
            <a:xfrm flipH="1">
              <a:off x="3805" y="1317"/>
              <a:ext cx="28" cy="94"/>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21">
              <a:extLst>
                <a:ext uri="{FF2B5EF4-FFF2-40B4-BE49-F238E27FC236}">
                  <a16:creationId xmlns:a16="http://schemas.microsoft.com/office/drawing/2014/main" id="{7054C72E-BFB8-F21E-AEA1-B8003D6C38B9}"/>
                </a:ext>
              </a:extLst>
            </p:cNvPr>
            <p:cNvSpPr>
              <a:spLocks noChangeShapeType="1"/>
            </p:cNvSpPr>
            <p:nvPr/>
          </p:nvSpPr>
          <p:spPr bwMode="auto">
            <a:xfrm flipH="1">
              <a:off x="3776" y="1319"/>
              <a:ext cx="85" cy="0"/>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22">
              <a:extLst>
                <a:ext uri="{FF2B5EF4-FFF2-40B4-BE49-F238E27FC236}">
                  <a16:creationId xmlns:a16="http://schemas.microsoft.com/office/drawing/2014/main" id="{A98C6F0A-79B9-6E27-6EC0-D2676D435475}"/>
                </a:ext>
              </a:extLst>
            </p:cNvPr>
            <p:cNvSpPr>
              <a:spLocks noChangeArrowheads="1"/>
            </p:cNvSpPr>
            <p:nvPr/>
          </p:nvSpPr>
          <p:spPr bwMode="auto">
            <a:xfrm>
              <a:off x="3869" y="1165"/>
              <a:ext cx="349"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23">
              <a:extLst>
                <a:ext uri="{FF2B5EF4-FFF2-40B4-BE49-F238E27FC236}">
                  <a16:creationId xmlns:a16="http://schemas.microsoft.com/office/drawing/2014/main" id="{6E61A501-6D84-93C7-1FFE-0AE1ABB917C0}"/>
                </a:ext>
              </a:extLst>
            </p:cNvPr>
            <p:cNvSpPr>
              <a:spLocks noChangeArrowheads="1"/>
            </p:cNvSpPr>
            <p:nvPr/>
          </p:nvSpPr>
          <p:spPr bwMode="auto">
            <a:xfrm>
              <a:off x="3869" y="1165"/>
              <a:ext cx="349" cy="246"/>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0663CD0E-BC32-04AA-16AE-C9ED52B95B39}"/>
                </a:ext>
              </a:extLst>
            </p:cNvPr>
            <p:cNvSpPr>
              <a:spLocks noChangeArrowheads="1"/>
            </p:cNvSpPr>
            <p:nvPr/>
          </p:nvSpPr>
          <p:spPr bwMode="auto">
            <a:xfrm>
              <a:off x="3912" y="1238"/>
              <a:ext cx="1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MU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A8B8592-5725-1B9C-143C-67F2A41CFE27}"/>
                </a:ext>
              </a:extLst>
            </p:cNvPr>
            <p:cNvSpPr>
              <a:spLocks noChangeArrowheads="1"/>
            </p:cNvSpPr>
            <p:nvPr/>
          </p:nvSpPr>
          <p:spPr bwMode="auto">
            <a:xfrm>
              <a:off x="4033" y="1238"/>
              <a:ext cx="6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FFF1933-374D-E68A-5E1B-2D4050517C25}"/>
                </a:ext>
              </a:extLst>
            </p:cNvPr>
            <p:cNvSpPr>
              <a:spLocks noChangeArrowheads="1"/>
            </p:cNvSpPr>
            <p:nvPr/>
          </p:nvSpPr>
          <p:spPr bwMode="auto">
            <a:xfrm>
              <a:off x="4058" y="1238"/>
              <a:ext cx="1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RTS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861746CE-2FD4-278A-D446-70BAA4123B0C}"/>
                </a:ext>
              </a:extLst>
            </p:cNvPr>
            <p:cNvSpPr>
              <a:spLocks noChangeArrowheads="1"/>
            </p:cNvSpPr>
            <p:nvPr/>
          </p:nvSpPr>
          <p:spPr bwMode="auto">
            <a:xfrm>
              <a:off x="4218" y="1714"/>
              <a:ext cx="18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28">
              <a:extLst>
                <a:ext uri="{FF2B5EF4-FFF2-40B4-BE49-F238E27FC236}">
                  <a16:creationId xmlns:a16="http://schemas.microsoft.com/office/drawing/2014/main" id="{EDE49ED6-0637-B8A1-88FB-4A737FC7F7CE}"/>
                </a:ext>
              </a:extLst>
            </p:cNvPr>
            <p:cNvSpPr>
              <a:spLocks noChangeArrowheads="1"/>
            </p:cNvSpPr>
            <p:nvPr/>
          </p:nvSpPr>
          <p:spPr bwMode="auto">
            <a:xfrm>
              <a:off x="4218" y="1714"/>
              <a:ext cx="188" cy="245"/>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29">
              <a:extLst>
                <a:ext uri="{FF2B5EF4-FFF2-40B4-BE49-F238E27FC236}">
                  <a16:creationId xmlns:a16="http://schemas.microsoft.com/office/drawing/2014/main" id="{0354304E-5CCC-244B-7CFF-08A2ED8C65B9}"/>
                </a:ext>
              </a:extLst>
            </p:cNvPr>
            <p:cNvSpPr>
              <a:spLocks noChangeArrowheads="1"/>
            </p:cNvSpPr>
            <p:nvPr/>
          </p:nvSpPr>
          <p:spPr bwMode="auto">
            <a:xfrm>
              <a:off x="4254" y="1786"/>
              <a:ext cx="16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Line 30">
              <a:extLst>
                <a:ext uri="{FF2B5EF4-FFF2-40B4-BE49-F238E27FC236}">
                  <a16:creationId xmlns:a16="http://schemas.microsoft.com/office/drawing/2014/main" id="{D99EA1D7-5BA5-9C02-BD51-FDDA63B4654D}"/>
                </a:ext>
              </a:extLst>
            </p:cNvPr>
            <p:cNvSpPr>
              <a:spLocks noChangeShapeType="1"/>
            </p:cNvSpPr>
            <p:nvPr/>
          </p:nvSpPr>
          <p:spPr bwMode="auto">
            <a:xfrm>
              <a:off x="4739" y="1411"/>
              <a:ext cx="0" cy="479"/>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31">
              <a:extLst>
                <a:ext uri="{FF2B5EF4-FFF2-40B4-BE49-F238E27FC236}">
                  <a16:creationId xmlns:a16="http://schemas.microsoft.com/office/drawing/2014/main" id="{0A97CD02-FCC7-A800-5940-0CC45D9485B6}"/>
                </a:ext>
              </a:extLst>
            </p:cNvPr>
            <p:cNvSpPr>
              <a:spLocks/>
            </p:cNvSpPr>
            <p:nvPr/>
          </p:nvSpPr>
          <p:spPr bwMode="auto">
            <a:xfrm>
              <a:off x="4712" y="1883"/>
              <a:ext cx="54" cy="80"/>
            </a:xfrm>
            <a:custGeom>
              <a:avLst/>
              <a:gdLst>
                <a:gd name="T0" fmla="*/ 54 w 54"/>
                <a:gd name="T1" fmla="*/ 0 h 80"/>
                <a:gd name="T2" fmla="*/ 27 w 54"/>
                <a:gd name="T3" fmla="*/ 80 h 80"/>
                <a:gd name="T4" fmla="*/ 0 w 54"/>
                <a:gd name="T5" fmla="*/ 0 h 80"/>
                <a:gd name="T6" fmla="*/ 54 w 54"/>
                <a:gd name="T7" fmla="*/ 0 h 80"/>
              </a:gdLst>
              <a:ahLst/>
              <a:cxnLst>
                <a:cxn ang="0">
                  <a:pos x="T0" y="T1"/>
                </a:cxn>
                <a:cxn ang="0">
                  <a:pos x="T2" y="T3"/>
                </a:cxn>
                <a:cxn ang="0">
                  <a:pos x="T4" y="T5"/>
                </a:cxn>
                <a:cxn ang="0">
                  <a:pos x="T6" y="T7"/>
                </a:cxn>
              </a:cxnLst>
              <a:rect l="0" t="0" r="r" b="b"/>
              <a:pathLst>
                <a:path w="54" h="80">
                  <a:moveTo>
                    <a:pt x="54" y="0"/>
                  </a:moveTo>
                  <a:lnTo>
                    <a:pt x="27" y="80"/>
                  </a:lnTo>
                  <a:lnTo>
                    <a:pt x="0" y="0"/>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32">
              <a:extLst>
                <a:ext uri="{FF2B5EF4-FFF2-40B4-BE49-F238E27FC236}">
                  <a16:creationId xmlns:a16="http://schemas.microsoft.com/office/drawing/2014/main" id="{A59F1D21-99CF-92D4-E418-61D6E8C8BB81}"/>
                </a:ext>
              </a:extLst>
            </p:cNvPr>
            <p:cNvSpPr>
              <a:spLocks noChangeShapeType="1"/>
            </p:cNvSpPr>
            <p:nvPr/>
          </p:nvSpPr>
          <p:spPr bwMode="auto">
            <a:xfrm>
              <a:off x="4833" y="1415"/>
              <a:ext cx="0" cy="1008"/>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33">
              <a:extLst>
                <a:ext uri="{FF2B5EF4-FFF2-40B4-BE49-F238E27FC236}">
                  <a16:creationId xmlns:a16="http://schemas.microsoft.com/office/drawing/2014/main" id="{7FAC1980-4D2C-369C-CA73-C6B46EA58333}"/>
                </a:ext>
              </a:extLst>
            </p:cNvPr>
            <p:cNvSpPr>
              <a:spLocks/>
            </p:cNvSpPr>
            <p:nvPr/>
          </p:nvSpPr>
          <p:spPr bwMode="auto">
            <a:xfrm>
              <a:off x="4806" y="2416"/>
              <a:ext cx="54" cy="81"/>
            </a:xfrm>
            <a:custGeom>
              <a:avLst/>
              <a:gdLst>
                <a:gd name="T0" fmla="*/ 54 w 54"/>
                <a:gd name="T1" fmla="*/ 0 h 81"/>
                <a:gd name="T2" fmla="*/ 27 w 54"/>
                <a:gd name="T3" fmla="*/ 81 h 81"/>
                <a:gd name="T4" fmla="*/ 0 w 54"/>
                <a:gd name="T5" fmla="*/ 0 h 81"/>
                <a:gd name="T6" fmla="*/ 54 w 54"/>
                <a:gd name="T7" fmla="*/ 0 h 81"/>
              </a:gdLst>
              <a:ahLst/>
              <a:cxnLst>
                <a:cxn ang="0">
                  <a:pos x="T0" y="T1"/>
                </a:cxn>
                <a:cxn ang="0">
                  <a:pos x="T2" y="T3"/>
                </a:cxn>
                <a:cxn ang="0">
                  <a:pos x="T4" y="T5"/>
                </a:cxn>
                <a:cxn ang="0">
                  <a:pos x="T6" y="T7"/>
                </a:cxn>
              </a:cxnLst>
              <a:rect l="0" t="0" r="r" b="b"/>
              <a:pathLst>
                <a:path w="54" h="81">
                  <a:moveTo>
                    <a:pt x="54" y="0"/>
                  </a:moveTo>
                  <a:lnTo>
                    <a:pt x="27" y="81"/>
                  </a:lnTo>
                  <a:lnTo>
                    <a:pt x="0" y="0"/>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4">
              <a:extLst>
                <a:ext uri="{FF2B5EF4-FFF2-40B4-BE49-F238E27FC236}">
                  <a16:creationId xmlns:a16="http://schemas.microsoft.com/office/drawing/2014/main" id="{53086FB2-C3C1-DDA0-CDF0-707AA21F4D8C}"/>
                </a:ext>
              </a:extLst>
            </p:cNvPr>
            <p:cNvSpPr>
              <a:spLocks noChangeArrowheads="1"/>
            </p:cNvSpPr>
            <p:nvPr/>
          </p:nvSpPr>
          <p:spPr bwMode="auto">
            <a:xfrm>
              <a:off x="4218" y="2251"/>
              <a:ext cx="188"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5">
              <a:extLst>
                <a:ext uri="{FF2B5EF4-FFF2-40B4-BE49-F238E27FC236}">
                  <a16:creationId xmlns:a16="http://schemas.microsoft.com/office/drawing/2014/main" id="{164B3B2F-FCC2-F411-D8DB-6132A7A8C489}"/>
                </a:ext>
              </a:extLst>
            </p:cNvPr>
            <p:cNvSpPr>
              <a:spLocks noChangeArrowheads="1"/>
            </p:cNvSpPr>
            <p:nvPr/>
          </p:nvSpPr>
          <p:spPr bwMode="auto">
            <a:xfrm>
              <a:off x="4218" y="2251"/>
              <a:ext cx="188" cy="246"/>
            </a:xfrm>
            <a:prstGeom prst="rect">
              <a:avLst/>
            </a:pr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Rectangle 36">
              <a:extLst>
                <a:ext uri="{FF2B5EF4-FFF2-40B4-BE49-F238E27FC236}">
                  <a16:creationId xmlns:a16="http://schemas.microsoft.com/office/drawing/2014/main" id="{CF5B7C69-029B-49B4-7D9C-9960A144DBA8}"/>
                </a:ext>
              </a:extLst>
            </p:cNvPr>
            <p:cNvSpPr>
              <a:spLocks noChangeArrowheads="1"/>
            </p:cNvSpPr>
            <p:nvPr/>
          </p:nvSpPr>
          <p:spPr bwMode="auto">
            <a:xfrm>
              <a:off x="4254" y="2323"/>
              <a:ext cx="16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 name="Line 37">
              <a:extLst>
                <a:ext uri="{FF2B5EF4-FFF2-40B4-BE49-F238E27FC236}">
                  <a16:creationId xmlns:a16="http://schemas.microsoft.com/office/drawing/2014/main" id="{D4E73B20-9D0E-D99A-4BBA-FFB9F92A3D39}"/>
                </a:ext>
              </a:extLst>
            </p:cNvPr>
            <p:cNvSpPr>
              <a:spLocks noChangeShapeType="1"/>
            </p:cNvSpPr>
            <p:nvPr/>
          </p:nvSpPr>
          <p:spPr bwMode="auto">
            <a:xfrm flipV="1">
              <a:off x="4256" y="1490"/>
              <a:ext cx="0" cy="225"/>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38">
              <a:extLst>
                <a:ext uri="{FF2B5EF4-FFF2-40B4-BE49-F238E27FC236}">
                  <a16:creationId xmlns:a16="http://schemas.microsoft.com/office/drawing/2014/main" id="{6BA14E96-2569-9692-87F9-013A99AAD4CD}"/>
                </a:ext>
              </a:extLst>
            </p:cNvPr>
            <p:cNvSpPr>
              <a:spLocks/>
            </p:cNvSpPr>
            <p:nvPr/>
          </p:nvSpPr>
          <p:spPr bwMode="auto">
            <a:xfrm>
              <a:off x="4229" y="1416"/>
              <a:ext cx="53" cy="81"/>
            </a:xfrm>
            <a:custGeom>
              <a:avLst/>
              <a:gdLst>
                <a:gd name="T0" fmla="*/ 0 w 53"/>
                <a:gd name="T1" fmla="*/ 81 h 81"/>
                <a:gd name="T2" fmla="*/ 27 w 53"/>
                <a:gd name="T3" fmla="*/ 0 h 81"/>
                <a:gd name="T4" fmla="*/ 53 w 53"/>
                <a:gd name="T5" fmla="*/ 81 h 81"/>
                <a:gd name="T6" fmla="*/ 0 w 53"/>
                <a:gd name="T7" fmla="*/ 81 h 81"/>
              </a:gdLst>
              <a:ahLst/>
              <a:cxnLst>
                <a:cxn ang="0">
                  <a:pos x="T0" y="T1"/>
                </a:cxn>
                <a:cxn ang="0">
                  <a:pos x="T2" y="T3"/>
                </a:cxn>
                <a:cxn ang="0">
                  <a:pos x="T4" y="T5"/>
                </a:cxn>
                <a:cxn ang="0">
                  <a:pos x="T6" y="T7"/>
                </a:cxn>
              </a:cxnLst>
              <a:rect l="0" t="0" r="r" b="b"/>
              <a:pathLst>
                <a:path w="53" h="81">
                  <a:moveTo>
                    <a:pt x="0" y="81"/>
                  </a:moveTo>
                  <a:lnTo>
                    <a:pt x="27" y="0"/>
                  </a:lnTo>
                  <a:lnTo>
                    <a:pt x="53" y="81"/>
                  </a:lnTo>
                  <a:lnTo>
                    <a:pt x="0"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Line 39">
              <a:extLst>
                <a:ext uri="{FF2B5EF4-FFF2-40B4-BE49-F238E27FC236}">
                  <a16:creationId xmlns:a16="http://schemas.microsoft.com/office/drawing/2014/main" id="{9089AAC9-2560-E911-A389-61F671E4C5FD}"/>
                </a:ext>
              </a:extLst>
            </p:cNvPr>
            <p:cNvSpPr>
              <a:spLocks noChangeShapeType="1"/>
            </p:cNvSpPr>
            <p:nvPr/>
          </p:nvSpPr>
          <p:spPr bwMode="auto">
            <a:xfrm flipV="1">
              <a:off x="4331" y="1489"/>
              <a:ext cx="0" cy="762"/>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a:extLst>
                <a:ext uri="{FF2B5EF4-FFF2-40B4-BE49-F238E27FC236}">
                  <a16:creationId xmlns:a16="http://schemas.microsoft.com/office/drawing/2014/main" id="{80CC8D80-8B63-3F5F-FFE2-21FD02DD8CD4}"/>
                </a:ext>
              </a:extLst>
            </p:cNvPr>
            <p:cNvSpPr>
              <a:spLocks/>
            </p:cNvSpPr>
            <p:nvPr/>
          </p:nvSpPr>
          <p:spPr bwMode="auto">
            <a:xfrm>
              <a:off x="4304" y="1415"/>
              <a:ext cx="53" cy="81"/>
            </a:xfrm>
            <a:custGeom>
              <a:avLst/>
              <a:gdLst>
                <a:gd name="T0" fmla="*/ 0 w 53"/>
                <a:gd name="T1" fmla="*/ 81 h 81"/>
                <a:gd name="T2" fmla="*/ 27 w 53"/>
                <a:gd name="T3" fmla="*/ 0 h 81"/>
                <a:gd name="T4" fmla="*/ 53 w 53"/>
                <a:gd name="T5" fmla="*/ 81 h 81"/>
                <a:gd name="T6" fmla="*/ 0 w 53"/>
                <a:gd name="T7" fmla="*/ 81 h 81"/>
              </a:gdLst>
              <a:ahLst/>
              <a:cxnLst>
                <a:cxn ang="0">
                  <a:pos x="T0" y="T1"/>
                </a:cxn>
                <a:cxn ang="0">
                  <a:pos x="T2" y="T3"/>
                </a:cxn>
                <a:cxn ang="0">
                  <a:pos x="T4" y="T5"/>
                </a:cxn>
                <a:cxn ang="0">
                  <a:pos x="T6" y="T7"/>
                </a:cxn>
              </a:cxnLst>
              <a:rect l="0" t="0" r="r" b="b"/>
              <a:pathLst>
                <a:path w="53" h="81">
                  <a:moveTo>
                    <a:pt x="0" y="81"/>
                  </a:moveTo>
                  <a:lnTo>
                    <a:pt x="27" y="0"/>
                  </a:lnTo>
                  <a:lnTo>
                    <a:pt x="53" y="81"/>
                  </a:lnTo>
                  <a:lnTo>
                    <a:pt x="0"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Line 41">
              <a:extLst>
                <a:ext uri="{FF2B5EF4-FFF2-40B4-BE49-F238E27FC236}">
                  <a16:creationId xmlns:a16="http://schemas.microsoft.com/office/drawing/2014/main" id="{7AA4BD97-246F-E884-9580-AD86DAD0A2FA}"/>
                </a:ext>
              </a:extLst>
            </p:cNvPr>
            <p:cNvSpPr>
              <a:spLocks noChangeShapeType="1"/>
            </p:cNvSpPr>
            <p:nvPr/>
          </p:nvSpPr>
          <p:spPr bwMode="auto">
            <a:xfrm>
              <a:off x="3983" y="1420"/>
              <a:ext cx="0" cy="479"/>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42">
              <a:extLst>
                <a:ext uri="{FF2B5EF4-FFF2-40B4-BE49-F238E27FC236}">
                  <a16:creationId xmlns:a16="http://schemas.microsoft.com/office/drawing/2014/main" id="{7C9B85FB-7D5C-532B-6280-71BB0FA48D82}"/>
                </a:ext>
              </a:extLst>
            </p:cNvPr>
            <p:cNvSpPr>
              <a:spLocks/>
            </p:cNvSpPr>
            <p:nvPr/>
          </p:nvSpPr>
          <p:spPr bwMode="auto">
            <a:xfrm>
              <a:off x="3956" y="1892"/>
              <a:ext cx="54" cy="80"/>
            </a:xfrm>
            <a:custGeom>
              <a:avLst/>
              <a:gdLst>
                <a:gd name="T0" fmla="*/ 54 w 54"/>
                <a:gd name="T1" fmla="*/ 0 h 80"/>
                <a:gd name="T2" fmla="*/ 27 w 54"/>
                <a:gd name="T3" fmla="*/ 80 h 80"/>
                <a:gd name="T4" fmla="*/ 0 w 54"/>
                <a:gd name="T5" fmla="*/ 0 h 80"/>
                <a:gd name="T6" fmla="*/ 54 w 54"/>
                <a:gd name="T7" fmla="*/ 0 h 80"/>
              </a:gdLst>
              <a:ahLst/>
              <a:cxnLst>
                <a:cxn ang="0">
                  <a:pos x="T0" y="T1"/>
                </a:cxn>
                <a:cxn ang="0">
                  <a:pos x="T2" y="T3"/>
                </a:cxn>
                <a:cxn ang="0">
                  <a:pos x="T4" y="T5"/>
                </a:cxn>
                <a:cxn ang="0">
                  <a:pos x="T6" y="T7"/>
                </a:cxn>
              </a:cxnLst>
              <a:rect l="0" t="0" r="r" b="b"/>
              <a:pathLst>
                <a:path w="54" h="80">
                  <a:moveTo>
                    <a:pt x="54" y="0"/>
                  </a:moveTo>
                  <a:lnTo>
                    <a:pt x="27" y="80"/>
                  </a:lnTo>
                  <a:lnTo>
                    <a:pt x="0" y="0"/>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Line 43">
              <a:extLst>
                <a:ext uri="{FF2B5EF4-FFF2-40B4-BE49-F238E27FC236}">
                  <a16:creationId xmlns:a16="http://schemas.microsoft.com/office/drawing/2014/main" id="{DAD35F9E-BD5D-DA36-8C1B-883323BBA946}"/>
                </a:ext>
              </a:extLst>
            </p:cNvPr>
            <p:cNvSpPr>
              <a:spLocks noChangeShapeType="1"/>
            </p:cNvSpPr>
            <p:nvPr/>
          </p:nvSpPr>
          <p:spPr bwMode="auto">
            <a:xfrm>
              <a:off x="4077" y="1424"/>
              <a:ext cx="0" cy="1008"/>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44">
              <a:extLst>
                <a:ext uri="{FF2B5EF4-FFF2-40B4-BE49-F238E27FC236}">
                  <a16:creationId xmlns:a16="http://schemas.microsoft.com/office/drawing/2014/main" id="{ADE2ABE6-D65D-D1C5-9A82-D88619B5FA2C}"/>
                </a:ext>
              </a:extLst>
            </p:cNvPr>
            <p:cNvSpPr>
              <a:spLocks/>
            </p:cNvSpPr>
            <p:nvPr/>
          </p:nvSpPr>
          <p:spPr bwMode="auto">
            <a:xfrm>
              <a:off x="4050" y="2425"/>
              <a:ext cx="54" cy="80"/>
            </a:xfrm>
            <a:custGeom>
              <a:avLst/>
              <a:gdLst>
                <a:gd name="T0" fmla="*/ 54 w 54"/>
                <a:gd name="T1" fmla="*/ 0 h 80"/>
                <a:gd name="T2" fmla="*/ 27 w 54"/>
                <a:gd name="T3" fmla="*/ 80 h 80"/>
                <a:gd name="T4" fmla="*/ 0 w 54"/>
                <a:gd name="T5" fmla="*/ 0 h 80"/>
                <a:gd name="T6" fmla="*/ 54 w 54"/>
                <a:gd name="T7" fmla="*/ 0 h 80"/>
              </a:gdLst>
              <a:ahLst/>
              <a:cxnLst>
                <a:cxn ang="0">
                  <a:pos x="T0" y="T1"/>
                </a:cxn>
                <a:cxn ang="0">
                  <a:pos x="T2" y="T3"/>
                </a:cxn>
                <a:cxn ang="0">
                  <a:pos x="T4" y="T5"/>
                </a:cxn>
                <a:cxn ang="0">
                  <a:pos x="T6" y="T7"/>
                </a:cxn>
              </a:cxnLst>
              <a:rect l="0" t="0" r="r" b="b"/>
              <a:pathLst>
                <a:path w="54" h="80">
                  <a:moveTo>
                    <a:pt x="54" y="0"/>
                  </a:moveTo>
                  <a:lnTo>
                    <a:pt x="27" y="80"/>
                  </a:lnTo>
                  <a:lnTo>
                    <a:pt x="0" y="0"/>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5">
              <a:extLst>
                <a:ext uri="{FF2B5EF4-FFF2-40B4-BE49-F238E27FC236}">
                  <a16:creationId xmlns:a16="http://schemas.microsoft.com/office/drawing/2014/main" id="{AFC7E809-2A1C-6DEB-2025-A48F98C001E5}"/>
                </a:ext>
              </a:extLst>
            </p:cNvPr>
            <p:cNvSpPr>
              <a:spLocks noChangeArrowheads="1"/>
            </p:cNvSpPr>
            <p:nvPr/>
          </p:nvSpPr>
          <p:spPr bwMode="auto">
            <a:xfrm>
              <a:off x="5082" y="2251"/>
              <a:ext cx="188"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6">
              <a:extLst>
                <a:ext uri="{FF2B5EF4-FFF2-40B4-BE49-F238E27FC236}">
                  <a16:creationId xmlns:a16="http://schemas.microsoft.com/office/drawing/2014/main" id="{BD4435BF-59F2-366B-F52C-1F37AC920A7F}"/>
                </a:ext>
              </a:extLst>
            </p:cNvPr>
            <p:cNvSpPr>
              <a:spLocks noChangeArrowheads="1"/>
            </p:cNvSpPr>
            <p:nvPr/>
          </p:nvSpPr>
          <p:spPr bwMode="auto">
            <a:xfrm>
              <a:off x="5082" y="2251"/>
              <a:ext cx="188" cy="246"/>
            </a:xfrm>
            <a:prstGeom prst="rect">
              <a:avLst/>
            </a:prstGeom>
            <a:noFill/>
            <a:ln w="15875" cap="rnd">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7">
              <a:extLst>
                <a:ext uri="{FF2B5EF4-FFF2-40B4-BE49-F238E27FC236}">
                  <a16:creationId xmlns:a16="http://schemas.microsoft.com/office/drawing/2014/main" id="{755C47B6-E5FB-3285-E646-656422F2886E}"/>
                </a:ext>
              </a:extLst>
            </p:cNvPr>
            <p:cNvSpPr>
              <a:spLocks noChangeArrowheads="1"/>
            </p:cNvSpPr>
            <p:nvPr/>
          </p:nvSpPr>
          <p:spPr bwMode="auto">
            <a:xfrm>
              <a:off x="5111" y="2323"/>
              <a:ext cx="9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 name="Rectangle 48">
              <a:extLst>
                <a:ext uri="{FF2B5EF4-FFF2-40B4-BE49-F238E27FC236}">
                  <a16:creationId xmlns:a16="http://schemas.microsoft.com/office/drawing/2014/main" id="{E7BE820F-4677-ABD4-B6F2-2304AF4209A2}"/>
                </a:ext>
              </a:extLst>
            </p:cNvPr>
            <p:cNvSpPr>
              <a:spLocks noChangeArrowheads="1"/>
            </p:cNvSpPr>
            <p:nvPr/>
          </p:nvSpPr>
          <p:spPr bwMode="auto">
            <a:xfrm>
              <a:off x="5746" y="1711"/>
              <a:ext cx="188"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49">
              <a:extLst>
                <a:ext uri="{FF2B5EF4-FFF2-40B4-BE49-F238E27FC236}">
                  <a16:creationId xmlns:a16="http://schemas.microsoft.com/office/drawing/2014/main" id="{18DC763C-E675-3B88-33AF-EA737F891065}"/>
                </a:ext>
              </a:extLst>
            </p:cNvPr>
            <p:cNvSpPr>
              <a:spLocks noChangeArrowheads="1"/>
            </p:cNvSpPr>
            <p:nvPr/>
          </p:nvSpPr>
          <p:spPr bwMode="auto">
            <a:xfrm>
              <a:off x="5746" y="1711"/>
              <a:ext cx="188" cy="246"/>
            </a:xfrm>
            <a:prstGeom prst="rect">
              <a:avLst/>
            </a:prstGeom>
            <a:noFill/>
            <a:ln w="15875" cap="rnd">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50">
              <a:extLst>
                <a:ext uri="{FF2B5EF4-FFF2-40B4-BE49-F238E27FC236}">
                  <a16:creationId xmlns:a16="http://schemas.microsoft.com/office/drawing/2014/main" id="{201C2113-EE2D-B6B1-7131-0AA3D878D920}"/>
                </a:ext>
              </a:extLst>
            </p:cNvPr>
            <p:cNvSpPr>
              <a:spLocks noChangeArrowheads="1"/>
            </p:cNvSpPr>
            <p:nvPr/>
          </p:nvSpPr>
          <p:spPr bwMode="auto">
            <a:xfrm>
              <a:off x="5775" y="1783"/>
              <a:ext cx="17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ACK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Line 51">
              <a:extLst>
                <a:ext uri="{FF2B5EF4-FFF2-40B4-BE49-F238E27FC236}">
                  <a16:creationId xmlns:a16="http://schemas.microsoft.com/office/drawing/2014/main" id="{701369E7-EBCC-53CF-3F43-12D05FE15A64}"/>
                </a:ext>
              </a:extLst>
            </p:cNvPr>
            <p:cNvSpPr>
              <a:spLocks noChangeShapeType="1"/>
            </p:cNvSpPr>
            <p:nvPr/>
          </p:nvSpPr>
          <p:spPr bwMode="auto">
            <a:xfrm flipV="1">
              <a:off x="5176" y="1489"/>
              <a:ext cx="0" cy="762"/>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52">
              <a:extLst>
                <a:ext uri="{FF2B5EF4-FFF2-40B4-BE49-F238E27FC236}">
                  <a16:creationId xmlns:a16="http://schemas.microsoft.com/office/drawing/2014/main" id="{E5FB94D8-AD06-81F9-AAFD-F98BCAD249A3}"/>
                </a:ext>
              </a:extLst>
            </p:cNvPr>
            <p:cNvSpPr>
              <a:spLocks/>
            </p:cNvSpPr>
            <p:nvPr/>
          </p:nvSpPr>
          <p:spPr bwMode="auto">
            <a:xfrm>
              <a:off x="5150" y="1415"/>
              <a:ext cx="53" cy="81"/>
            </a:xfrm>
            <a:custGeom>
              <a:avLst/>
              <a:gdLst>
                <a:gd name="T0" fmla="*/ 0 w 53"/>
                <a:gd name="T1" fmla="*/ 81 h 81"/>
                <a:gd name="T2" fmla="*/ 26 w 53"/>
                <a:gd name="T3" fmla="*/ 0 h 81"/>
                <a:gd name="T4" fmla="*/ 53 w 53"/>
                <a:gd name="T5" fmla="*/ 81 h 81"/>
                <a:gd name="T6" fmla="*/ 0 w 53"/>
                <a:gd name="T7" fmla="*/ 81 h 81"/>
              </a:gdLst>
              <a:ahLst/>
              <a:cxnLst>
                <a:cxn ang="0">
                  <a:pos x="T0" y="T1"/>
                </a:cxn>
                <a:cxn ang="0">
                  <a:pos x="T2" y="T3"/>
                </a:cxn>
                <a:cxn ang="0">
                  <a:pos x="T4" y="T5"/>
                </a:cxn>
                <a:cxn ang="0">
                  <a:pos x="T6" y="T7"/>
                </a:cxn>
              </a:cxnLst>
              <a:rect l="0" t="0" r="r" b="b"/>
              <a:pathLst>
                <a:path w="53" h="81">
                  <a:moveTo>
                    <a:pt x="0" y="81"/>
                  </a:moveTo>
                  <a:lnTo>
                    <a:pt x="26" y="0"/>
                  </a:lnTo>
                  <a:lnTo>
                    <a:pt x="53" y="81"/>
                  </a:lnTo>
                  <a:lnTo>
                    <a:pt x="0"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Line 53">
              <a:extLst>
                <a:ext uri="{FF2B5EF4-FFF2-40B4-BE49-F238E27FC236}">
                  <a16:creationId xmlns:a16="http://schemas.microsoft.com/office/drawing/2014/main" id="{0E57110B-C413-A947-F3FB-2B922F5E4C6C}"/>
                </a:ext>
              </a:extLst>
            </p:cNvPr>
            <p:cNvSpPr>
              <a:spLocks noChangeShapeType="1"/>
            </p:cNvSpPr>
            <p:nvPr/>
          </p:nvSpPr>
          <p:spPr bwMode="auto">
            <a:xfrm flipV="1">
              <a:off x="5840" y="1486"/>
              <a:ext cx="0" cy="225"/>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54">
              <a:extLst>
                <a:ext uri="{FF2B5EF4-FFF2-40B4-BE49-F238E27FC236}">
                  <a16:creationId xmlns:a16="http://schemas.microsoft.com/office/drawing/2014/main" id="{FD8D89F4-07A0-CCE7-B5C1-C16A5E90E9BC}"/>
                </a:ext>
              </a:extLst>
            </p:cNvPr>
            <p:cNvSpPr>
              <a:spLocks/>
            </p:cNvSpPr>
            <p:nvPr/>
          </p:nvSpPr>
          <p:spPr bwMode="auto">
            <a:xfrm>
              <a:off x="5813" y="1412"/>
              <a:ext cx="53" cy="81"/>
            </a:xfrm>
            <a:custGeom>
              <a:avLst/>
              <a:gdLst>
                <a:gd name="T0" fmla="*/ 0 w 53"/>
                <a:gd name="T1" fmla="*/ 81 h 81"/>
                <a:gd name="T2" fmla="*/ 27 w 53"/>
                <a:gd name="T3" fmla="*/ 0 h 81"/>
                <a:gd name="T4" fmla="*/ 53 w 53"/>
                <a:gd name="T5" fmla="*/ 81 h 81"/>
                <a:gd name="T6" fmla="*/ 0 w 53"/>
                <a:gd name="T7" fmla="*/ 81 h 81"/>
              </a:gdLst>
              <a:ahLst/>
              <a:cxnLst>
                <a:cxn ang="0">
                  <a:pos x="T0" y="T1"/>
                </a:cxn>
                <a:cxn ang="0">
                  <a:pos x="T2" y="T3"/>
                </a:cxn>
                <a:cxn ang="0">
                  <a:pos x="T4" y="T5"/>
                </a:cxn>
                <a:cxn ang="0">
                  <a:pos x="T6" y="T7"/>
                </a:cxn>
              </a:cxnLst>
              <a:rect l="0" t="0" r="r" b="b"/>
              <a:pathLst>
                <a:path w="53" h="81">
                  <a:moveTo>
                    <a:pt x="0" y="81"/>
                  </a:moveTo>
                  <a:lnTo>
                    <a:pt x="27" y="0"/>
                  </a:lnTo>
                  <a:lnTo>
                    <a:pt x="53" y="81"/>
                  </a:lnTo>
                  <a:lnTo>
                    <a:pt x="0"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5">
              <a:extLst>
                <a:ext uri="{FF2B5EF4-FFF2-40B4-BE49-F238E27FC236}">
                  <a16:creationId xmlns:a16="http://schemas.microsoft.com/office/drawing/2014/main" id="{F80D89E7-F292-8544-2942-EA47969FF4C9}"/>
                </a:ext>
              </a:extLst>
            </p:cNvPr>
            <p:cNvSpPr>
              <a:spLocks noChangeArrowheads="1"/>
            </p:cNvSpPr>
            <p:nvPr/>
          </p:nvSpPr>
          <p:spPr bwMode="auto">
            <a:xfrm>
              <a:off x="6071" y="1165"/>
              <a:ext cx="349"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6">
              <a:extLst>
                <a:ext uri="{FF2B5EF4-FFF2-40B4-BE49-F238E27FC236}">
                  <a16:creationId xmlns:a16="http://schemas.microsoft.com/office/drawing/2014/main" id="{3F102B9F-62F0-0D1C-017C-4E00DE4DFD40}"/>
                </a:ext>
              </a:extLst>
            </p:cNvPr>
            <p:cNvSpPr>
              <a:spLocks noChangeArrowheads="1"/>
            </p:cNvSpPr>
            <p:nvPr/>
          </p:nvSpPr>
          <p:spPr bwMode="auto">
            <a:xfrm>
              <a:off x="6071" y="1165"/>
              <a:ext cx="349" cy="246"/>
            </a:xfrm>
            <a:prstGeom prst="rect">
              <a:avLst/>
            </a:prstGeom>
            <a:noFill/>
            <a:ln w="15875" cap="rnd">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Rectangle 57">
              <a:extLst>
                <a:ext uri="{FF2B5EF4-FFF2-40B4-BE49-F238E27FC236}">
                  <a16:creationId xmlns:a16="http://schemas.microsoft.com/office/drawing/2014/main" id="{54E4CE09-D313-E7E2-C63D-13C074FF5E74}"/>
                </a:ext>
              </a:extLst>
            </p:cNvPr>
            <p:cNvSpPr>
              <a:spLocks noChangeArrowheads="1"/>
            </p:cNvSpPr>
            <p:nvPr/>
          </p:nvSpPr>
          <p:spPr bwMode="auto">
            <a:xfrm>
              <a:off x="6132" y="1190"/>
              <a:ext cx="29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Trigger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 name="Rectangle 58">
              <a:extLst>
                <a:ext uri="{FF2B5EF4-FFF2-40B4-BE49-F238E27FC236}">
                  <a16:creationId xmlns:a16="http://schemas.microsoft.com/office/drawing/2014/main" id="{B7E65DE6-5944-53FE-5AFA-3638457B932B}"/>
                </a:ext>
              </a:extLst>
            </p:cNvPr>
            <p:cNvSpPr>
              <a:spLocks noChangeArrowheads="1"/>
            </p:cNvSpPr>
            <p:nvPr/>
          </p:nvSpPr>
          <p:spPr bwMode="auto">
            <a:xfrm>
              <a:off x="6143" y="1286"/>
              <a:ext cx="25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Frame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5" name="Rectangle 59">
              <a:extLst>
                <a:ext uri="{FF2B5EF4-FFF2-40B4-BE49-F238E27FC236}">
                  <a16:creationId xmlns:a16="http://schemas.microsoft.com/office/drawing/2014/main" id="{13AEDEF0-FB86-842D-FB4A-72E474705D72}"/>
                </a:ext>
              </a:extLst>
            </p:cNvPr>
            <p:cNvSpPr>
              <a:spLocks noChangeArrowheads="1"/>
            </p:cNvSpPr>
            <p:nvPr/>
          </p:nvSpPr>
          <p:spPr bwMode="auto">
            <a:xfrm>
              <a:off x="6589" y="1711"/>
              <a:ext cx="509"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60">
              <a:extLst>
                <a:ext uri="{FF2B5EF4-FFF2-40B4-BE49-F238E27FC236}">
                  <a16:creationId xmlns:a16="http://schemas.microsoft.com/office/drawing/2014/main" id="{90A228BE-8280-B9D6-97D0-323DE66194C7}"/>
                </a:ext>
              </a:extLst>
            </p:cNvPr>
            <p:cNvSpPr>
              <a:spLocks noChangeArrowheads="1"/>
            </p:cNvSpPr>
            <p:nvPr/>
          </p:nvSpPr>
          <p:spPr bwMode="auto">
            <a:xfrm>
              <a:off x="6589" y="1711"/>
              <a:ext cx="509" cy="246"/>
            </a:xfrm>
            <a:prstGeom prst="rect">
              <a:avLst/>
            </a:prstGeom>
            <a:noFill/>
            <a:ln w="15875" cap="rnd">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Rectangle 61">
              <a:extLst>
                <a:ext uri="{FF2B5EF4-FFF2-40B4-BE49-F238E27FC236}">
                  <a16:creationId xmlns:a16="http://schemas.microsoft.com/office/drawing/2014/main" id="{CF595B99-1D97-8B5C-E80D-2D29E45850B6}"/>
                </a:ext>
              </a:extLst>
            </p:cNvPr>
            <p:cNvSpPr>
              <a:spLocks noChangeArrowheads="1"/>
            </p:cNvSpPr>
            <p:nvPr/>
          </p:nvSpPr>
          <p:spPr bwMode="auto">
            <a:xfrm>
              <a:off x="6767" y="1783"/>
              <a:ext cx="19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Data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62">
              <a:extLst>
                <a:ext uri="{FF2B5EF4-FFF2-40B4-BE49-F238E27FC236}">
                  <a16:creationId xmlns:a16="http://schemas.microsoft.com/office/drawing/2014/main" id="{417FC325-27EA-CDAA-036A-E87F38A34A29}"/>
                </a:ext>
              </a:extLst>
            </p:cNvPr>
            <p:cNvSpPr>
              <a:spLocks noChangeArrowheads="1"/>
            </p:cNvSpPr>
            <p:nvPr/>
          </p:nvSpPr>
          <p:spPr bwMode="auto">
            <a:xfrm>
              <a:off x="7155" y="2248"/>
              <a:ext cx="18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63">
              <a:extLst>
                <a:ext uri="{FF2B5EF4-FFF2-40B4-BE49-F238E27FC236}">
                  <a16:creationId xmlns:a16="http://schemas.microsoft.com/office/drawing/2014/main" id="{51099FFB-E684-2F4B-D4C3-F74516171C54}"/>
                </a:ext>
              </a:extLst>
            </p:cNvPr>
            <p:cNvSpPr>
              <a:spLocks noChangeArrowheads="1"/>
            </p:cNvSpPr>
            <p:nvPr/>
          </p:nvSpPr>
          <p:spPr bwMode="auto">
            <a:xfrm>
              <a:off x="7155" y="2248"/>
              <a:ext cx="188" cy="245"/>
            </a:xfrm>
            <a:prstGeom prst="rect">
              <a:avLst/>
            </a:prstGeom>
            <a:noFill/>
            <a:ln w="15875" cap="rnd">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Rectangle 64">
              <a:extLst>
                <a:ext uri="{FF2B5EF4-FFF2-40B4-BE49-F238E27FC236}">
                  <a16:creationId xmlns:a16="http://schemas.microsoft.com/office/drawing/2014/main" id="{4240F2A0-6DC9-25A8-46E0-D531EA46B8B4}"/>
                </a:ext>
              </a:extLst>
            </p:cNvPr>
            <p:cNvSpPr>
              <a:spLocks noChangeArrowheads="1"/>
            </p:cNvSpPr>
            <p:nvPr/>
          </p:nvSpPr>
          <p:spPr bwMode="auto">
            <a:xfrm>
              <a:off x="7184" y="2320"/>
              <a:ext cx="17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ACK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65">
              <a:extLst>
                <a:ext uri="{FF2B5EF4-FFF2-40B4-BE49-F238E27FC236}">
                  <a16:creationId xmlns:a16="http://schemas.microsoft.com/office/drawing/2014/main" id="{99453DC6-C4F3-C8DC-39CD-3300D8E01079}"/>
                </a:ext>
              </a:extLst>
            </p:cNvPr>
            <p:cNvSpPr>
              <a:spLocks noChangeArrowheads="1"/>
            </p:cNvSpPr>
            <p:nvPr/>
          </p:nvSpPr>
          <p:spPr bwMode="auto">
            <a:xfrm>
              <a:off x="5276" y="1165"/>
              <a:ext cx="349" cy="2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66">
              <a:extLst>
                <a:ext uri="{FF2B5EF4-FFF2-40B4-BE49-F238E27FC236}">
                  <a16:creationId xmlns:a16="http://schemas.microsoft.com/office/drawing/2014/main" id="{DCAA4B2B-3CC3-52EA-4B56-EB1CA3A5459B}"/>
                </a:ext>
              </a:extLst>
            </p:cNvPr>
            <p:cNvSpPr>
              <a:spLocks noChangeArrowheads="1"/>
            </p:cNvSpPr>
            <p:nvPr/>
          </p:nvSpPr>
          <p:spPr bwMode="auto">
            <a:xfrm>
              <a:off x="5276" y="1165"/>
              <a:ext cx="349" cy="246"/>
            </a:xfrm>
            <a:prstGeom prst="rect">
              <a:avLst/>
            </a:prstGeom>
            <a:noFill/>
            <a:ln w="15875" cap="rnd">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Rectangle 67">
              <a:extLst>
                <a:ext uri="{FF2B5EF4-FFF2-40B4-BE49-F238E27FC236}">
                  <a16:creationId xmlns:a16="http://schemas.microsoft.com/office/drawing/2014/main" id="{90078EBD-7699-3DE8-CF36-1750C2A084EB}"/>
                </a:ext>
              </a:extLst>
            </p:cNvPr>
            <p:cNvSpPr>
              <a:spLocks noChangeArrowheads="1"/>
            </p:cNvSpPr>
            <p:nvPr/>
          </p:nvSpPr>
          <p:spPr bwMode="auto">
            <a:xfrm>
              <a:off x="5386" y="1190"/>
              <a:ext cx="9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4" name="Rectangle 68">
              <a:extLst>
                <a:ext uri="{FF2B5EF4-FFF2-40B4-BE49-F238E27FC236}">
                  <a16:creationId xmlns:a16="http://schemas.microsoft.com/office/drawing/2014/main" id="{6F76D89B-74B2-3050-FD5F-AFA9D45765B2}"/>
                </a:ext>
              </a:extLst>
            </p:cNvPr>
            <p:cNvSpPr>
              <a:spLocks noChangeArrowheads="1"/>
            </p:cNvSpPr>
            <p:nvPr/>
          </p:nvSpPr>
          <p:spPr bwMode="auto">
            <a:xfrm>
              <a:off x="5318" y="1286"/>
              <a:ext cx="3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Request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5" name="Line 69">
              <a:extLst>
                <a:ext uri="{FF2B5EF4-FFF2-40B4-BE49-F238E27FC236}">
                  <a16:creationId xmlns:a16="http://schemas.microsoft.com/office/drawing/2014/main" id="{FB4A95D9-B6EF-0700-7908-C0C7592BA7BF}"/>
                </a:ext>
              </a:extLst>
            </p:cNvPr>
            <p:cNvSpPr>
              <a:spLocks noChangeShapeType="1"/>
            </p:cNvSpPr>
            <p:nvPr/>
          </p:nvSpPr>
          <p:spPr bwMode="auto">
            <a:xfrm>
              <a:off x="5403" y="1411"/>
              <a:ext cx="0" cy="475"/>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0">
              <a:extLst>
                <a:ext uri="{FF2B5EF4-FFF2-40B4-BE49-F238E27FC236}">
                  <a16:creationId xmlns:a16="http://schemas.microsoft.com/office/drawing/2014/main" id="{78534D36-7158-5219-5DBA-EC0175F82341}"/>
                </a:ext>
              </a:extLst>
            </p:cNvPr>
            <p:cNvSpPr>
              <a:spLocks/>
            </p:cNvSpPr>
            <p:nvPr/>
          </p:nvSpPr>
          <p:spPr bwMode="auto">
            <a:xfrm>
              <a:off x="5377" y="1879"/>
              <a:ext cx="53" cy="80"/>
            </a:xfrm>
            <a:custGeom>
              <a:avLst/>
              <a:gdLst>
                <a:gd name="T0" fmla="*/ 53 w 53"/>
                <a:gd name="T1" fmla="*/ 0 h 80"/>
                <a:gd name="T2" fmla="*/ 26 w 53"/>
                <a:gd name="T3" fmla="*/ 80 h 80"/>
                <a:gd name="T4" fmla="*/ 0 w 53"/>
                <a:gd name="T5" fmla="*/ 0 h 80"/>
                <a:gd name="T6" fmla="*/ 53 w 53"/>
                <a:gd name="T7" fmla="*/ 0 h 80"/>
              </a:gdLst>
              <a:ahLst/>
              <a:cxnLst>
                <a:cxn ang="0">
                  <a:pos x="T0" y="T1"/>
                </a:cxn>
                <a:cxn ang="0">
                  <a:pos x="T2" y="T3"/>
                </a:cxn>
                <a:cxn ang="0">
                  <a:pos x="T4" y="T5"/>
                </a:cxn>
                <a:cxn ang="0">
                  <a:pos x="T6" y="T7"/>
                </a:cxn>
              </a:cxnLst>
              <a:rect l="0" t="0" r="r" b="b"/>
              <a:pathLst>
                <a:path w="53" h="80">
                  <a:moveTo>
                    <a:pt x="53" y="0"/>
                  </a:moveTo>
                  <a:lnTo>
                    <a:pt x="26" y="80"/>
                  </a:lnTo>
                  <a:lnTo>
                    <a:pt x="0"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Line 71">
              <a:extLst>
                <a:ext uri="{FF2B5EF4-FFF2-40B4-BE49-F238E27FC236}">
                  <a16:creationId xmlns:a16="http://schemas.microsoft.com/office/drawing/2014/main" id="{E6928CF2-1ACE-89D1-F36B-0FF732D25BED}"/>
                </a:ext>
              </a:extLst>
            </p:cNvPr>
            <p:cNvSpPr>
              <a:spLocks noChangeShapeType="1"/>
            </p:cNvSpPr>
            <p:nvPr/>
          </p:nvSpPr>
          <p:spPr bwMode="auto">
            <a:xfrm>
              <a:off x="6845" y="1959"/>
              <a:ext cx="0" cy="475"/>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72">
              <a:extLst>
                <a:ext uri="{FF2B5EF4-FFF2-40B4-BE49-F238E27FC236}">
                  <a16:creationId xmlns:a16="http://schemas.microsoft.com/office/drawing/2014/main" id="{5C05488B-FC0D-5933-966A-57476EF18DBE}"/>
                </a:ext>
              </a:extLst>
            </p:cNvPr>
            <p:cNvSpPr>
              <a:spLocks/>
            </p:cNvSpPr>
            <p:nvPr/>
          </p:nvSpPr>
          <p:spPr bwMode="auto">
            <a:xfrm>
              <a:off x="6818" y="2427"/>
              <a:ext cx="53" cy="80"/>
            </a:xfrm>
            <a:custGeom>
              <a:avLst/>
              <a:gdLst>
                <a:gd name="T0" fmla="*/ 53 w 53"/>
                <a:gd name="T1" fmla="*/ 0 h 80"/>
                <a:gd name="T2" fmla="*/ 27 w 53"/>
                <a:gd name="T3" fmla="*/ 80 h 80"/>
                <a:gd name="T4" fmla="*/ 0 w 53"/>
                <a:gd name="T5" fmla="*/ 0 h 80"/>
                <a:gd name="T6" fmla="*/ 53 w 53"/>
                <a:gd name="T7" fmla="*/ 0 h 80"/>
              </a:gdLst>
              <a:ahLst/>
              <a:cxnLst>
                <a:cxn ang="0">
                  <a:pos x="T0" y="T1"/>
                </a:cxn>
                <a:cxn ang="0">
                  <a:pos x="T2" y="T3"/>
                </a:cxn>
                <a:cxn ang="0">
                  <a:pos x="T4" y="T5"/>
                </a:cxn>
                <a:cxn ang="0">
                  <a:pos x="T6" y="T7"/>
                </a:cxn>
              </a:cxnLst>
              <a:rect l="0" t="0" r="r" b="b"/>
              <a:pathLst>
                <a:path w="53" h="80">
                  <a:moveTo>
                    <a:pt x="53" y="0"/>
                  </a:moveTo>
                  <a:lnTo>
                    <a:pt x="27" y="80"/>
                  </a:lnTo>
                  <a:lnTo>
                    <a:pt x="0"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Line 73">
              <a:extLst>
                <a:ext uri="{FF2B5EF4-FFF2-40B4-BE49-F238E27FC236}">
                  <a16:creationId xmlns:a16="http://schemas.microsoft.com/office/drawing/2014/main" id="{ADCC980C-9040-1A3D-B1EC-8F05360B9451}"/>
                </a:ext>
              </a:extLst>
            </p:cNvPr>
            <p:cNvSpPr>
              <a:spLocks noChangeShapeType="1"/>
            </p:cNvSpPr>
            <p:nvPr/>
          </p:nvSpPr>
          <p:spPr bwMode="auto">
            <a:xfrm>
              <a:off x="6216" y="1411"/>
              <a:ext cx="0" cy="475"/>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74">
              <a:extLst>
                <a:ext uri="{FF2B5EF4-FFF2-40B4-BE49-F238E27FC236}">
                  <a16:creationId xmlns:a16="http://schemas.microsoft.com/office/drawing/2014/main" id="{4EF6436C-9485-3887-F1D9-ABC7BAD06469}"/>
                </a:ext>
              </a:extLst>
            </p:cNvPr>
            <p:cNvSpPr>
              <a:spLocks/>
            </p:cNvSpPr>
            <p:nvPr/>
          </p:nvSpPr>
          <p:spPr bwMode="auto">
            <a:xfrm>
              <a:off x="6189" y="1879"/>
              <a:ext cx="53" cy="80"/>
            </a:xfrm>
            <a:custGeom>
              <a:avLst/>
              <a:gdLst>
                <a:gd name="T0" fmla="*/ 53 w 53"/>
                <a:gd name="T1" fmla="*/ 0 h 80"/>
                <a:gd name="T2" fmla="*/ 27 w 53"/>
                <a:gd name="T3" fmla="*/ 80 h 80"/>
                <a:gd name="T4" fmla="*/ 0 w 53"/>
                <a:gd name="T5" fmla="*/ 0 h 80"/>
                <a:gd name="T6" fmla="*/ 53 w 53"/>
                <a:gd name="T7" fmla="*/ 0 h 80"/>
              </a:gdLst>
              <a:ahLst/>
              <a:cxnLst>
                <a:cxn ang="0">
                  <a:pos x="T0" y="T1"/>
                </a:cxn>
                <a:cxn ang="0">
                  <a:pos x="T2" y="T3"/>
                </a:cxn>
                <a:cxn ang="0">
                  <a:pos x="T4" y="T5"/>
                </a:cxn>
                <a:cxn ang="0">
                  <a:pos x="T6" y="T7"/>
                </a:cxn>
              </a:cxnLst>
              <a:rect l="0" t="0" r="r" b="b"/>
              <a:pathLst>
                <a:path w="53" h="80">
                  <a:moveTo>
                    <a:pt x="53" y="0"/>
                  </a:moveTo>
                  <a:lnTo>
                    <a:pt x="27" y="80"/>
                  </a:lnTo>
                  <a:lnTo>
                    <a:pt x="0"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Line 75">
              <a:extLst>
                <a:ext uri="{FF2B5EF4-FFF2-40B4-BE49-F238E27FC236}">
                  <a16:creationId xmlns:a16="http://schemas.microsoft.com/office/drawing/2014/main" id="{E22AEC00-5A04-F656-C09A-8612E847066C}"/>
                </a:ext>
              </a:extLst>
            </p:cNvPr>
            <p:cNvSpPr>
              <a:spLocks noChangeShapeType="1"/>
            </p:cNvSpPr>
            <p:nvPr/>
          </p:nvSpPr>
          <p:spPr bwMode="auto">
            <a:xfrm flipV="1">
              <a:off x="7254" y="2033"/>
              <a:ext cx="0" cy="225"/>
            </a:xfrm>
            <a:prstGeom prst="line">
              <a:avLst/>
            </a:prstGeom>
            <a:noFill/>
            <a:ln w="158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76">
              <a:extLst>
                <a:ext uri="{FF2B5EF4-FFF2-40B4-BE49-F238E27FC236}">
                  <a16:creationId xmlns:a16="http://schemas.microsoft.com/office/drawing/2014/main" id="{8276FB45-9C5B-A593-9077-563D610EE6EF}"/>
                </a:ext>
              </a:extLst>
            </p:cNvPr>
            <p:cNvSpPr>
              <a:spLocks/>
            </p:cNvSpPr>
            <p:nvPr/>
          </p:nvSpPr>
          <p:spPr bwMode="auto">
            <a:xfrm>
              <a:off x="7228" y="1959"/>
              <a:ext cx="53" cy="80"/>
            </a:xfrm>
            <a:custGeom>
              <a:avLst/>
              <a:gdLst>
                <a:gd name="T0" fmla="*/ 0 w 53"/>
                <a:gd name="T1" fmla="*/ 80 h 80"/>
                <a:gd name="T2" fmla="*/ 26 w 53"/>
                <a:gd name="T3" fmla="*/ 0 h 80"/>
                <a:gd name="T4" fmla="*/ 53 w 53"/>
                <a:gd name="T5" fmla="*/ 80 h 80"/>
                <a:gd name="T6" fmla="*/ 0 w 53"/>
                <a:gd name="T7" fmla="*/ 80 h 80"/>
              </a:gdLst>
              <a:ahLst/>
              <a:cxnLst>
                <a:cxn ang="0">
                  <a:pos x="T0" y="T1"/>
                </a:cxn>
                <a:cxn ang="0">
                  <a:pos x="T2" y="T3"/>
                </a:cxn>
                <a:cxn ang="0">
                  <a:pos x="T4" y="T5"/>
                </a:cxn>
                <a:cxn ang="0">
                  <a:pos x="T6" y="T7"/>
                </a:cxn>
              </a:cxnLst>
              <a:rect l="0" t="0" r="r" b="b"/>
              <a:pathLst>
                <a:path w="53" h="80">
                  <a:moveTo>
                    <a:pt x="0" y="80"/>
                  </a:moveTo>
                  <a:lnTo>
                    <a:pt x="26" y="0"/>
                  </a:lnTo>
                  <a:lnTo>
                    <a:pt x="53" y="80"/>
                  </a:lnTo>
                  <a:lnTo>
                    <a:pt x="0"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971287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1F99D8-F157-EC52-43C4-E7979A11AF09}"/>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22902D5-3645-D4D5-4D1A-6CEC690ABEAC}"/>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F723E786-22AB-E152-1EC2-4FB242599E0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TextBox 6">
            <a:extLst>
              <a:ext uri="{FF2B5EF4-FFF2-40B4-BE49-F238E27FC236}">
                <a16:creationId xmlns:a16="http://schemas.microsoft.com/office/drawing/2014/main" id="{5D53B390-0CA8-B560-9B29-8C150C17648B}"/>
              </a:ext>
            </a:extLst>
          </p:cNvPr>
          <p:cNvSpPr txBox="1"/>
          <p:nvPr/>
        </p:nvSpPr>
        <p:spPr>
          <a:xfrm>
            <a:off x="697308" y="1524000"/>
            <a:ext cx="10257998" cy="923330"/>
          </a:xfrm>
          <a:prstGeom prst="rect">
            <a:avLst/>
          </a:prstGeom>
          <a:noFill/>
        </p:spPr>
        <p:txBody>
          <a:bodyPr wrap="square">
            <a:spAutoFit/>
          </a:bodyPr>
          <a:lstStyle/>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solidFill>
                  <a:schemeClr val="tx1"/>
                </a:solidFill>
                <a:cs typeface="Times New Roman" panose="02020603050405020304" pitchFamily="18" charset="0"/>
              </a:rPr>
              <a:t>In this presentation we provided multiple ideas to be considered for relay operation in UHR.</a:t>
            </a:r>
          </a:p>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solidFill>
                <a:schemeClr val="tx1"/>
              </a:solidFill>
              <a:cs typeface="Times New Roman" panose="02020603050405020304" pitchFamily="18" charset="0"/>
            </a:endParaRPr>
          </a:p>
          <a:p>
            <a:pPr defTabSz="914400" fontAlgn="auto">
              <a:spcBef>
                <a:spcPts val="0"/>
              </a:spcBef>
              <a:spcAft>
                <a:spcPts val="0"/>
              </a:spcAft>
              <a:buFont typeface="Arial" panose="020B0604020202020204" pitchFamily="34" charset="0"/>
              <a:buChar char="•"/>
            </a:pPr>
            <a:endParaRPr lang="en-US" sz="1800" dirty="0">
              <a:solidFill>
                <a:srgbClr val="0F2E30"/>
              </a:solidFill>
              <a:latin typeface="Verdana"/>
              <a:ea typeface="+mn-ea"/>
              <a:cs typeface="+mn-cs"/>
            </a:endParaRPr>
          </a:p>
        </p:txBody>
      </p:sp>
      <p:sp>
        <p:nvSpPr>
          <p:cNvPr id="10" name="Title 1">
            <a:extLst>
              <a:ext uri="{FF2B5EF4-FFF2-40B4-BE49-F238E27FC236}">
                <a16:creationId xmlns:a16="http://schemas.microsoft.com/office/drawing/2014/main" id="{F18E0D2C-F0A4-D240-47AE-F35355B2492D}"/>
              </a:ext>
            </a:extLst>
          </p:cNvPr>
          <p:cNvSpPr>
            <a:spLocks noGrp="1"/>
          </p:cNvSpPr>
          <p:nvPr>
            <p:ph type="title"/>
          </p:nvPr>
        </p:nvSpPr>
        <p:spPr>
          <a:xfrm>
            <a:off x="731520" y="365125"/>
            <a:ext cx="10622280" cy="1325563"/>
          </a:xfrm>
        </p:spPr>
        <p:txBody>
          <a:bodyPr/>
          <a:lstStyle/>
          <a:p>
            <a:r>
              <a:rPr lang="en-US" dirty="0">
                <a:cs typeface="Times New Roman" panose="02020603050405020304" pitchFamily="18" charset="0"/>
              </a:rPr>
              <a:t>Conclusion</a:t>
            </a:r>
          </a:p>
        </p:txBody>
      </p:sp>
    </p:spTree>
    <p:extLst>
      <p:ext uri="{BB962C8B-B14F-4D97-AF65-F5344CB8AC3E}">
        <p14:creationId xmlns:p14="http://schemas.microsoft.com/office/powerpoint/2010/main" val="209614010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105315</TotalTime>
  <Words>751</Words>
  <Application>Microsoft Office PowerPoint</Application>
  <PresentationFormat>Widescreen</PresentationFormat>
  <Paragraphs>131</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Batang</vt:lpstr>
      <vt:lpstr>Arial</vt:lpstr>
      <vt:lpstr>Calibri</vt:lpstr>
      <vt:lpstr>Times New Roman</vt:lpstr>
      <vt:lpstr>Verdana</vt:lpstr>
      <vt:lpstr>802-11 Theme</vt:lpstr>
      <vt:lpstr>Enhancements on Relaying for UHR</vt:lpstr>
      <vt:lpstr>Introduction</vt:lpstr>
      <vt:lpstr>Recap - TXS based Relaying</vt:lpstr>
      <vt:lpstr>Delay of relaying operation</vt:lpstr>
      <vt:lpstr>Proposal </vt:lpstr>
      <vt:lpstr>Necessity of Relaying </vt:lpstr>
      <vt:lpstr>Proposal</vt:lpstr>
      <vt:lpstr>Conclusion</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Tuncer Baykas</dc:creator>
  <dc:description>Tuncer Baykas (Ofinno)</dc:description>
  <cp:lastModifiedBy>Tuncer Baykas</cp:lastModifiedBy>
  <cp:revision>96</cp:revision>
  <cp:lastPrinted>1601-01-01T00:00:00Z</cp:lastPrinted>
  <dcterms:created xsi:type="dcterms:W3CDTF">2020-01-12T14:48:27Z</dcterms:created>
  <dcterms:modified xsi:type="dcterms:W3CDTF">2024-09-26T11:45:12Z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