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ink/ink2.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7"/>
  </p:notesMasterIdLst>
  <p:handoutMasterIdLst>
    <p:handoutMasterId r:id="rId18"/>
  </p:handoutMasterIdLst>
  <p:sldIdLst>
    <p:sldId id="256" r:id="rId5"/>
    <p:sldId id="1324" r:id="rId6"/>
    <p:sldId id="1350" r:id="rId7"/>
    <p:sldId id="1335" r:id="rId8"/>
    <p:sldId id="1325" r:id="rId9"/>
    <p:sldId id="1343" r:id="rId10"/>
    <p:sldId id="1351" r:id="rId11"/>
    <p:sldId id="1352" r:id="rId12"/>
    <p:sldId id="1347" r:id="rId13"/>
    <p:sldId id="1348" r:id="rId14"/>
    <p:sldId id="1349" r:id="rId15"/>
    <p:sldId id="1353" r:id="rId16"/>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1132"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11"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19:51:57.845"/>
    </inkml:context>
    <inkml:brush xml:id="br0">
      <inkml:brushProperty name="width" value="0.05" units="cm"/>
      <inkml:brushProperty name="height" value="0.05" units="cm"/>
      <inkml:brushProperty name="color" value="#E71224"/>
    </inkml:brush>
  </inkml:definitions>
  <inkml:trace contextRef="#ctx0" brushRef="#br0">0 0 24575,'3'0'0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19:51:57.845"/>
    </inkml:context>
    <inkml:brush xml:id="br0">
      <inkml:brushProperty name="width" value="0.05" units="cm"/>
      <inkml:brushProperty name="height" value="0.05" units="cm"/>
      <inkml:brushProperty name="color" value="#E71224"/>
    </inkml:brush>
  </inkml:definitions>
  <inkml:trace contextRef="#ctx0" brushRef="#br0">0 0 24575,'3'0'0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BD2DECD-AE73-F713-FAD2-5E963280FE6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2574FB0-382E-0C19-4DA4-8B20ADCC6328}"/>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710E59C4-E028-9C6F-64BF-CF2E7CDA74C0}"/>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21EFC546-0E3A-2770-91AB-A2CD486FEC83}"/>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A747198A-9DBB-F666-D7AB-7BD5651E007F}"/>
              </a:ext>
            </a:extLst>
          </p:cNvPr>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a:extLst>
              <a:ext uri="{FF2B5EF4-FFF2-40B4-BE49-F238E27FC236}">
                <a16:creationId xmlns:a16="http://schemas.microsoft.com/office/drawing/2014/main" id="{7462FBD3-660F-1E6F-E033-57E7905B787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47E8407-AABF-A95F-6387-4CACA630D56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3355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BD2DECD-AE73-F713-FAD2-5E963280FE6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2574FB0-382E-0C19-4DA4-8B20ADCC6328}"/>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710E59C4-E028-9C6F-64BF-CF2E7CDA74C0}"/>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21EFC546-0E3A-2770-91AB-A2CD486FEC83}"/>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A747198A-9DBB-F666-D7AB-7BD5651E007F}"/>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7462FBD3-660F-1E6F-E033-57E7905B787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47E8407-AABF-A95F-6387-4CACA630D56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56728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64A57A-0449-B573-2E54-3C5E4C4EEC9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E50F020-991F-014E-F354-020F9BF04EDA}"/>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3E6920FE-D172-B949-0F1D-3A33FC458C42}"/>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D9169B3B-8B52-D9C7-CA54-669A4E946BD0}"/>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FE4EDF9E-34C6-17B8-E6DB-40DCD4B216CE}"/>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4B824F76-3BBE-765A-9582-771B0BD64BD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D72FA14-F3C2-07FF-0E84-68D4B30E157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5069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64A57A-0449-B573-2E54-3C5E4C4EEC9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E50F020-991F-014E-F354-020F9BF04EDA}"/>
              </a:ext>
            </a:extLst>
          </p:cNvPr>
          <p:cNvSpPr>
            <a:spLocks noGrp="1" noChangeArrowheads="1"/>
          </p:cNvSpPr>
          <p:nvPr>
            <p:ph type="hdr"/>
          </p:nvPr>
        </p:nvSpPr>
        <p:spPr>
          <a:ln/>
        </p:spPr>
        <p:txBody>
          <a:bodyPr/>
          <a:lstStyle/>
          <a:p>
            <a:r>
              <a:rPr lang="en-US"/>
              <a:t>doc.: IEEE 802.11-23/0103r0</a:t>
            </a:r>
          </a:p>
        </p:txBody>
      </p:sp>
      <p:sp>
        <p:nvSpPr>
          <p:cNvPr id="5" name="Rectangle 3">
            <a:extLst>
              <a:ext uri="{FF2B5EF4-FFF2-40B4-BE49-F238E27FC236}">
                <a16:creationId xmlns:a16="http://schemas.microsoft.com/office/drawing/2014/main" id="{3E6920FE-D172-B949-0F1D-3A33FC458C42}"/>
              </a:ext>
            </a:extLst>
          </p:cNvPr>
          <p:cNvSpPr>
            <a:spLocks noGrp="1" noChangeArrowheads="1"/>
          </p:cNvSpPr>
          <p:nvPr>
            <p:ph type="dt"/>
          </p:nvPr>
        </p:nvSpPr>
        <p:spPr>
          <a:ln/>
        </p:spPr>
        <p:txBody>
          <a:bodyPr/>
          <a:lstStyle/>
          <a:p>
            <a:r>
              <a:rPr lang="en-US"/>
              <a:t>January 2023</a:t>
            </a:r>
          </a:p>
        </p:txBody>
      </p:sp>
      <p:sp>
        <p:nvSpPr>
          <p:cNvPr id="6" name="Rectangle 6">
            <a:extLst>
              <a:ext uri="{FF2B5EF4-FFF2-40B4-BE49-F238E27FC236}">
                <a16:creationId xmlns:a16="http://schemas.microsoft.com/office/drawing/2014/main" id="{D9169B3B-8B52-D9C7-CA54-669A4E946BD0}"/>
              </a:ext>
            </a:extLst>
          </p:cNvPr>
          <p:cNvSpPr>
            <a:spLocks noGrp="1" noChangeArrowheads="1"/>
          </p:cNvSpPr>
          <p:nvPr>
            <p:ph type="ftr"/>
          </p:nvPr>
        </p:nvSpPr>
        <p:spPr>
          <a:ln/>
        </p:spPr>
        <p:txBody>
          <a:bodyPr/>
          <a:lstStyle/>
          <a:p>
            <a:r>
              <a:rPr lang="en-US"/>
              <a:t>Jon Rosdahl, Qualcomm</a:t>
            </a:r>
          </a:p>
        </p:txBody>
      </p:sp>
      <p:sp>
        <p:nvSpPr>
          <p:cNvPr id="7" name="Rectangle 7">
            <a:extLst>
              <a:ext uri="{FF2B5EF4-FFF2-40B4-BE49-F238E27FC236}">
                <a16:creationId xmlns:a16="http://schemas.microsoft.com/office/drawing/2014/main" id="{FE4EDF9E-34C6-17B8-E6DB-40DCD4B216CE}"/>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4B824F76-3BBE-765A-9582-771B0BD64BD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D72FA14-F3C2-07FF-0E84-68D4B30E157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07280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747182"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11-24/1572r0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Enhancements on Relaying for UHR</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2024-9-11</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pic>
        <p:nvPicPr>
          <p:cNvPr id="7" name="Picture 6">
            <a:extLst>
              <a:ext uri="{FF2B5EF4-FFF2-40B4-BE49-F238E27FC236}">
                <a16:creationId xmlns:a16="http://schemas.microsoft.com/office/drawing/2014/main" id="{6F82C64E-67FF-6835-1FD3-FC7300EF127B}"/>
              </a:ext>
            </a:extLst>
          </p:cNvPr>
          <p:cNvPicPr>
            <a:picLocks noChangeAspect="1"/>
          </p:cNvPicPr>
          <p:nvPr/>
        </p:nvPicPr>
        <p:blipFill>
          <a:blip r:embed="rId3"/>
          <a:stretch>
            <a:fillRect/>
          </a:stretch>
        </p:blipFill>
        <p:spPr>
          <a:xfrm>
            <a:off x="993775" y="2754302"/>
            <a:ext cx="9888542" cy="3429391"/>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E82C24-6C04-8C81-C592-072200FD8772}"/>
            </a:ext>
          </a:extLst>
        </p:cNvPr>
        <p:cNvGrpSpPr/>
        <p:nvPr/>
      </p:nvGrpSpPr>
      <p:grpSpPr>
        <a:xfrm>
          <a:off x="0" y="0"/>
          <a:ext cx="0" cy="0"/>
          <a:chOff x="0" y="0"/>
          <a:chExt cx="0" cy="0"/>
        </a:xfrm>
      </p:grpSpPr>
      <p:sp>
        <p:nvSpPr>
          <p:cNvPr id="4" name="Date Placeholder 3">
            <a:extLst>
              <a:ext uri="{FF2B5EF4-FFF2-40B4-BE49-F238E27FC236}">
                <a16:creationId xmlns:a16="http://schemas.microsoft.com/office/drawing/2014/main" id="{6858E6DC-F929-D810-1DAD-40A2DD93F626}"/>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539828E0-3388-9938-8945-372CA3E1B5FC}"/>
              </a:ext>
            </a:extLst>
          </p:cNvPr>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2" name="Footer Placeholder 1">
            <a:extLst>
              <a:ext uri="{FF2B5EF4-FFF2-40B4-BE49-F238E27FC236}">
                <a16:creationId xmlns:a16="http://schemas.microsoft.com/office/drawing/2014/main" id="{C53D733C-C223-2BC0-2F5E-664A4DD538D9}"/>
              </a:ext>
            </a:extLst>
          </p:cNvPr>
          <p:cNvSpPr>
            <a:spLocks noGrp="1"/>
          </p:cNvSpPr>
          <p:nvPr>
            <p:ph type="ftr" idx="11"/>
          </p:nvPr>
        </p:nvSpPr>
        <p:spPr/>
        <p:txBody>
          <a:bodyPr/>
          <a:lstStyle/>
          <a:p>
            <a:r>
              <a:rPr lang="en-GB" dirty="0"/>
              <a:t>Tuncer Baykas (</a:t>
            </a:r>
            <a:r>
              <a:rPr lang="en-GB" dirty="0" err="1"/>
              <a:t>Ofinno</a:t>
            </a:r>
            <a:r>
              <a:rPr lang="en-GB" dirty="0"/>
              <a:t>)</a:t>
            </a:r>
          </a:p>
        </p:txBody>
      </p:sp>
      <mc:AlternateContent xmlns:mc="http://schemas.openxmlformats.org/markup-compatibility/2006" xmlns:p14="http://schemas.microsoft.com/office/powerpoint/2010/main">
        <mc:Choice Requires="p14">
          <p:contentPart p14:bwMode="auto" r:id="rId3">
            <p14:nvContentPartPr>
              <p14:cNvPr id="13" name="Ink 12">
                <a:extLst>
                  <a:ext uri="{FF2B5EF4-FFF2-40B4-BE49-F238E27FC236}">
                    <a16:creationId xmlns:a16="http://schemas.microsoft.com/office/drawing/2014/main" id="{7CAEFF67-2B56-FABE-8516-2E9C5BFDE645}"/>
                  </a:ext>
                </a:extLst>
              </p14:cNvPr>
              <p14:cNvContentPartPr/>
              <p14:nvPr/>
            </p14:nvContentPartPr>
            <p14:xfrm>
              <a:off x="1338390" y="1712990"/>
              <a:ext cx="1440" cy="360"/>
            </p14:xfrm>
          </p:contentPart>
        </mc:Choice>
        <mc:Fallback xmlns="">
          <p:pic>
            <p:nvPicPr>
              <p:cNvPr id="13" name="Ink 12">
                <a:extLst>
                  <a:ext uri="{FF2B5EF4-FFF2-40B4-BE49-F238E27FC236}">
                    <a16:creationId xmlns:a16="http://schemas.microsoft.com/office/drawing/2014/main" id="{7CAEFF67-2B56-FABE-8516-2E9C5BFDE645}"/>
                  </a:ext>
                </a:extLst>
              </p:cNvPr>
              <p:cNvPicPr/>
              <p:nvPr/>
            </p:nvPicPr>
            <p:blipFill>
              <a:blip r:embed="rId5"/>
              <a:stretch>
                <a:fillRect/>
              </a:stretch>
            </p:blipFill>
            <p:spPr>
              <a:xfrm>
                <a:off x="1329390" y="1703990"/>
                <a:ext cx="19080" cy="18000"/>
              </a:xfrm>
              <a:prstGeom prst="rect">
                <a:avLst/>
              </a:prstGeom>
            </p:spPr>
          </p:pic>
        </mc:Fallback>
      </mc:AlternateContent>
      <p:sp>
        <p:nvSpPr>
          <p:cNvPr id="14" name="Title 1">
            <a:extLst>
              <a:ext uri="{FF2B5EF4-FFF2-40B4-BE49-F238E27FC236}">
                <a16:creationId xmlns:a16="http://schemas.microsoft.com/office/drawing/2014/main" id="{B3F71C8A-545F-0D43-C3B4-CBB994FAC6CB}"/>
              </a:ext>
            </a:extLst>
          </p:cNvPr>
          <p:cNvSpPr>
            <a:spLocks noGrp="1"/>
          </p:cNvSpPr>
          <p:nvPr>
            <p:ph type="title"/>
          </p:nvPr>
        </p:nvSpPr>
        <p:spPr>
          <a:xfrm>
            <a:off x="731520" y="365125"/>
            <a:ext cx="10622280" cy="1325563"/>
          </a:xfrm>
        </p:spPr>
        <p:txBody>
          <a:bodyPr/>
          <a:lstStyle/>
          <a:p>
            <a:r>
              <a:rPr lang="en-US" dirty="0">
                <a:cs typeface="Times New Roman" panose="02020603050405020304" pitchFamily="18" charset="0"/>
              </a:rPr>
              <a:t>Current Status </a:t>
            </a:r>
          </a:p>
        </p:txBody>
      </p:sp>
      <p:sp>
        <p:nvSpPr>
          <p:cNvPr id="3" name="Content Placeholder 2">
            <a:extLst>
              <a:ext uri="{FF2B5EF4-FFF2-40B4-BE49-F238E27FC236}">
                <a16:creationId xmlns:a16="http://schemas.microsoft.com/office/drawing/2014/main" id="{8BCF455B-C0D5-09D6-7B2B-1E21CCD5F4D4}"/>
              </a:ext>
            </a:extLst>
          </p:cNvPr>
          <p:cNvSpPr txBox="1">
            <a:spLocks/>
          </p:cNvSpPr>
          <p:nvPr/>
        </p:nvSpPr>
        <p:spPr>
          <a:xfrm>
            <a:off x="929218" y="1681163"/>
            <a:ext cx="9951180" cy="43708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0"/>
              </a:spcBef>
            </a:pPr>
            <a:endParaRPr lang="en-US" sz="1800" dirty="0"/>
          </a:p>
          <a:p>
            <a:pPr marL="342900" indent="-342900">
              <a:spcBef>
                <a:spcPts val="0"/>
              </a:spcBef>
            </a:pPr>
            <a:r>
              <a:rPr lang="en-US" sz="1800" dirty="0"/>
              <a:t>Current procedure does not allow Source STA to determine and set the transmission parameters used by Relay STA to the Destination STA.</a:t>
            </a:r>
          </a:p>
          <a:p>
            <a:pPr marL="800100" lvl="1" indent="-342900">
              <a:spcBef>
                <a:spcPts val="0"/>
              </a:spcBef>
            </a:pPr>
            <a:r>
              <a:rPr lang="en-US" sz="1400" dirty="0"/>
              <a:t>Relay STA determines the transmission parameters by itself.</a:t>
            </a:r>
          </a:p>
          <a:p>
            <a:pPr marL="342900" indent="-342900">
              <a:spcBef>
                <a:spcPts val="0"/>
              </a:spcBef>
            </a:pPr>
            <a:endParaRPr lang="en-US" sz="1800" dirty="0"/>
          </a:p>
          <a:p>
            <a:pPr marL="342900" indent="-342900">
              <a:spcBef>
                <a:spcPts val="0"/>
              </a:spcBef>
            </a:pPr>
            <a:r>
              <a:rPr lang="en-US" sz="1800" dirty="0"/>
              <a:t>This may result in sub-optimal resource allocation and/or increased interference in the Basic Service Set. </a:t>
            </a:r>
          </a:p>
          <a:p>
            <a:pPr marL="342900" indent="-342900">
              <a:spcBef>
                <a:spcPts val="0"/>
              </a:spcBef>
            </a:pPr>
            <a:endParaRPr lang="en-US" altLang="ko-KR" sz="1600" dirty="0">
              <a:cs typeface="Times New Roman" panose="02020603050405020304" pitchFamily="18" charset="0"/>
            </a:endParaRPr>
          </a:p>
          <a:p>
            <a:pPr marL="800100" lvl="1" indent="-342900">
              <a:spcBef>
                <a:spcPts val="0"/>
              </a:spcBef>
            </a:pPr>
            <a:r>
              <a:rPr lang="en-US" sz="1600" u="none" strike="noStrike" spc="0" dirty="0">
                <a:effectLst/>
                <a:ea typeface="Batang" panose="02030600000101010101" pitchFamily="18" charset="-127"/>
              </a:rPr>
              <a:t>For example, lack of knowledge and/or control of these transmission parameters by source STA may result in source STA overestimating the amount of data that can be transmitted between source STA  and Destination STA in a given TXOP obtained by the </a:t>
            </a:r>
            <a:r>
              <a:rPr lang="en-US" sz="1600" dirty="0">
                <a:ea typeface="Batang" panose="02030600000101010101" pitchFamily="18" charset="-127"/>
              </a:rPr>
              <a:t>S</a:t>
            </a:r>
            <a:r>
              <a:rPr lang="en-US" sz="1600" u="none" strike="noStrike" spc="0" dirty="0">
                <a:effectLst/>
                <a:ea typeface="Batang" panose="02030600000101010101" pitchFamily="18" charset="-127"/>
              </a:rPr>
              <a:t>ource STA. This can lead to Source STA not being able to transmit all of the data frames scheduled for transmission during the current TXOP.</a:t>
            </a:r>
          </a:p>
          <a:p>
            <a:pPr marL="800100" lvl="1" indent="-342900">
              <a:spcBef>
                <a:spcPts val="0"/>
              </a:spcBef>
            </a:pPr>
            <a:endParaRPr lang="en-US" sz="1600" u="none" strike="noStrike" spc="0" dirty="0">
              <a:effectLst/>
              <a:ea typeface="Batang" panose="02030600000101010101" pitchFamily="18" charset="-127"/>
            </a:endParaRPr>
          </a:p>
          <a:p>
            <a:pPr marL="800100" lvl="1" indent="-342900">
              <a:spcBef>
                <a:spcPts val="0"/>
              </a:spcBef>
            </a:pPr>
            <a:r>
              <a:rPr lang="en-US" sz="1600" u="none" strike="noStrike" spc="0" dirty="0">
                <a:effectLst/>
                <a:ea typeface="Batang" panose="02030600000101010101" pitchFamily="18" charset="-127"/>
              </a:rPr>
              <a:t>In another aspect, the lack of knowledge and/or control of the transmission parameters by source STA may limit the ability of source STA to control the interference caused by transmissions of relay STA.</a:t>
            </a:r>
          </a:p>
          <a:p>
            <a:pPr marL="342900" indent="-342900">
              <a:spcBef>
                <a:spcPts val="0"/>
              </a:spcBef>
            </a:pPr>
            <a:endParaRPr lang="en-US" altLang="ko-KR" sz="1800" dirty="0">
              <a:cs typeface="Times New Roman" panose="02020603050405020304" pitchFamily="18" charset="0"/>
            </a:endParaRPr>
          </a:p>
          <a:p>
            <a:pPr>
              <a:buFont typeface="Arial" panose="020B0604020202020204" pitchFamily="34" charse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84475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1F99D8-F157-EC52-43C4-E7979A11AF09}"/>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22902D5-3645-D4D5-4D1A-6CEC690ABEAC}"/>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F723E786-22AB-E152-1EC2-4FB242599E0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TextBox 6">
            <a:extLst>
              <a:ext uri="{FF2B5EF4-FFF2-40B4-BE49-F238E27FC236}">
                <a16:creationId xmlns:a16="http://schemas.microsoft.com/office/drawing/2014/main" id="{5D53B390-0CA8-B560-9B29-8C150C17648B}"/>
              </a:ext>
            </a:extLst>
          </p:cNvPr>
          <p:cNvSpPr txBox="1"/>
          <p:nvPr/>
        </p:nvSpPr>
        <p:spPr>
          <a:xfrm>
            <a:off x="486202" y="1425740"/>
            <a:ext cx="4104460" cy="3416320"/>
          </a:xfrm>
          <a:prstGeom prst="rect">
            <a:avLst/>
          </a:prstGeom>
          <a:noFill/>
        </p:spPr>
        <p:txBody>
          <a:bodyPr wrap="square">
            <a:spAutoFit/>
          </a:bodyPr>
          <a:lstStyle/>
          <a:p>
            <a:pPr marL="466090" indent="-285750" defTabSz="914400" fontAlgn="auto">
              <a:spcBef>
                <a:spcPts val="0"/>
              </a:spcBef>
              <a:spcAft>
                <a:spcPts val="0"/>
              </a:spcAft>
              <a:buFont typeface="Arial" panose="020B0604020202020204" pitchFamily="34" charset="0"/>
              <a:buChar char="•"/>
            </a:pPr>
            <a:r>
              <a:rPr lang="en-US" sz="1800" dirty="0">
                <a:solidFill>
                  <a:srgbClr val="0F2E30"/>
                </a:solidFill>
                <a:latin typeface="+mj-lt"/>
                <a:ea typeface="+mn-ea"/>
                <a:cs typeface="+mn-cs"/>
              </a:rPr>
              <a:t>Source STA </a:t>
            </a:r>
            <a:r>
              <a:rPr lang="en-US" sz="1800" kern="100" dirty="0">
                <a:solidFill>
                  <a:srgbClr val="0F2E30"/>
                </a:solidFill>
                <a:latin typeface="+mj-lt"/>
                <a:ea typeface="Times New Roman" panose="02020603050405020304" pitchFamily="18" charset="0"/>
                <a:cs typeface="+mn-cs"/>
              </a:rPr>
              <a:t>receives from the relay STA link adaptation feedback for the link between the relay STA and the destination STA.</a:t>
            </a:r>
          </a:p>
          <a:p>
            <a:pPr marL="466090" indent="-285750" defTabSz="914400" fontAlgn="auto">
              <a:spcBef>
                <a:spcPts val="0"/>
              </a:spcBef>
              <a:spcAft>
                <a:spcPts val="0"/>
              </a:spcAft>
              <a:buFont typeface="Arial" panose="020B0604020202020204" pitchFamily="34" charset="0"/>
              <a:buChar char="•"/>
            </a:pPr>
            <a:endParaRPr lang="en-US" sz="1800" kern="100" dirty="0">
              <a:solidFill>
                <a:srgbClr val="0F2E30"/>
              </a:solidFill>
              <a:latin typeface="+mj-lt"/>
              <a:ea typeface="Times New Roman" panose="02020603050405020304" pitchFamily="18" charset="0"/>
              <a:cs typeface="+mn-cs"/>
            </a:endParaRPr>
          </a:p>
          <a:p>
            <a:pPr marL="466090" indent="-285750" defTabSz="914400" fontAlgn="auto">
              <a:spcBef>
                <a:spcPts val="0"/>
              </a:spcBef>
              <a:spcAft>
                <a:spcPts val="0"/>
              </a:spcAft>
              <a:buFont typeface="Arial" panose="020B0604020202020204" pitchFamily="34" charset="0"/>
              <a:buChar char="•"/>
            </a:pPr>
            <a:r>
              <a:rPr lang="en-US" sz="1800" kern="100" dirty="0">
                <a:solidFill>
                  <a:srgbClr val="0F2E30"/>
                </a:solidFill>
                <a:latin typeface="+mj-lt"/>
                <a:ea typeface="Times New Roman" panose="02020603050405020304" pitchFamily="18" charset="0"/>
                <a:cs typeface="+mn-cs"/>
              </a:rPr>
              <a:t>If the link adaptation feedback is different than stored link adaptation feedback for the link, source STA transmits to the relay STA, a link adaptation information to be used by the relay STA for the link.</a:t>
            </a:r>
          </a:p>
          <a:p>
            <a:pPr defTabSz="914400" fontAlgn="auto">
              <a:spcBef>
                <a:spcPts val="0"/>
              </a:spcBef>
              <a:spcAft>
                <a:spcPts val="0"/>
              </a:spcAft>
              <a:buFont typeface="Arial" panose="020B0604020202020204" pitchFamily="34" charset="0"/>
              <a:buChar char="•"/>
            </a:pPr>
            <a:endParaRPr lang="en-US" sz="1800" dirty="0">
              <a:solidFill>
                <a:srgbClr val="0F2E30"/>
              </a:solidFill>
              <a:latin typeface="Verdana"/>
              <a:ea typeface="+mn-ea"/>
              <a:cs typeface="+mn-cs"/>
            </a:endParaRPr>
          </a:p>
        </p:txBody>
      </p:sp>
      <p:sp>
        <p:nvSpPr>
          <p:cNvPr id="8" name="TextBox 7">
            <a:extLst>
              <a:ext uri="{FF2B5EF4-FFF2-40B4-BE49-F238E27FC236}">
                <a16:creationId xmlns:a16="http://schemas.microsoft.com/office/drawing/2014/main" id="{7386FAB4-AC0F-A2EF-26A6-5816EEE1657B}"/>
              </a:ext>
            </a:extLst>
          </p:cNvPr>
          <p:cNvSpPr txBox="1"/>
          <p:nvPr/>
        </p:nvSpPr>
        <p:spPr>
          <a:xfrm>
            <a:off x="1035613" y="4869648"/>
            <a:ext cx="6097554" cy="1384995"/>
          </a:xfrm>
          <a:prstGeom prst="rect">
            <a:avLst/>
          </a:prstGeom>
          <a:noFill/>
        </p:spPr>
        <p:txBody>
          <a:bodyPr wrap="square">
            <a:spAutoFit/>
          </a:bodyPr>
          <a:lstStyle/>
          <a:p>
            <a:pPr defTabSz="914400" fontAlgn="auto">
              <a:spcBef>
                <a:spcPts val="0"/>
              </a:spcBef>
              <a:spcAft>
                <a:spcPts val="0"/>
              </a:spcAft>
            </a:pPr>
            <a:r>
              <a:rPr lang="en-US" sz="2000" dirty="0">
                <a:solidFill>
                  <a:srgbClr val="0F2E30"/>
                </a:solidFill>
                <a:latin typeface="+mj-lt"/>
                <a:ea typeface="Batang" panose="02030600000101010101" pitchFamily="18" charset="-127"/>
                <a:cs typeface="Times New Roman" panose="02020603050405020304" pitchFamily="18" charset="0"/>
              </a:rPr>
              <a:t>The link adaptation feedback/information may comprise information that may be used by STA to adapt an MCS, a number of spatial streams, and/or an RU allocation used.</a:t>
            </a:r>
          </a:p>
          <a:p>
            <a:pPr defTabSz="914400" fontAlgn="auto">
              <a:spcBef>
                <a:spcPts val="0"/>
              </a:spcBef>
              <a:spcAft>
                <a:spcPts val="0"/>
              </a:spcAft>
            </a:pPr>
            <a:endParaRPr lang="en-US" dirty="0">
              <a:solidFill>
                <a:srgbClr val="0F2E30"/>
              </a:solidFill>
              <a:latin typeface="Calibri" panose="020F0502020204030204" pitchFamily="34" charset="0"/>
              <a:ea typeface="Batang" panose="02030600000101010101" pitchFamily="18" charset="-127"/>
              <a:cs typeface="Times New Roman" panose="02020603050405020304" pitchFamily="18" charset="0"/>
            </a:endParaRPr>
          </a:p>
        </p:txBody>
      </p:sp>
      <p:sp>
        <p:nvSpPr>
          <p:cNvPr id="10" name="Title 1">
            <a:extLst>
              <a:ext uri="{FF2B5EF4-FFF2-40B4-BE49-F238E27FC236}">
                <a16:creationId xmlns:a16="http://schemas.microsoft.com/office/drawing/2014/main" id="{F18E0D2C-F0A4-D240-47AE-F35355B2492D}"/>
              </a:ext>
            </a:extLst>
          </p:cNvPr>
          <p:cNvSpPr>
            <a:spLocks noGrp="1"/>
          </p:cNvSpPr>
          <p:nvPr>
            <p:ph type="title"/>
          </p:nvPr>
        </p:nvSpPr>
        <p:spPr>
          <a:xfrm>
            <a:off x="731520" y="365125"/>
            <a:ext cx="10622280" cy="1325563"/>
          </a:xfrm>
        </p:spPr>
        <p:txBody>
          <a:bodyPr/>
          <a:lstStyle/>
          <a:p>
            <a:r>
              <a:rPr lang="en-US" dirty="0">
                <a:cs typeface="Times New Roman" panose="02020603050405020304" pitchFamily="18" charset="0"/>
              </a:rPr>
              <a:t>Proposal </a:t>
            </a:r>
          </a:p>
        </p:txBody>
      </p:sp>
      <p:grpSp>
        <p:nvGrpSpPr>
          <p:cNvPr id="2" name="Group 4">
            <a:extLst>
              <a:ext uri="{FF2B5EF4-FFF2-40B4-BE49-F238E27FC236}">
                <a16:creationId xmlns:a16="http://schemas.microsoft.com/office/drawing/2014/main" id="{157D8C5D-B0FF-5795-D449-D62EFC4904D7}"/>
              </a:ext>
            </a:extLst>
          </p:cNvPr>
          <p:cNvGrpSpPr>
            <a:grpSpLocks noChangeAspect="1"/>
          </p:cNvGrpSpPr>
          <p:nvPr/>
        </p:nvGrpSpPr>
        <p:grpSpPr bwMode="auto">
          <a:xfrm>
            <a:off x="3583922" y="1597398"/>
            <a:ext cx="8128001" cy="2292350"/>
            <a:chOff x="2354" y="1037"/>
            <a:chExt cx="5120" cy="1444"/>
          </a:xfrm>
        </p:grpSpPr>
        <p:sp>
          <p:nvSpPr>
            <p:cNvPr id="3" name="AutoShape 3">
              <a:extLst>
                <a:ext uri="{FF2B5EF4-FFF2-40B4-BE49-F238E27FC236}">
                  <a16:creationId xmlns:a16="http://schemas.microsoft.com/office/drawing/2014/main" id="{FD0B9CE4-7DB2-3717-477C-6DB3A12ECE99}"/>
                </a:ext>
              </a:extLst>
            </p:cNvPr>
            <p:cNvSpPr>
              <a:spLocks noChangeAspect="1" noChangeArrowheads="1" noTextEdit="1"/>
            </p:cNvSpPr>
            <p:nvPr/>
          </p:nvSpPr>
          <p:spPr bwMode="auto">
            <a:xfrm>
              <a:off x="2354" y="1037"/>
              <a:ext cx="4472" cy="1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Line 5">
              <a:extLst>
                <a:ext uri="{FF2B5EF4-FFF2-40B4-BE49-F238E27FC236}">
                  <a16:creationId xmlns:a16="http://schemas.microsoft.com/office/drawing/2014/main" id="{9ADE5548-0099-FC91-87AD-B0DA11AEEBA3}"/>
                </a:ext>
              </a:extLst>
            </p:cNvPr>
            <p:cNvSpPr>
              <a:spLocks noChangeShapeType="1"/>
            </p:cNvSpPr>
            <p:nvPr/>
          </p:nvSpPr>
          <p:spPr bwMode="auto">
            <a:xfrm>
              <a:off x="3479" y="1297"/>
              <a:ext cx="3995"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6">
              <a:extLst>
                <a:ext uri="{FF2B5EF4-FFF2-40B4-BE49-F238E27FC236}">
                  <a16:creationId xmlns:a16="http://schemas.microsoft.com/office/drawing/2014/main" id="{1372546B-A593-A92D-0220-6BEA2D4731CF}"/>
                </a:ext>
              </a:extLst>
            </p:cNvPr>
            <p:cNvSpPr>
              <a:spLocks noChangeShapeType="1"/>
            </p:cNvSpPr>
            <p:nvPr/>
          </p:nvSpPr>
          <p:spPr bwMode="auto">
            <a:xfrm>
              <a:off x="3489" y="1821"/>
              <a:ext cx="3965"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a:extLst>
                <a:ext uri="{FF2B5EF4-FFF2-40B4-BE49-F238E27FC236}">
                  <a16:creationId xmlns:a16="http://schemas.microsoft.com/office/drawing/2014/main" id="{D7F5735D-A653-356A-9E37-E71E81D1CD03}"/>
                </a:ext>
              </a:extLst>
            </p:cNvPr>
            <p:cNvSpPr>
              <a:spLocks noChangeArrowheads="1"/>
            </p:cNvSpPr>
            <p:nvPr/>
          </p:nvSpPr>
          <p:spPr bwMode="auto">
            <a:xfrm>
              <a:off x="3197" y="1195"/>
              <a:ext cx="293"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rPr>
                <a:t>Source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6C2136EE-E880-286F-7D43-A423B7A96EE3}"/>
                </a:ext>
              </a:extLst>
            </p:cNvPr>
            <p:cNvSpPr>
              <a:spLocks noChangeArrowheads="1"/>
            </p:cNvSpPr>
            <p:nvPr/>
          </p:nvSpPr>
          <p:spPr bwMode="auto">
            <a:xfrm>
              <a:off x="3253" y="1302"/>
              <a:ext cx="182"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rPr>
                <a:t>STA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Line 9">
              <a:extLst>
                <a:ext uri="{FF2B5EF4-FFF2-40B4-BE49-F238E27FC236}">
                  <a16:creationId xmlns:a16="http://schemas.microsoft.com/office/drawing/2014/main" id="{380715F7-006D-D32E-7E6F-EF90F40AD09D}"/>
                </a:ext>
              </a:extLst>
            </p:cNvPr>
            <p:cNvSpPr>
              <a:spLocks noChangeShapeType="1"/>
            </p:cNvSpPr>
            <p:nvPr/>
          </p:nvSpPr>
          <p:spPr bwMode="auto">
            <a:xfrm>
              <a:off x="3522" y="2331"/>
              <a:ext cx="3947"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10">
              <a:extLst>
                <a:ext uri="{FF2B5EF4-FFF2-40B4-BE49-F238E27FC236}">
                  <a16:creationId xmlns:a16="http://schemas.microsoft.com/office/drawing/2014/main" id="{1E87693B-18A0-F122-1D67-8561FC45C4EB}"/>
                </a:ext>
              </a:extLst>
            </p:cNvPr>
            <p:cNvSpPr>
              <a:spLocks noChangeArrowheads="1"/>
            </p:cNvSpPr>
            <p:nvPr/>
          </p:nvSpPr>
          <p:spPr bwMode="auto">
            <a:xfrm>
              <a:off x="3627" y="1054"/>
              <a:ext cx="269"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1">
              <a:extLst>
                <a:ext uri="{FF2B5EF4-FFF2-40B4-BE49-F238E27FC236}">
                  <a16:creationId xmlns:a16="http://schemas.microsoft.com/office/drawing/2014/main" id="{AD2634CF-CDDB-ADAC-91EE-8C198CBC229B}"/>
                </a:ext>
              </a:extLst>
            </p:cNvPr>
            <p:cNvSpPr>
              <a:spLocks noChangeArrowheads="1"/>
            </p:cNvSpPr>
            <p:nvPr/>
          </p:nvSpPr>
          <p:spPr bwMode="auto">
            <a:xfrm>
              <a:off x="3600" y="1056"/>
              <a:ext cx="269"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2">
              <a:extLst>
                <a:ext uri="{FF2B5EF4-FFF2-40B4-BE49-F238E27FC236}">
                  <a16:creationId xmlns:a16="http://schemas.microsoft.com/office/drawing/2014/main" id="{4CCA6F69-CA54-98CE-5E03-123B77F53035}"/>
                </a:ext>
              </a:extLst>
            </p:cNvPr>
            <p:cNvSpPr>
              <a:spLocks noChangeArrowheads="1"/>
            </p:cNvSpPr>
            <p:nvPr/>
          </p:nvSpPr>
          <p:spPr bwMode="auto">
            <a:xfrm>
              <a:off x="3679" y="1152"/>
              <a:ext cx="19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Line 13">
              <a:extLst>
                <a:ext uri="{FF2B5EF4-FFF2-40B4-BE49-F238E27FC236}">
                  <a16:creationId xmlns:a16="http://schemas.microsoft.com/office/drawing/2014/main" id="{3FE58146-AD21-D18F-F61E-56885AEC7B9E}"/>
                </a:ext>
              </a:extLst>
            </p:cNvPr>
            <p:cNvSpPr>
              <a:spLocks noChangeShapeType="1"/>
            </p:cNvSpPr>
            <p:nvPr/>
          </p:nvSpPr>
          <p:spPr bwMode="auto">
            <a:xfrm flipH="1">
              <a:off x="3502" y="1203"/>
              <a:ext cx="27" cy="9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14">
              <a:extLst>
                <a:ext uri="{FF2B5EF4-FFF2-40B4-BE49-F238E27FC236}">
                  <a16:creationId xmlns:a16="http://schemas.microsoft.com/office/drawing/2014/main" id="{C6E7C4CA-FCFF-A820-579D-1270CCCED32B}"/>
                </a:ext>
              </a:extLst>
            </p:cNvPr>
            <p:cNvSpPr>
              <a:spLocks noChangeShapeType="1"/>
            </p:cNvSpPr>
            <p:nvPr/>
          </p:nvSpPr>
          <p:spPr bwMode="auto">
            <a:xfrm flipH="1">
              <a:off x="3529" y="1203"/>
              <a:ext cx="27" cy="9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15">
              <a:extLst>
                <a:ext uri="{FF2B5EF4-FFF2-40B4-BE49-F238E27FC236}">
                  <a16:creationId xmlns:a16="http://schemas.microsoft.com/office/drawing/2014/main" id="{7BDA98EE-C6A8-7ADD-587F-E05E5BBF1087}"/>
                </a:ext>
              </a:extLst>
            </p:cNvPr>
            <p:cNvSpPr>
              <a:spLocks noChangeShapeType="1"/>
            </p:cNvSpPr>
            <p:nvPr/>
          </p:nvSpPr>
          <p:spPr bwMode="auto">
            <a:xfrm flipH="1">
              <a:off x="3556" y="1203"/>
              <a:ext cx="27" cy="9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16">
              <a:extLst>
                <a:ext uri="{FF2B5EF4-FFF2-40B4-BE49-F238E27FC236}">
                  <a16:creationId xmlns:a16="http://schemas.microsoft.com/office/drawing/2014/main" id="{1C6385B0-C4C0-B011-290E-D08C8D802E4A}"/>
                </a:ext>
              </a:extLst>
            </p:cNvPr>
            <p:cNvSpPr>
              <a:spLocks noChangeShapeType="1"/>
            </p:cNvSpPr>
            <p:nvPr/>
          </p:nvSpPr>
          <p:spPr bwMode="auto">
            <a:xfrm flipH="1">
              <a:off x="3529" y="1204"/>
              <a:ext cx="81"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7">
              <a:extLst>
                <a:ext uri="{FF2B5EF4-FFF2-40B4-BE49-F238E27FC236}">
                  <a16:creationId xmlns:a16="http://schemas.microsoft.com/office/drawing/2014/main" id="{B2949C77-B307-4CCA-C265-3634B131EC87}"/>
                </a:ext>
              </a:extLst>
            </p:cNvPr>
            <p:cNvSpPr>
              <a:spLocks noChangeArrowheads="1"/>
            </p:cNvSpPr>
            <p:nvPr/>
          </p:nvSpPr>
          <p:spPr bwMode="auto">
            <a:xfrm>
              <a:off x="4076" y="1587"/>
              <a:ext cx="270"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18">
              <a:extLst>
                <a:ext uri="{FF2B5EF4-FFF2-40B4-BE49-F238E27FC236}">
                  <a16:creationId xmlns:a16="http://schemas.microsoft.com/office/drawing/2014/main" id="{EED4AD2D-D7B9-5E4E-3827-CAB70CB1BE03}"/>
                </a:ext>
              </a:extLst>
            </p:cNvPr>
            <p:cNvSpPr>
              <a:spLocks noChangeArrowheads="1"/>
            </p:cNvSpPr>
            <p:nvPr/>
          </p:nvSpPr>
          <p:spPr bwMode="auto">
            <a:xfrm>
              <a:off x="4183" y="1577"/>
              <a:ext cx="270"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19">
              <a:extLst>
                <a:ext uri="{FF2B5EF4-FFF2-40B4-BE49-F238E27FC236}">
                  <a16:creationId xmlns:a16="http://schemas.microsoft.com/office/drawing/2014/main" id="{4F810FBF-FA11-B194-0261-ED8E65016599}"/>
                </a:ext>
              </a:extLst>
            </p:cNvPr>
            <p:cNvSpPr>
              <a:spLocks noChangeArrowheads="1"/>
            </p:cNvSpPr>
            <p:nvPr/>
          </p:nvSpPr>
          <p:spPr bwMode="auto">
            <a:xfrm>
              <a:off x="4266" y="1657"/>
              <a:ext cx="19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83870135-2FF6-25E2-1354-59C726AF47D7}"/>
                </a:ext>
              </a:extLst>
            </p:cNvPr>
            <p:cNvSpPr>
              <a:spLocks noChangeArrowheads="1"/>
            </p:cNvSpPr>
            <p:nvPr/>
          </p:nvSpPr>
          <p:spPr bwMode="auto">
            <a:xfrm>
              <a:off x="5379" y="1587"/>
              <a:ext cx="418"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
              <a:extLst>
                <a:ext uri="{FF2B5EF4-FFF2-40B4-BE49-F238E27FC236}">
                  <a16:creationId xmlns:a16="http://schemas.microsoft.com/office/drawing/2014/main" id="{0F798360-5945-FBEC-F6BB-E02699DB9BEE}"/>
                </a:ext>
              </a:extLst>
            </p:cNvPr>
            <p:cNvSpPr>
              <a:spLocks noChangeArrowheads="1"/>
            </p:cNvSpPr>
            <p:nvPr/>
          </p:nvSpPr>
          <p:spPr bwMode="auto">
            <a:xfrm>
              <a:off x="5379" y="1587"/>
              <a:ext cx="418"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22">
              <a:extLst>
                <a:ext uri="{FF2B5EF4-FFF2-40B4-BE49-F238E27FC236}">
                  <a16:creationId xmlns:a16="http://schemas.microsoft.com/office/drawing/2014/main" id="{418AA6F3-62C3-DEBA-E08A-9D329103E732}"/>
                </a:ext>
              </a:extLst>
            </p:cNvPr>
            <p:cNvSpPr>
              <a:spLocks noChangeArrowheads="1"/>
            </p:cNvSpPr>
            <p:nvPr/>
          </p:nvSpPr>
          <p:spPr bwMode="auto">
            <a:xfrm>
              <a:off x="5474" y="1611"/>
              <a:ext cx="285"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Link. 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DEE50245-D060-379C-F8ED-81C4B33F5B49}"/>
                </a:ext>
              </a:extLst>
            </p:cNvPr>
            <p:cNvSpPr>
              <a:spLocks noChangeArrowheads="1"/>
            </p:cNvSpPr>
            <p:nvPr/>
          </p:nvSpPr>
          <p:spPr bwMode="auto">
            <a:xfrm>
              <a:off x="5440" y="1703"/>
              <a:ext cx="354"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Feedback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EB946B89-E25C-D565-EA80-61F6298BA012}"/>
                </a:ext>
              </a:extLst>
            </p:cNvPr>
            <p:cNvSpPr>
              <a:spLocks noChangeArrowheads="1"/>
            </p:cNvSpPr>
            <p:nvPr/>
          </p:nvSpPr>
          <p:spPr bwMode="auto">
            <a:xfrm>
              <a:off x="5828" y="1066"/>
              <a:ext cx="486"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02CAEBE3-31F4-C242-CA37-A984580CA18F}"/>
                </a:ext>
              </a:extLst>
            </p:cNvPr>
            <p:cNvSpPr>
              <a:spLocks noChangeArrowheads="1"/>
            </p:cNvSpPr>
            <p:nvPr/>
          </p:nvSpPr>
          <p:spPr bwMode="auto">
            <a:xfrm>
              <a:off x="5828" y="1066"/>
              <a:ext cx="486"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26">
              <a:extLst>
                <a:ext uri="{FF2B5EF4-FFF2-40B4-BE49-F238E27FC236}">
                  <a16:creationId xmlns:a16="http://schemas.microsoft.com/office/drawing/2014/main" id="{84593B66-C5EC-89D8-286D-BA43300126F0}"/>
                </a:ext>
              </a:extLst>
            </p:cNvPr>
            <p:cNvSpPr>
              <a:spLocks noChangeArrowheads="1"/>
            </p:cNvSpPr>
            <p:nvPr/>
          </p:nvSpPr>
          <p:spPr bwMode="auto">
            <a:xfrm>
              <a:off x="5957" y="1091"/>
              <a:ext cx="285"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Link. 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4B77206B-D993-0EDC-4C8F-36228052C804}"/>
                </a:ext>
              </a:extLst>
            </p:cNvPr>
            <p:cNvSpPr>
              <a:spLocks noChangeArrowheads="1"/>
            </p:cNvSpPr>
            <p:nvPr/>
          </p:nvSpPr>
          <p:spPr bwMode="auto">
            <a:xfrm>
              <a:off x="5883" y="1182"/>
              <a:ext cx="441"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Information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78B452B0-0F81-D3CB-8BF9-11A51A9C63C6}"/>
                </a:ext>
              </a:extLst>
            </p:cNvPr>
            <p:cNvSpPr>
              <a:spLocks noChangeArrowheads="1"/>
            </p:cNvSpPr>
            <p:nvPr/>
          </p:nvSpPr>
          <p:spPr bwMode="auto">
            <a:xfrm>
              <a:off x="6367" y="1583"/>
              <a:ext cx="418"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Line 31">
              <a:extLst>
                <a:ext uri="{FF2B5EF4-FFF2-40B4-BE49-F238E27FC236}">
                  <a16:creationId xmlns:a16="http://schemas.microsoft.com/office/drawing/2014/main" id="{0A5E377B-50DF-63C3-D929-C51E4B750055}"/>
                </a:ext>
              </a:extLst>
            </p:cNvPr>
            <p:cNvSpPr>
              <a:spLocks noChangeShapeType="1"/>
            </p:cNvSpPr>
            <p:nvPr/>
          </p:nvSpPr>
          <p:spPr bwMode="auto">
            <a:xfrm>
              <a:off x="3762" y="1294"/>
              <a:ext cx="0" cy="454"/>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32">
              <a:extLst>
                <a:ext uri="{FF2B5EF4-FFF2-40B4-BE49-F238E27FC236}">
                  <a16:creationId xmlns:a16="http://schemas.microsoft.com/office/drawing/2014/main" id="{96E80561-AD20-1654-5373-7829F4A0E2FC}"/>
                </a:ext>
              </a:extLst>
            </p:cNvPr>
            <p:cNvSpPr>
              <a:spLocks/>
            </p:cNvSpPr>
            <p:nvPr/>
          </p:nvSpPr>
          <p:spPr bwMode="auto">
            <a:xfrm>
              <a:off x="3748" y="1748"/>
              <a:ext cx="51" cy="77"/>
            </a:xfrm>
            <a:custGeom>
              <a:avLst/>
              <a:gdLst>
                <a:gd name="T0" fmla="*/ 51 w 51"/>
                <a:gd name="T1" fmla="*/ 0 h 77"/>
                <a:gd name="T2" fmla="*/ 26 w 51"/>
                <a:gd name="T3" fmla="*/ 77 h 77"/>
                <a:gd name="T4" fmla="*/ 0 w 51"/>
                <a:gd name="T5" fmla="*/ 0 h 77"/>
                <a:gd name="T6" fmla="*/ 51 w 51"/>
                <a:gd name="T7" fmla="*/ 0 h 77"/>
              </a:gdLst>
              <a:ahLst/>
              <a:cxnLst>
                <a:cxn ang="0">
                  <a:pos x="T0" y="T1"/>
                </a:cxn>
                <a:cxn ang="0">
                  <a:pos x="T2" y="T3"/>
                </a:cxn>
                <a:cxn ang="0">
                  <a:pos x="T4" y="T5"/>
                </a:cxn>
                <a:cxn ang="0">
                  <a:pos x="T6" y="T7"/>
                </a:cxn>
              </a:cxnLst>
              <a:rect l="0" t="0" r="r" b="b"/>
              <a:pathLst>
                <a:path w="51" h="77">
                  <a:moveTo>
                    <a:pt x="51" y="0"/>
                  </a:moveTo>
                  <a:lnTo>
                    <a:pt x="26" y="77"/>
                  </a:lnTo>
                  <a:lnTo>
                    <a:pt x="0"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33">
              <a:extLst>
                <a:ext uri="{FF2B5EF4-FFF2-40B4-BE49-F238E27FC236}">
                  <a16:creationId xmlns:a16="http://schemas.microsoft.com/office/drawing/2014/main" id="{C36161C3-3956-0A1D-023E-8F39B9DFB3A4}"/>
                </a:ext>
              </a:extLst>
            </p:cNvPr>
            <p:cNvSpPr>
              <a:spLocks noChangeShapeType="1"/>
            </p:cNvSpPr>
            <p:nvPr/>
          </p:nvSpPr>
          <p:spPr bwMode="auto">
            <a:xfrm>
              <a:off x="6048" y="1305"/>
              <a:ext cx="0" cy="454"/>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34">
              <a:extLst>
                <a:ext uri="{FF2B5EF4-FFF2-40B4-BE49-F238E27FC236}">
                  <a16:creationId xmlns:a16="http://schemas.microsoft.com/office/drawing/2014/main" id="{4A8A0C60-A9A4-2E68-7371-59E4BEB92002}"/>
                </a:ext>
              </a:extLst>
            </p:cNvPr>
            <p:cNvSpPr>
              <a:spLocks/>
            </p:cNvSpPr>
            <p:nvPr/>
          </p:nvSpPr>
          <p:spPr bwMode="auto">
            <a:xfrm>
              <a:off x="6022" y="1752"/>
              <a:ext cx="51" cy="77"/>
            </a:xfrm>
            <a:custGeom>
              <a:avLst/>
              <a:gdLst>
                <a:gd name="T0" fmla="*/ 51 w 51"/>
                <a:gd name="T1" fmla="*/ 0 h 77"/>
                <a:gd name="T2" fmla="*/ 26 w 51"/>
                <a:gd name="T3" fmla="*/ 77 h 77"/>
                <a:gd name="T4" fmla="*/ 0 w 51"/>
                <a:gd name="T5" fmla="*/ 0 h 77"/>
                <a:gd name="T6" fmla="*/ 51 w 51"/>
                <a:gd name="T7" fmla="*/ 0 h 77"/>
              </a:gdLst>
              <a:ahLst/>
              <a:cxnLst>
                <a:cxn ang="0">
                  <a:pos x="T0" y="T1"/>
                </a:cxn>
                <a:cxn ang="0">
                  <a:pos x="T2" y="T3"/>
                </a:cxn>
                <a:cxn ang="0">
                  <a:pos x="T4" y="T5"/>
                </a:cxn>
                <a:cxn ang="0">
                  <a:pos x="T6" y="T7"/>
                </a:cxn>
              </a:cxnLst>
              <a:rect l="0" t="0" r="r" b="b"/>
              <a:pathLst>
                <a:path w="51" h="77">
                  <a:moveTo>
                    <a:pt x="51" y="0"/>
                  </a:moveTo>
                  <a:lnTo>
                    <a:pt x="26" y="77"/>
                  </a:lnTo>
                  <a:lnTo>
                    <a:pt x="0"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6">
              <a:extLst>
                <a:ext uri="{FF2B5EF4-FFF2-40B4-BE49-F238E27FC236}">
                  <a16:creationId xmlns:a16="http://schemas.microsoft.com/office/drawing/2014/main" id="{6A5459AF-D9C3-E2CD-0EFE-FCBBF0B06A7F}"/>
                </a:ext>
              </a:extLst>
            </p:cNvPr>
            <p:cNvSpPr>
              <a:spLocks/>
            </p:cNvSpPr>
            <p:nvPr/>
          </p:nvSpPr>
          <p:spPr bwMode="auto">
            <a:xfrm>
              <a:off x="6551" y="2273"/>
              <a:ext cx="51" cy="76"/>
            </a:xfrm>
            <a:custGeom>
              <a:avLst/>
              <a:gdLst>
                <a:gd name="T0" fmla="*/ 51 w 51"/>
                <a:gd name="T1" fmla="*/ 0 h 76"/>
                <a:gd name="T2" fmla="*/ 25 w 51"/>
                <a:gd name="T3" fmla="*/ 76 h 76"/>
                <a:gd name="T4" fmla="*/ 0 w 51"/>
                <a:gd name="T5" fmla="*/ 0 h 76"/>
                <a:gd name="T6" fmla="*/ 51 w 51"/>
                <a:gd name="T7" fmla="*/ 0 h 76"/>
              </a:gdLst>
              <a:ahLst/>
              <a:cxnLst>
                <a:cxn ang="0">
                  <a:pos x="T0" y="T1"/>
                </a:cxn>
                <a:cxn ang="0">
                  <a:pos x="T2" y="T3"/>
                </a:cxn>
                <a:cxn ang="0">
                  <a:pos x="T4" y="T5"/>
                </a:cxn>
                <a:cxn ang="0">
                  <a:pos x="T6" y="T7"/>
                </a:cxn>
              </a:cxnLst>
              <a:rect l="0" t="0" r="r" b="b"/>
              <a:pathLst>
                <a:path w="51" h="76">
                  <a:moveTo>
                    <a:pt x="51" y="0"/>
                  </a:moveTo>
                  <a:lnTo>
                    <a:pt x="25" y="76"/>
                  </a:lnTo>
                  <a:lnTo>
                    <a:pt x="0"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Line 37">
              <a:extLst>
                <a:ext uri="{FF2B5EF4-FFF2-40B4-BE49-F238E27FC236}">
                  <a16:creationId xmlns:a16="http://schemas.microsoft.com/office/drawing/2014/main" id="{5AADCC0C-B98B-E04C-3C05-163968292740}"/>
                </a:ext>
              </a:extLst>
            </p:cNvPr>
            <p:cNvSpPr>
              <a:spLocks noChangeShapeType="1"/>
            </p:cNvSpPr>
            <p:nvPr/>
          </p:nvSpPr>
          <p:spPr bwMode="auto">
            <a:xfrm flipV="1">
              <a:off x="5558" y="1375"/>
              <a:ext cx="0" cy="212"/>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38">
              <a:extLst>
                <a:ext uri="{FF2B5EF4-FFF2-40B4-BE49-F238E27FC236}">
                  <a16:creationId xmlns:a16="http://schemas.microsoft.com/office/drawing/2014/main" id="{05B8D920-5170-CE6D-5B70-AB76ED20858D}"/>
                </a:ext>
              </a:extLst>
            </p:cNvPr>
            <p:cNvSpPr>
              <a:spLocks/>
            </p:cNvSpPr>
            <p:nvPr/>
          </p:nvSpPr>
          <p:spPr bwMode="auto">
            <a:xfrm>
              <a:off x="5533" y="1305"/>
              <a:ext cx="51" cy="77"/>
            </a:xfrm>
            <a:custGeom>
              <a:avLst/>
              <a:gdLst>
                <a:gd name="T0" fmla="*/ 0 w 51"/>
                <a:gd name="T1" fmla="*/ 77 h 77"/>
                <a:gd name="T2" fmla="*/ 25 w 51"/>
                <a:gd name="T3" fmla="*/ 0 h 77"/>
                <a:gd name="T4" fmla="*/ 51 w 51"/>
                <a:gd name="T5" fmla="*/ 77 h 77"/>
                <a:gd name="T6" fmla="*/ 0 w 51"/>
                <a:gd name="T7" fmla="*/ 77 h 77"/>
              </a:gdLst>
              <a:ahLst/>
              <a:cxnLst>
                <a:cxn ang="0">
                  <a:pos x="T0" y="T1"/>
                </a:cxn>
                <a:cxn ang="0">
                  <a:pos x="T2" y="T3"/>
                </a:cxn>
                <a:cxn ang="0">
                  <a:pos x="T4" y="T5"/>
                </a:cxn>
                <a:cxn ang="0">
                  <a:pos x="T6" y="T7"/>
                </a:cxn>
              </a:cxnLst>
              <a:rect l="0" t="0" r="r" b="b"/>
              <a:pathLst>
                <a:path w="51" h="77">
                  <a:moveTo>
                    <a:pt x="0" y="77"/>
                  </a:moveTo>
                  <a:lnTo>
                    <a:pt x="25" y="0"/>
                  </a:lnTo>
                  <a:lnTo>
                    <a:pt x="51" y="77"/>
                  </a:lnTo>
                  <a:lnTo>
                    <a:pt x="0"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Line 39">
              <a:extLst>
                <a:ext uri="{FF2B5EF4-FFF2-40B4-BE49-F238E27FC236}">
                  <a16:creationId xmlns:a16="http://schemas.microsoft.com/office/drawing/2014/main" id="{2713F766-8064-207A-A102-00E639A8F867}"/>
                </a:ext>
              </a:extLst>
            </p:cNvPr>
            <p:cNvSpPr>
              <a:spLocks noChangeShapeType="1"/>
            </p:cNvSpPr>
            <p:nvPr/>
          </p:nvSpPr>
          <p:spPr bwMode="auto">
            <a:xfrm>
              <a:off x="4318" y="1812"/>
              <a:ext cx="0" cy="453"/>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a:extLst>
                <a:ext uri="{FF2B5EF4-FFF2-40B4-BE49-F238E27FC236}">
                  <a16:creationId xmlns:a16="http://schemas.microsoft.com/office/drawing/2014/main" id="{ABCF8D5C-94DE-2AA1-2413-C987841B1E93}"/>
                </a:ext>
              </a:extLst>
            </p:cNvPr>
            <p:cNvSpPr>
              <a:spLocks/>
            </p:cNvSpPr>
            <p:nvPr/>
          </p:nvSpPr>
          <p:spPr bwMode="auto">
            <a:xfrm>
              <a:off x="4272" y="2269"/>
              <a:ext cx="52" cy="77"/>
            </a:xfrm>
            <a:custGeom>
              <a:avLst/>
              <a:gdLst>
                <a:gd name="T0" fmla="*/ 52 w 52"/>
                <a:gd name="T1" fmla="*/ 0 h 77"/>
                <a:gd name="T2" fmla="*/ 26 w 52"/>
                <a:gd name="T3" fmla="*/ 77 h 77"/>
                <a:gd name="T4" fmla="*/ 0 w 52"/>
                <a:gd name="T5" fmla="*/ 0 h 77"/>
                <a:gd name="T6" fmla="*/ 52 w 52"/>
                <a:gd name="T7" fmla="*/ 0 h 77"/>
              </a:gdLst>
              <a:ahLst/>
              <a:cxnLst>
                <a:cxn ang="0">
                  <a:pos x="T0" y="T1"/>
                </a:cxn>
                <a:cxn ang="0">
                  <a:pos x="T2" y="T3"/>
                </a:cxn>
                <a:cxn ang="0">
                  <a:pos x="T4" y="T5"/>
                </a:cxn>
                <a:cxn ang="0">
                  <a:pos x="T6" y="T7"/>
                </a:cxn>
              </a:cxnLst>
              <a:rect l="0" t="0" r="r" b="b"/>
              <a:pathLst>
                <a:path w="52" h="77">
                  <a:moveTo>
                    <a:pt x="52" y="0"/>
                  </a:moveTo>
                  <a:lnTo>
                    <a:pt x="26" y="77"/>
                  </a:lnTo>
                  <a:lnTo>
                    <a:pt x="0" y="0"/>
                  </a:lnTo>
                  <a:lnTo>
                    <a:pt x="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a:extLst>
                <a:ext uri="{FF2B5EF4-FFF2-40B4-BE49-F238E27FC236}">
                  <a16:creationId xmlns:a16="http://schemas.microsoft.com/office/drawing/2014/main" id="{CD2768A1-92A2-A8A1-CB86-E7D0BEFA69D6}"/>
                </a:ext>
              </a:extLst>
            </p:cNvPr>
            <p:cNvSpPr>
              <a:spLocks noChangeArrowheads="1"/>
            </p:cNvSpPr>
            <p:nvPr/>
          </p:nvSpPr>
          <p:spPr bwMode="auto">
            <a:xfrm>
              <a:off x="3212" y="1718"/>
              <a:ext cx="263"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rPr>
                <a:t>Relay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8" name="Rectangle 42">
              <a:extLst>
                <a:ext uri="{FF2B5EF4-FFF2-40B4-BE49-F238E27FC236}">
                  <a16:creationId xmlns:a16="http://schemas.microsoft.com/office/drawing/2014/main" id="{28B1CAEB-EB20-60AC-060F-99AE1429D631}"/>
                </a:ext>
              </a:extLst>
            </p:cNvPr>
            <p:cNvSpPr>
              <a:spLocks noChangeArrowheads="1"/>
            </p:cNvSpPr>
            <p:nvPr/>
          </p:nvSpPr>
          <p:spPr bwMode="auto">
            <a:xfrm>
              <a:off x="3244" y="1823"/>
              <a:ext cx="182"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rPr>
                <a:t>STA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3">
              <a:extLst>
                <a:ext uri="{FF2B5EF4-FFF2-40B4-BE49-F238E27FC236}">
                  <a16:creationId xmlns:a16="http://schemas.microsoft.com/office/drawing/2014/main" id="{F5FC6F39-2FDE-1A74-42CD-926BE89A5ADF}"/>
                </a:ext>
              </a:extLst>
            </p:cNvPr>
            <p:cNvSpPr>
              <a:spLocks noChangeArrowheads="1"/>
            </p:cNvSpPr>
            <p:nvPr/>
          </p:nvSpPr>
          <p:spPr bwMode="auto">
            <a:xfrm>
              <a:off x="3065" y="2238"/>
              <a:ext cx="464"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rPr>
                <a:t>Destination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0" name="Rectangle 44">
              <a:extLst>
                <a:ext uri="{FF2B5EF4-FFF2-40B4-BE49-F238E27FC236}">
                  <a16:creationId xmlns:a16="http://schemas.microsoft.com/office/drawing/2014/main" id="{DAEC331F-4106-B123-E2D3-0642AFE0F0BE}"/>
                </a:ext>
              </a:extLst>
            </p:cNvPr>
            <p:cNvSpPr>
              <a:spLocks noChangeArrowheads="1"/>
            </p:cNvSpPr>
            <p:nvPr/>
          </p:nvSpPr>
          <p:spPr bwMode="auto">
            <a:xfrm>
              <a:off x="3210" y="2344"/>
              <a:ext cx="182"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rPr>
                <a:t>STA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5">
              <a:extLst>
                <a:ext uri="{FF2B5EF4-FFF2-40B4-BE49-F238E27FC236}">
                  <a16:creationId xmlns:a16="http://schemas.microsoft.com/office/drawing/2014/main" id="{5B8E63E1-D192-FB59-07FC-2FD05CEB21F8}"/>
                </a:ext>
              </a:extLst>
            </p:cNvPr>
            <p:cNvSpPr>
              <a:spLocks noChangeArrowheads="1"/>
            </p:cNvSpPr>
            <p:nvPr/>
          </p:nvSpPr>
          <p:spPr bwMode="auto">
            <a:xfrm>
              <a:off x="4483" y="2103"/>
              <a:ext cx="180"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6">
              <a:extLst>
                <a:ext uri="{FF2B5EF4-FFF2-40B4-BE49-F238E27FC236}">
                  <a16:creationId xmlns:a16="http://schemas.microsoft.com/office/drawing/2014/main" id="{5223E46C-8A7C-6D01-2380-9D3B830D1D32}"/>
                </a:ext>
              </a:extLst>
            </p:cNvPr>
            <p:cNvSpPr>
              <a:spLocks noChangeArrowheads="1"/>
            </p:cNvSpPr>
            <p:nvPr/>
          </p:nvSpPr>
          <p:spPr bwMode="auto">
            <a:xfrm>
              <a:off x="4483" y="2103"/>
              <a:ext cx="180"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7">
              <a:extLst>
                <a:ext uri="{FF2B5EF4-FFF2-40B4-BE49-F238E27FC236}">
                  <a16:creationId xmlns:a16="http://schemas.microsoft.com/office/drawing/2014/main" id="{4618CA1C-52AD-9F4A-E4AA-81A1F89E30C1}"/>
                </a:ext>
              </a:extLst>
            </p:cNvPr>
            <p:cNvSpPr>
              <a:spLocks noChangeArrowheads="1"/>
            </p:cNvSpPr>
            <p:nvPr/>
          </p:nvSpPr>
          <p:spPr bwMode="auto">
            <a:xfrm>
              <a:off x="4511" y="2172"/>
              <a:ext cx="9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 name="Rectangle 48">
              <a:extLst>
                <a:ext uri="{FF2B5EF4-FFF2-40B4-BE49-F238E27FC236}">
                  <a16:creationId xmlns:a16="http://schemas.microsoft.com/office/drawing/2014/main" id="{D7E779CF-5B4C-51EC-F8B3-E48299CA16F2}"/>
                </a:ext>
              </a:extLst>
            </p:cNvPr>
            <p:cNvSpPr>
              <a:spLocks noChangeArrowheads="1"/>
            </p:cNvSpPr>
            <p:nvPr/>
          </p:nvSpPr>
          <p:spPr bwMode="auto">
            <a:xfrm>
              <a:off x="4996" y="2103"/>
              <a:ext cx="356"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49">
              <a:extLst>
                <a:ext uri="{FF2B5EF4-FFF2-40B4-BE49-F238E27FC236}">
                  <a16:creationId xmlns:a16="http://schemas.microsoft.com/office/drawing/2014/main" id="{E7B84A2A-DABB-5E2B-6787-DB7A78E6A89D}"/>
                </a:ext>
              </a:extLst>
            </p:cNvPr>
            <p:cNvSpPr>
              <a:spLocks noChangeArrowheads="1"/>
            </p:cNvSpPr>
            <p:nvPr/>
          </p:nvSpPr>
          <p:spPr bwMode="auto">
            <a:xfrm>
              <a:off x="4996" y="2103"/>
              <a:ext cx="356"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50">
              <a:extLst>
                <a:ext uri="{FF2B5EF4-FFF2-40B4-BE49-F238E27FC236}">
                  <a16:creationId xmlns:a16="http://schemas.microsoft.com/office/drawing/2014/main" id="{C421AA89-3B2B-8C9F-6DA7-7DC4C5177ADE}"/>
                </a:ext>
              </a:extLst>
            </p:cNvPr>
            <p:cNvSpPr>
              <a:spLocks noChangeArrowheads="1"/>
            </p:cNvSpPr>
            <p:nvPr/>
          </p:nvSpPr>
          <p:spPr bwMode="auto">
            <a:xfrm>
              <a:off x="5060" y="2128"/>
              <a:ext cx="285"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Link. 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Rectangle 51">
              <a:extLst>
                <a:ext uri="{FF2B5EF4-FFF2-40B4-BE49-F238E27FC236}">
                  <a16:creationId xmlns:a16="http://schemas.microsoft.com/office/drawing/2014/main" id="{10FDDDFA-8BE0-511B-AD8F-2BA681853BD1}"/>
                </a:ext>
              </a:extLst>
            </p:cNvPr>
            <p:cNvSpPr>
              <a:spLocks noChangeArrowheads="1"/>
            </p:cNvSpPr>
            <p:nvPr/>
          </p:nvSpPr>
          <p:spPr bwMode="auto">
            <a:xfrm>
              <a:off x="5026" y="2219"/>
              <a:ext cx="354"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Calibri" panose="020F0502020204030204" pitchFamily="34" charset="0"/>
                </a:rPr>
                <a:t>Feedback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 name="Line 52">
              <a:extLst>
                <a:ext uri="{FF2B5EF4-FFF2-40B4-BE49-F238E27FC236}">
                  <a16:creationId xmlns:a16="http://schemas.microsoft.com/office/drawing/2014/main" id="{3C154F16-BBA5-2E65-DFFE-608F7EA8DF9E}"/>
                </a:ext>
              </a:extLst>
            </p:cNvPr>
            <p:cNvSpPr>
              <a:spLocks noChangeShapeType="1"/>
            </p:cNvSpPr>
            <p:nvPr/>
          </p:nvSpPr>
          <p:spPr bwMode="auto">
            <a:xfrm flipV="1">
              <a:off x="4604" y="1892"/>
              <a:ext cx="0" cy="211"/>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53">
              <a:extLst>
                <a:ext uri="{FF2B5EF4-FFF2-40B4-BE49-F238E27FC236}">
                  <a16:creationId xmlns:a16="http://schemas.microsoft.com/office/drawing/2014/main" id="{F7985E08-3312-9386-1FD2-EB9FB34C15FA}"/>
                </a:ext>
              </a:extLst>
            </p:cNvPr>
            <p:cNvSpPr>
              <a:spLocks/>
            </p:cNvSpPr>
            <p:nvPr/>
          </p:nvSpPr>
          <p:spPr bwMode="auto">
            <a:xfrm>
              <a:off x="4579" y="1822"/>
              <a:ext cx="51" cy="76"/>
            </a:xfrm>
            <a:custGeom>
              <a:avLst/>
              <a:gdLst>
                <a:gd name="T0" fmla="*/ 0 w 51"/>
                <a:gd name="T1" fmla="*/ 76 h 76"/>
                <a:gd name="T2" fmla="*/ 25 w 51"/>
                <a:gd name="T3" fmla="*/ 0 h 76"/>
                <a:gd name="T4" fmla="*/ 51 w 51"/>
                <a:gd name="T5" fmla="*/ 76 h 76"/>
                <a:gd name="T6" fmla="*/ 0 w 51"/>
                <a:gd name="T7" fmla="*/ 76 h 76"/>
              </a:gdLst>
              <a:ahLst/>
              <a:cxnLst>
                <a:cxn ang="0">
                  <a:pos x="T0" y="T1"/>
                </a:cxn>
                <a:cxn ang="0">
                  <a:pos x="T2" y="T3"/>
                </a:cxn>
                <a:cxn ang="0">
                  <a:pos x="T4" y="T5"/>
                </a:cxn>
                <a:cxn ang="0">
                  <a:pos x="T6" y="T7"/>
                </a:cxn>
              </a:cxnLst>
              <a:rect l="0" t="0" r="r" b="b"/>
              <a:pathLst>
                <a:path w="51" h="76">
                  <a:moveTo>
                    <a:pt x="0" y="76"/>
                  </a:moveTo>
                  <a:lnTo>
                    <a:pt x="25" y="0"/>
                  </a:lnTo>
                  <a:lnTo>
                    <a:pt x="51" y="76"/>
                  </a:lnTo>
                  <a:lnTo>
                    <a:pt x="0"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Line 54">
              <a:extLst>
                <a:ext uri="{FF2B5EF4-FFF2-40B4-BE49-F238E27FC236}">
                  <a16:creationId xmlns:a16="http://schemas.microsoft.com/office/drawing/2014/main" id="{1E42187C-5A91-4DEF-A5FB-F93E61FD2CE5}"/>
                </a:ext>
              </a:extLst>
            </p:cNvPr>
            <p:cNvSpPr>
              <a:spLocks noChangeShapeType="1"/>
            </p:cNvSpPr>
            <p:nvPr/>
          </p:nvSpPr>
          <p:spPr bwMode="auto">
            <a:xfrm flipV="1">
              <a:off x="5170" y="1892"/>
              <a:ext cx="0" cy="211"/>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55">
              <a:extLst>
                <a:ext uri="{FF2B5EF4-FFF2-40B4-BE49-F238E27FC236}">
                  <a16:creationId xmlns:a16="http://schemas.microsoft.com/office/drawing/2014/main" id="{5E5BBA6A-569E-FE75-AA6A-4E5171B9108F}"/>
                </a:ext>
              </a:extLst>
            </p:cNvPr>
            <p:cNvSpPr>
              <a:spLocks/>
            </p:cNvSpPr>
            <p:nvPr/>
          </p:nvSpPr>
          <p:spPr bwMode="auto">
            <a:xfrm>
              <a:off x="5145" y="1822"/>
              <a:ext cx="51" cy="76"/>
            </a:xfrm>
            <a:custGeom>
              <a:avLst/>
              <a:gdLst>
                <a:gd name="T0" fmla="*/ 0 w 51"/>
                <a:gd name="T1" fmla="*/ 76 h 76"/>
                <a:gd name="T2" fmla="*/ 25 w 51"/>
                <a:gd name="T3" fmla="*/ 0 h 76"/>
                <a:gd name="T4" fmla="*/ 51 w 51"/>
                <a:gd name="T5" fmla="*/ 76 h 76"/>
                <a:gd name="T6" fmla="*/ 0 w 51"/>
                <a:gd name="T7" fmla="*/ 76 h 76"/>
              </a:gdLst>
              <a:ahLst/>
              <a:cxnLst>
                <a:cxn ang="0">
                  <a:pos x="T0" y="T1"/>
                </a:cxn>
                <a:cxn ang="0">
                  <a:pos x="T2" y="T3"/>
                </a:cxn>
                <a:cxn ang="0">
                  <a:pos x="T4" y="T5"/>
                </a:cxn>
                <a:cxn ang="0">
                  <a:pos x="T6" y="T7"/>
                </a:cxn>
              </a:cxnLst>
              <a:rect l="0" t="0" r="r" b="b"/>
              <a:pathLst>
                <a:path w="51" h="76">
                  <a:moveTo>
                    <a:pt x="0" y="76"/>
                  </a:moveTo>
                  <a:lnTo>
                    <a:pt x="25" y="0"/>
                  </a:lnTo>
                  <a:lnTo>
                    <a:pt x="51" y="76"/>
                  </a:lnTo>
                  <a:lnTo>
                    <a:pt x="0"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6">
              <a:extLst>
                <a:ext uri="{FF2B5EF4-FFF2-40B4-BE49-F238E27FC236}">
                  <a16:creationId xmlns:a16="http://schemas.microsoft.com/office/drawing/2014/main" id="{979794EF-5668-3D15-E96C-62668BB8D018}"/>
                </a:ext>
              </a:extLst>
            </p:cNvPr>
            <p:cNvSpPr>
              <a:spLocks noChangeArrowheads="1"/>
            </p:cNvSpPr>
            <p:nvPr/>
          </p:nvSpPr>
          <p:spPr bwMode="auto">
            <a:xfrm>
              <a:off x="3967" y="1587"/>
              <a:ext cx="179" cy="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7">
              <a:extLst>
                <a:ext uri="{FF2B5EF4-FFF2-40B4-BE49-F238E27FC236}">
                  <a16:creationId xmlns:a16="http://schemas.microsoft.com/office/drawing/2014/main" id="{E107E97A-DBDB-38F2-1C4D-DB35E79B5650}"/>
                </a:ext>
              </a:extLst>
            </p:cNvPr>
            <p:cNvSpPr>
              <a:spLocks noChangeArrowheads="1"/>
            </p:cNvSpPr>
            <p:nvPr/>
          </p:nvSpPr>
          <p:spPr bwMode="auto">
            <a:xfrm>
              <a:off x="3973" y="1592"/>
              <a:ext cx="179" cy="235"/>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58">
              <a:extLst>
                <a:ext uri="{FF2B5EF4-FFF2-40B4-BE49-F238E27FC236}">
                  <a16:creationId xmlns:a16="http://schemas.microsoft.com/office/drawing/2014/main" id="{78005DCF-6A91-11E9-64F8-32FD426B048B}"/>
                </a:ext>
              </a:extLst>
            </p:cNvPr>
            <p:cNvSpPr>
              <a:spLocks noChangeArrowheads="1"/>
            </p:cNvSpPr>
            <p:nvPr/>
          </p:nvSpPr>
          <p:spPr bwMode="auto">
            <a:xfrm>
              <a:off x="4017" y="1651"/>
              <a:ext cx="11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rPr>
                <a:t>BA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5" name="Line 59">
              <a:extLst>
                <a:ext uri="{FF2B5EF4-FFF2-40B4-BE49-F238E27FC236}">
                  <a16:creationId xmlns:a16="http://schemas.microsoft.com/office/drawing/2014/main" id="{EAB0B451-04DE-808B-283B-0D71760B4896}"/>
                </a:ext>
              </a:extLst>
            </p:cNvPr>
            <p:cNvSpPr>
              <a:spLocks noChangeShapeType="1"/>
            </p:cNvSpPr>
            <p:nvPr/>
          </p:nvSpPr>
          <p:spPr bwMode="auto">
            <a:xfrm flipV="1">
              <a:off x="4023" y="1375"/>
              <a:ext cx="0" cy="212"/>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Freeform 60">
              <a:extLst>
                <a:ext uri="{FF2B5EF4-FFF2-40B4-BE49-F238E27FC236}">
                  <a16:creationId xmlns:a16="http://schemas.microsoft.com/office/drawing/2014/main" id="{5E389EDA-CA00-81FE-90FF-624469B80803}"/>
                </a:ext>
              </a:extLst>
            </p:cNvPr>
            <p:cNvSpPr>
              <a:spLocks/>
            </p:cNvSpPr>
            <p:nvPr/>
          </p:nvSpPr>
          <p:spPr bwMode="auto">
            <a:xfrm>
              <a:off x="3992" y="1305"/>
              <a:ext cx="51" cy="77"/>
            </a:xfrm>
            <a:custGeom>
              <a:avLst/>
              <a:gdLst>
                <a:gd name="T0" fmla="*/ 0 w 51"/>
                <a:gd name="T1" fmla="*/ 77 h 77"/>
                <a:gd name="T2" fmla="*/ 26 w 51"/>
                <a:gd name="T3" fmla="*/ 0 h 77"/>
                <a:gd name="T4" fmla="*/ 51 w 51"/>
                <a:gd name="T5" fmla="*/ 77 h 77"/>
                <a:gd name="T6" fmla="*/ 0 w 51"/>
                <a:gd name="T7" fmla="*/ 77 h 77"/>
              </a:gdLst>
              <a:ahLst/>
              <a:cxnLst>
                <a:cxn ang="0">
                  <a:pos x="T0" y="T1"/>
                </a:cxn>
                <a:cxn ang="0">
                  <a:pos x="T2" y="T3"/>
                </a:cxn>
                <a:cxn ang="0">
                  <a:pos x="T4" y="T5"/>
                </a:cxn>
                <a:cxn ang="0">
                  <a:pos x="T6" y="T7"/>
                </a:cxn>
              </a:cxnLst>
              <a:rect l="0" t="0" r="r" b="b"/>
              <a:pathLst>
                <a:path w="51" h="77">
                  <a:moveTo>
                    <a:pt x="0" y="77"/>
                  </a:moveTo>
                  <a:lnTo>
                    <a:pt x="26" y="0"/>
                  </a:lnTo>
                  <a:lnTo>
                    <a:pt x="51" y="77"/>
                  </a:lnTo>
                  <a:lnTo>
                    <a:pt x="0"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02049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1F99D8-F157-EC52-43C4-E7979A11AF09}"/>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22902D5-3645-D4D5-4D1A-6CEC690ABEAC}"/>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F723E786-22AB-E152-1EC2-4FB242599E0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TextBox 6">
            <a:extLst>
              <a:ext uri="{FF2B5EF4-FFF2-40B4-BE49-F238E27FC236}">
                <a16:creationId xmlns:a16="http://schemas.microsoft.com/office/drawing/2014/main" id="{5D53B390-0CA8-B560-9B29-8C150C17648B}"/>
              </a:ext>
            </a:extLst>
          </p:cNvPr>
          <p:cNvSpPr txBox="1"/>
          <p:nvPr/>
        </p:nvSpPr>
        <p:spPr>
          <a:xfrm>
            <a:off x="697308" y="1524000"/>
            <a:ext cx="10257998" cy="923330"/>
          </a:xfrm>
          <a:prstGeom prst="rect">
            <a:avLst/>
          </a:prstGeom>
          <a:noFill/>
        </p:spPr>
        <p:txBody>
          <a:bodyPr wrap="square">
            <a:spAutoFit/>
          </a:bodyPr>
          <a:lstStyle/>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solidFill>
                  <a:schemeClr val="tx1"/>
                </a:solidFill>
                <a:cs typeface="Times New Roman" panose="02020603050405020304" pitchFamily="18" charset="0"/>
              </a:rPr>
              <a:t>In this presentation we </a:t>
            </a:r>
            <a:r>
              <a:rPr lang="en-US" altLang="ko-KR" sz="1800" b="0">
                <a:solidFill>
                  <a:schemeClr val="tx1"/>
                </a:solidFill>
                <a:cs typeface="Times New Roman" panose="02020603050405020304" pitchFamily="18" charset="0"/>
              </a:rPr>
              <a:t>provided multiple ideas </a:t>
            </a:r>
            <a:r>
              <a:rPr lang="en-US" altLang="ko-KR" sz="1800" b="0" dirty="0">
                <a:solidFill>
                  <a:schemeClr val="tx1"/>
                </a:solidFill>
                <a:cs typeface="Times New Roman" panose="02020603050405020304" pitchFamily="18" charset="0"/>
              </a:rPr>
              <a:t>to be considered for relay operation in UHR.</a:t>
            </a:r>
          </a:p>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solidFill>
                <a:schemeClr val="tx1"/>
              </a:solidFill>
              <a:cs typeface="Times New Roman" panose="02020603050405020304" pitchFamily="18" charset="0"/>
            </a:endParaRPr>
          </a:p>
          <a:p>
            <a:pPr defTabSz="914400" fontAlgn="auto">
              <a:spcBef>
                <a:spcPts val="0"/>
              </a:spcBef>
              <a:spcAft>
                <a:spcPts val="0"/>
              </a:spcAft>
              <a:buFont typeface="Arial" panose="020B0604020202020204" pitchFamily="34" charset="0"/>
              <a:buChar char="•"/>
            </a:pPr>
            <a:endParaRPr lang="en-US" sz="1800" dirty="0">
              <a:solidFill>
                <a:srgbClr val="0F2E30"/>
              </a:solidFill>
              <a:latin typeface="Verdana"/>
              <a:ea typeface="+mn-ea"/>
              <a:cs typeface="+mn-cs"/>
            </a:endParaRPr>
          </a:p>
        </p:txBody>
      </p:sp>
      <p:sp>
        <p:nvSpPr>
          <p:cNvPr id="10" name="Title 1">
            <a:extLst>
              <a:ext uri="{FF2B5EF4-FFF2-40B4-BE49-F238E27FC236}">
                <a16:creationId xmlns:a16="http://schemas.microsoft.com/office/drawing/2014/main" id="{F18E0D2C-F0A4-D240-47AE-F35355B2492D}"/>
              </a:ext>
            </a:extLst>
          </p:cNvPr>
          <p:cNvSpPr>
            <a:spLocks noGrp="1"/>
          </p:cNvSpPr>
          <p:nvPr>
            <p:ph type="title"/>
          </p:nvPr>
        </p:nvSpPr>
        <p:spPr>
          <a:xfrm>
            <a:off x="731520" y="365125"/>
            <a:ext cx="10622280" cy="1325563"/>
          </a:xfrm>
        </p:spPr>
        <p:txBody>
          <a:bodyPr/>
          <a:lstStyle/>
          <a:p>
            <a:r>
              <a:rPr lang="en-US" dirty="0">
                <a:cs typeface="Times New Roman" panose="02020603050405020304" pitchFamily="18" charset="0"/>
              </a:rPr>
              <a:t>Conclusion</a:t>
            </a:r>
          </a:p>
        </p:txBody>
      </p:sp>
    </p:spTree>
    <p:extLst>
      <p:ext uri="{BB962C8B-B14F-4D97-AF65-F5344CB8AC3E}">
        <p14:creationId xmlns:p14="http://schemas.microsoft.com/office/powerpoint/2010/main" val="209614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977A9-32CB-BEA0-295B-054A43FA1D1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720D6AB-AA53-62CA-66F7-627DC760E50A}"/>
              </a:ext>
            </a:extLst>
          </p:cNvPr>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 name="Date Placeholder 3">
            <a:extLst>
              <a:ext uri="{FF2B5EF4-FFF2-40B4-BE49-F238E27FC236}">
                <a16:creationId xmlns:a16="http://schemas.microsoft.com/office/drawing/2014/main" id="{148F6299-F0F0-5F94-5C01-F9BBFC73590A}"/>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658604F8-8619-AF46-E860-1596DD1080FA}"/>
              </a:ext>
            </a:extLst>
          </p:cNvPr>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5A624E43-4401-9EE6-DE5C-A0B3833FE01B}"/>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8" name="Content Placeholder 2">
            <a:extLst>
              <a:ext uri="{FF2B5EF4-FFF2-40B4-BE49-F238E27FC236}">
                <a16:creationId xmlns:a16="http://schemas.microsoft.com/office/drawing/2014/main" id="{2F872CBB-7E01-ABC5-DFE6-7A366C0EF8EB}"/>
              </a:ext>
            </a:extLst>
          </p:cNvPr>
          <p:cNvSpPr>
            <a:spLocks noGrp="1"/>
          </p:cNvSpPr>
          <p:nvPr>
            <p:ph idx="1"/>
          </p:nvPr>
        </p:nvSpPr>
        <p:spPr>
          <a:xfrm>
            <a:off x="340484" y="1793942"/>
            <a:ext cx="11394315" cy="4370853"/>
          </a:xfrm>
        </p:spPr>
        <p:txBody>
          <a:bodyPr>
            <a:noAutofit/>
          </a:bodyPr>
          <a:lstStyle/>
          <a:p>
            <a:pPr defTabSz="914400" fontAlgn="auto">
              <a:spcBef>
                <a:spcPts val="0"/>
              </a:spcBef>
              <a:spcAft>
                <a:spcPts val="0"/>
              </a:spcAft>
              <a:buClrTx/>
              <a:buSzTx/>
              <a:buFont typeface="Arial" panose="020B0604020202020204" pitchFamily="34" charset="0"/>
              <a:buChar char="•"/>
            </a:pPr>
            <a:r>
              <a:rPr lang="en-US" sz="1800" b="0" dirty="0">
                <a:solidFill>
                  <a:srgbClr val="000000"/>
                </a:solidFill>
              </a:rPr>
              <a:t>Relay transmission is an important topic discussed in 802.11bn Task Group, both for range extension or for throughput improvement.</a:t>
            </a:r>
          </a:p>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cs typeface="Times New Roman" panose="02020603050405020304" pitchFamily="18" charset="0"/>
            </a:endParaRPr>
          </a:p>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cs typeface="Times New Roman" panose="02020603050405020304" pitchFamily="18" charset="0"/>
              </a:rPr>
              <a:t>In this presentation we will provide some enhanced methods for relay operation.</a:t>
            </a:r>
          </a:p>
          <a:p>
            <a:pPr>
              <a:buNone/>
            </a:pPr>
            <a:endParaRPr lang="en-US" sz="1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066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977A9-32CB-BEA0-295B-054A43FA1D1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720D6AB-AA53-62CA-66F7-627DC760E50A}"/>
              </a:ext>
            </a:extLst>
          </p:cNvPr>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TXS based Relaying</a:t>
            </a:r>
          </a:p>
        </p:txBody>
      </p:sp>
      <p:sp>
        <p:nvSpPr>
          <p:cNvPr id="4" name="Date Placeholder 3">
            <a:extLst>
              <a:ext uri="{FF2B5EF4-FFF2-40B4-BE49-F238E27FC236}">
                <a16:creationId xmlns:a16="http://schemas.microsoft.com/office/drawing/2014/main" id="{148F6299-F0F0-5F94-5C01-F9BBFC73590A}"/>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658604F8-8619-AF46-E860-1596DD1080FA}"/>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2" name="Footer Placeholder 1">
            <a:extLst>
              <a:ext uri="{FF2B5EF4-FFF2-40B4-BE49-F238E27FC236}">
                <a16:creationId xmlns:a16="http://schemas.microsoft.com/office/drawing/2014/main" id="{5A624E43-4401-9EE6-DE5C-A0B3833FE01B}"/>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8" name="Content Placeholder 2">
            <a:extLst>
              <a:ext uri="{FF2B5EF4-FFF2-40B4-BE49-F238E27FC236}">
                <a16:creationId xmlns:a16="http://schemas.microsoft.com/office/drawing/2014/main" id="{2F872CBB-7E01-ABC5-DFE6-7A366C0EF8EB}"/>
              </a:ext>
            </a:extLst>
          </p:cNvPr>
          <p:cNvSpPr>
            <a:spLocks noGrp="1"/>
          </p:cNvSpPr>
          <p:nvPr>
            <p:ph idx="1"/>
          </p:nvPr>
        </p:nvSpPr>
        <p:spPr>
          <a:xfrm>
            <a:off x="340485" y="1793942"/>
            <a:ext cx="5055428" cy="4370853"/>
          </a:xfrm>
        </p:spPr>
        <p:txBody>
          <a:bodyPr>
            <a:noAutofit/>
          </a:bodyPr>
          <a:lstStyle/>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cs typeface="Times New Roman" panose="02020603050405020304" pitchFamily="18" charset="0"/>
            </a:endParaRPr>
          </a:p>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cs typeface="Times New Roman" panose="02020603050405020304" pitchFamily="18" charset="0"/>
              </a:rPr>
              <a:t>TXS based relaying includes an AP allocating a time period to a Relay STA within a TXOP, for the relay STA both to receive and to transmit relayed data.</a:t>
            </a:r>
          </a:p>
          <a:p>
            <a:pPr marL="342900" indent="-342900" defTabSz="914400" eaLnBrk="1" fontAlgn="auto" hangingPunct="1">
              <a:spcBef>
                <a:spcPts val="0"/>
              </a:spcBef>
              <a:spcAft>
                <a:spcPts val="0"/>
              </a:spcAft>
              <a:buClrTx/>
              <a:buSzTx/>
              <a:buFont typeface="Arial" panose="020B0604020202020204" pitchFamily="34" charset="0"/>
              <a:buChar char="•"/>
            </a:pPr>
            <a:endParaRPr lang="en-US" altLang="ko-KR" sz="1800" b="0" dirty="0">
              <a:cs typeface="Times New Roman" panose="02020603050405020304" pitchFamily="18" charset="0"/>
            </a:endParaRPr>
          </a:p>
          <a:p>
            <a:pPr marL="342900" indent="-342900">
              <a:buFont typeface="Arial" panose="020B0604020202020204" pitchFamily="34" charset="0"/>
              <a:buChar char="•"/>
            </a:pPr>
            <a:r>
              <a:rPr lang="en-US" altLang="ko-KR" sz="1800" dirty="0">
                <a:cs typeface="Times New Roman" panose="02020603050405020304" pitchFamily="18" charset="0"/>
              </a:rPr>
              <a:t>In the example, relay STA (STA-1) receives the data frame </a:t>
            </a:r>
            <a:r>
              <a:rPr lang="en-US" altLang="ko-KR" sz="1800" b="0" dirty="0">
                <a:cs typeface="Times New Roman" panose="02020603050405020304" pitchFamily="18" charset="0"/>
              </a:rPr>
              <a:t>from AP and transmits to destination STA (STA-2) within t1.</a:t>
            </a:r>
          </a:p>
          <a:p>
            <a:pPr>
              <a:buNone/>
            </a:pPr>
            <a:endParaRPr lang="en-US" sz="1800" b="0" dirty="0">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5B99A957-9511-FD60-8A82-2A981765507B}"/>
              </a:ext>
            </a:extLst>
          </p:cNvPr>
          <p:cNvPicPr>
            <a:picLocks noChangeAspect="1"/>
          </p:cNvPicPr>
          <p:nvPr/>
        </p:nvPicPr>
        <p:blipFill>
          <a:blip r:embed="rId3"/>
          <a:stretch>
            <a:fillRect/>
          </a:stretch>
        </p:blipFill>
        <p:spPr>
          <a:xfrm>
            <a:off x="5943600" y="1905000"/>
            <a:ext cx="5759792" cy="3333793"/>
          </a:xfrm>
          <a:prstGeom prst="rect">
            <a:avLst/>
          </a:prstGeom>
          <a:ln>
            <a:solidFill>
              <a:srgbClr val="0E3212"/>
            </a:solidFill>
          </a:ln>
        </p:spPr>
      </p:pic>
    </p:spTree>
    <p:extLst>
      <p:ext uri="{BB962C8B-B14F-4D97-AF65-F5344CB8AC3E}">
        <p14:creationId xmlns:p14="http://schemas.microsoft.com/office/powerpoint/2010/main" val="3209689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86A2-9E0C-0871-5145-24875A54B9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9B47A9-2F8B-1BF7-34D0-4322A2FFD7D2}"/>
              </a:ext>
            </a:extLst>
          </p:cNvPr>
          <p:cNvSpPr>
            <a:spLocks noGrp="1"/>
          </p:cNvSpPr>
          <p:nvPr>
            <p:ph type="title"/>
          </p:nvPr>
        </p:nvSpPr>
        <p:spPr>
          <a:xfrm>
            <a:off x="914401" y="685801"/>
            <a:ext cx="10361084" cy="609599"/>
          </a:xfrm>
        </p:spPr>
        <p:txBody>
          <a:bodyPr/>
          <a:lstStyle/>
          <a:p>
            <a:r>
              <a:rPr lang="en-US" dirty="0"/>
              <a:t>Relaying Failure due to Limited Time</a:t>
            </a:r>
          </a:p>
        </p:txBody>
      </p:sp>
      <p:sp>
        <p:nvSpPr>
          <p:cNvPr id="4" name="Date Placeholder 3">
            <a:extLst>
              <a:ext uri="{FF2B5EF4-FFF2-40B4-BE49-F238E27FC236}">
                <a16:creationId xmlns:a16="http://schemas.microsoft.com/office/drawing/2014/main" id="{B6C44E74-DF3D-6588-9EA9-23787FFD9A3D}"/>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54B37D79-B2B0-7DEB-3316-2BF8B79F970F}"/>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5325FADF-950E-78FA-9E55-E4BF5CBF094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Content Placeholder 2">
            <a:extLst>
              <a:ext uri="{FF2B5EF4-FFF2-40B4-BE49-F238E27FC236}">
                <a16:creationId xmlns:a16="http://schemas.microsoft.com/office/drawing/2014/main" id="{328D1A92-B097-A1E0-41C6-37CE6E58C247}"/>
              </a:ext>
            </a:extLst>
          </p:cNvPr>
          <p:cNvSpPr>
            <a:spLocks noGrp="1"/>
          </p:cNvSpPr>
          <p:nvPr>
            <p:ph idx="1"/>
          </p:nvPr>
        </p:nvSpPr>
        <p:spPr>
          <a:xfrm>
            <a:off x="340485" y="1793942"/>
            <a:ext cx="4910171" cy="4370853"/>
          </a:xfrm>
        </p:spPr>
        <p:txBody>
          <a:bodyPr>
            <a:noAutofit/>
          </a:bodyPr>
          <a:lstStyle/>
          <a:p>
            <a:pPr marL="285750" indent="-285750">
              <a:buFont typeface="Arial" panose="020B0604020202020204" pitchFamily="34" charset="0"/>
              <a:buChar char="•"/>
            </a:pPr>
            <a:endParaRPr lang="en-US" altLang="ko-KR" sz="1800" b="0" dirty="0">
              <a:cs typeface="Times New Roman" panose="02020603050405020304" pitchFamily="18" charset="0"/>
            </a:endParaRPr>
          </a:p>
          <a:p>
            <a:pPr marL="285750" indent="-285750">
              <a:buFont typeface="Arial" panose="020B0604020202020204" pitchFamily="34" charset="0"/>
              <a:buChar char="•"/>
            </a:pPr>
            <a:r>
              <a:rPr lang="en-US" altLang="ko-KR" sz="1800" b="0" dirty="0">
                <a:cs typeface="Times New Roman" panose="02020603050405020304" pitchFamily="18" charset="0"/>
              </a:rPr>
              <a:t>Allocated time may not be sufficient for the relay to perform the end to end relay operation and another STA may access the medium before the relay STA can transmit the relayed frame to the destination. </a:t>
            </a:r>
          </a:p>
          <a:p>
            <a:pPr marL="685800" lvl="1">
              <a:buFont typeface="Arial" panose="020B0604020202020204" pitchFamily="34" charset="0"/>
              <a:buChar char="•"/>
            </a:pPr>
            <a:r>
              <a:rPr lang="en-US" altLang="ko-KR" sz="1600" dirty="0">
                <a:latin typeface="+mj-lt"/>
                <a:cs typeface="Times New Roman" panose="02020603050405020304" pitchFamily="18" charset="0"/>
              </a:rPr>
              <a:t>For example TXOP limit may only cover f</a:t>
            </a:r>
            <a:r>
              <a:rPr lang="en-US" altLang="ko-KR" sz="1600" b="0" dirty="0">
                <a:latin typeface="+mj-lt"/>
                <a:cs typeface="Times New Roman" panose="02020603050405020304" pitchFamily="18" charset="0"/>
              </a:rPr>
              <a:t>irst data transmission from AP to the STA-1. </a:t>
            </a:r>
          </a:p>
          <a:p>
            <a:pPr marL="285750" indent="-285750">
              <a:buFont typeface="Arial" panose="020B0604020202020204" pitchFamily="34" charset="0"/>
              <a:buChar char="•"/>
            </a:pPr>
            <a:endParaRPr lang="en-US" altLang="ko-KR" sz="1800" b="0" dirty="0">
              <a:cs typeface="Times New Roman" panose="02020603050405020304" pitchFamily="18" charset="0"/>
            </a:endParaRPr>
          </a:p>
          <a:p>
            <a:pPr marL="285750" indent="-285750">
              <a:buFont typeface="Arial" panose="020B0604020202020204" pitchFamily="34" charset="0"/>
              <a:buChar char="•"/>
            </a:pPr>
            <a:r>
              <a:rPr lang="en-US" altLang="ko-KR" sz="1800" b="0" dirty="0">
                <a:cs typeface="Times New Roman" panose="02020603050405020304" pitchFamily="18" charset="0"/>
              </a:rPr>
              <a:t>This may cause delivery delay of the relayed frame.</a:t>
            </a:r>
          </a:p>
          <a:p>
            <a:pPr marL="0" indent="0">
              <a:buNone/>
            </a:pPr>
            <a:endParaRPr lang="en-US" altLang="ko-KR" sz="1800" b="0" dirty="0">
              <a:cs typeface="Times New Roman" panose="02020603050405020304" pitchFamily="18" charset="0"/>
            </a:endParaRPr>
          </a:p>
          <a:p>
            <a:pPr marL="0" indent="0">
              <a:buNone/>
            </a:pPr>
            <a:r>
              <a:rPr lang="en-US" altLang="ko-KR" sz="1800" b="0" dirty="0">
                <a:cs typeface="Times New Roman" panose="02020603050405020304" pitchFamily="18" charset="0"/>
              </a:rPr>
              <a:t> </a:t>
            </a:r>
          </a:p>
          <a:p>
            <a:pPr marL="0" indent="0">
              <a:buNone/>
            </a:pPr>
            <a:endParaRPr lang="en-US" altLang="ko-KR" sz="1800" b="0" dirty="0">
              <a:cs typeface="Times New Roman" panose="02020603050405020304" pitchFamily="18" charset="0"/>
            </a:endParaRPr>
          </a:p>
          <a:p>
            <a:pPr marL="0" indent="0">
              <a:buNone/>
            </a:pPr>
            <a:endParaRPr lang="en-US" altLang="ko-KR" sz="1800" b="0" dirty="0">
              <a:cs typeface="Times New Roman" panose="02020603050405020304" pitchFamily="18" charset="0"/>
            </a:endParaRPr>
          </a:p>
          <a:p>
            <a:pPr>
              <a:buNone/>
            </a:pPr>
            <a:endParaRPr lang="en-US" sz="1800" b="0"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E4EB7E45-61CB-125A-27D0-7D618AF1A858}"/>
              </a:ext>
            </a:extLst>
          </p:cNvPr>
          <p:cNvPicPr>
            <a:picLocks noChangeAspect="1"/>
          </p:cNvPicPr>
          <p:nvPr/>
        </p:nvPicPr>
        <p:blipFill>
          <a:blip r:embed="rId3"/>
          <a:stretch>
            <a:fillRect/>
          </a:stretch>
        </p:blipFill>
        <p:spPr>
          <a:xfrm>
            <a:off x="5626195" y="2085975"/>
            <a:ext cx="6148610" cy="3550920"/>
          </a:xfrm>
          <a:prstGeom prst="rect">
            <a:avLst/>
          </a:prstGeom>
          <a:ln>
            <a:solidFill>
              <a:schemeClr val="tx2"/>
            </a:solidFill>
          </a:ln>
        </p:spPr>
      </p:pic>
    </p:spTree>
    <p:extLst>
      <p:ext uri="{BB962C8B-B14F-4D97-AF65-F5344CB8AC3E}">
        <p14:creationId xmlns:p14="http://schemas.microsoft.com/office/powerpoint/2010/main" val="284851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E82C24-6C04-8C81-C592-072200FD8772}"/>
            </a:ext>
          </a:extLst>
        </p:cNvPr>
        <p:cNvGrpSpPr/>
        <p:nvPr/>
      </p:nvGrpSpPr>
      <p:grpSpPr>
        <a:xfrm>
          <a:off x="0" y="0"/>
          <a:ext cx="0" cy="0"/>
          <a:chOff x="0" y="0"/>
          <a:chExt cx="0" cy="0"/>
        </a:xfrm>
      </p:grpSpPr>
      <p:sp>
        <p:nvSpPr>
          <p:cNvPr id="4" name="Date Placeholder 3">
            <a:extLst>
              <a:ext uri="{FF2B5EF4-FFF2-40B4-BE49-F238E27FC236}">
                <a16:creationId xmlns:a16="http://schemas.microsoft.com/office/drawing/2014/main" id="{6858E6DC-F929-D810-1DAD-40A2DD93F626}"/>
              </a:ext>
            </a:extLst>
          </p:cNvPr>
          <p:cNvSpPr>
            <a:spLocks noGrp="1"/>
          </p:cNvSpPr>
          <p:nvPr>
            <p:ph type="dt" idx="10"/>
          </p:nvPr>
        </p:nvSpPr>
        <p:spPr/>
        <p:txBody>
          <a:bodyPr/>
          <a:lstStyle/>
          <a:p>
            <a:r>
              <a:rPr lang="en-US" dirty="0"/>
              <a:t>September 2024</a:t>
            </a:r>
            <a:endParaRPr lang="en-GB" dirty="0"/>
          </a:p>
        </p:txBody>
      </p:sp>
      <p:sp>
        <p:nvSpPr>
          <p:cNvPr id="6" name="Slide Number Placeholder 5">
            <a:extLst>
              <a:ext uri="{FF2B5EF4-FFF2-40B4-BE49-F238E27FC236}">
                <a16:creationId xmlns:a16="http://schemas.microsoft.com/office/drawing/2014/main" id="{539828E0-3388-9938-8945-372CA3E1B5FC}"/>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2" name="Footer Placeholder 1">
            <a:extLst>
              <a:ext uri="{FF2B5EF4-FFF2-40B4-BE49-F238E27FC236}">
                <a16:creationId xmlns:a16="http://schemas.microsoft.com/office/drawing/2014/main" id="{C53D733C-C223-2BC0-2F5E-664A4DD538D9}"/>
              </a:ext>
            </a:extLst>
          </p:cNvPr>
          <p:cNvSpPr>
            <a:spLocks noGrp="1"/>
          </p:cNvSpPr>
          <p:nvPr>
            <p:ph type="ftr" idx="11"/>
          </p:nvPr>
        </p:nvSpPr>
        <p:spPr/>
        <p:txBody>
          <a:bodyPr/>
          <a:lstStyle/>
          <a:p>
            <a:r>
              <a:rPr lang="en-GB" dirty="0"/>
              <a:t>Tuncer Baykas (</a:t>
            </a:r>
            <a:r>
              <a:rPr lang="en-GB" dirty="0" err="1"/>
              <a:t>Ofinno</a:t>
            </a:r>
            <a:r>
              <a:rPr lang="en-GB" dirty="0"/>
              <a:t>)</a:t>
            </a:r>
          </a:p>
        </p:txBody>
      </p:sp>
      <mc:AlternateContent xmlns:mc="http://schemas.openxmlformats.org/markup-compatibility/2006" xmlns:p14="http://schemas.microsoft.com/office/powerpoint/2010/main">
        <mc:Choice Requires="p14">
          <p:contentPart p14:bwMode="auto" r:id="rId3">
            <p14:nvContentPartPr>
              <p14:cNvPr id="13" name="Ink 12">
                <a:extLst>
                  <a:ext uri="{FF2B5EF4-FFF2-40B4-BE49-F238E27FC236}">
                    <a16:creationId xmlns:a16="http://schemas.microsoft.com/office/drawing/2014/main" id="{7CAEFF67-2B56-FABE-8516-2E9C5BFDE645}"/>
                  </a:ext>
                </a:extLst>
              </p14:cNvPr>
              <p14:cNvContentPartPr/>
              <p14:nvPr/>
            </p14:nvContentPartPr>
            <p14:xfrm>
              <a:off x="1338390" y="1712990"/>
              <a:ext cx="1440" cy="360"/>
            </p14:xfrm>
          </p:contentPart>
        </mc:Choice>
        <mc:Fallback xmlns="">
          <p:pic>
            <p:nvPicPr>
              <p:cNvPr id="13" name="Ink 12">
                <a:extLst>
                  <a:ext uri="{FF2B5EF4-FFF2-40B4-BE49-F238E27FC236}">
                    <a16:creationId xmlns:a16="http://schemas.microsoft.com/office/drawing/2014/main" id="{7CAEFF67-2B56-FABE-8516-2E9C5BFDE645}"/>
                  </a:ext>
                </a:extLst>
              </p:cNvPr>
              <p:cNvPicPr/>
              <p:nvPr/>
            </p:nvPicPr>
            <p:blipFill>
              <a:blip r:embed="rId5"/>
              <a:stretch>
                <a:fillRect/>
              </a:stretch>
            </p:blipFill>
            <p:spPr>
              <a:xfrm>
                <a:off x="1329390" y="1703990"/>
                <a:ext cx="19080" cy="18000"/>
              </a:xfrm>
              <a:prstGeom prst="rect">
                <a:avLst/>
              </a:prstGeom>
            </p:spPr>
          </p:pic>
        </mc:Fallback>
      </mc:AlternateContent>
      <p:sp>
        <p:nvSpPr>
          <p:cNvPr id="11" name="TextBox 10">
            <a:extLst>
              <a:ext uri="{FF2B5EF4-FFF2-40B4-BE49-F238E27FC236}">
                <a16:creationId xmlns:a16="http://schemas.microsoft.com/office/drawing/2014/main" id="{378ECBD4-E4A2-8F30-77FA-181C39ECF2DD}"/>
              </a:ext>
            </a:extLst>
          </p:cNvPr>
          <p:cNvSpPr txBox="1"/>
          <p:nvPr/>
        </p:nvSpPr>
        <p:spPr>
          <a:xfrm>
            <a:off x="486202" y="1697511"/>
            <a:ext cx="5776486" cy="4616648"/>
          </a:xfrm>
          <a:prstGeom prst="rect">
            <a:avLst/>
          </a:prstGeom>
          <a:noFill/>
        </p:spPr>
        <p:txBody>
          <a:bodyPr wrap="square">
            <a:spAutoFit/>
          </a:bodyPr>
          <a:lstStyle/>
          <a:p>
            <a:pPr>
              <a:buFont typeface="Arial" panose="020B0604020202020204" pitchFamily="34" charset="0"/>
              <a:buChar char="•"/>
            </a:pPr>
            <a:r>
              <a:rPr lang="en-US" sz="1800" dirty="0">
                <a:solidFill>
                  <a:schemeClr val="tx1"/>
                </a:solidFill>
              </a:rPr>
              <a:t>By indicating multilink relaying, AP can reduce the total operation time.  The relay STA utilizes another link (link 2) to transmit relayed data to the destination STA.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When indicating a relay operation to a relay STA, the AP indicates a second link for the relay STA to transmit one or more relayed frames  to the destination STA.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a:p>
            <a:pPr lvl="1">
              <a:lnSpc>
                <a:spcPct val="150000"/>
              </a:lnSpc>
              <a:buFont typeface="Arial" panose="020B0604020202020204" pitchFamily="34" charset="0"/>
              <a:buChar char="•"/>
            </a:pPr>
            <a:endParaRPr lang="en-US" dirty="0"/>
          </a:p>
          <a:p>
            <a:pPr lvl="1">
              <a:lnSpc>
                <a:spcPct val="150000"/>
              </a:lnSpc>
              <a:buFont typeface="Arial" panose="020B0604020202020204" pitchFamily="34" charset="0"/>
              <a:buChar char="•"/>
            </a:pPr>
            <a:r>
              <a:rPr lang="en-US" dirty="0"/>
              <a:t>relayed.</a:t>
            </a:r>
          </a:p>
          <a:p>
            <a:pPr lvl="1">
              <a:buFont typeface="Arial" panose="020B0604020202020204" pitchFamily="34" charset="0"/>
              <a:buChar char="•"/>
            </a:pPr>
            <a:endParaRPr lang="en-US" dirty="0"/>
          </a:p>
          <a:p>
            <a:endParaRPr lang="en-US" sz="1800" dirty="0"/>
          </a:p>
        </p:txBody>
      </p:sp>
      <p:pic>
        <p:nvPicPr>
          <p:cNvPr id="12" name="Picture 11">
            <a:extLst>
              <a:ext uri="{FF2B5EF4-FFF2-40B4-BE49-F238E27FC236}">
                <a16:creationId xmlns:a16="http://schemas.microsoft.com/office/drawing/2014/main" id="{7C763BBA-DD01-AA77-41D9-37377F80D93A}"/>
              </a:ext>
            </a:extLst>
          </p:cNvPr>
          <p:cNvPicPr>
            <a:picLocks noChangeAspect="1"/>
          </p:cNvPicPr>
          <p:nvPr/>
        </p:nvPicPr>
        <p:blipFill>
          <a:blip r:embed="rId6"/>
          <a:stretch>
            <a:fillRect/>
          </a:stretch>
        </p:blipFill>
        <p:spPr>
          <a:xfrm>
            <a:off x="6262688" y="1907810"/>
            <a:ext cx="5336944" cy="4276185"/>
          </a:xfrm>
          <a:prstGeom prst="rect">
            <a:avLst/>
          </a:prstGeom>
          <a:ln>
            <a:solidFill>
              <a:schemeClr val="tx2"/>
            </a:solidFill>
          </a:ln>
        </p:spPr>
      </p:pic>
      <p:sp>
        <p:nvSpPr>
          <p:cNvPr id="14" name="Title 1">
            <a:extLst>
              <a:ext uri="{FF2B5EF4-FFF2-40B4-BE49-F238E27FC236}">
                <a16:creationId xmlns:a16="http://schemas.microsoft.com/office/drawing/2014/main" id="{B3F71C8A-545F-0D43-C3B4-CBB994FAC6CB}"/>
              </a:ext>
            </a:extLst>
          </p:cNvPr>
          <p:cNvSpPr>
            <a:spLocks noGrp="1"/>
          </p:cNvSpPr>
          <p:nvPr>
            <p:ph type="title"/>
          </p:nvPr>
        </p:nvSpPr>
        <p:spPr>
          <a:xfrm>
            <a:off x="731520" y="365125"/>
            <a:ext cx="10622280" cy="1325563"/>
          </a:xfrm>
        </p:spPr>
        <p:txBody>
          <a:bodyPr/>
          <a:lstStyle/>
          <a:p>
            <a:r>
              <a:rPr lang="en-US" dirty="0">
                <a:cs typeface="Times New Roman" panose="02020603050405020304" pitchFamily="18" charset="0"/>
              </a:rPr>
              <a:t>Proposal </a:t>
            </a:r>
          </a:p>
        </p:txBody>
      </p:sp>
    </p:spTree>
    <p:extLst>
      <p:ext uri="{BB962C8B-B14F-4D97-AF65-F5344CB8AC3E}">
        <p14:creationId xmlns:p14="http://schemas.microsoft.com/office/powerpoint/2010/main" val="1793640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86A2-9E0C-0871-5145-24875A54B9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9B47A9-2F8B-1BF7-34D0-4322A2FFD7D2}"/>
              </a:ext>
            </a:extLst>
          </p:cNvPr>
          <p:cNvSpPr>
            <a:spLocks noGrp="1"/>
          </p:cNvSpPr>
          <p:nvPr>
            <p:ph type="title"/>
          </p:nvPr>
        </p:nvSpPr>
        <p:spPr>
          <a:xfrm>
            <a:off x="914401" y="685801"/>
            <a:ext cx="10361084" cy="609599"/>
          </a:xfrm>
        </p:spPr>
        <p:txBody>
          <a:bodyPr/>
          <a:lstStyle/>
          <a:p>
            <a:r>
              <a:rPr lang="en-US" dirty="0"/>
              <a:t>Necessity of Relaying </a:t>
            </a:r>
          </a:p>
        </p:txBody>
      </p:sp>
      <p:sp>
        <p:nvSpPr>
          <p:cNvPr id="4" name="Date Placeholder 3">
            <a:extLst>
              <a:ext uri="{FF2B5EF4-FFF2-40B4-BE49-F238E27FC236}">
                <a16:creationId xmlns:a16="http://schemas.microsoft.com/office/drawing/2014/main" id="{B6C44E74-DF3D-6588-9EA9-23787FFD9A3D}"/>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54B37D79-B2B0-7DEB-3316-2BF8B79F970F}"/>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5325FADF-950E-78FA-9E55-E4BF5CBF094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TextBox 7">
            <a:extLst>
              <a:ext uri="{FF2B5EF4-FFF2-40B4-BE49-F238E27FC236}">
                <a16:creationId xmlns:a16="http://schemas.microsoft.com/office/drawing/2014/main" id="{CCB0F089-034C-4B93-7381-BFEDA6A94A79}"/>
              </a:ext>
            </a:extLst>
          </p:cNvPr>
          <p:cNvSpPr txBox="1"/>
          <p:nvPr/>
        </p:nvSpPr>
        <p:spPr>
          <a:xfrm>
            <a:off x="388825" y="1332157"/>
            <a:ext cx="4868976" cy="5938036"/>
          </a:xfrm>
          <a:prstGeom prst="rect">
            <a:avLst/>
          </a:prstGeom>
          <a:noFill/>
        </p:spPr>
        <p:txBody>
          <a:bodyPr wrap="square">
            <a:spAutoFit/>
          </a:bodyPr>
          <a:lstStyle/>
          <a:p>
            <a:pPr marL="274320" indent="-274320">
              <a:buFont typeface="Arial" panose="020B0604020202020204" pitchFamily="34" charset="0"/>
              <a:buChar char="•"/>
            </a:pPr>
            <a:endParaRPr lang="en-US" sz="1800" dirty="0">
              <a:solidFill>
                <a:schemeClr val="tx1"/>
              </a:solidFill>
              <a:effectLst/>
              <a:latin typeface="Calibri" panose="020F0502020204030204" pitchFamily="34" charset="0"/>
              <a:ea typeface="Batang" panose="02030600000101010101" pitchFamily="18" charset="-127"/>
              <a:cs typeface="Times New Roman" panose="02020603050405020304" pitchFamily="18" charset="0"/>
            </a:endParaRPr>
          </a:p>
          <a:p>
            <a:pPr marL="274320" indent="-274320">
              <a:buFont typeface="Arial" panose="020B0604020202020204" pitchFamily="34" charset="0"/>
              <a:buChar char="•"/>
            </a:pPr>
            <a:r>
              <a:rPr lang="en-US" sz="1800" dirty="0">
                <a:solidFill>
                  <a:schemeClr val="tx1"/>
                </a:solidFill>
                <a:effectLst/>
                <a:ea typeface="Batang" panose="02030600000101010101" pitchFamily="18" charset="-127"/>
                <a:cs typeface="Times New Roman" panose="02020603050405020304" pitchFamily="18" charset="0"/>
              </a:rPr>
              <a:t>Destination STA (STA-2) may be within the communication range of AP and relay STA (STA-1). </a:t>
            </a:r>
          </a:p>
          <a:p>
            <a:pPr marL="274320" indent="-274320">
              <a:buFont typeface="Arial" panose="020B0604020202020204" pitchFamily="34" charset="0"/>
              <a:buChar char="•"/>
            </a:pPr>
            <a:endParaRPr lang="en-US" sz="1800" dirty="0">
              <a:solidFill>
                <a:schemeClr val="tx1"/>
              </a:solidFill>
              <a:effectLst/>
              <a:ea typeface="Batang" panose="02030600000101010101" pitchFamily="18" charset="-127"/>
              <a:cs typeface="Times New Roman" panose="02020603050405020304" pitchFamily="18" charset="0"/>
            </a:endParaRPr>
          </a:p>
          <a:p>
            <a:pPr marL="274320" indent="-274320">
              <a:buFont typeface="Arial" panose="020B0604020202020204" pitchFamily="34" charset="0"/>
              <a:buChar char="•"/>
            </a:pPr>
            <a:r>
              <a:rPr lang="en-US" sz="1800" dirty="0">
                <a:solidFill>
                  <a:schemeClr val="tx1"/>
                </a:solidFill>
                <a:effectLst/>
                <a:ea typeface="Batang" panose="02030600000101010101" pitchFamily="18" charset="-127"/>
                <a:cs typeface="Times New Roman" panose="02020603050405020304" pitchFamily="18" charset="0"/>
              </a:rPr>
              <a:t>On hearing RTS frame, destination STA may set its NAV for the duration indicated in RTS and may remain idle.</a:t>
            </a:r>
          </a:p>
          <a:p>
            <a:pPr marL="274320" indent="-274320">
              <a:buFont typeface="Arial" panose="020B0604020202020204" pitchFamily="34" charset="0"/>
              <a:buChar char="•"/>
            </a:pPr>
            <a:endParaRPr lang="en-US" sz="1800" dirty="0">
              <a:solidFill>
                <a:schemeClr val="tx1"/>
              </a:solidFill>
              <a:effectLst/>
              <a:ea typeface="Batang" panose="02030600000101010101" pitchFamily="18" charset="-127"/>
              <a:cs typeface="Times New Roman" panose="02020603050405020304" pitchFamily="18" charset="0"/>
            </a:endParaRPr>
          </a:p>
          <a:p>
            <a:pPr marL="274320" indent="-274320">
              <a:buFont typeface="Arial" panose="020B0604020202020204" pitchFamily="34" charset="0"/>
              <a:buChar char="•"/>
            </a:pPr>
            <a:r>
              <a:rPr lang="en-US" sz="1800" u="none" strike="noStrike" spc="0" dirty="0">
                <a:solidFill>
                  <a:schemeClr val="tx1"/>
                </a:solidFill>
                <a:effectLst/>
                <a:ea typeface="Batang" panose="02030600000101010101" pitchFamily="18" charset="-127"/>
              </a:rPr>
              <a:t>If destination STA can successfully decode data frame, destination STA may be able to obtain the data transmitted in data frame. </a:t>
            </a:r>
          </a:p>
          <a:p>
            <a:pPr marL="731520" lvl="1" indent="-274320">
              <a:buFont typeface="Arial" panose="020B0604020202020204" pitchFamily="34" charset="0"/>
              <a:buChar char="•"/>
            </a:pPr>
            <a:r>
              <a:rPr lang="en-US" sz="1600" u="none" strike="noStrike" spc="0" dirty="0">
                <a:solidFill>
                  <a:schemeClr val="tx1"/>
                </a:solidFill>
                <a:effectLst/>
                <a:ea typeface="Batang" panose="02030600000101010101" pitchFamily="18" charset="-127"/>
              </a:rPr>
              <a:t>Subsequent frame transmissions of the relay procedure (including an ACK frame, an RTS frame, a CTS frame, a data frame and an ACK frame) become redundant as destination STA has already received the data frame.</a:t>
            </a:r>
            <a:endParaRPr lang="en-US" sz="2400" dirty="0">
              <a:solidFill>
                <a:schemeClr val="tx1"/>
              </a:solidFill>
            </a:endParaRPr>
          </a:p>
          <a:p>
            <a:r>
              <a:rPr lang="en-US" sz="2400" dirty="0">
                <a:solidFill>
                  <a:schemeClr val="tx1"/>
                </a:solidFill>
              </a:rPr>
              <a:t> </a:t>
            </a:r>
          </a:p>
          <a:p>
            <a:pPr marL="274320" marR="0" lvl="0" indent="-27432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US" sz="2400" dirty="0">
              <a:solidFill>
                <a:schemeClr val="tx1"/>
              </a:solidFill>
              <a:latin typeface="Verdana"/>
            </a:endParaRPr>
          </a:p>
          <a:p>
            <a:pPr marL="274320" marR="0" lvl="0" indent="-27432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F2E30"/>
              </a:solidFill>
              <a:effectLst/>
              <a:uLnTx/>
              <a:uFillTx/>
              <a:latin typeface="Verdana"/>
              <a:ea typeface="+mn-ea"/>
              <a:cs typeface="+mn-cs"/>
            </a:endParaRPr>
          </a:p>
        </p:txBody>
      </p:sp>
      <p:pic>
        <p:nvPicPr>
          <p:cNvPr id="11" name="Picture 10">
            <a:extLst>
              <a:ext uri="{FF2B5EF4-FFF2-40B4-BE49-F238E27FC236}">
                <a16:creationId xmlns:a16="http://schemas.microsoft.com/office/drawing/2014/main" id="{02269067-70E3-394F-EC62-BEA610267717}"/>
              </a:ext>
            </a:extLst>
          </p:cNvPr>
          <p:cNvPicPr>
            <a:picLocks noChangeAspect="1"/>
          </p:cNvPicPr>
          <p:nvPr/>
        </p:nvPicPr>
        <p:blipFill>
          <a:blip r:embed="rId2"/>
          <a:stretch>
            <a:fillRect/>
          </a:stretch>
        </p:blipFill>
        <p:spPr>
          <a:xfrm>
            <a:off x="5804341" y="2286000"/>
            <a:ext cx="5973952" cy="2681785"/>
          </a:xfrm>
          <a:prstGeom prst="rect">
            <a:avLst/>
          </a:prstGeom>
          <a:ln>
            <a:solidFill>
              <a:schemeClr val="tx2"/>
            </a:solidFill>
          </a:ln>
        </p:spPr>
      </p:pic>
    </p:spTree>
    <p:extLst>
      <p:ext uri="{BB962C8B-B14F-4D97-AF65-F5344CB8AC3E}">
        <p14:creationId xmlns:p14="http://schemas.microsoft.com/office/powerpoint/2010/main" val="105499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78CAB-D17C-45BE-32E1-F0064040667D}"/>
              </a:ext>
            </a:extLst>
          </p:cNvPr>
          <p:cNvSpPr>
            <a:spLocks noGrp="1"/>
          </p:cNvSpPr>
          <p:nvPr>
            <p:ph type="title"/>
          </p:nvPr>
        </p:nvSpPr>
        <p:spPr/>
        <p:txBody>
          <a:bodyPr/>
          <a:lstStyle/>
          <a:p>
            <a:r>
              <a:rPr lang="en-US" dirty="0"/>
              <a:t>Proposal</a:t>
            </a:r>
          </a:p>
        </p:txBody>
      </p:sp>
      <p:sp>
        <p:nvSpPr>
          <p:cNvPr id="4" name="Date Placeholder 3">
            <a:extLst>
              <a:ext uri="{FF2B5EF4-FFF2-40B4-BE49-F238E27FC236}">
                <a16:creationId xmlns:a16="http://schemas.microsoft.com/office/drawing/2014/main" id="{8678BE51-2E85-B393-4DB8-7CF0C0507CE2}"/>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ACD65135-2565-A0FD-D5B9-2F999535526B}"/>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48934D8D-F829-3567-AD12-786DE28B7B8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TextBox 6">
            <a:extLst>
              <a:ext uri="{FF2B5EF4-FFF2-40B4-BE49-F238E27FC236}">
                <a16:creationId xmlns:a16="http://schemas.microsoft.com/office/drawing/2014/main" id="{6C0BC2A4-5A0D-931E-F061-0B3D4BD03B16}"/>
              </a:ext>
            </a:extLst>
          </p:cNvPr>
          <p:cNvSpPr txBox="1"/>
          <p:nvPr/>
        </p:nvSpPr>
        <p:spPr>
          <a:xfrm>
            <a:off x="486201" y="1697511"/>
            <a:ext cx="4885899" cy="4001095"/>
          </a:xfrm>
          <a:prstGeom prst="rect">
            <a:avLst/>
          </a:prstGeom>
          <a:noFill/>
        </p:spPr>
        <p:txBody>
          <a:bodyPr wrap="square">
            <a:spAutoFit/>
          </a:bodyPr>
          <a:lstStyle/>
          <a:p>
            <a:pPr>
              <a:buFont typeface="Arial" panose="020B0604020202020204" pitchFamily="34" charset="0"/>
              <a:buChar char="•"/>
            </a:pPr>
            <a:r>
              <a:rPr lang="en-US" dirty="0">
                <a:solidFill>
                  <a:schemeClr val="tx1"/>
                </a:solidFill>
              </a:rPr>
              <a:t>  AP transmits data frame to both relay STA and destination STA with the indication that both relay STA and destination STA should decode the data frame.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Relay STA buffers the data frame and waits for a trigger frame from AP before transmitting to the destination STA.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highlight>
                <a:srgbClr val="FFFF00"/>
              </a:highlight>
            </a:endParaRPr>
          </a:p>
          <a:p>
            <a:endParaRPr lang="en-US" sz="1800" dirty="0">
              <a:solidFill>
                <a:schemeClr val="tx1"/>
              </a:solidFill>
              <a:highlight>
                <a:srgbClr val="FFFF00"/>
              </a:highlight>
            </a:endParaRPr>
          </a:p>
        </p:txBody>
      </p:sp>
      <p:pic>
        <p:nvPicPr>
          <p:cNvPr id="8" name="Picture 7">
            <a:extLst>
              <a:ext uri="{FF2B5EF4-FFF2-40B4-BE49-F238E27FC236}">
                <a16:creationId xmlns:a16="http://schemas.microsoft.com/office/drawing/2014/main" id="{250F4245-9BE4-4809-1198-1084C636D12F}"/>
              </a:ext>
            </a:extLst>
          </p:cNvPr>
          <p:cNvPicPr>
            <a:picLocks noChangeAspect="1"/>
          </p:cNvPicPr>
          <p:nvPr/>
        </p:nvPicPr>
        <p:blipFill>
          <a:blip r:embed="rId2"/>
          <a:stretch>
            <a:fillRect/>
          </a:stretch>
        </p:blipFill>
        <p:spPr>
          <a:xfrm>
            <a:off x="5258314" y="2299335"/>
            <a:ext cx="6719373" cy="2372678"/>
          </a:xfrm>
          <a:prstGeom prst="rect">
            <a:avLst/>
          </a:prstGeom>
          <a:ln>
            <a:solidFill>
              <a:schemeClr val="tx2"/>
            </a:solidFill>
          </a:ln>
        </p:spPr>
      </p:pic>
    </p:spTree>
    <p:extLst>
      <p:ext uri="{BB962C8B-B14F-4D97-AF65-F5344CB8AC3E}">
        <p14:creationId xmlns:p14="http://schemas.microsoft.com/office/powerpoint/2010/main" val="971287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78CAB-D17C-45BE-32E1-F0064040667D}"/>
              </a:ext>
            </a:extLst>
          </p:cNvPr>
          <p:cNvSpPr>
            <a:spLocks noGrp="1"/>
          </p:cNvSpPr>
          <p:nvPr>
            <p:ph type="title"/>
          </p:nvPr>
        </p:nvSpPr>
        <p:spPr/>
        <p:txBody>
          <a:bodyPr/>
          <a:lstStyle/>
          <a:p>
            <a:r>
              <a:rPr lang="en-US" dirty="0"/>
              <a:t>Proposal</a:t>
            </a:r>
          </a:p>
        </p:txBody>
      </p:sp>
      <p:sp>
        <p:nvSpPr>
          <p:cNvPr id="4" name="Date Placeholder 3">
            <a:extLst>
              <a:ext uri="{FF2B5EF4-FFF2-40B4-BE49-F238E27FC236}">
                <a16:creationId xmlns:a16="http://schemas.microsoft.com/office/drawing/2014/main" id="{8678BE51-2E85-B393-4DB8-7CF0C0507CE2}"/>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ACD65135-2565-A0FD-D5B9-2F999535526B}"/>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48934D8D-F829-3567-AD12-786DE28B7B8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TextBox 6">
            <a:extLst>
              <a:ext uri="{FF2B5EF4-FFF2-40B4-BE49-F238E27FC236}">
                <a16:creationId xmlns:a16="http://schemas.microsoft.com/office/drawing/2014/main" id="{6C0BC2A4-5A0D-931E-F061-0B3D4BD03B16}"/>
              </a:ext>
            </a:extLst>
          </p:cNvPr>
          <p:cNvSpPr txBox="1"/>
          <p:nvPr/>
        </p:nvSpPr>
        <p:spPr>
          <a:xfrm>
            <a:off x="486201" y="1697511"/>
            <a:ext cx="4390599" cy="4801314"/>
          </a:xfrm>
          <a:prstGeom prst="rect">
            <a:avLst/>
          </a:prstGeom>
          <a:noFill/>
        </p:spPr>
        <p:txBody>
          <a:bodyPr wrap="square">
            <a:spAutoFit/>
          </a:bodyPr>
          <a:lstStyle/>
          <a:p>
            <a:pPr>
              <a:buFont typeface="Arial" panose="020B0604020202020204" pitchFamily="34" charset="0"/>
              <a:buChar char="•"/>
            </a:pPr>
            <a:r>
              <a:rPr lang="en-US" dirty="0">
                <a:solidFill>
                  <a:schemeClr val="tx1"/>
                </a:solidFill>
              </a:rPr>
              <a:t>AP compares MPDUs correctly received by the destination STA and Relay STA (based on ack frames received from the destination STA and the relay STA). </a:t>
            </a:r>
          </a:p>
          <a:p>
            <a:pPr>
              <a:buFont typeface="Arial" panose="020B0604020202020204" pitchFamily="34" charset="0"/>
              <a:buChar char="•"/>
            </a:pPr>
            <a:r>
              <a:rPr lang="en-US" dirty="0">
                <a:solidFill>
                  <a:schemeClr val="tx1"/>
                </a:solidFill>
              </a:rPr>
              <a:t> AP transmits a Trigger Frame to  the relay STA to send any MPDUs incorrectly received by the destination STA.</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Merge them </a:t>
            </a:r>
          </a:p>
          <a:p>
            <a:pPr>
              <a:buFont typeface="Arial" panose="020B0604020202020204" pitchFamily="34" charset="0"/>
              <a:buChar char="•"/>
            </a:pPr>
            <a:endParaRPr lang="en-US" sz="1800" dirty="0"/>
          </a:p>
        </p:txBody>
      </p:sp>
      <p:pic>
        <p:nvPicPr>
          <p:cNvPr id="8" name="Picture 7">
            <a:extLst>
              <a:ext uri="{FF2B5EF4-FFF2-40B4-BE49-F238E27FC236}">
                <a16:creationId xmlns:a16="http://schemas.microsoft.com/office/drawing/2014/main" id="{250F4245-9BE4-4809-1198-1084C636D12F}"/>
              </a:ext>
            </a:extLst>
          </p:cNvPr>
          <p:cNvPicPr>
            <a:picLocks noChangeAspect="1"/>
          </p:cNvPicPr>
          <p:nvPr/>
        </p:nvPicPr>
        <p:blipFill>
          <a:blip r:embed="rId2"/>
          <a:stretch>
            <a:fillRect/>
          </a:stretch>
        </p:blipFill>
        <p:spPr>
          <a:xfrm>
            <a:off x="5258314" y="2299335"/>
            <a:ext cx="6719373" cy="2372678"/>
          </a:xfrm>
          <a:prstGeom prst="rect">
            <a:avLst/>
          </a:prstGeom>
          <a:ln>
            <a:solidFill>
              <a:schemeClr val="tx2"/>
            </a:solidFill>
          </a:ln>
        </p:spPr>
      </p:pic>
    </p:spTree>
    <p:extLst>
      <p:ext uri="{BB962C8B-B14F-4D97-AF65-F5344CB8AC3E}">
        <p14:creationId xmlns:p14="http://schemas.microsoft.com/office/powerpoint/2010/main" val="341152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86A2-9E0C-0871-5145-24875A54B9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9B47A9-2F8B-1BF7-34D0-4322A2FFD7D2}"/>
              </a:ext>
            </a:extLst>
          </p:cNvPr>
          <p:cNvSpPr>
            <a:spLocks noGrp="1"/>
          </p:cNvSpPr>
          <p:nvPr>
            <p:ph type="title"/>
          </p:nvPr>
        </p:nvSpPr>
        <p:spPr>
          <a:xfrm>
            <a:off x="914401" y="685801"/>
            <a:ext cx="10361084" cy="609599"/>
          </a:xfrm>
        </p:spPr>
        <p:txBody>
          <a:bodyPr/>
          <a:lstStyle/>
          <a:p>
            <a:r>
              <a:rPr lang="en-US" dirty="0"/>
              <a:t>Link Quality Variation during Relaying</a:t>
            </a:r>
          </a:p>
        </p:txBody>
      </p:sp>
      <p:sp>
        <p:nvSpPr>
          <p:cNvPr id="4" name="Date Placeholder 3">
            <a:extLst>
              <a:ext uri="{FF2B5EF4-FFF2-40B4-BE49-F238E27FC236}">
                <a16:creationId xmlns:a16="http://schemas.microsoft.com/office/drawing/2014/main" id="{B6C44E74-DF3D-6588-9EA9-23787FFD9A3D}"/>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54B37D79-B2B0-7DEB-3316-2BF8B79F970F}"/>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5325FADF-950E-78FA-9E55-E4BF5CBF094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3" name="Content Placeholder 2">
            <a:extLst>
              <a:ext uri="{FF2B5EF4-FFF2-40B4-BE49-F238E27FC236}">
                <a16:creationId xmlns:a16="http://schemas.microsoft.com/office/drawing/2014/main" id="{0651BDE2-83D9-035D-4AEE-9FE850C013D1}"/>
              </a:ext>
            </a:extLst>
          </p:cNvPr>
          <p:cNvSpPr>
            <a:spLocks noGrp="1"/>
          </p:cNvSpPr>
          <p:nvPr>
            <p:ph idx="1"/>
          </p:nvPr>
        </p:nvSpPr>
        <p:spPr>
          <a:xfrm>
            <a:off x="340485" y="1793942"/>
            <a:ext cx="4950653" cy="4370853"/>
          </a:xfrm>
        </p:spPr>
        <p:txBody>
          <a:bodyPr>
            <a:noAutofit/>
          </a:bodyPr>
          <a:lstStyle/>
          <a:p>
            <a:pPr marL="342900" indent="-342900" defTabSz="914400" eaLnBrk="1" fontAlgn="auto" hangingPunct="1">
              <a:spcBef>
                <a:spcPts val="0"/>
              </a:spcBef>
              <a:spcAft>
                <a:spcPts val="0"/>
              </a:spcAft>
              <a:buClrTx/>
              <a:buSzTx/>
              <a:buFont typeface="Arial" panose="020B0604020202020204" pitchFamily="34" charset="0"/>
              <a:buChar char="•"/>
            </a:pPr>
            <a:r>
              <a:rPr lang="en-US" altLang="ko-KR" sz="1800" b="0" dirty="0">
                <a:cs typeface="Times New Roman" panose="02020603050405020304" pitchFamily="18" charset="0"/>
              </a:rPr>
              <a:t>Source STA may receive information about the link status between the candidate Relay STAs and the Destination STA, to select the Relay STA</a:t>
            </a:r>
            <a:r>
              <a:rPr lang="en-US" altLang="ko-KR" sz="1800" dirty="0">
                <a:cs typeface="Times New Roman" panose="02020603050405020304" pitchFamily="18" charset="0"/>
              </a:rPr>
              <a:t> for the data transmission.</a:t>
            </a:r>
          </a:p>
          <a:p>
            <a:pPr marL="342900" indent="-342900">
              <a:buFont typeface="Arial" panose="020B0604020202020204" pitchFamily="34" charset="0"/>
              <a:buChar char="•"/>
            </a:pPr>
            <a:endParaRPr lang="en-US" altLang="ko-KR" sz="1800" dirty="0">
              <a:cs typeface="Times New Roman" panose="02020603050405020304" pitchFamily="18" charset="0"/>
            </a:endParaRPr>
          </a:p>
          <a:p>
            <a:pPr marL="342900" indent="-342900">
              <a:spcBef>
                <a:spcPts val="0"/>
              </a:spcBef>
              <a:buFont typeface="Arial" panose="020B0604020202020204" pitchFamily="34" charset="0"/>
              <a:buChar char="•"/>
            </a:pPr>
            <a:r>
              <a:rPr lang="en-US" sz="1800" b="0" dirty="0">
                <a:solidFill>
                  <a:srgbClr val="000000"/>
                </a:solidFill>
              </a:rPr>
              <a:t>If there is a change in the quality of the link between Relay STA and Destination STA, source STA may use this information to adjust its own transmission parameters used for transmission to the Relay STA.</a:t>
            </a:r>
          </a:p>
          <a:p>
            <a:pPr marL="342900" indent="-342900">
              <a:spcBef>
                <a:spcPts val="0"/>
              </a:spcBef>
            </a:pPr>
            <a:endParaRPr lang="en-US" sz="1800" dirty="0">
              <a:solidFill>
                <a:srgbClr val="000000"/>
              </a:solidFill>
            </a:endParaRPr>
          </a:p>
          <a:p>
            <a:pPr marL="800100" lvl="1" indent="-342900">
              <a:spcBef>
                <a:spcPts val="0"/>
              </a:spcBef>
            </a:pPr>
            <a:r>
              <a:rPr lang="en-US" sz="1400" dirty="0">
                <a:solidFill>
                  <a:srgbClr val="000000"/>
                </a:solidFill>
              </a:rPr>
              <a:t>For example, the Modulation and Coding Scheme between source and relay may need to be updated. </a:t>
            </a:r>
          </a:p>
          <a:p>
            <a:pPr marL="342900" indent="-342900">
              <a:buFont typeface="Arial" panose="020B0604020202020204" pitchFamily="34" charset="0"/>
              <a:buChar char="•"/>
            </a:pPr>
            <a:endParaRPr lang="en-US" altLang="ko-KR" sz="1800" b="0" dirty="0">
              <a:cs typeface="Times New Roman" panose="02020603050405020304" pitchFamily="18" charset="0"/>
            </a:endParaRPr>
          </a:p>
          <a:p>
            <a:pPr>
              <a:buNone/>
            </a:pPr>
            <a:endParaRPr lang="en-US" sz="1800" b="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182F9FAA-DE07-3244-DC6B-C2482E071468}"/>
              </a:ext>
            </a:extLst>
          </p:cNvPr>
          <p:cNvPicPr>
            <a:picLocks noChangeAspect="1"/>
          </p:cNvPicPr>
          <p:nvPr/>
        </p:nvPicPr>
        <p:blipFill>
          <a:blip r:embed="rId3"/>
          <a:stretch>
            <a:fillRect/>
          </a:stretch>
        </p:blipFill>
        <p:spPr>
          <a:xfrm>
            <a:off x="5688447" y="2278576"/>
            <a:ext cx="5913120" cy="2613660"/>
          </a:xfrm>
          <a:prstGeom prst="rect">
            <a:avLst/>
          </a:prstGeom>
        </p:spPr>
      </p:pic>
    </p:spTree>
    <p:extLst>
      <p:ext uri="{BB962C8B-B14F-4D97-AF65-F5344CB8AC3E}">
        <p14:creationId xmlns:p14="http://schemas.microsoft.com/office/powerpoint/2010/main" val="1691802676"/>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104311</TotalTime>
  <Words>1009</Words>
  <Application>Microsoft Office PowerPoint</Application>
  <PresentationFormat>Widescreen</PresentationFormat>
  <Paragraphs>144</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Batang</vt:lpstr>
      <vt:lpstr>Arial</vt:lpstr>
      <vt:lpstr>Calibri</vt:lpstr>
      <vt:lpstr>Times New Roman</vt:lpstr>
      <vt:lpstr>Verdana</vt:lpstr>
      <vt:lpstr>802-11 Theme</vt:lpstr>
      <vt:lpstr>Enhancements on Relaying for UHR</vt:lpstr>
      <vt:lpstr>Introduction</vt:lpstr>
      <vt:lpstr>TXS based Relaying</vt:lpstr>
      <vt:lpstr>Relaying Failure due to Limited Time</vt:lpstr>
      <vt:lpstr>Proposal </vt:lpstr>
      <vt:lpstr>Necessity of Relaying </vt:lpstr>
      <vt:lpstr>Proposal</vt:lpstr>
      <vt:lpstr>Proposal</vt:lpstr>
      <vt:lpstr>Link Quality Variation during Relaying</vt:lpstr>
      <vt:lpstr>Current Status </vt:lpstr>
      <vt:lpstr>Proposal </vt:lpstr>
      <vt:lpstr>Conclusion</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Tuncer Baykas</dc:creator>
  <dc:description>Tuncer Baykas (Ofinno)</dc:description>
  <cp:lastModifiedBy>Tuncer Baykas</cp:lastModifiedBy>
  <cp:revision>91</cp:revision>
  <cp:lastPrinted>1601-01-01T00:00:00Z</cp:lastPrinted>
  <dcterms:created xsi:type="dcterms:W3CDTF">2020-01-12T14:48:27Z</dcterms:created>
  <dcterms:modified xsi:type="dcterms:W3CDTF">2024-09-25T10:43:09Z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