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3IC4s//SU3VWN1WHN2icmpbE0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8FFF4A-B05D-4A9C-BA83-04FF87E5D0CD}">
  <a:tblStyle styleId="{B48FFF4A-B05D-4A9C-BA83-04FF87E5D0C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29" d="100"/>
          <a:sy n="129" d="100"/>
        </p:scale>
        <p:origin x="72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209481" y="97192"/>
            <a:ext cx="2224699" cy="21757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301468" y="9089766"/>
            <a:ext cx="524569" cy="186495"/>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41468" y="9089766"/>
            <a:ext cx="727577" cy="1864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41467" y="9088160"/>
            <a:ext cx="5619541"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63419" y="300316"/>
            <a:ext cx="5775639"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hdr" idx="2"/>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96" name="Google Shape;96;p1: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97" name="Google Shape;97;p1: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98" name="Google Shape;98;p1: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99" name="Google Shape;99;p1:notes"/>
          <p:cNvSpPr>
            <a:spLocks noGrp="1" noRot="1" noChangeAspect="1"/>
          </p:cNvSpPr>
          <p:nvPr>
            <p:ph type="sldImg" idx="3"/>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5" name="Google Shape;215;p3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7" name="Google Shape;217;p3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18" name="Google Shape;218;p3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19" name="Google Shape;219;p3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d71fdb8f5_0_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9" name="Google Shape;229;g2fd71fdb8f5_0_0: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fd71fdb8f5_0_0: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1" name="Google Shape;231;g2fd71fdb8f5_0_0: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2" name="Google Shape;232;g2fd71fdb8f5_0_0: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233" name="Google Shape;233;g2fd71fdb8f5_0_0: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d71fdb8f5_0_1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3" name="Google Shape;243;g2fd71fdb8f5_0_13: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2fd71fdb8f5_0_13: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5" name="Google Shape;245;g2fd71fdb8f5_0_13: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6" name="Google Shape;246;g2fd71fdb8f5_0_13: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247" name="Google Shape;247;g2fd71fdb8f5_0_13: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57" name="Google Shape;257;p40: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40: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59" name="Google Shape;259;p40: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60" name="Google Shape;260;p40: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61" name="Google Shape;261;p40:notes"/>
          <p:cNvSpPr txBox="1">
            <a:spLocks noGrp="1"/>
          </p:cNvSpPr>
          <p:nvPr>
            <p:ph type="sldNum" idx="12"/>
          </p:nvPr>
        </p:nvSpPr>
        <p:spPr>
          <a:xfrm>
            <a:off x="3333234" y="9089766"/>
            <a:ext cx="4929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71" name="Google Shape;271;p10: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0: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73" name="Google Shape;273;p10: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74" name="Google Shape;274;p10: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75" name="Google Shape;275;p10: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5" name="Google Shape;285;p1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86" name="Google Shape;286;p18: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95" name="Google Shape;295;p1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97" name="Google Shape;297;p1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98" name="Google Shape;298;p1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99" name="Google Shape;299;p13: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9" name="Google Shape;309;p41: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41: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11" name="Google Shape;311;p41: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312" name="Google Shape;312;p41: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313" name="Google Shape;313;p41: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2: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4" name="Google Shape;324;p42: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325" name="Google Shape;325;p42:notes"/>
          <p:cNvSpPr txBox="1">
            <a:spLocks noGrp="1"/>
          </p:cNvSpPr>
          <p:nvPr>
            <p:ph type="sldNum" idx="12"/>
          </p:nvPr>
        </p:nvSpPr>
        <p:spPr>
          <a:xfrm>
            <a:off x="3301468" y="9089766"/>
            <a:ext cx="5247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r>
              <a:rPr lang="en-US"/>
              <a:t>Page </a:t>
            </a: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337" name="Google Shape;337;p1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11" name="Google Shape;111;p5: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5: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13" name="Google Shape;113;p5: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14" name="Google Shape;114;p5: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15" name="Google Shape;115;p5: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6ecf5ee16_1_5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45" name="Google Shape;345;g276ecf5ee16_1_5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76ecf5ee16_1_5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47" name="Google Shape;347;g276ecf5ee16_1_5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48" name="Google Shape;348;g276ecf5ee16_1_5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349" name="Google Shape;349;g276ecf5ee16_1_5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4" name="Google Shape;124;p6: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6" name="Google Shape;126;p6: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27" name="Google Shape;127;p6: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28" name="Google Shape;128;p6: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8" name="Google Shape;138;p7: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39" name="Google Shape;139;p7: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40" name="Google Shape;140;p7: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41" name="Google Shape;141;p7: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0" lvl="4" indent="0" algn="r" rtl="0">
              <a:lnSpc>
                <a:spcPct val="100000"/>
              </a:lnSpc>
              <a:spcBef>
                <a:spcPts val="0"/>
              </a:spcBef>
              <a:spcAft>
                <a:spcPts val="0"/>
              </a:spcAft>
              <a:buSzPts val="1400"/>
              <a:buNone/>
            </a:pPr>
            <a:r>
              <a:rPr lang="en-US"/>
              <a:t>John Doe, Some Company</a:t>
            </a:r>
            <a:endParaRPr/>
          </a:p>
        </p:txBody>
      </p:sp>
      <p:sp>
        <p:nvSpPr>
          <p:cNvPr id="142" name="Google Shape;142;p7: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a:t>Page </a:t>
            </a: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p8: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p8: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p8: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55" name="Google Shape;155;p8: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7" name="Google Shape;167;p9: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9" name="Google Shape;169;p9: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70" name="Google Shape;170;p9: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171" name="Google Shape;171;p9:notes"/>
          <p:cNvSpPr txBox="1">
            <a:spLocks noGrp="1"/>
          </p:cNvSpPr>
          <p:nvPr>
            <p:ph type="sldNum" idx="12"/>
          </p:nvPr>
        </p:nvSpPr>
        <p:spPr>
          <a:xfrm>
            <a:off x="3405407" y="9089766"/>
            <a:ext cx="420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80" name="Google Shape;180;p11: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82" name="Google Shape;182;p11: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3" name="Google Shape;183;p11: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184" name="Google Shape;184;p11:notes"/>
          <p:cNvSpPr txBox="1">
            <a:spLocks noGrp="1"/>
          </p:cNvSpPr>
          <p:nvPr>
            <p:ph type="sldNum" idx="12"/>
          </p:nvPr>
        </p:nvSpPr>
        <p:spPr>
          <a:xfrm>
            <a:off x="3333234" y="9089766"/>
            <a:ext cx="4929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4" name="Google Shape;194;p12: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p12:notes"/>
          <p:cNvSpPr txBox="1">
            <a:spLocks noGrp="1"/>
          </p:cNvSpPr>
          <p:nvPr>
            <p:ph type="sldNum" idx="12"/>
          </p:nvPr>
        </p:nvSpPr>
        <p:spPr>
          <a:xfrm>
            <a:off x="3301468" y="9089766"/>
            <a:ext cx="5247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6: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206" name="Google Shape;206;p3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5006622" y="6475413"/>
            <a:ext cx="353730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696913" y="332601"/>
            <a:ext cx="219304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5950132" y="6475413"/>
            <a:ext cx="259379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34"/>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4"/>
          <p:cNvSpPr txBox="1">
            <a:spLocks noGrp="1"/>
          </p:cNvSpPr>
          <p:nvPr>
            <p:ph type="dt" idx="10"/>
          </p:nvPr>
        </p:nvSpPr>
        <p:spPr>
          <a:xfrm>
            <a:off x="696913" y="332601"/>
            <a:ext cx="2136598"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ftr" idx="11"/>
          </p:nvPr>
        </p:nvSpPr>
        <p:spPr>
          <a:xfrm>
            <a:off x="5672668" y="6475413"/>
            <a:ext cx="287125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91"/>
        <p:cNvGrpSpPr/>
        <p:nvPr/>
      </p:nvGrpSpPr>
      <p:grpSpPr>
        <a:xfrm>
          <a:off x="0" y="0"/>
          <a:ext cx="0" cy="0"/>
          <a:chOff x="0" y="0"/>
          <a:chExt cx="0" cy="0"/>
        </a:xfrm>
      </p:grpSpPr>
      <p:sp>
        <p:nvSpPr>
          <p:cNvPr id="92" name="Google Shape;92;p35"/>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5"/>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25"/>
          <p:cNvSpPr txBox="1">
            <a:spLocks noGrp="1"/>
          </p:cNvSpPr>
          <p:nvPr>
            <p:ph type="dt" idx="10"/>
          </p:nvPr>
        </p:nvSpPr>
        <p:spPr>
          <a:xfrm>
            <a:off x="696913" y="332601"/>
            <a:ext cx="231722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5384800" y="6475413"/>
            <a:ext cx="315912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6" name="Google Shape;36;p26"/>
          <p:cNvSpPr txBox="1">
            <a:spLocks noGrp="1"/>
          </p:cNvSpPr>
          <p:nvPr>
            <p:ph type="dt" idx="10"/>
          </p:nvPr>
        </p:nvSpPr>
        <p:spPr>
          <a:xfrm>
            <a:off x="696913" y="332601"/>
            <a:ext cx="266153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5616222" y="6475413"/>
            <a:ext cx="2927703"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27"/>
          <p:cNvSpPr txBox="1">
            <a:spLocks noGrp="1"/>
          </p:cNvSpPr>
          <p:nvPr>
            <p:ph type="ctrTitle"/>
          </p:nvPr>
        </p:nvSpPr>
        <p:spPr>
          <a:xfrm>
            <a:off x="685800" y="2130425"/>
            <a:ext cx="7772400" cy="1470025"/>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27"/>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lnSpc>
                <a:spcPct val="100000"/>
              </a:lnSpc>
              <a:spcBef>
                <a:spcPts val="480"/>
              </a:spcBef>
              <a:spcAft>
                <a:spcPts val="0"/>
              </a:spcAft>
              <a:buClr>
                <a:schemeClr val="dk1"/>
              </a:buClr>
              <a:buSzPts val="2400"/>
              <a:buFont typeface="Times New Roman"/>
              <a:buNone/>
              <a:defRPr/>
            </a:lvl1pPr>
            <a:lvl2pPr lvl="1" algn="ctr">
              <a:lnSpc>
                <a:spcPct val="100000"/>
              </a:lnSpc>
              <a:spcBef>
                <a:spcPts val="400"/>
              </a:spcBef>
              <a:spcAft>
                <a:spcPts val="0"/>
              </a:spcAft>
              <a:buClr>
                <a:schemeClr val="dk1"/>
              </a:buClr>
              <a:buSzPts val="2000"/>
              <a:buFont typeface="Times New Roman"/>
              <a:buNone/>
              <a:defRPr/>
            </a:lvl2pPr>
            <a:lvl3pPr lvl="2" algn="ctr">
              <a:lnSpc>
                <a:spcPct val="100000"/>
              </a:lnSpc>
              <a:spcBef>
                <a:spcPts val="360"/>
              </a:spcBef>
              <a:spcAft>
                <a:spcPts val="0"/>
              </a:spcAft>
              <a:buClr>
                <a:schemeClr val="dk1"/>
              </a:buClr>
              <a:buSzPts val="1800"/>
              <a:buFont typeface="Times New Roman"/>
              <a:buNone/>
              <a:defRPr/>
            </a:lvl3pPr>
            <a:lvl4pPr lvl="3" algn="ctr">
              <a:lnSpc>
                <a:spcPct val="100000"/>
              </a:lnSpc>
              <a:spcBef>
                <a:spcPts val="320"/>
              </a:spcBef>
              <a:spcAft>
                <a:spcPts val="0"/>
              </a:spcAft>
              <a:buClr>
                <a:schemeClr val="dk1"/>
              </a:buClr>
              <a:buSzPts val="1600"/>
              <a:buFont typeface="Times New Roman"/>
              <a:buNone/>
              <a:defRPr/>
            </a:lvl4pPr>
            <a:lvl5pPr lvl="4" algn="ctr">
              <a:lnSpc>
                <a:spcPct val="100000"/>
              </a:lnSpc>
              <a:spcBef>
                <a:spcPts val="320"/>
              </a:spcBef>
              <a:spcAft>
                <a:spcPts val="0"/>
              </a:spcAft>
              <a:buClr>
                <a:schemeClr val="dk1"/>
              </a:buClr>
              <a:buSzPts val="1600"/>
              <a:buFont typeface="Times New Roman"/>
              <a:buNone/>
              <a:defRPr/>
            </a:lvl5pPr>
            <a:lvl6pPr lvl="5" algn="ctr">
              <a:lnSpc>
                <a:spcPct val="100000"/>
              </a:lnSpc>
              <a:spcBef>
                <a:spcPts val="320"/>
              </a:spcBef>
              <a:spcAft>
                <a:spcPts val="0"/>
              </a:spcAft>
              <a:buClr>
                <a:schemeClr val="dk1"/>
              </a:buClr>
              <a:buSzPts val="1600"/>
              <a:buFont typeface="Times New Roman"/>
              <a:buNone/>
              <a:defRPr/>
            </a:lvl6pPr>
            <a:lvl7pPr lvl="6" algn="ctr">
              <a:lnSpc>
                <a:spcPct val="100000"/>
              </a:lnSpc>
              <a:spcBef>
                <a:spcPts val="320"/>
              </a:spcBef>
              <a:spcAft>
                <a:spcPts val="0"/>
              </a:spcAft>
              <a:buClr>
                <a:schemeClr val="dk1"/>
              </a:buClr>
              <a:buSzPts val="1600"/>
              <a:buFont typeface="Times New Roman"/>
              <a:buNone/>
              <a:defRPr/>
            </a:lvl7pPr>
            <a:lvl8pPr lvl="7" algn="ctr">
              <a:lnSpc>
                <a:spcPct val="100000"/>
              </a:lnSpc>
              <a:spcBef>
                <a:spcPts val="320"/>
              </a:spcBef>
              <a:spcAft>
                <a:spcPts val="0"/>
              </a:spcAft>
              <a:buClr>
                <a:schemeClr val="dk1"/>
              </a:buClr>
              <a:buSzPts val="1600"/>
              <a:buFont typeface="Times New Roman"/>
              <a:buNone/>
              <a:defRPr/>
            </a:lvl8pPr>
            <a:lvl9pPr lvl="8" algn="ctr">
              <a:lnSpc>
                <a:spcPct val="100000"/>
              </a:lnSpc>
              <a:spcBef>
                <a:spcPts val="320"/>
              </a:spcBef>
              <a:spcAft>
                <a:spcPts val="0"/>
              </a:spcAft>
              <a:buClr>
                <a:schemeClr val="dk1"/>
              </a:buClr>
              <a:buSzPts val="1600"/>
              <a:buFont typeface="Times New Roman"/>
              <a:buNone/>
              <a:defRPr/>
            </a:lvl9pPr>
          </a:lstStyle>
          <a:p>
            <a:endParaRPr/>
          </a:p>
        </p:txBody>
      </p:sp>
      <p:sp>
        <p:nvSpPr>
          <p:cNvPr id="42" name="Google Shape;42;p27"/>
          <p:cNvSpPr txBox="1">
            <a:spLocks noGrp="1"/>
          </p:cNvSpPr>
          <p:nvPr>
            <p:ph type="dt" idx="10"/>
          </p:nvPr>
        </p:nvSpPr>
        <p:spPr>
          <a:xfrm>
            <a:off x="696912" y="332601"/>
            <a:ext cx="215353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5554134" y="6475413"/>
            <a:ext cx="2989792"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8" name="Google Shape;48;p28"/>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9" name="Google Shape;49;p28"/>
          <p:cNvSpPr txBox="1">
            <a:spLocks noGrp="1"/>
          </p:cNvSpPr>
          <p:nvPr>
            <p:ph type="dt" idx="10"/>
          </p:nvPr>
        </p:nvSpPr>
        <p:spPr>
          <a:xfrm>
            <a:off x="696913" y="332601"/>
            <a:ext cx="2170465"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5475112" y="6475413"/>
            <a:ext cx="306881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5" name="Google Shape;55;p29"/>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6" name="Google Shape;56;p29"/>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7" name="Google Shape;57;p29"/>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8" name="Google Shape;58;p29"/>
          <p:cNvSpPr txBox="1">
            <a:spLocks noGrp="1"/>
          </p:cNvSpPr>
          <p:nvPr>
            <p:ph type="dt" idx="10"/>
          </p:nvPr>
        </p:nvSpPr>
        <p:spPr>
          <a:xfrm>
            <a:off x="696913" y="332601"/>
            <a:ext cx="234544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5537200" y="6475413"/>
            <a:ext cx="300672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0"/>
          <p:cNvSpPr txBox="1">
            <a:spLocks noGrp="1"/>
          </p:cNvSpPr>
          <p:nvPr>
            <p:ph type="dt" idx="10"/>
          </p:nvPr>
        </p:nvSpPr>
        <p:spPr>
          <a:xfrm>
            <a:off x="696913" y="332601"/>
            <a:ext cx="2435754"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5554134" y="6475413"/>
            <a:ext cx="2989792"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8" name="Google Shape;68;p31"/>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31"/>
          <p:cNvSpPr txBox="1">
            <a:spLocks noGrp="1"/>
          </p:cNvSpPr>
          <p:nvPr>
            <p:ph type="dt" idx="10"/>
          </p:nvPr>
        </p:nvSpPr>
        <p:spPr>
          <a:xfrm>
            <a:off x="696913" y="332601"/>
            <a:ext cx="2130954"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5441244" y="6475413"/>
            <a:ext cx="3102681"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2"/>
          <p:cNvSpPr>
            <a:spLocks noGrp="1"/>
          </p:cNvSpPr>
          <p:nvPr>
            <p:ph type="pic" idx="2"/>
          </p:nvPr>
        </p:nvSpPr>
        <p:spPr>
          <a:xfrm>
            <a:off x="1792288" y="612775"/>
            <a:ext cx="5486400" cy="4114800"/>
          </a:xfrm>
          <a:prstGeom prst="rect">
            <a:avLst/>
          </a:prstGeom>
          <a:noFill/>
          <a:ln>
            <a:noFill/>
          </a:ln>
        </p:spPr>
      </p:sp>
      <p:sp>
        <p:nvSpPr>
          <p:cNvPr id="75" name="Google Shape;75;p32"/>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76" name="Google Shape;76;p32"/>
          <p:cNvSpPr txBox="1">
            <a:spLocks noGrp="1"/>
          </p:cNvSpPr>
          <p:nvPr>
            <p:ph type="dt" idx="10"/>
          </p:nvPr>
        </p:nvSpPr>
        <p:spPr>
          <a:xfrm>
            <a:off x="696913" y="332601"/>
            <a:ext cx="22607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5878286" y="6475413"/>
            <a:ext cx="2665639"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2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2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3"/>
          <p:cNvSpPr txBox="1">
            <a:spLocks noGrp="1"/>
          </p:cNvSpPr>
          <p:nvPr>
            <p:ph type="dt" idx="10"/>
          </p:nvPr>
        </p:nvSpPr>
        <p:spPr>
          <a:xfrm>
            <a:off x="696913" y="332601"/>
            <a:ext cx="232286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3"/>
          <p:cNvSpPr txBox="1">
            <a:spLocks noGrp="1"/>
          </p:cNvSpPr>
          <p:nvPr>
            <p:ph type="ftr" idx="11"/>
          </p:nvPr>
        </p:nvSpPr>
        <p:spPr>
          <a:xfrm>
            <a:off x="5537200" y="6475413"/>
            <a:ext cx="3006726"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23"/>
          <p:cNvSpPr/>
          <p:nvPr/>
        </p:nvSpPr>
        <p:spPr>
          <a:xfrm>
            <a:off x="4344989" y="332601"/>
            <a:ext cx="4100512"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802.11-24-1571-01-00bn</a:t>
            </a:r>
            <a:endParaRPr sz="1400" b="0" i="0" u="none" strike="noStrike" cap="none" dirty="0">
              <a:solidFill>
                <a:srgbClr val="000000"/>
              </a:solidFill>
              <a:latin typeface="Arial"/>
              <a:ea typeface="Arial"/>
              <a:cs typeface="Arial"/>
              <a:sym typeface="Arial"/>
            </a:endParaRPr>
          </a:p>
        </p:txBody>
      </p:sp>
      <p:cxnSp>
        <p:nvCxnSpPr>
          <p:cNvPr id="19" name="Google Shape;19;p23"/>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23"/>
          <p:cNvSpPr/>
          <p:nvPr/>
        </p:nvSpPr>
        <p:spPr>
          <a:xfrm>
            <a:off x="685799" y="6475413"/>
            <a:ext cx="1338943"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23"/>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o.montreuil@broadco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ethna@broadcom.com" TargetMode="External"/><Relationship Id="rId5" Type="http://schemas.openxmlformats.org/officeDocument/2006/relationships/hyperlink" Target="mailto:ron.porat@broadcom.com" TargetMode="External"/><Relationship Id="rId4" Type="http://schemas.openxmlformats.org/officeDocument/2006/relationships/hyperlink" Target="mailto:karim.nassiri-toussi@broadco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xchange_matri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ftr" idx="11"/>
          </p:nvPr>
        </p:nvSpPr>
        <p:spPr>
          <a:xfrm>
            <a:off x="5169647" y="6475413"/>
            <a:ext cx="3374279"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03" name="Google Shape;103;p1"/>
          <p:cNvSpPr txBox="1">
            <a:spLocks noGrp="1"/>
          </p:cNvSpPr>
          <p:nvPr>
            <p:ph type="title"/>
          </p:nvPr>
        </p:nvSpPr>
        <p:spPr>
          <a:xfrm>
            <a:off x="381000" y="685800"/>
            <a:ext cx="83058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Enhanced Long Range (ELR) Mark Symbols Design</a:t>
            </a:r>
            <a:endParaRPr/>
          </a:p>
        </p:txBody>
      </p:sp>
      <p:sp>
        <p:nvSpPr>
          <p:cNvPr id="104" name="Google Shape;104;p1"/>
          <p:cNvSpPr txBox="1">
            <a:spLocks noGrp="1"/>
          </p:cNvSpPr>
          <p:nvPr>
            <p:ph type="body" idx="1"/>
          </p:nvPr>
        </p:nvSpPr>
        <p:spPr>
          <a:xfrm>
            <a:off x="685800" y="1752600"/>
            <a:ext cx="7772400" cy="3810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a:t>Date:</a:t>
            </a:r>
            <a:r>
              <a:rPr lang="en-US" sz="2000" b="0"/>
              <a:t> 2024-09-08</a:t>
            </a:r>
            <a:endParaRPr/>
          </a:p>
        </p:txBody>
      </p:sp>
      <p:sp>
        <p:nvSpPr>
          <p:cNvPr id="105" name="Google Shape;105;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sp>
        <p:nvSpPr>
          <p:cNvPr id="106" name="Google Shape;106;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107" name="Google Shape;107;p1"/>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graphicFrame>
        <p:nvGraphicFramePr>
          <p:cNvPr id="108" name="Google Shape;108;p1"/>
          <p:cNvGraphicFramePr/>
          <p:nvPr/>
        </p:nvGraphicFramePr>
        <p:xfrm>
          <a:off x="687294" y="2824688"/>
          <a:ext cx="7770925" cy="1933880"/>
        </p:xfrm>
        <a:graphic>
          <a:graphicData uri="http://schemas.openxmlformats.org/drawingml/2006/table">
            <a:tbl>
              <a:tblPr>
                <a:noFill/>
                <a:tableStyleId>{B48FFF4A-B05D-4A9C-BA83-04FF87E5D0CD}</a:tableStyleId>
              </a:tblPr>
              <a:tblGrid>
                <a:gridCol w="1903500">
                  <a:extLst>
                    <a:ext uri="{9D8B030D-6E8A-4147-A177-3AD203B41FA5}">
                      <a16:colId xmlns:a16="http://schemas.microsoft.com/office/drawing/2014/main" val="20000"/>
                    </a:ext>
                  </a:extLst>
                </a:gridCol>
                <a:gridCol w="1161475">
                  <a:extLst>
                    <a:ext uri="{9D8B030D-6E8A-4147-A177-3AD203B41FA5}">
                      <a16:colId xmlns:a16="http://schemas.microsoft.com/office/drawing/2014/main" val="20001"/>
                    </a:ext>
                  </a:extLst>
                </a:gridCol>
                <a:gridCol w="1821200">
                  <a:extLst>
                    <a:ext uri="{9D8B030D-6E8A-4147-A177-3AD203B41FA5}">
                      <a16:colId xmlns:a16="http://schemas.microsoft.com/office/drawing/2014/main" val="20002"/>
                    </a:ext>
                  </a:extLst>
                </a:gridCol>
                <a:gridCol w="860675">
                  <a:extLst>
                    <a:ext uri="{9D8B030D-6E8A-4147-A177-3AD203B41FA5}">
                      <a16:colId xmlns:a16="http://schemas.microsoft.com/office/drawing/2014/main" val="20003"/>
                    </a:ext>
                  </a:extLst>
                </a:gridCol>
                <a:gridCol w="2024075">
                  <a:extLst>
                    <a:ext uri="{9D8B030D-6E8A-4147-A177-3AD203B41FA5}">
                      <a16:colId xmlns:a16="http://schemas.microsoft.com/office/drawing/2014/main" val="20004"/>
                    </a:ext>
                  </a:extLst>
                </a:gridCol>
              </a:tblGrid>
              <a:tr h="3034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Name</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Affiliation</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Address</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Phone</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Email</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8475">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Leo Montreuil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Broadcom Inc</a:t>
                      </a:r>
                      <a:endParaRPr sz="16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16340 W Bernardo Dr, San Diego, CA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6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6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3"/>
                        </a:rPr>
                        <a:t>leo.montreuil@broadcom.com</a:t>
                      </a:r>
                      <a:r>
                        <a:rPr lang="en-US" sz="1400" b="0" u="none" strike="noStrike" cap="none">
                          <a:latin typeface="Times New Roman"/>
                          <a:ea typeface="Times New Roman"/>
                          <a:cs typeface="Times New Roman"/>
                          <a:sym typeface="Times New Roman"/>
                        </a:rPr>
                        <a:t> </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177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4"/>
                        </a:rPr>
                        <a:t>karim.nassiri-toussi@broadcom.com</a:t>
                      </a:r>
                      <a:endParaRPr sz="1400" b="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207000">
                <a:tc>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Karim Nassiri Toussi</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217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Ron Porat</a:t>
                      </a:r>
                      <a:endParaRPr sz="1600" u="none" strike="noStrike" cap="none"/>
                    </a:p>
                  </a:txBody>
                  <a:tcPr marL="91450" marR="91450" marT="45725" marB="45725">
                    <a:lnT w="12700" cap="flat" cmpd="sng">
                      <a:solidFill>
                        <a:srgbClr val="000000"/>
                      </a:solidFill>
                      <a:prstDash val="solid"/>
                      <a:round/>
                      <a:headEnd type="none" w="sm" len="sm"/>
                      <a:tailEnd type="none" w="sm" len="sm"/>
                    </a:lnT>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5"/>
                        </a:rPr>
                        <a:t>ron.porat@broadcom.com</a:t>
                      </a:r>
                      <a:r>
                        <a:rPr lang="en-US" sz="1400" b="0" u="none" strike="noStrike" cap="none">
                          <a:latin typeface="Times New Roman"/>
                          <a:ea typeface="Times New Roman"/>
                          <a:cs typeface="Times New Roman"/>
                          <a:sym typeface="Times New Roman"/>
                        </a:rPr>
                        <a:t> </a:t>
                      </a:r>
                      <a:endParaRPr sz="1400" b="0" u="none" strike="noStrike" cap="none"/>
                    </a:p>
                  </a:txBody>
                  <a:tcPr marL="60700" marR="60700" marT="0" marB="0" anchor="ctr">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203200">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Rethna Pulikkoonattu</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384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6"/>
                        </a:rPr>
                        <a:t>rethna@broadcom.com</a:t>
                      </a:r>
                      <a:r>
                        <a:rPr lang="en-US" sz="1400" b="0" u="none" strike="noStrike" cap="none">
                          <a:latin typeface="Times New Roman"/>
                          <a:ea typeface="Times New Roman"/>
                          <a:cs typeface="Times New Roman"/>
                          <a:sym typeface="Times New Roman"/>
                        </a:rPr>
                        <a:t>  </a:t>
                      </a:r>
                      <a:endParaRPr sz="1400" b="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Performance : 1x2 D-NLOS</a:t>
            </a:r>
            <a:endParaRPr sz="2800"/>
          </a:p>
        </p:txBody>
      </p:sp>
      <p:sp>
        <p:nvSpPr>
          <p:cNvPr id="222" name="Google Shape;222;p37"/>
          <p:cNvSpPr txBox="1">
            <a:spLocks noGrp="1"/>
          </p:cNvSpPr>
          <p:nvPr>
            <p:ph type="ftr" idx="11"/>
          </p:nvPr>
        </p:nvSpPr>
        <p:spPr>
          <a:xfrm>
            <a:off x="5606143" y="6475413"/>
            <a:ext cx="293785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223" name="Google Shape;223;p3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224" name="Google Shape;224;p37"/>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25" name="Google Shape;225;p37"/>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Without  RF impairments and Phase Tracking</a:t>
            </a:r>
            <a:endParaRPr sz="19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226" name="Google Shape;226;p37" descr="A graph of a data analysis&#10;&#10;Description automatically generated with medium confidence"/>
          <p:cNvPicPr preferRelativeResize="0"/>
          <p:nvPr/>
        </p:nvPicPr>
        <p:blipFill rotWithShape="1">
          <a:blip r:embed="rId3">
            <a:alphaModFix/>
          </a:blip>
          <a:srcRect/>
          <a:stretch/>
        </p:blipFill>
        <p:spPr>
          <a:xfrm>
            <a:off x="1325880" y="1389399"/>
            <a:ext cx="6497301" cy="4872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fd71fdb8f5_0_0"/>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Performance : 1x2 D-NLOS</a:t>
            </a:r>
            <a:endParaRPr sz="2800"/>
          </a:p>
        </p:txBody>
      </p:sp>
      <p:sp>
        <p:nvSpPr>
          <p:cNvPr id="236" name="Google Shape;236;g2fd71fdb8f5_0_0"/>
          <p:cNvSpPr txBox="1">
            <a:spLocks noGrp="1"/>
          </p:cNvSpPr>
          <p:nvPr>
            <p:ph type="ftr" idx="11"/>
          </p:nvPr>
        </p:nvSpPr>
        <p:spPr>
          <a:xfrm>
            <a:off x="5769429" y="6475413"/>
            <a:ext cx="27747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237" name="Google Shape;237;g2fd71fdb8f5_0_0"/>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38" name="Google Shape;238;g2fd71fdb8f5_0_0"/>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39" name="Google Shape;239;g2fd71fdb8f5_0_0"/>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 residual CFO (ΔF=16KHz) and Phase Tracking </a:t>
            </a:r>
            <a:endParaRPr sz="1400" b="0"/>
          </a:p>
        </p:txBody>
      </p:sp>
      <p:pic>
        <p:nvPicPr>
          <p:cNvPr id="240" name="Google Shape;240;g2fd71fdb8f5_0_0"/>
          <p:cNvPicPr preferRelativeResize="0"/>
          <p:nvPr/>
        </p:nvPicPr>
        <p:blipFill rotWithShape="1">
          <a:blip r:embed="rId3">
            <a:alphaModFix/>
          </a:blip>
          <a:srcRect/>
          <a:stretch/>
        </p:blipFill>
        <p:spPr>
          <a:xfrm>
            <a:off x="1325880" y="1389888"/>
            <a:ext cx="6497301" cy="4872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fd71fdb8f5_0_13"/>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Performance : 2x4 D-NLOS</a:t>
            </a:r>
            <a:endParaRPr sz="2800"/>
          </a:p>
        </p:txBody>
      </p:sp>
      <p:sp>
        <p:nvSpPr>
          <p:cNvPr id="250" name="Google Shape;250;g2fd71fdb8f5_0_13"/>
          <p:cNvSpPr txBox="1">
            <a:spLocks noGrp="1"/>
          </p:cNvSpPr>
          <p:nvPr>
            <p:ph type="ftr" idx="11"/>
          </p:nvPr>
        </p:nvSpPr>
        <p:spPr>
          <a:xfrm>
            <a:off x="5410200" y="6475413"/>
            <a:ext cx="31338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251" name="Google Shape;251;g2fd71fdb8f5_0_13"/>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252" name="Google Shape;252;g2fd71fdb8f5_0_13"/>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53" name="Google Shape;253;g2fd71fdb8f5_0_13"/>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 residual CFO (ΔF=16KHz) and Phase Tracking </a:t>
            </a:r>
            <a:endParaRPr sz="19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254" name="Google Shape;254;g2fd71fdb8f5_0_13"/>
          <p:cNvPicPr preferRelativeResize="0"/>
          <p:nvPr/>
        </p:nvPicPr>
        <p:blipFill rotWithShape="1">
          <a:blip r:embed="rId3">
            <a:alphaModFix/>
          </a:blip>
          <a:srcRect/>
          <a:stretch/>
        </p:blipFill>
        <p:spPr>
          <a:xfrm>
            <a:off x="1325880" y="1389888"/>
            <a:ext cx="6497301" cy="4872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04800" y="609600"/>
            <a:ext cx="8534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400" b="0"/>
              <a:t>H́: </a:t>
            </a:r>
            <a:r>
              <a:rPr lang="en-US" sz="2400"/>
              <a:t>PAPR of the ELR marker sequence (Q-BPSK)</a:t>
            </a:r>
            <a:endParaRPr sz="1600"/>
          </a:p>
        </p:txBody>
      </p:sp>
      <p:sp>
        <p:nvSpPr>
          <p:cNvPr id="264" name="Google Shape;264;p40"/>
          <p:cNvSpPr txBox="1">
            <a:spLocks noGrp="1"/>
          </p:cNvSpPr>
          <p:nvPr>
            <p:ph type="ftr" idx="11"/>
          </p:nvPr>
        </p:nvSpPr>
        <p:spPr>
          <a:xfrm>
            <a:off x="5933872" y="6475413"/>
            <a:ext cx="2610122"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265" name="Google Shape;265;p40"/>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66" name="Google Shape;266;p40"/>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67" name="Google Shape;267;p40"/>
          <p:cNvSpPr txBox="1">
            <a:spLocks noGrp="1"/>
          </p:cNvSpPr>
          <p:nvPr>
            <p:ph type="body" idx="1"/>
          </p:nvPr>
        </p:nvSpPr>
        <p:spPr>
          <a:xfrm>
            <a:off x="77700" y="1131550"/>
            <a:ext cx="8988600" cy="15468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280"/>
              </a:spcBef>
              <a:spcAft>
                <a:spcPts val="0"/>
              </a:spcAft>
              <a:buClr>
                <a:schemeClr val="dk1"/>
              </a:buClr>
              <a:buSzPts val="1400"/>
              <a:buFont typeface="Times New Roman"/>
              <a:buNone/>
            </a:pPr>
            <a:endParaRPr sz="14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268" name="Google Shape;268;p40" descr="A graph of blue lines&#10;&#10;Description automatically generated"/>
          <p:cNvPicPr preferRelativeResize="0"/>
          <p:nvPr/>
        </p:nvPicPr>
        <p:blipFill rotWithShape="1">
          <a:blip r:embed="rId3">
            <a:alphaModFix/>
          </a:blip>
          <a:srcRect/>
          <a:stretch/>
        </p:blipFill>
        <p:spPr>
          <a:xfrm>
            <a:off x="1327785" y="1155474"/>
            <a:ext cx="6790568" cy="5092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title"/>
          </p:nvPr>
        </p:nvSpPr>
        <p:spPr>
          <a:xfrm>
            <a:off x="685800" y="609600"/>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Conclusions</a:t>
            </a:r>
            <a:endParaRPr/>
          </a:p>
        </p:txBody>
      </p:sp>
      <p:sp>
        <p:nvSpPr>
          <p:cNvPr id="278" name="Google Shape;278;p10"/>
          <p:cNvSpPr txBox="1">
            <a:spLocks noGrp="1"/>
          </p:cNvSpPr>
          <p:nvPr>
            <p:ph type="ftr" idx="11"/>
          </p:nvPr>
        </p:nvSpPr>
        <p:spPr>
          <a:xfrm>
            <a:off x="5551252" y="6475413"/>
            <a:ext cx="2992674"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279" name="Google Shape;279;p1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80" name="Google Shape;280;p10"/>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81" name="Google Shape;281;p10"/>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82" name="Google Shape;282;p10"/>
          <p:cNvSpPr txBox="1">
            <a:spLocks noGrp="1"/>
          </p:cNvSpPr>
          <p:nvPr>
            <p:ph type="body" idx="1"/>
          </p:nvPr>
        </p:nvSpPr>
        <p:spPr>
          <a:xfrm>
            <a:off x="685800" y="1295400"/>
            <a:ext cx="7772400" cy="5105400"/>
          </a:xfrm>
          <a:prstGeom prst="rect">
            <a:avLst/>
          </a:prstGeom>
          <a:noFill/>
          <a:ln>
            <a:noFill/>
          </a:ln>
        </p:spPr>
        <p:txBody>
          <a:bodyPr spcFirstLastPara="1" wrap="square" lIns="92075" tIns="46025" rIns="92075" bIns="46025" anchor="t" anchorCtr="0">
            <a:noAutofit/>
          </a:bodyPr>
          <a:lstStyle/>
          <a:p>
            <a:pPr marL="342900" lvl="0" indent="-228600" algn="just" rtl="0">
              <a:lnSpc>
                <a:spcPct val="100000"/>
              </a:lnSpc>
              <a:spcBef>
                <a:spcPts val="360"/>
              </a:spcBef>
              <a:spcAft>
                <a:spcPts val="0"/>
              </a:spcAft>
              <a:buClr>
                <a:schemeClr val="dk1"/>
              </a:buClr>
              <a:buSzPts val="1800"/>
              <a:buFont typeface="Arial"/>
              <a:buNone/>
            </a:pPr>
            <a:endParaRPr sz="1800" b="0" i="0" u="none" strike="noStrike">
              <a:solidFill>
                <a:srgbClr val="222222"/>
              </a:solidFill>
              <a:highlight>
                <a:srgbClr val="FFFFFF"/>
              </a:highlight>
              <a:latin typeface="Arial"/>
              <a:ea typeface="Arial"/>
              <a:cs typeface="Arial"/>
              <a:sym typeface="Arial"/>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a:solidFill>
                  <a:srgbClr val="222222"/>
                </a:solidFill>
                <a:highlight>
                  <a:srgbClr val="FFFFFF"/>
                </a:highlight>
                <a:latin typeface="Times New Roman"/>
                <a:ea typeface="Times New Roman"/>
                <a:cs typeface="Times New Roman"/>
                <a:sym typeface="Times New Roman"/>
              </a:rPr>
              <a:t>We proposed an ELR preamble design which includes two ELR-Mark symbols to facilitate improved ELR detection.</a:t>
            </a:r>
            <a:endParaRPr/>
          </a:p>
          <a:p>
            <a:pPr marL="342900" lvl="0" indent="-228600" algn="just" rtl="0">
              <a:lnSpc>
                <a:spcPct val="100000"/>
              </a:lnSpc>
              <a:spcBef>
                <a:spcPts val="360"/>
              </a:spcBef>
              <a:spcAft>
                <a:spcPts val="0"/>
              </a:spcAft>
              <a:buClr>
                <a:schemeClr val="dk1"/>
              </a:buClr>
              <a:buSzPts val="1800"/>
              <a:buFont typeface="Arial"/>
              <a:buNone/>
            </a:pPr>
            <a:endParaRPr sz="2000" b="0" i="0" u="none" strike="noStrike">
              <a:solidFill>
                <a:srgbClr val="222222"/>
              </a:solidFill>
              <a:highlight>
                <a:srgbClr val="FFFFFF"/>
              </a:highlight>
              <a:latin typeface="Times New Roman"/>
              <a:ea typeface="Times New Roman"/>
              <a:cs typeface="Times New Roman"/>
              <a:sym typeface="Times New Roman"/>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a:solidFill>
                  <a:srgbClr val="222222"/>
                </a:solidFill>
                <a:highlight>
                  <a:srgbClr val="FFFFFF"/>
                </a:highlight>
                <a:latin typeface="Times New Roman"/>
                <a:ea typeface="Times New Roman"/>
                <a:cs typeface="Times New Roman"/>
                <a:sym typeface="Times New Roman"/>
              </a:rPr>
              <a:t>We proposed orthogonal 64x96 Q-BPSK matrix sequences for the ELR marker, which offer strong detection properties while maintaining a lower desired PAPR.</a:t>
            </a:r>
            <a:endParaRPr/>
          </a:p>
          <a:p>
            <a:pPr marL="342900" lvl="0" indent="-228600" algn="just" rtl="0">
              <a:lnSpc>
                <a:spcPct val="100000"/>
              </a:lnSpc>
              <a:spcBef>
                <a:spcPts val="360"/>
              </a:spcBef>
              <a:spcAft>
                <a:spcPts val="0"/>
              </a:spcAft>
              <a:buClr>
                <a:schemeClr val="dk1"/>
              </a:buClr>
              <a:buSzPts val="1800"/>
              <a:buFont typeface="Arial"/>
              <a:buNone/>
            </a:pPr>
            <a:endParaRPr sz="2000">
              <a:latin typeface="Times New Roman"/>
              <a:ea typeface="Times New Roman"/>
              <a:cs typeface="Times New Roman"/>
              <a:sym typeface="Times New Roman"/>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a:solidFill>
                  <a:srgbClr val="222222"/>
                </a:solidFill>
                <a:highlight>
                  <a:srgbClr val="FFFFFF"/>
                </a:highlight>
                <a:latin typeface="Times New Roman"/>
                <a:ea typeface="Times New Roman"/>
                <a:cs typeface="Times New Roman"/>
                <a:sym typeface="Times New Roman"/>
              </a:rPr>
              <a:t>The 64x96 ELR mark matrix is derived from a more compact 32x48 matrix, allowing for efficient storage management.</a:t>
            </a:r>
            <a:r>
              <a:rPr lang="en-US" sz="2000" b="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References</a:t>
            </a:r>
            <a:endParaRPr sz="2800"/>
          </a:p>
        </p:txBody>
      </p:sp>
      <p:sp>
        <p:nvSpPr>
          <p:cNvPr id="289" name="Google Shape;289;p18"/>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280"/>
              </a:spcBef>
              <a:spcAft>
                <a:spcPts val="0"/>
              </a:spcAft>
              <a:buSzPts val="1800"/>
              <a:buFont typeface="Arial"/>
              <a:buAutoNum type="arabicPeriod"/>
            </a:pPr>
            <a:r>
              <a:rPr lang="en-US" sz="1800" b="0"/>
              <a:t>“</a:t>
            </a:r>
            <a:r>
              <a:rPr lang="en-US" sz="1800" b="0" i="0">
                <a:solidFill>
                  <a:srgbClr val="000000"/>
                </a:solidFill>
                <a:latin typeface="Times New Roman"/>
                <a:ea typeface="Times New Roman"/>
                <a:cs typeface="Times New Roman"/>
                <a:sym typeface="Times New Roman"/>
              </a:rPr>
              <a:t>Design Targets and Considerations for Enhanced Long Range</a:t>
            </a:r>
            <a:r>
              <a:rPr lang="en-US" sz="1800" b="0"/>
              <a:t>”, IEEE 802.11-24/0873r2</a:t>
            </a:r>
            <a:endParaRPr/>
          </a:p>
          <a:p>
            <a:pPr marL="342900" lvl="0" indent="-342900" algn="l" rtl="0">
              <a:lnSpc>
                <a:spcPct val="100000"/>
              </a:lnSpc>
              <a:spcBef>
                <a:spcPts val="280"/>
              </a:spcBef>
              <a:spcAft>
                <a:spcPts val="0"/>
              </a:spcAft>
              <a:buSzPts val="1800"/>
              <a:buFont typeface="Arial"/>
              <a:buAutoNum type="arabicPeriod"/>
            </a:pPr>
            <a:r>
              <a:rPr lang="en-US" sz="1800" b="0"/>
              <a:t>“An Enhanced Long Range PPDU”, IEEE 802.11-24/0921r0</a:t>
            </a:r>
            <a:endParaRPr/>
          </a:p>
          <a:p>
            <a:pPr marL="342900" lvl="0" indent="-342900" algn="l" rtl="0">
              <a:lnSpc>
                <a:spcPct val="100000"/>
              </a:lnSpc>
              <a:spcBef>
                <a:spcPts val="280"/>
              </a:spcBef>
              <a:spcAft>
                <a:spcPts val="0"/>
              </a:spcAft>
              <a:buSzPts val="1800"/>
              <a:buFont typeface="Arial"/>
              <a:buAutoNum type="arabicPeriod"/>
            </a:pPr>
            <a:r>
              <a:rPr lang="en-US" sz="1800" b="0" u="none" strike="noStrike">
                <a:solidFill>
                  <a:srgbClr val="202122"/>
                </a:solidFill>
                <a:latin typeface="Times New Roman"/>
                <a:ea typeface="Times New Roman"/>
                <a:cs typeface="Times New Roman"/>
                <a:sym typeface="Times New Roman"/>
              </a:rPr>
              <a:t>Wikipedia, The Free Encyclopedia, s.v. "</a:t>
            </a:r>
            <a:r>
              <a:rPr lang="en-US" sz="1800" b="0" u="none" strike="noStrike">
                <a:latin typeface="Times New Roman"/>
                <a:ea typeface="Times New Roman"/>
                <a:cs typeface="Times New Roman"/>
                <a:sym typeface="Times New Roman"/>
              </a:rPr>
              <a:t> Exchange matrix</a:t>
            </a:r>
            <a:r>
              <a:rPr lang="en-US" sz="1800" b="0" u="none" strike="noStrike">
                <a:solidFill>
                  <a:srgbClr val="202122"/>
                </a:solidFill>
                <a:latin typeface="Times New Roman"/>
                <a:ea typeface="Times New Roman"/>
                <a:cs typeface="Times New Roman"/>
                <a:sym typeface="Times New Roman"/>
              </a:rPr>
              <a:t>," (accessed September 7, 2024),</a:t>
            </a:r>
            <a:r>
              <a:rPr lang="en-US" sz="1800" b="0">
                <a:latin typeface="Times New Roman"/>
                <a:ea typeface="Times New Roman"/>
                <a:cs typeface="Times New Roman"/>
                <a:sym typeface="Times New Roman"/>
              </a:rPr>
              <a:t> </a:t>
            </a:r>
            <a:r>
              <a:rPr lang="en-US" sz="1800" b="0" u="sng">
                <a:solidFill>
                  <a:schemeClr val="hlink"/>
                </a:solidFill>
                <a:latin typeface="Times New Roman"/>
                <a:ea typeface="Times New Roman"/>
                <a:cs typeface="Times New Roman"/>
                <a:sym typeface="Times New Roman"/>
                <a:hlinkClick r:id="rId3"/>
              </a:rPr>
              <a:t>https://en.wikipedia.org/wiki/Exchange_matrix</a:t>
            </a:r>
            <a:endParaRPr sz="1800" b="0">
              <a:latin typeface="Times New Roman"/>
              <a:ea typeface="Times New Roman"/>
              <a:cs typeface="Times New Roman"/>
              <a:sym typeface="Times New Roman"/>
            </a:endParaRPr>
          </a:p>
          <a:p>
            <a:pPr marL="342900" lvl="0" indent="-228600" algn="l" rtl="0">
              <a:lnSpc>
                <a:spcPct val="100000"/>
              </a:lnSpc>
              <a:spcBef>
                <a:spcPts val="280"/>
              </a:spcBef>
              <a:spcAft>
                <a:spcPts val="0"/>
              </a:spcAft>
              <a:buSzPts val="1800"/>
              <a:buFont typeface="Arial"/>
              <a:buNone/>
            </a:pPr>
            <a:endParaRPr sz="1800" b="0">
              <a:latin typeface="Times New Roman"/>
              <a:ea typeface="Times New Roman"/>
              <a:cs typeface="Times New Roman"/>
              <a:sym typeface="Times New Roman"/>
            </a:endParaRPr>
          </a:p>
          <a:p>
            <a:pPr marL="0" lvl="0" indent="0" algn="l" rtl="0">
              <a:lnSpc>
                <a:spcPct val="100000"/>
              </a:lnSpc>
              <a:spcBef>
                <a:spcPts val="280"/>
              </a:spcBef>
              <a:spcAft>
                <a:spcPts val="0"/>
              </a:spcAft>
              <a:buSzPts val="1800"/>
              <a:buNone/>
            </a:pPr>
            <a:r>
              <a:rPr lang="en-US" sz="1800" b="0">
                <a:latin typeface="Times New Roman"/>
                <a:ea typeface="Times New Roman"/>
                <a:cs typeface="Times New Roman"/>
                <a:sym typeface="Times New Roman"/>
              </a:rPr>
              <a:t>	</a:t>
            </a:r>
            <a:endParaRPr/>
          </a:p>
          <a:p>
            <a:pPr marL="342900" lvl="0" indent="-228600" algn="l" rtl="0">
              <a:lnSpc>
                <a:spcPct val="100000"/>
              </a:lnSpc>
              <a:spcBef>
                <a:spcPts val="280"/>
              </a:spcBef>
              <a:spcAft>
                <a:spcPts val="0"/>
              </a:spcAft>
              <a:buClr>
                <a:schemeClr val="dk1"/>
              </a:buClr>
              <a:buSzPts val="1800"/>
              <a:buFont typeface="Arial"/>
              <a:buNone/>
            </a:pPr>
            <a:endParaRPr sz="18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290" name="Google Shape;290;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91" name="Google Shape;291;p18"/>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92" name="Google Shape;292;p18"/>
          <p:cNvSpPr txBox="1">
            <a:spLocks noGrp="1"/>
          </p:cNvSpPr>
          <p:nvPr>
            <p:ph type="ftr" idx="11"/>
          </p:nvPr>
        </p:nvSpPr>
        <p:spPr>
          <a:xfrm>
            <a:off x="5584371" y="6475413"/>
            <a:ext cx="29595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txBox="1">
            <a:spLocks noGrp="1"/>
          </p:cNvSpPr>
          <p:nvPr>
            <p:ph type="title"/>
          </p:nvPr>
        </p:nvSpPr>
        <p:spPr>
          <a:xfrm>
            <a:off x="685800" y="609600"/>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 Poll -1</a:t>
            </a:r>
            <a:endParaRPr sz="2800"/>
          </a:p>
        </p:txBody>
      </p:sp>
      <p:sp>
        <p:nvSpPr>
          <p:cNvPr id="302" name="Google Shape;302;p13"/>
          <p:cNvSpPr txBox="1">
            <a:spLocks noGrp="1"/>
          </p:cNvSpPr>
          <p:nvPr>
            <p:ph type="ftr" idx="11"/>
          </p:nvPr>
        </p:nvSpPr>
        <p:spPr>
          <a:xfrm>
            <a:off x="5584371" y="6475413"/>
            <a:ext cx="29595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a:t>
            </a:r>
            <a:endParaRPr/>
          </a:p>
        </p:txBody>
      </p:sp>
      <p:sp>
        <p:nvSpPr>
          <p:cNvPr id="303" name="Google Shape;30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304" name="Google Shape;304;p13"/>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305" name="Google Shape;305;p13"/>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06" name="Google Shape;306;p13"/>
          <p:cNvSpPr txBox="1">
            <a:spLocks noGrp="1"/>
          </p:cNvSpPr>
          <p:nvPr>
            <p:ph type="body" idx="1"/>
          </p:nvPr>
        </p:nvSpPr>
        <p:spPr>
          <a:xfrm>
            <a:off x="685800" y="1295400"/>
            <a:ext cx="7772400" cy="51054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a:p>
          <a:p>
            <a:pPr marL="342900" lvl="0" indent="-342900" algn="l" rtl="0">
              <a:lnSpc>
                <a:spcPct val="100000"/>
              </a:lnSpc>
              <a:spcBef>
                <a:spcPts val="360"/>
              </a:spcBef>
              <a:spcAft>
                <a:spcPts val="0"/>
              </a:spcAft>
              <a:buClr>
                <a:schemeClr val="dk1"/>
              </a:buClr>
              <a:buSzPts val="1800"/>
              <a:buFont typeface="Arial"/>
              <a:buChar char="•"/>
            </a:pPr>
            <a:r>
              <a:rPr lang="en-US" sz="2000" b="0"/>
              <a:t>Do you support using ELR Mark symbols that consist of two 1x OFDM symbols?</a:t>
            </a:r>
            <a:endParaRPr/>
          </a:p>
          <a:p>
            <a:pPr marL="800100" lvl="1" indent="-342900" algn="l" rtl="0">
              <a:lnSpc>
                <a:spcPct val="100000"/>
              </a:lnSpc>
              <a:spcBef>
                <a:spcPts val="360"/>
              </a:spcBef>
              <a:spcAft>
                <a:spcPts val="0"/>
              </a:spcAft>
              <a:buSzPts val="1800"/>
              <a:buFont typeface="Arial"/>
              <a:buChar char="•"/>
            </a:pPr>
            <a:r>
              <a:rPr lang="en-US" sz="2000" b="0"/>
              <a:t>Each symbol will have duration of 4μS (3.2μS + GI=0.8μS).</a:t>
            </a:r>
            <a:endParaRPr sz="1800" b="0"/>
          </a:p>
          <a:p>
            <a:pPr marL="0" lvl="0" indent="0" algn="l" rtl="0">
              <a:lnSpc>
                <a:spcPct val="100000"/>
              </a:lnSpc>
              <a:spcBef>
                <a:spcPts val="360"/>
              </a:spcBef>
              <a:spcAft>
                <a:spcPts val="0"/>
              </a:spcAft>
              <a:buClr>
                <a:schemeClr val="dk1"/>
              </a:buClr>
              <a:buSzPts val="1800"/>
              <a:buFont typeface="Times New Roman"/>
              <a:buNone/>
            </a:pPr>
            <a:endParaRPr sz="1800" b="0"/>
          </a:p>
          <a:p>
            <a:pPr marL="342900" lvl="0" indent="-254000" algn="l" rtl="0">
              <a:lnSpc>
                <a:spcPct val="100000"/>
              </a:lnSpc>
              <a:spcBef>
                <a:spcPts val="280"/>
              </a:spcBef>
              <a:spcAft>
                <a:spcPts val="0"/>
              </a:spcAft>
              <a:buClr>
                <a:schemeClr val="dk1"/>
              </a:buClr>
              <a:buSzPts val="1400"/>
              <a:buFont typeface="Arial"/>
              <a:buNone/>
            </a:pP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685800" y="609600"/>
            <a:ext cx="7814356" cy="553998"/>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 Poll -2</a:t>
            </a:r>
            <a:endParaRPr sz="2800"/>
          </a:p>
        </p:txBody>
      </p:sp>
      <p:sp>
        <p:nvSpPr>
          <p:cNvPr id="316" name="Google Shape;316;p4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317" name="Google Shape;317;p41"/>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318" name="Google Shape;318;p41"/>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19" name="Google Shape;319;p41"/>
          <p:cNvSpPr txBox="1">
            <a:spLocks noGrp="1"/>
          </p:cNvSpPr>
          <p:nvPr>
            <p:ph type="body" idx="1"/>
          </p:nvPr>
        </p:nvSpPr>
        <p:spPr>
          <a:xfrm>
            <a:off x="643844" y="886599"/>
            <a:ext cx="7685087" cy="5203958"/>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a:p>
          <a:p>
            <a:pPr marL="342900" lvl="0" indent="-342900" algn="l" rtl="0">
              <a:lnSpc>
                <a:spcPct val="100000"/>
              </a:lnSpc>
              <a:spcBef>
                <a:spcPts val="360"/>
              </a:spcBef>
              <a:spcAft>
                <a:spcPts val="0"/>
              </a:spcAft>
              <a:buClr>
                <a:schemeClr val="dk1"/>
              </a:buClr>
              <a:buSzPts val="1800"/>
              <a:buFont typeface="Arial"/>
              <a:buChar char="•"/>
            </a:pPr>
            <a:r>
              <a:rPr lang="en-US" sz="2000" b="0"/>
              <a:t>Do you support using ELR Mark symbols with the following tone mapping?</a:t>
            </a:r>
            <a:endParaRPr/>
          </a:p>
          <a:p>
            <a:pPr marL="800100" lvl="1" indent="-342900" algn="l" rtl="0">
              <a:lnSpc>
                <a:spcPct val="100000"/>
              </a:lnSpc>
              <a:spcBef>
                <a:spcPts val="360"/>
              </a:spcBef>
              <a:spcAft>
                <a:spcPts val="0"/>
              </a:spcAft>
              <a:buSzPts val="1800"/>
              <a:buFont typeface="Arial"/>
              <a:buChar char="•"/>
            </a:pPr>
            <a:r>
              <a:rPr lang="en-US" sz="1800"/>
              <a:t>The 48 data tones are Q-BPSK mapped </a:t>
            </a:r>
            <a:endParaRPr/>
          </a:p>
          <a:p>
            <a:pPr marL="800100" lvl="1" indent="-342900" algn="l" rtl="0">
              <a:lnSpc>
                <a:spcPct val="100000"/>
              </a:lnSpc>
              <a:spcBef>
                <a:spcPts val="360"/>
              </a:spcBef>
              <a:spcAft>
                <a:spcPts val="0"/>
              </a:spcAft>
              <a:buSzPts val="1800"/>
              <a:buFont typeface="Arial"/>
              <a:buChar char="•"/>
            </a:pPr>
            <a:r>
              <a:rPr lang="en-US" sz="1800"/>
              <a:t>The pilots follow BPSK mapping (as in L-LTF)</a:t>
            </a:r>
            <a:endParaRPr sz="1800"/>
          </a:p>
          <a:p>
            <a:pPr marL="342900" lvl="0" indent="-228600" algn="l" rtl="0">
              <a:lnSpc>
                <a:spcPct val="100000"/>
              </a:lnSpc>
              <a:spcBef>
                <a:spcPts val="360"/>
              </a:spcBef>
              <a:spcAft>
                <a:spcPts val="0"/>
              </a:spcAft>
              <a:buClr>
                <a:schemeClr val="dk1"/>
              </a:buClr>
              <a:buSzPts val="1800"/>
              <a:buFont typeface="Arial"/>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a:p>
            <a:pPr marL="342900" lvl="0" indent="-254000" algn="l" rtl="0">
              <a:lnSpc>
                <a:spcPct val="100000"/>
              </a:lnSpc>
              <a:spcBef>
                <a:spcPts val="280"/>
              </a:spcBef>
              <a:spcAft>
                <a:spcPts val="0"/>
              </a:spcAft>
              <a:buClr>
                <a:schemeClr val="dk1"/>
              </a:buClr>
              <a:buSzPts val="1400"/>
              <a:buFont typeface="Arial"/>
              <a:buNone/>
            </a:pPr>
            <a:endParaRPr sz="1400"/>
          </a:p>
        </p:txBody>
      </p:sp>
      <p:pic>
        <p:nvPicPr>
          <p:cNvPr id="320" name="Google Shape;320;p41" descr="A graph with lines and numbers&#10;&#10;Description automatically generated"/>
          <p:cNvPicPr preferRelativeResize="0"/>
          <p:nvPr/>
        </p:nvPicPr>
        <p:blipFill rotWithShape="1">
          <a:blip r:embed="rId3">
            <a:alphaModFix/>
          </a:blip>
          <a:srcRect/>
          <a:stretch/>
        </p:blipFill>
        <p:spPr>
          <a:xfrm>
            <a:off x="1814059" y="2571162"/>
            <a:ext cx="5061858" cy="3796394"/>
          </a:xfrm>
          <a:prstGeom prst="rect">
            <a:avLst/>
          </a:prstGeom>
          <a:noFill/>
          <a:ln>
            <a:noFill/>
          </a:ln>
        </p:spPr>
      </p:pic>
      <p:sp>
        <p:nvSpPr>
          <p:cNvPr id="321" name="Google Shape;321;p41"/>
          <p:cNvSpPr txBox="1">
            <a:spLocks noGrp="1"/>
          </p:cNvSpPr>
          <p:nvPr>
            <p:ph type="ftr" idx="11"/>
          </p:nvPr>
        </p:nvSpPr>
        <p:spPr>
          <a:xfrm>
            <a:off x="5584371" y="6475413"/>
            <a:ext cx="29595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xfrm>
            <a:off x="685800" y="566459"/>
            <a:ext cx="7617600" cy="6714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 Poll -3</a:t>
            </a:r>
            <a:endParaRPr sz="2800"/>
          </a:p>
        </p:txBody>
      </p:sp>
      <p:sp>
        <p:nvSpPr>
          <p:cNvPr id="328" name="Google Shape;328;p42"/>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18</a:t>
            </a:fld>
            <a:endParaRPr/>
          </a:p>
        </p:txBody>
      </p:sp>
      <p:sp>
        <p:nvSpPr>
          <p:cNvPr id="329" name="Google Shape;329;p42"/>
          <p:cNvSpPr txBox="1"/>
          <p:nvPr/>
        </p:nvSpPr>
        <p:spPr>
          <a:xfrm>
            <a:off x="2789989" y="1237859"/>
            <a:ext cx="5883209" cy="54223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00" b="0" i="0" u="none" strike="noStrike" cap="none">
                <a:solidFill>
                  <a:schemeClr val="dk1"/>
                </a:solidFill>
                <a:latin typeface="Times New Roman"/>
                <a:ea typeface="Times New Roman"/>
                <a:cs typeface="Times New Roman"/>
                <a:sym typeface="Times New Roman"/>
              </a:rPr>
              <a:t>H=[</a:t>
            </a: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chemeClr val="dk1"/>
              </a:solidFill>
              <a:latin typeface="Times New Roman"/>
              <a:ea typeface="Times New Roman"/>
              <a:cs typeface="Times New Roman"/>
              <a:sym typeface="Times New Roman"/>
            </a:endParaRPr>
          </a:p>
        </p:txBody>
      </p:sp>
      <p:sp>
        <p:nvSpPr>
          <p:cNvPr id="330" name="Google Shape;330;p42"/>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331" name="Google Shape;331;p42"/>
          <p:cNvSpPr txBox="1">
            <a:spLocks noGrp="1"/>
          </p:cNvSpPr>
          <p:nvPr>
            <p:ph type="ftr" idx="11"/>
          </p:nvPr>
        </p:nvSpPr>
        <p:spPr>
          <a:xfrm>
            <a:off x="5432612" y="6475413"/>
            <a:ext cx="3111268"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pic>
        <p:nvPicPr>
          <p:cNvPr id="332" name="Google Shape;332;p42" descr="A math symbols with black letters&#10;&#10;Description automatically generated with medium confidence"/>
          <p:cNvPicPr preferRelativeResize="0"/>
          <p:nvPr/>
        </p:nvPicPr>
        <p:blipFill rotWithShape="1">
          <a:blip r:embed="rId3">
            <a:alphaModFix/>
          </a:blip>
          <a:srcRect/>
          <a:stretch/>
        </p:blipFill>
        <p:spPr>
          <a:xfrm>
            <a:off x="470802" y="3716104"/>
            <a:ext cx="1805611" cy="763500"/>
          </a:xfrm>
          <a:prstGeom prst="rect">
            <a:avLst/>
          </a:prstGeom>
          <a:noFill/>
          <a:ln>
            <a:noFill/>
          </a:ln>
        </p:spPr>
      </p:pic>
      <p:sp>
        <p:nvSpPr>
          <p:cNvPr id="333" name="Google Shape;333;p42"/>
          <p:cNvSpPr txBox="1">
            <a:spLocks noGrp="1"/>
          </p:cNvSpPr>
          <p:nvPr>
            <p:ph type="body" idx="1"/>
          </p:nvPr>
        </p:nvSpPr>
        <p:spPr>
          <a:xfrm>
            <a:off x="362115" y="689838"/>
            <a:ext cx="7772400" cy="51054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a:p>
          <a:p>
            <a:pPr marL="342900" lvl="0" indent="-342900" algn="l" rtl="0">
              <a:lnSpc>
                <a:spcPct val="100000"/>
              </a:lnSpc>
              <a:spcBef>
                <a:spcPts val="360"/>
              </a:spcBef>
              <a:spcAft>
                <a:spcPts val="0"/>
              </a:spcAft>
              <a:buClr>
                <a:schemeClr val="dk1"/>
              </a:buClr>
              <a:buSzPts val="1800"/>
              <a:buFont typeface="Arial"/>
              <a:buChar char="•"/>
            </a:pPr>
            <a:r>
              <a:rPr lang="en-US" sz="1800" b="0"/>
              <a:t>Do you support adopting the ELR Mark sequence design as described by the matrix H.</a:t>
            </a:r>
            <a:endParaRPr sz="1800"/>
          </a:p>
          <a:p>
            <a:pPr marL="0" lvl="0" indent="0" algn="l" rtl="0">
              <a:lnSpc>
                <a:spcPct val="100000"/>
              </a:lnSpc>
              <a:spcBef>
                <a:spcPts val="360"/>
              </a:spcBef>
              <a:spcAft>
                <a:spcPts val="0"/>
              </a:spcAft>
              <a:buClr>
                <a:schemeClr val="dk1"/>
              </a:buClr>
              <a:buSzPts val="1800"/>
              <a:buFont typeface="Times New Roman"/>
              <a:buNone/>
            </a:pPr>
            <a:endParaRPr sz="1800" b="0"/>
          </a:p>
          <a:p>
            <a:pPr marL="342900" lvl="0" indent="-254000" algn="l" rtl="0">
              <a:lnSpc>
                <a:spcPct val="100000"/>
              </a:lnSpc>
              <a:spcBef>
                <a:spcPts val="280"/>
              </a:spcBef>
              <a:spcAft>
                <a:spcPts val="0"/>
              </a:spcAft>
              <a:buClr>
                <a:schemeClr val="dk1"/>
              </a:buClr>
              <a:buSzPts val="1400"/>
              <a:buFont typeface="Arial"/>
              <a:buNone/>
            </a:pPr>
            <a:endParaRPr sz="1400"/>
          </a:p>
        </p:txBody>
      </p:sp>
      <p:pic>
        <p:nvPicPr>
          <p:cNvPr id="334" name="Google Shape;334;p42" descr="A number and numbers with a white background&#10;&#10;Description automatically generated with medium confidence"/>
          <p:cNvPicPr preferRelativeResize="0"/>
          <p:nvPr/>
        </p:nvPicPr>
        <p:blipFill rotWithShape="1">
          <a:blip r:embed="rId4">
            <a:alphaModFix/>
          </a:blip>
          <a:srcRect/>
          <a:stretch/>
        </p:blipFill>
        <p:spPr>
          <a:xfrm>
            <a:off x="362115" y="4724815"/>
            <a:ext cx="1905000" cy="1193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title"/>
          </p:nvPr>
        </p:nvSpPr>
        <p:spPr>
          <a:xfrm>
            <a:off x="722313" y="2286000"/>
            <a:ext cx="7772400" cy="1362075"/>
          </a:xfrm>
          <a:prstGeom prst="rect">
            <a:avLst/>
          </a:prstGeom>
          <a:noFill/>
          <a:ln>
            <a:noFill/>
          </a:ln>
        </p:spPr>
        <p:txBody>
          <a:bodyPr spcFirstLastPara="1" wrap="square" lIns="92075" tIns="46025" rIns="92075" bIns="46025" anchor="t" anchorCtr="0">
            <a:noAutofit/>
          </a:bodyPr>
          <a:lstStyle/>
          <a:p>
            <a:pPr marL="0" lvl="0" indent="0" algn="ctr" rtl="0">
              <a:lnSpc>
                <a:spcPct val="100000"/>
              </a:lnSpc>
              <a:spcBef>
                <a:spcPts val="0"/>
              </a:spcBef>
              <a:spcAft>
                <a:spcPts val="0"/>
              </a:spcAft>
              <a:buSzPts val="1400"/>
              <a:buNone/>
            </a:pPr>
            <a:br>
              <a:rPr lang="en-US"/>
            </a:br>
            <a:r>
              <a:rPr lang="en-US"/>
              <a:t>Appendix</a:t>
            </a:r>
            <a:endParaRPr b="0"/>
          </a:p>
        </p:txBody>
      </p:sp>
      <p:sp>
        <p:nvSpPr>
          <p:cNvPr id="340" name="Google Shape;340;p16"/>
          <p:cNvSpPr txBox="1">
            <a:spLocks noGrp="1"/>
          </p:cNvSpPr>
          <p:nvPr>
            <p:ph type="dt" idx="10"/>
          </p:nvPr>
        </p:nvSpPr>
        <p:spPr>
          <a:xfrm>
            <a:off x="696913" y="332601"/>
            <a:ext cx="2485902"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341" name="Google Shape;341;p16"/>
          <p:cNvSpPr txBox="1">
            <a:spLocks noGrp="1"/>
          </p:cNvSpPr>
          <p:nvPr>
            <p:ph type="ftr" idx="11"/>
          </p:nvPr>
        </p:nvSpPr>
        <p:spPr>
          <a:xfrm>
            <a:off x="5780314" y="6475413"/>
            <a:ext cx="276361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342" name="Google Shape;342;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Introduction</a:t>
            </a:r>
            <a:endParaRPr/>
          </a:p>
        </p:txBody>
      </p:sp>
      <p:sp>
        <p:nvSpPr>
          <p:cNvPr id="118" name="Google Shape;118;p5"/>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274320" lvl="0" indent="-274320" algn="just" rtl="0">
              <a:lnSpc>
                <a:spcPct val="100000"/>
              </a:lnSpc>
              <a:spcBef>
                <a:spcPts val="360"/>
              </a:spcBef>
              <a:spcAft>
                <a:spcPts val="0"/>
              </a:spcAft>
              <a:buClr>
                <a:schemeClr val="dk1"/>
              </a:buClr>
              <a:buSzPts val="1800"/>
              <a:buFont typeface="Times New Roman"/>
              <a:buChar char="•"/>
            </a:pPr>
            <a:r>
              <a:rPr lang="en-US" sz="1800" b="0">
                <a:solidFill>
                  <a:srgbClr val="000000"/>
                </a:solidFill>
                <a:latin typeface="Times New Roman"/>
                <a:ea typeface="Times New Roman"/>
                <a:cs typeface="Times New Roman"/>
                <a:sym typeface="Times New Roman"/>
              </a:rPr>
              <a:t>The topic of Enhanced Long Range (ELR) was previously presented to the UHR study group to improve uplink range and address the link budget imbalance between downlink and uplink [1,2].</a:t>
            </a:r>
            <a:endParaRPr/>
          </a:p>
          <a:p>
            <a:pPr marL="274320" lvl="0" indent="-160020" algn="just" rtl="0">
              <a:lnSpc>
                <a:spcPct val="100000"/>
              </a:lnSpc>
              <a:spcBef>
                <a:spcPts val="360"/>
              </a:spcBef>
              <a:spcAft>
                <a:spcPts val="0"/>
              </a:spcAft>
              <a:buClr>
                <a:schemeClr val="dk1"/>
              </a:buClr>
              <a:buSzPts val="1800"/>
              <a:buFont typeface="Times New Roman"/>
              <a:buNone/>
            </a:pPr>
            <a:endParaRPr sz="1800" b="0">
              <a:solidFill>
                <a:srgbClr val="000000"/>
              </a:solidFill>
              <a:latin typeface="Times New Roman"/>
              <a:ea typeface="Times New Roman"/>
              <a:cs typeface="Times New Roman"/>
              <a:sym typeface="Times New Roman"/>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a:solidFill>
                  <a:srgbClr val="000000"/>
                </a:solidFill>
                <a:latin typeface="Times New Roman"/>
                <a:ea typeface="Times New Roman"/>
                <a:cs typeface="Times New Roman"/>
                <a:sym typeface="Times New Roman"/>
              </a:rPr>
              <a:t>The goal of introducing the ELR technology in 11bn is to enable long-range reception of single-stream, low-data-rate (1-2 Mbps) PPDUs, even under very low RSSI conditions.</a:t>
            </a:r>
            <a:r>
              <a:rPr lang="en-US" sz="1800" b="0">
                <a:latin typeface="Times New Roman"/>
                <a:ea typeface="Times New Roman"/>
                <a:cs typeface="Times New Roman"/>
                <a:sym typeface="Times New Roman"/>
              </a:rPr>
              <a:t> </a:t>
            </a:r>
            <a:endParaRPr/>
          </a:p>
          <a:p>
            <a:pPr marL="274320" lvl="0" indent="-160020" algn="just" rtl="0">
              <a:lnSpc>
                <a:spcPct val="100000"/>
              </a:lnSpc>
              <a:spcBef>
                <a:spcPts val="360"/>
              </a:spcBef>
              <a:spcAft>
                <a:spcPts val="0"/>
              </a:spcAft>
              <a:buClr>
                <a:schemeClr val="dk1"/>
              </a:buClr>
              <a:buSzPts val="1800"/>
              <a:buFont typeface="Times New Roman"/>
              <a:buNone/>
            </a:pPr>
            <a:endParaRPr sz="1800" b="0">
              <a:latin typeface="Times New Roman"/>
              <a:ea typeface="Times New Roman"/>
              <a:cs typeface="Times New Roman"/>
              <a:sym typeface="Times New Roman"/>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a:solidFill>
                  <a:srgbClr val="000000"/>
                </a:solidFill>
                <a:latin typeface="Times New Roman"/>
                <a:ea typeface="Times New Roman"/>
                <a:cs typeface="Times New Roman"/>
                <a:sym typeface="Times New Roman"/>
              </a:rPr>
              <a:t>We believe the best approach is for the introduced ELR format to closely follow the standard 11bn/UHR preamble and data formats, minimizing the need for entirely new detection, modulation, and coding schemes. This enables most existing transmitter and receiver designs to be reused with only minor modifications. </a:t>
            </a:r>
            <a:endParaRPr/>
          </a:p>
          <a:p>
            <a:pPr marL="274320" lvl="0" indent="-160020" algn="just" rtl="0">
              <a:lnSpc>
                <a:spcPct val="100000"/>
              </a:lnSpc>
              <a:spcBef>
                <a:spcPts val="360"/>
              </a:spcBef>
              <a:spcAft>
                <a:spcPts val="0"/>
              </a:spcAft>
              <a:buClr>
                <a:schemeClr val="dk1"/>
              </a:buClr>
              <a:buSzPts val="1800"/>
              <a:buFont typeface="Times New Roman"/>
              <a:buNone/>
            </a:pPr>
            <a:endParaRPr sz="1800" b="0">
              <a:solidFill>
                <a:srgbClr val="000000"/>
              </a:solidFill>
              <a:latin typeface="Times New Roman"/>
              <a:ea typeface="Times New Roman"/>
              <a:cs typeface="Times New Roman"/>
              <a:sym typeface="Times New Roman"/>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i="0">
                <a:solidFill>
                  <a:srgbClr val="222222"/>
                </a:solidFill>
                <a:latin typeface="Times New Roman"/>
                <a:ea typeface="Times New Roman"/>
                <a:cs typeface="Times New Roman"/>
                <a:sym typeface="Times New Roman"/>
              </a:rPr>
              <a:t>This presentation mainly focus on the design of the ELR preamble, where we propose the introduction of ELR-Mark symbols to enhance ELR detection.</a:t>
            </a:r>
            <a:endParaRPr sz="1800" b="0">
              <a:solidFill>
                <a:srgbClr val="000000"/>
              </a:solidFill>
              <a:latin typeface="Times New Roman"/>
              <a:ea typeface="Times New Roman"/>
              <a:cs typeface="Times New Roman"/>
              <a:sym typeface="Times New Roman"/>
            </a:endParaRPr>
          </a:p>
        </p:txBody>
      </p:sp>
      <p:sp>
        <p:nvSpPr>
          <p:cNvPr id="119" name="Google Shape;119;p5"/>
          <p:cNvSpPr txBox="1">
            <a:spLocks noGrp="1"/>
          </p:cNvSpPr>
          <p:nvPr>
            <p:ph type="ftr" idx="11"/>
          </p:nvPr>
        </p:nvSpPr>
        <p:spPr>
          <a:xfrm>
            <a:off x="5611906" y="6475413"/>
            <a:ext cx="2932019"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20" name="Google Shape;120;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21" name="Google Shape;121;p5"/>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6ecf5ee16_1_5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metrics</a:t>
            </a:r>
            <a:endParaRPr sz="2800"/>
          </a:p>
        </p:txBody>
      </p:sp>
      <p:sp>
        <p:nvSpPr>
          <p:cNvPr id="352" name="Google Shape;352;g276ecf5ee16_1_57"/>
          <p:cNvSpPr txBox="1">
            <a:spLocks noGrp="1"/>
          </p:cNvSpPr>
          <p:nvPr>
            <p:ph type="ftr" idx="11"/>
          </p:nvPr>
        </p:nvSpPr>
        <p:spPr>
          <a:xfrm>
            <a:off x="5486400" y="6475413"/>
            <a:ext cx="3057594"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353" name="Google Shape;353;g276ecf5ee16_1_5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54" name="Google Shape;354;g276ecf5ee16_1_57"/>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355" name="Google Shape;355;g276ecf5ee16_1_57"/>
          <p:cNvSpPr txBox="1">
            <a:spLocks noGrp="1"/>
          </p:cNvSpPr>
          <p:nvPr>
            <p:ph type="body" idx="1"/>
          </p:nvPr>
        </p:nvSpPr>
        <p:spPr>
          <a:xfrm>
            <a:off x="77700" y="1035172"/>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The sequence detection can be formulated as hypothesis testing problem</a:t>
            </a:r>
            <a:endParaRPr sz="1900" b="0"/>
          </a:p>
          <a:p>
            <a:pPr marL="457200" lvl="0" indent="-349250" algn="l" rtl="0">
              <a:lnSpc>
                <a:spcPct val="100000"/>
              </a:lnSpc>
              <a:spcBef>
                <a:spcPts val="0"/>
              </a:spcBef>
              <a:spcAft>
                <a:spcPts val="0"/>
              </a:spcAft>
              <a:buSzPts val="1900"/>
              <a:buChar char="•"/>
            </a:pPr>
            <a:r>
              <a:rPr lang="en-US" sz="1900" b="0"/>
              <a:t>The decision metric Λ(Y) under the true/false hypothesis are compared with a threshold τ to decide a correct/false detection.</a:t>
            </a:r>
            <a:endParaRPr sz="1900" b="0"/>
          </a:p>
          <a:p>
            <a:pPr marL="914400" lvl="1" indent="-349250" algn="l" rtl="0">
              <a:lnSpc>
                <a:spcPct val="100000"/>
              </a:lnSpc>
              <a:spcBef>
                <a:spcPts val="0"/>
              </a:spcBef>
              <a:spcAft>
                <a:spcPts val="0"/>
              </a:spcAft>
              <a:buSzPts val="1900"/>
              <a:buChar char="–"/>
            </a:pPr>
            <a:r>
              <a:rPr lang="en-US" sz="1900"/>
              <a:t>False detection can be triggered due to noise (n), non-ELR signal or a mismatched BSS color</a:t>
            </a:r>
            <a:r>
              <a:rPr lang="en-US" sz="1900" b="0"/>
              <a:t> (OB</a:t>
            </a:r>
            <a:r>
              <a:rPr lang="en-US" sz="1900"/>
              <a:t>SS)</a:t>
            </a:r>
            <a:endParaRPr sz="19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356" name="Google Shape;356;g276ecf5ee16_1_57" descr="A math equations on a white background&#10;&#10;Description automatically generated"/>
          <p:cNvPicPr preferRelativeResize="0"/>
          <p:nvPr/>
        </p:nvPicPr>
        <p:blipFill rotWithShape="1">
          <a:blip r:embed="rId3">
            <a:alphaModFix/>
          </a:blip>
          <a:srcRect/>
          <a:stretch/>
        </p:blipFill>
        <p:spPr>
          <a:xfrm>
            <a:off x="1752582" y="2525678"/>
            <a:ext cx="5900076" cy="3922797"/>
          </a:xfrm>
          <a:prstGeom prst="rect">
            <a:avLst/>
          </a:prstGeom>
          <a:noFill/>
          <a:ln>
            <a:noFill/>
          </a:ln>
        </p:spPr>
      </p:pic>
      <p:sp>
        <p:nvSpPr>
          <p:cNvPr id="357" name="Google Shape;357;g276ecf5ee16_1_57"/>
          <p:cNvSpPr txBox="1"/>
          <p:nvPr/>
        </p:nvSpPr>
        <p:spPr>
          <a:xfrm>
            <a:off x="5584371" y="6475413"/>
            <a:ext cx="2959555"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Times New Roman"/>
                <a:ea typeface="Times New Roman"/>
                <a:cs typeface="Times New Roman"/>
                <a:sym typeface="Times New Roman"/>
              </a:rPr>
              <a:t>Rethna Pulikkoonattu (Broadcom) et al.,</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Enhanced Long Range (ELR) Preamble</a:t>
            </a:r>
            <a:endParaRPr/>
          </a:p>
        </p:txBody>
      </p:sp>
      <p:sp>
        <p:nvSpPr>
          <p:cNvPr id="131" name="Google Shape;131;p6"/>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274320" lvl="0" indent="-274320" algn="l" rtl="0">
              <a:lnSpc>
                <a:spcPct val="100000"/>
              </a:lnSpc>
              <a:spcBef>
                <a:spcPts val="360"/>
              </a:spcBef>
              <a:spcAft>
                <a:spcPts val="0"/>
              </a:spcAft>
              <a:buClr>
                <a:schemeClr val="dk1"/>
              </a:buClr>
              <a:buSzPts val="1800"/>
              <a:buFont typeface="Times New Roman"/>
              <a:buChar char="•"/>
            </a:pPr>
            <a:r>
              <a:rPr lang="en-US" sz="1600" b="0"/>
              <a:t>It is suggested to restrict the ELR PPDU within 20 MHz bandwidth [1]</a:t>
            </a:r>
            <a:endParaRPr/>
          </a:p>
          <a:p>
            <a:pPr marL="274320" lvl="0" indent="-274320" algn="l" rtl="0">
              <a:lnSpc>
                <a:spcPct val="100000"/>
              </a:lnSpc>
              <a:spcBef>
                <a:spcPts val="360"/>
              </a:spcBef>
              <a:spcAft>
                <a:spcPts val="0"/>
              </a:spcAft>
              <a:buClr>
                <a:schemeClr val="dk1"/>
              </a:buClr>
              <a:buSzPts val="1800"/>
              <a:buFont typeface="Times New Roman"/>
              <a:buChar char="•"/>
            </a:pPr>
            <a:r>
              <a:rPr lang="en-US" sz="1600" b="0"/>
              <a:t>The LSIG, R-LSIG, USIG1, and USIG2 fields follow the standard UHR format, except for the USIG contents, which are uniquely configured to signal ELR</a:t>
            </a:r>
            <a:endParaRPr/>
          </a:p>
          <a:p>
            <a:pPr marL="274320" lvl="0" indent="-274320" algn="l" rtl="0">
              <a:lnSpc>
                <a:spcPct val="100000"/>
              </a:lnSpc>
              <a:spcBef>
                <a:spcPts val="360"/>
              </a:spcBef>
              <a:spcAft>
                <a:spcPts val="0"/>
              </a:spcAft>
              <a:buClr>
                <a:schemeClr val="dk1"/>
              </a:buClr>
              <a:buSzPts val="1800"/>
              <a:buFont typeface="Times New Roman"/>
              <a:buChar char="•"/>
            </a:pPr>
            <a:r>
              <a:rPr lang="en-US" sz="1600" b="0"/>
              <a:t>Following the USIG, two ELR-Mark symbols with the same format as L-LTF are transmitted, with the specific details outlined in the subsequent slides</a:t>
            </a:r>
            <a:endParaRPr/>
          </a:p>
          <a:p>
            <a:pPr marL="274320" lvl="0" indent="-274320" algn="l" rtl="0">
              <a:lnSpc>
                <a:spcPct val="100000"/>
              </a:lnSpc>
              <a:spcBef>
                <a:spcPts val="360"/>
              </a:spcBef>
              <a:spcAft>
                <a:spcPts val="0"/>
              </a:spcAft>
              <a:buClr>
                <a:schemeClr val="dk1"/>
              </a:buClr>
              <a:buSzPts val="1800"/>
              <a:buFont typeface="Times New Roman"/>
              <a:buChar char="•"/>
            </a:pPr>
            <a:r>
              <a:rPr lang="en-US" sz="1600" b="0"/>
              <a:t>ELR-STF/LTF/SIG design is TBD</a:t>
            </a:r>
            <a:endParaRPr/>
          </a:p>
          <a:p>
            <a:pPr marL="274320" lvl="0" indent="-160020" algn="l" rtl="0">
              <a:lnSpc>
                <a:spcPct val="100000"/>
              </a:lnSpc>
              <a:spcBef>
                <a:spcPts val="360"/>
              </a:spcBef>
              <a:spcAft>
                <a:spcPts val="0"/>
              </a:spcAft>
              <a:buClr>
                <a:schemeClr val="dk1"/>
              </a:buClr>
              <a:buSzPts val="1800"/>
              <a:buFont typeface="Times New Roman"/>
              <a:buNone/>
            </a:pPr>
            <a:endParaRPr sz="1600" b="0"/>
          </a:p>
          <a:p>
            <a:pPr marL="0" lvl="0" indent="0" algn="l" rtl="0">
              <a:lnSpc>
                <a:spcPct val="100000"/>
              </a:lnSpc>
              <a:spcBef>
                <a:spcPts val="360"/>
              </a:spcBef>
              <a:spcAft>
                <a:spcPts val="0"/>
              </a:spcAft>
              <a:buSzPts val="1800"/>
              <a:buNone/>
            </a:pPr>
            <a:endParaRPr sz="1600" b="0"/>
          </a:p>
          <a:p>
            <a:pPr marL="274320" lvl="0" indent="-160020" algn="l" rtl="0">
              <a:lnSpc>
                <a:spcPct val="100000"/>
              </a:lnSpc>
              <a:spcBef>
                <a:spcPts val="360"/>
              </a:spcBef>
              <a:spcAft>
                <a:spcPts val="0"/>
              </a:spcAft>
              <a:buClr>
                <a:schemeClr val="dk1"/>
              </a:buClr>
              <a:buSzPts val="1800"/>
              <a:buFont typeface="Times New Roman"/>
              <a:buNone/>
            </a:pPr>
            <a:endParaRPr sz="1600" b="0"/>
          </a:p>
        </p:txBody>
      </p:sp>
      <p:sp>
        <p:nvSpPr>
          <p:cNvPr id="132" name="Google Shape;132;p6"/>
          <p:cNvSpPr txBox="1">
            <a:spLocks noGrp="1"/>
          </p:cNvSpPr>
          <p:nvPr>
            <p:ph type="ftr" idx="11"/>
          </p:nvPr>
        </p:nvSpPr>
        <p:spPr>
          <a:xfrm>
            <a:off x="5611906" y="6475413"/>
            <a:ext cx="2932019"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33" name="Google Shape;133;p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34" name="Google Shape;134;p6"/>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pic>
        <p:nvPicPr>
          <p:cNvPr id="135" name="Google Shape;135;p6" descr="A diagram of a computer&#10;&#10;Description automatically generated"/>
          <p:cNvPicPr preferRelativeResize="0"/>
          <p:nvPr/>
        </p:nvPicPr>
        <p:blipFill rotWithShape="1">
          <a:blip r:embed="rId3">
            <a:alphaModFix/>
          </a:blip>
          <a:srcRect/>
          <a:stretch/>
        </p:blipFill>
        <p:spPr>
          <a:xfrm>
            <a:off x="919530" y="3080657"/>
            <a:ext cx="7364500" cy="32872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685800" y="427557"/>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Why ELR-Mark Symbols?</a:t>
            </a:r>
            <a:endParaRPr/>
          </a:p>
        </p:txBody>
      </p:sp>
      <p:sp>
        <p:nvSpPr>
          <p:cNvPr id="145" name="Google Shape;145;p7"/>
          <p:cNvSpPr txBox="1">
            <a:spLocks noGrp="1"/>
          </p:cNvSpPr>
          <p:nvPr>
            <p:ph type="body" idx="1"/>
          </p:nvPr>
        </p:nvSpPr>
        <p:spPr>
          <a:xfrm>
            <a:off x="685800" y="1371600"/>
            <a:ext cx="7772400" cy="4114800"/>
          </a:xfrm>
          <a:prstGeom prst="rect">
            <a:avLst/>
          </a:prstGeom>
          <a:noFill/>
          <a:ln>
            <a:noFill/>
          </a:ln>
        </p:spPr>
        <p:txBody>
          <a:bodyPr spcFirstLastPara="1" wrap="square" lIns="92075" tIns="46025" rIns="92075" bIns="46025" anchor="t" anchorCtr="0">
            <a:noAutofit/>
          </a:bodyPr>
          <a:lstStyle/>
          <a:p>
            <a:pPr marL="285750" lvl="0" indent="-285750" algn="l" rtl="0">
              <a:lnSpc>
                <a:spcPct val="100000"/>
              </a:lnSpc>
              <a:spcBef>
                <a:spcPts val="360"/>
              </a:spcBef>
              <a:spcAft>
                <a:spcPts val="0"/>
              </a:spcAft>
              <a:buSzPts val="1800"/>
              <a:buChar char="•"/>
            </a:pPr>
            <a:r>
              <a:rPr lang="en-US" sz="1800" b="0" i="0">
                <a:solidFill>
                  <a:srgbClr val="000000"/>
                </a:solidFill>
                <a:latin typeface="Times New Roman"/>
                <a:ea typeface="Times New Roman"/>
                <a:cs typeface="Times New Roman"/>
                <a:sym typeface="Times New Roman"/>
              </a:rPr>
              <a:t>The 802.11ax introduced  power boost for the L-STF and L-LTF fields, but the expected gains in preamble detection were not fully realized, as the method depended on auto-correlation of </a:t>
            </a:r>
            <a:r>
              <a:rPr lang="en-US" sz="1800" b="0">
                <a:solidFill>
                  <a:srgbClr val="000000"/>
                </a:solidFill>
              </a:rPr>
              <a:t>noisy</a:t>
            </a:r>
            <a:r>
              <a:rPr lang="en-US" sz="1800" b="0" i="0">
                <a:solidFill>
                  <a:srgbClr val="000000"/>
                </a:solidFill>
                <a:latin typeface="Times New Roman"/>
                <a:ea typeface="Times New Roman"/>
                <a:cs typeface="Times New Roman"/>
                <a:sym typeface="Times New Roman"/>
              </a:rPr>
              <a:t> incoming signals, limiting the detection performance for both standard 802.11ax and Extended Range (ER).</a:t>
            </a:r>
            <a:endParaRPr/>
          </a:p>
          <a:p>
            <a:pPr marL="285750" lvl="0" indent="-285750" algn="l" rtl="0">
              <a:lnSpc>
                <a:spcPct val="100000"/>
              </a:lnSpc>
              <a:spcBef>
                <a:spcPts val="360"/>
              </a:spcBef>
              <a:spcAft>
                <a:spcPts val="0"/>
              </a:spcAft>
              <a:buSzPts val="1800"/>
              <a:buChar char="•"/>
            </a:pPr>
            <a:r>
              <a:rPr lang="en-US" sz="1800" b="0" i="0">
                <a:solidFill>
                  <a:srgbClr val="000000"/>
                </a:solidFill>
                <a:latin typeface="Times New Roman"/>
                <a:ea typeface="Times New Roman"/>
                <a:cs typeface="Times New Roman"/>
                <a:sym typeface="Times New Roman"/>
              </a:rPr>
              <a:t>For 802.11bn, </a:t>
            </a:r>
            <a:r>
              <a:rPr lang="en-US" sz="1800" b="0">
                <a:solidFill>
                  <a:srgbClr val="000000"/>
                </a:solidFill>
                <a:latin typeface="Times New Roman"/>
                <a:ea typeface="Times New Roman"/>
                <a:cs typeface="Times New Roman"/>
                <a:sym typeface="Times New Roman"/>
              </a:rPr>
              <a:t>in the ELR preamble, </a:t>
            </a:r>
            <a:r>
              <a:rPr lang="en-US" sz="1800" b="0" i="0">
                <a:solidFill>
                  <a:srgbClr val="000000"/>
                </a:solidFill>
                <a:latin typeface="Times New Roman"/>
                <a:ea typeface="Times New Roman"/>
                <a:cs typeface="Times New Roman"/>
                <a:sym typeface="Times New Roman"/>
              </a:rPr>
              <a:t>we propose to introduce two ELR-Mark symbols with a predefined tone pattern.</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By leveraging channel estimation from the boosted L-LTF, ELR-Mark symbols can be detected through cross-correlation with the known pattern in the frequency domain, enabling coherent combining across receiving antennas.</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The ELR Mark symbol sequences can be designed to optimize detection performances (minimize missed and false detection probabilities).</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ELR-Mark symbols are positioned after LSIG, R-LSIG, and USIG to ensure that third-party non-ELR STAs can correctly decode the USIG and take appropriate actions.</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In scenarios with very low SNR (typical operating conditions for ELR), where LSIG, R-LSIG, and USIG cannot be reliably decoded, an ELR receiver can still detect the ELR-Mark symbols and proceed.</a:t>
            </a:r>
            <a:endParaRPr/>
          </a:p>
        </p:txBody>
      </p:sp>
      <p:sp>
        <p:nvSpPr>
          <p:cNvPr id="146" name="Google Shape;146;p7"/>
          <p:cNvSpPr txBox="1">
            <a:spLocks noGrp="1"/>
          </p:cNvSpPr>
          <p:nvPr>
            <p:ph type="ftr" idx="11"/>
          </p:nvPr>
        </p:nvSpPr>
        <p:spPr>
          <a:xfrm>
            <a:off x="5006622" y="6475413"/>
            <a:ext cx="3537304"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47" name="Google Shape;147;p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4</a:t>
            </a:fld>
            <a:endParaRPr/>
          </a:p>
        </p:txBody>
      </p:sp>
      <p:sp>
        <p:nvSpPr>
          <p:cNvPr id="148" name="Google Shape;148;p7"/>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652463" y="611175"/>
            <a:ext cx="7740423" cy="38129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ELR Mark Symbols (1) </a:t>
            </a:r>
            <a:endParaRPr/>
          </a:p>
        </p:txBody>
      </p:sp>
      <p:sp>
        <p:nvSpPr>
          <p:cNvPr id="158" name="Google Shape;158;p8"/>
          <p:cNvSpPr txBox="1">
            <a:spLocks noGrp="1"/>
          </p:cNvSpPr>
          <p:nvPr>
            <p:ph type="body" idx="1"/>
          </p:nvPr>
        </p:nvSpPr>
        <p:spPr>
          <a:xfrm>
            <a:off x="600074" y="1025123"/>
            <a:ext cx="7943852" cy="5450290"/>
          </a:xfrm>
          <a:prstGeom prst="rect">
            <a:avLst/>
          </a:prstGeom>
          <a:noFill/>
          <a:ln>
            <a:noFill/>
          </a:ln>
        </p:spPr>
        <p:txBody>
          <a:bodyPr spcFirstLastPara="1" wrap="square" lIns="92075" tIns="46025" rIns="92075" bIns="46025" anchor="t" anchorCtr="0">
            <a:noAutofit/>
          </a:bodyPr>
          <a:lstStyle/>
          <a:p>
            <a:pPr marL="274320" lvl="0" indent="-274320" algn="l" rtl="0">
              <a:lnSpc>
                <a:spcPct val="100000"/>
              </a:lnSpc>
              <a:spcBef>
                <a:spcPts val="0"/>
              </a:spcBef>
              <a:spcAft>
                <a:spcPts val="0"/>
              </a:spcAft>
              <a:buClr>
                <a:schemeClr val="dk1"/>
              </a:buClr>
              <a:buSzPts val="1800"/>
              <a:buFont typeface="Times New Roman"/>
              <a:buChar char="•"/>
            </a:pPr>
            <a:r>
              <a:rPr lang="en-US" sz="1600" b="0"/>
              <a:t>ELR Mark consists of 2-OFDM symbols (ELR-Mark1 and ELR-Mark2), which serve two purposes</a:t>
            </a:r>
            <a:endParaRPr sz="1600" b="0"/>
          </a:p>
          <a:p>
            <a:pPr marL="742950" lvl="1" indent="-285750" algn="l" rtl="0">
              <a:lnSpc>
                <a:spcPct val="100000"/>
              </a:lnSpc>
              <a:spcBef>
                <a:spcPts val="0"/>
              </a:spcBef>
              <a:spcAft>
                <a:spcPts val="0"/>
              </a:spcAft>
              <a:buSzPts val="1800"/>
              <a:buChar char="–"/>
            </a:pPr>
            <a:r>
              <a:rPr lang="en-US" sz="1600"/>
              <a:t>Classify ELR-PPDU</a:t>
            </a:r>
            <a:endParaRPr sz="1600"/>
          </a:p>
          <a:p>
            <a:pPr marL="742950" lvl="1" indent="-285750" algn="l" rtl="0">
              <a:lnSpc>
                <a:spcPct val="100000"/>
              </a:lnSpc>
              <a:spcBef>
                <a:spcPts val="0"/>
              </a:spcBef>
              <a:spcAft>
                <a:spcPts val="0"/>
              </a:spcAft>
              <a:buSzPts val="1800"/>
              <a:buChar char="–"/>
            </a:pPr>
            <a:r>
              <a:rPr lang="en-US" sz="1600"/>
              <a:t>Carry BSS color information (64 BSS colors necessitates 64 orthogonal sequences)</a:t>
            </a:r>
            <a:endParaRPr sz="1600"/>
          </a:p>
          <a:p>
            <a:pPr marL="274320" lvl="0" indent="-274320" algn="l" rtl="0">
              <a:lnSpc>
                <a:spcPct val="100000"/>
              </a:lnSpc>
              <a:spcBef>
                <a:spcPts val="0"/>
              </a:spcBef>
              <a:spcAft>
                <a:spcPts val="0"/>
              </a:spcAft>
              <a:buClr>
                <a:schemeClr val="dk1"/>
              </a:buClr>
              <a:buSzPts val="1800"/>
              <a:buFont typeface="Times New Roman"/>
              <a:buChar char="•"/>
            </a:pPr>
            <a:r>
              <a:rPr lang="en-US" sz="1600" b="0"/>
              <a:t>Each OFDM symbol will comprise a 52-tone block consisting of four pilot tones and 48 data tones, with the 48 data tones carrying the ELR mark sequence. Each symbol will have duration of 4μS (i.e., 3.2μS + GI=0.8μS).</a:t>
            </a:r>
            <a:endParaRPr sz="1600" b="0"/>
          </a:p>
          <a:p>
            <a:pPr marL="457200" lvl="0" indent="0" algn="l" rtl="0">
              <a:lnSpc>
                <a:spcPct val="100000"/>
              </a:lnSpc>
              <a:spcBef>
                <a:spcPts val="0"/>
              </a:spcBef>
              <a:spcAft>
                <a:spcPts val="0"/>
              </a:spcAft>
              <a:buSzPts val="1800"/>
              <a:buNone/>
            </a:pPr>
            <a:endParaRPr sz="1600" b="0"/>
          </a:p>
          <a:p>
            <a:pPr marL="274320" lvl="0" indent="-274320" algn="l" rtl="0">
              <a:lnSpc>
                <a:spcPct val="100000"/>
              </a:lnSpc>
              <a:spcBef>
                <a:spcPts val="0"/>
              </a:spcBef>
              <a:spcAft>
                <a:spcPts val="0"/>
              </a:spcAft>
              <a:buClr>
                <a:schemeClr val="dk1"/>
              </a:buClr>
              <a:buSzPts val="1800"/>
              <a:buFont typeface="Times New Roman"/>
              <a:buChar char="•"/>
            </a:pPr>
            <a:r>
              <a:rPr lang="en-US" sz="1600" b="0"/>
              <a:t>The ELR mark is defined in the form of duo-binary sequence block of 48 elements, which are mapped to Q-BPSK symbols (i.e., ±j). The pilots in the ELR symbols are BPSK modulated (i.e., ±1).</a:t>
            </a:r>
            <a:endParaRPr/>
          </a:p>
          <a:p>
            <a:pPr marL="457200" lvl="0" indent="0" algn="l" rtl="0">
              <a:lnSpc>
                <a:spcPct val="100000"/>
              </a:lnSpc>
              <a:spcBef>
                <a:spcPts val="0"/>
              </a:spcBef>
              <a:spcAft>
                <a:spcPts val="0"/>
              </a:spcAft>
              <a:buSzPts val="1800"/>
              <a:buNone/>
            </a:pPr>
            <a:endParaRPr sz="1600"/>
          </a:p>
          <a:p>
            <a:pPr marL="274320" lvl="0" indent="-274320" algn="l" rtl="0">
              <a:lnSpc>
                <a:spcPct val="100000"/>
              </a:lnSpc>
              <a:spcBef>
                <a:spcPts val="360"/>
              </a:spcBef>
              <a:spcAft>
                <a:spcPts val="0"/>
              </a:spcAft>
              <a:buClr>
                <a:schemeClr val="dk1"/>
              </a:buClr>
              <a:buSzPts val="1800"/>
              <a:buFont typeface="Times New Roman"/>
              <a:buChar char="•"/>
            </a:pPr>
            <a:r>
              <a:rPr lang="en-US" sz="1600" b="0"/>
              <a:t>ELR Mark Matrix: The 64x96 orthogonal matrix H́ is built from a 32x48 orthogonal matrix H through:</a:t>
            </a:r>
            <a:endParaRPr sz="1600"/>
          </a:p>
          <a:p>
            <a:pPr marL="457200" lvl="0" indent="0" algn="l" rtl="0">
              <a:lnSpc>
                <a:spcPct val="100000"/>
              </a:lnSpc>
              <a:spcBef>
                <a:spcPts val="360"/>
              </a:spcBef>
              <a:spcAft>
                <a:spcPts val="0"/>
              </a:spcAft>
              <a:buSzPts val="1800"/>
              <a:buNone/>
            </a:pPr>
            <a:br>
              <a:rPr lang="en-US" sz="1600"/>
            </a:br>
            <a:endParaRPr sz="1600"/>
          </a:p>
          <a:p>
            <a:pPr marL="457200" lvl="0" indent="0" algn="l" rtl="0">
              <a:lnSpc>
                <a:spcPct val="100000"/>
              </a:lnSpc>
              <a:spcBef>
                <a:spcPts val="360"/>
              </a:spcBef>
              <a:spcAft>
                <a:spcPts val="0"/>
              </a:spcAft>
              <a:buSzPts val="1800"/>
              <a:buNone/>
            </a:pPr>
            <a:endParaRPr sz="1600"/>
          </a:p>
          <a:p>
            <a:pPr marL="457200" lvl="0" indent="0" algn="l" rtl="0">
              <a:lnSpc>
                <a:spcPct val="100000"/>
              </a:lnSpc>
              <a:spcBef>
                <a:spcPts val="360"/>
              </a:spcBef>
              <a:spcAft>
                <a:spcPts val="0"/>
              </a:spcAft>
              <a:buSzPts val="1800"/>
              <a:buNone/>
            </a:pPr>
            <a:endParaRPr sz="1600"/>
          </a:p>
          <a:p>
            <a:pPr marL="457200" lvl="0" indent="0" algn="l" rtl="0">
              <a:lnSpc>
                <a:spcPct val="100000"/>
              </a:lnSpc>
              <a:spcBef>
                <a:spcPts val="360"/>
              </a:spcBef>
              <a:spcAft>
                <a:spcPts val="0"/>
              </a:spcAft>
              <a:buSzPts val="1800"/>
              <a:buNone/>
            </a:pPr>
            <a:r>
              <a:rPr lang="en-US" sz="1600" b="0"/>
              <a:t>where, each row of H́ is deemed such that the first 48 elements correspond to Mark1 and the second 48 entries fills the data tones of Mark2. 𝕁 is 48x48 exchange matrix [3]. </a:t>
            </a:r>
            <a:endParaRPr sz="1600" b="0"/>
          </a:p>
          <a:p>
            <a:pPr marL="457200" lvl="0" indent="0" algn="l" rtl="0">
              <a:lnSpc>
                <a:spcPct val="100000"/>
              </a:lnSpc>
              <a:spcBef>
                <a:spcPts val="360"/>
              </a:spcBef>
              <a:spcAft>
                <a:spcPts val="0"/>
              </a:spcAft>
              <a:buSzPts val="1800"/>
              <a:buNone/>
            </a:pPr>
            <a:r>
              <a:rPr lang="en-US" sz="1600" b="0"/>
              <a:t> </a:t>
            </a:r>
            <a:endParaRPr sz="1600" b="0"/>
          </a:p>
          <a:p>
            <a:pPr marL="274320" lvl="0" indent="-160020" algn="l" rtl="0">
              <a:lnSpc>
                <a:spcPct val="100000"/>
              </a:lnSpc>
              <a:spcBef>
                <a:spcPts val="360"/>
              </a:spcBef>
              <a:spcAft>
                <a:spcPts val="0"/>
              </a:spcAft>
              <a:buClr>
                <a:schemeClr val="dk1"/>
              </a:buClr>
              <a:buSzPts val="1800"/>
              <a:buFont typeface="Times New Roman"/>
              <a:buNone/>
            </a:pPr>
            <a:endParaRPr sz="1600"/>
          </a:p>
        </p:txBody>
      </p:sp>
      <p:sp>
        <p:nvSpPr>
          <p:cNvPr id="159" name="Google Shape;159;p8"/>
          <p:cNvSpPr txBox="1">
            <a:spLocks noGrp="1"/>
          </p:cNvSpPr>
          <p:nvPr>
            <p:ph type="ftr" idx="11"/>
          </p:nvPr>
        </p:nvSpPr>
        <p:spPr>
          <a:xfrm>
            <a:off x="5417054" y="6475413"/>
            <a:ext cx="3126872"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60" name="Google Shape;160;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61" name="Google Shape;161;p8"/>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pic>
        <p:nvPicPr>
          <p:cNvPr id="162" name="Google Shape;162;p8" descr="A math symbols with black letters&#10;&#10;Description automatically generated with medium confidence"/>
          <p:cNvPicPr preferRelativeResize="0"/>
          <p:nvPr/>
        </p:nvPicPr>
        <p:blipFill rotWithShape="1">
          <a:blip r:embed="rId3">
            <a:alphaModFix/>
          </a:blip>
          <a:srcRect/>
          <a:stretch/>
        </p:blipFill>
        <p:spPr>
          <a:xfrm>
            <a:off x="1088393" y="4752135"/>
            <a:ext cx="1805611" cy="763500"/>
          </a:xfrm>
          <a:prstGeom prst="rect">
            <a:avLst/>
          </a:prstGeom>
          <a:noFill/>
          <a:ln>
            <a:noFill/>
          </a:ln>
        </p:spPr>
      </p:pic>
      <p:sp>
        <p:nvSpPr>
          <p:cNvPr id="163" name="Google Shape;163;p8"/>
          <p:cNvSpPr txBox="1"/>
          <p:nvPr/>
        </p:nvSpPr>
        <p:spPr>
          <a:xfrm>
            <a:off x="5417053" y="4671735"/>
            <a:ext cx="327737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Note</a:t>
            </a:r>
            <a:r>
              <a:rPr lang="en-US" sz="1200" b="0" i="0" u="none" strike="noStrike" cap="none">
                <a:solidFill>
                  <a:srgbClr val="000000"/>
                </a:solidFill>
                <a:latin typeface="Arial"/>
                <a:ea typeface="Arial"/>
                <a:cs typeface="Arial"/>
                <a:sym typeface="Arial"/>
              </a:rPr>
              <a:t>:</a:t>
            </a:r>
            <a:r>
              <a:rPr lang="en-US" sz="1200" b="0" i="0" u="none" strike="noStrike" cap="none">
                <a:solidFill>
                  <a:schemeClr val="accent6"/>
                </a:solidFill>
                <a:latin typeface="Arial"/>
                <a:ea typeface="Arial"/>
                <a:cs typeface="Arial"/>
                <a:sym typeface="Arial"/>
              </a:rPr>
              <a:t> </a:t>
            </a:r>
            <a:r>
              <a:rPr lang="en-US" sz="1200" b="0" i="0" u="none" strike="noStrike" cap="none">
                <a:solidFill>
                  <a:schemeClr val="accent6"/>
                </a:solidFill>
                <a:latin typeface="Times New Roman"/>
                <a:ea typeface="Times New Roman"/>
                <a:cs typeface="Times New Roman"/>
                <a:sym typeface="Times New Roman"/>
              </a:rPr>
              <a:t>Multiplying with exchange matrix 𝕁 may be implemented by reversal of columns (e.g., MATLAB syntax). </a:t>
            </a:r>
            <a:endParaRPr sz="1500" b="0" i="0" u="none" strike="noStrike" cap="none">
              <a:solidFill>
                <a:schemeClr val="accent6"/>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accent6"/>
                </a:solidFill>
                <a:latin typeface="Times New Roman"/>
                <a:ea typeface="Times New Roman"/>
                <a:cs typeface="Times New Roman"/>
                <a:sym typeface="Times New Roman"/>
              </a:rPr>
              <a:t>H</a:t>
            </a:r>
            <a:r>
              <a:rPr lang="en-US" sz="1200" b="0" i="0" u="none" strike="noStrike" cap="none" baseline="-25000">
                <a:solidFill>
                  <a:schemeClr val="accent6"/>
                </a:solidFill>
                <a:latin typeface="Times New Roman"/>
                <a:ea typeface="Times New Roman"/>
                <a:cs typeface="Times New Roman"/>
                <a:sym typeface="Times New Roman"/>
              </a:rPr>
              <a:t>64x96</a:t>
            </a:r>
            <a:r>
              <a:rPr lang="en-US" sz="1200" b="0" i="0" u="none" strike="noStrike" cap="none">
                <a:solidFill>
                  <a:schemeClr val="accent6"/>
                </a:solidFill>
                <a:latin typeface="Times New Roman"/>
                <a:ea typeface="Times New Roman"/>
                <a:cs typeface="Times New Roman"/>
                <a:sym typeface="Times New Roman"/>
              </a:rPr>
              <a:t> = [ +H</a:t>
            </a:r>
            <a:r>
              <a:rPr lang="en-US" sz="1200" b="0" i="0" u="none" strike="noStrike" cap="none" baseline="-25000">
                <a:solidFill>
                  <a:schemeClr val="accent6"/>
                </a:solidFill>
                <a:latin typeface="Times New Roman"/>
                <a:ea typeface="Times New Roman"/>
                <a:cs typeface="Times New Roman"/>
                <a:sym typeface="Times New Roman"/>
              </a:rPr>
              <a:t>32x48</a:t>
            </a:r>
            <a:r>
              <a:rPr lang="en-US" sz="1200" b="0" i="0" u="none" strike="noStrike" cap="none">
                <a:solidFill>
                  <a:schemeClr val="accent6"/>
                </a:solidFill>
                <a:latin typeface="Times New Roman"/>
                <a:ea typeface="Times New Roman"/>
                <a:cs typeface="Times New Roman"/>
                <a:sym typeface="Times New Roman"/>
              </a:rPr>
              <a:t> ,  +H</a:t>
            </a:r>
            <a:r>
              <a:rPr lang="en-US" sz="1200" b="0" i="0" u="none" strike="noStrike" cap="none" baseline="-25000">
                <a:solidFill>
                  <a:schemeClr val="accent6"/>
                </a:solidFill>
                <a:latin typeface="Times New Roman"/>
                <a:ea typeface="Times New Roman"/>
                <a:cs typeface="Times New Roman"/>
                <a:sym typeface="Times New Roman"/>
              </a:rPr>
              <a:t>32x48</a:t>
            </a:r>
            <a:r>
              <a:rPr lang="en-US" sz="1200" b="0" i="0" u="none" strike="noStrike" cap="none">
                <a:solidFill>
                  <a:schemeClr val="accent6"/>
                </a:solidFill>
                <a:latin typeface="Times New Roman"/>
                <a:ea typeface="Times New Roman"/>
                <a:cs typeface="Times New Roman"/>
                <a:sym typeface="Times New Roman"/>
              </a:rPr>
              <a:t>(:,48:-1:1)  </a:t>
            </a:r>
            <a:br>
              <a:rPr lang="en-US" sz="1200" b="0" i="0" u="none" strike="noStrike" cap="none">
                <a:solidFill>
                  <a:schemeClr val="accent6"/>
                </a:solidFill>
                <a:latin typeface="Times New Roman"/>
                <a:ea typeface="Times New Roman"/>
                <a:cs typeface="Times New Roman"/>
                <a:sym typeface="Times New Roman"/>
              </a:rPr>
            </a:br>
            <a:r>
              <a:rPr lang="en-US" sz="1200" b="0" i="0" u="none" strike="noStrike" cap="none">
                <a:solidFill>
                  <a:schemeClr val="accent6"/>
                </a:solidFill>
                <a:latin typeface="Times New Roman"/>
                <a:ea typeface="Times New Roman"/>
                <a:cs typeface="Times New Roman"/>
                <a:sym typeface="Times New Roman"/>
              </a:rPr>
              <a:t>                 +H</a:t>
            </a:r>
            <a:r>
              <a:rPr lang="en-US" sz="1200" b="0" i="0" u="none" strike="noStrike" cap="none" baseline="-25000">
                <a:solidFill>
                  <a:schemeClr val="accent6"/>
                </a:solidFill>
                <a:latin typeface="Times New Roman"/>
                <a:ea typeface="Times New Roman"/>
                <a:cs typeface="Times New Roman"/>
                <a:sym typeface="Times New Roman"/>
              </a:rPr>
              <a:t>32x48  </a:t>
            </a:r>
            <a:r>
              <a:rPr lang="en-US" sz="1200" b="0" i="0" u="none" strike="noStrike" cap="none">
                <a:solidFill>
                  <a:schemeClr val="accent6"/>
                </a:solidFill>
                <a:latin typeface="Times New Roman"/>
                <a:ea typeface="Times New Roman"/>
                <a:cs typeface="Times New Roman"/>
                <a:sym typeface="Times New Roman"/>
              </a:rPr>
              <a:t>,  -H</a:t>
            </a:r>
            <a:r>
              <a:rPr lang="en-US" sz="1200" b="0" i="0" u="none" strike="noStrike" cap="none" baseline="-25000">
                <a:solidFill>
                  <a:schemeClr val="accent6"/>
                </a:solidFill>
                <a:latin typeface="Times New Roman"/>
                <a:ea typeface="Times New Roman"/>
                <a:cs typeface="Times New Roman"/>
                <a:sym typeface="Times New Roman"/>
              </a:rPr>
              <a:t>32x48</a:t>
            </a:r>
            <a:r>
              <a:rPr lang="en-US" sz="1200" b="0" i="0" u="none" strike="noStrike" cap="none">
                <a:solidFill>
                  <a:schemeClr val="accent6"/>
                </a:solidFill>
                <a:latin typeface="Times New Roman"/>
                <a:ea typeface="Times New Roman"/>
                <a:cs typeface="Times New Roman"/>
                <a:sym typeface="Times New Roman"/>
              </a:rPr>
              <a:t>(:,48:-1:1) ]</a:t>
            </a:r>
            <a:br>
              <a:rPr lang="en-US" sz="1600" b="0" i="0" u="none" strike="noStrike" cap="none">
                <a:solidFill>
                  <a:schemeClr val="accent6"/>
                </a:solidFill>
                <a:latin typeface="Times New Roman"/>
                <a:ea typeface="Times New Roman"/>
                <a:cs typeface="Times New Roman"/>
                <a:sym typeface="Times New Roman"/>
              </a:rPr>
            </a:br>
            <a:endParaRPr sz="1600" b="0" i="0" u="none" strike="noStrike" cap="none">
              <a:solidFill>
                <a:schemeClr val="accent6"/>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8" descr="A number and numbers with a white background&#10;&#10;Description automatically generated with medium confidence"/>
          <p:cNvPicPr preferRelativeResize="0"/>
          <p:nvPr/>
        </p:nvPicPr>
        <p:blipFill rotWithShape="1">
          <a:blip r:embed="rId4">
            <a:alphaModFix/>
          </a:blip>
          <a:srcRect/>
          <a:stretch/>
        </p:blipFill>
        <p:spPr>
          <a:xfrm>
            <a:off x="3203021" y="4536985"/>
            <a:ext cx="1905000" cy="1193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ELR Mark Symbols (2) </a:t>
            </a:r>
            <a:endParaRPr/>
          </a:p>
        </p:txBody>
      </p:sp>
      <p:sp>
        <p:nvSpPr>
          <p:cNvPr id="174" name="Google Shape;174;p9"/>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360"/>
              </a:spcBef>
              <a:spcAft>
                <a:spcPts val="0"/>
              </a:spcAft>
              <a:buSzPts val="1800"/>
              <a:buNone/>
            </a:pPr>
            <a:endParaRPr sz="1600" b="0"/>
          </a:p>
          <a:p>
            <a:pPr marL="274320" lvl="0" indent="-274320" algn="l" rtl="0">
              <a:lnSpc>
                <a:spcPct val="100000"/>
              </a:lnSpc>
              <a:spcBef>
                <a:spcPts val="360"/>
              </a:spcBef>
              <a:spcAft>
                <a:spcPts val="0"/>
              </a:spcAft>
              <a:buClr>
                <a:schemeClr val="dk1"/>
              </a:buClr>
              <a:buSzPts val="2000"/>
              <a:buFont typeface="Times New Roman"/>
              <a:buChar char="•"/>
            </a:pPr>
            <a:r>
              <a:rPr lang="en-US" sz="1800" b="0"/>
              <a:t>The rows 1 to 64 of matrix H́ correspond to BSS colors 1 to 64. Columns 1 to 48 of H́ are transmitted on the data portion (48 tones) of the first symbol (mark1), while columns 49 to 98 are transmitted on the data portion (48 tones) of the second symbol (mark2).</a:t>
            </a:r>
            <a:br>
              <a:rPr lang="en-US" sz="1800" b="0"/>
            </a:br>
            <a:endParaRPr sz="1800" b="0"/>
          </a:p>
          <a:p>
            <a:pPr marL="274320" lvl="0" indent="-274320" algn="l" rtl="0">
              <a:lnSpc>
                <a:spcPct val="100000"/>
              </a:lnSpc>
              <a:spcBef>
                <a:spcPts val="360"/>
              </a:spcBef>
              <a:spcAft>
                <a:spcPts val="0"/>
              </a:spcAft>
              <a:buClr>
                <a:schemeClr val="dk1"/>
              </a:buClr>
              <a:buSzPts val="2000"/>
              <a:buFont typeface="Times New Roman"/>
              <a:buChar char="•"/>
            </a:pPr>
            <a:r>
              <a:rPr lang="en-US" sz="1800" b="0"/>
              <a:t>H́ is an orthogonal matrix. </a:t>
            </a:r>
            <a:endParaRPr/>
          </a:p>
          <a:p>
            <a:pPr marL="274320" lvl="0" indent="-147320" algn="l" rtl="0">
              <a:lnSpc>
                <a:spcPct val="100000"/>
              </a:lnSpc>
              <a:spcBef>
                <a:spcPts val="360"/>
              </a:spcBef>
              <a:spcAft>
                <a:spcPts val="0"/>
              </a:spcAft>
              <a:buClr>
                <a:schemeClr val="dk1"/>
              </a:buClr>
              <a:buSzPts val="2000"/>
              <a:buFont typeface="Times New Roman"/>
              <a:buNone/>
            </a:pPr>
            <a:endParaRPr sz="1800" b="0"/>
          </a:p>
          <a:p>
            <a:pPr marL="274320" lvl="0" indent="-274320" algn="just" rtl="0">
              <a:lnSpc>
                <a:spcPct val="100000"/>
              </a:lnSpc>
              <a:spcBef>
                <a:spcPts val="360"/>
              </a:spcBef>
              <a:spcAft>
                <a:spcPts val="0"/>
              </a:spcAft>
              <a:buClr>
                <a:schemeClr val="dk1"/>
              </a:buClr>
              <a:buSzPts val="2000"/>
              <a:buFont typeface="Times New Roman"/>
              <a:buChar char="•"/>
            </a:pPr>
            <a:r>
              <a:rPr lang="en-US" sz="1800" b="0" i="0">
                <a:solidFill>
                  <a:srgbClr val="000000"/>
                </a:solidFill>
                <a:latin typeface="Times New Roman"/>
                <a:ea typeface="Times New Roman"/>
                <a:cs typeface="Times New Roman"/>
                <a:sym typeface="Times New Roman"/>
              </a:rPr>
              <a:t>Detection performance, especially the probability of missed detection and probability of false alarms, must be acceptable at low SNR levels, down to -9 dB. Since the leading cause of false alarms is OBSS interference (misclassifying to an incorrect but legitimate ELR Mark sequence), minimizing the worst-case false alarm probability is crucial for robust ELR performance.</a:t>
            </a:r>
            <a:endParaRPr/>
          </a:p>
          <a:p>
            <a:pPr marL="274320" lvl="0" indent="-147320" algn="l" rtl="0">
              <a:lnSpc>
                <a:spcPct val="100000"/>
              </a:lnSpc>
              <a:spcBef>
                <a:spcPts val="360"/>
              </a:spcBef>
              <a:spcAft>
                <a:spcPts val="0"/>
              </a:spcAft>
              <a:buClr>
                <a:schemeClr val="dk1"/>
              </a:buClr>
              <a:buSzPts val="2000"/>
              <a:buFont typeface="Times New Roman"/>
              <a:buNone/>
            </a:pPr>
            <a:endParaRPr sz="1800" b="0" i="0">
              <a:solidFill>
                <a:srgbClr val="000000"/>
              </a:solidFill>
              <a:latin typeface="Times New Roman"/>
              <a:ea typeface="Times New Roman"/>
              <a:cs typeface="Times New Roman"/>
              <a:sym typeface="Times New Roman"/>
            </a:endParaRPr>
          </a:p>
          <a:p>
            <a:pPr marL="274320" lvl="0" indent="-274320" algn="l" rtl="0">
              <a:lnSpc>
                <a:spcPct val="100000"/>
              </a:lnSpc>
              <a:spcBef>
                <a:spcPts val="360"/>
              </a:spcBef>
              <a:spcAft>
                <a:spcPts val="0"/>
              </a:spcAft>
              <a:buClr>
                <a:schemeClr val="dk1"/>
              </a:buClr>
              <a:buSzPts val="2000"/>
              <a:buFont typeface="Times New Roman"/>
              <a:buChar char="•"/>
            </a:pPr>
            <a:r>
              <a:rPr lang="en-US" sz="1800" b="0"/>
              <a:t>A lower PAPR is preferred for the ELR sequence to enhance transmitter efficiency.</a:t>
            </a:r>
            <a:endParaRPr/>
          </a:p>
          <a:p>
            <a:pPr marL="274320" lvl="0" indent="-160020" algn="l" rtl="0">
              <a:lnSpc>
                <a:spcPct val="100000"/>
              </a:lnSpc>
              <a:spcBef>
                <a:spcPts val="360"/>
              </a:spcBef>
              <a:spcAft>
                <a:spcPts val="0"/>
              </a:spcAft>
              <a:buSzPts val="1500"/>
              <a:buNone/>
            </a:pPr>
            <a:endParaRPr sz="1500" b="0"/>
          </a:p>
          <a:p>
            <a:pPr marL="457200" lvl="0" indent="0" algn="l" rtl="0">
              <a:lnSpc>
                <a:spcPct val="100000"/>
              </a:lnSpc>
              <a:spcBef>
                <a:spcPts val="360"/>
              </a:spcBef>
              <a:spcAft>
                <a:spcPts val="0"/>
              </a:spcAft>
              <a:buSzPts val="1800"/>
              <a:buNone/>
            </a:pPr>
            <a:endParaRPr sz="1600" b="0"/>
          </a:p>
          <a:p>
            <a:pPr marL="0" lvl="0" indent="0" algn="l" rtl="0">
              <a:lnSpc>
                <a:spcPct val="100000"/>
              </a:lnSpc>
              <a:spcBef>
                <a:spcPts val="360"/>
              </a:spcBef>
              <a:spcAft>
                <a:spcPts val="0"/>
              </a:spcAft>
              <a:buSzPts val="1800"/>
              <a:buNone/>
            </a:pPr>
            <a:endParaRPr sz="1600" b="0"/>
          </a:p>
        </p:txBody>
      </p:sp>
      <p:sp>
        <p:nvSpPr>
          <p:cNvPr id="175" name="Google Shape;175;p9"/>
          <p:cNvSpPr txBox="1">
            <a:spLocks noGrp="1"/>
          </p:cNvSpPr>
          <p:nvPr>
            <p:ph type="ftr" idx="11"/>
          </p:nvPr>
        </p:nvSpPr>
        <p:spPr>
          <a:xfrm>
            <a:off x="5588000" y="6475413"/>
            <a:ext cx="2955796"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76" name="Google Shape;176;p9"/>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177" name="Google Shape;177;p9"/>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304800" y="609600"/>
            <a:ext cx="8534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ELR marker tone plan (Q-BPSK)</a:t>
            </a:r>
            <a:endParaRPr sz="2800"/>
          </a:p>
        </p:txBody>
      </p:sp>
      <p:sp>
        <p:nvSpPr>
          <p:cNvPr id="187" name="Google Shape;187;p11"/>
          <p:cNvSpPr txBox="1">
            <a:spLocks noGrp="1"/>
          </p:cNvSpPr>
          <p:nvPr>
            <p:ph type="ftr" idx="11"/>
          </p:nvPr>
        </p:nvSpPr>
        <p:spPr>
          <a:xfrm>
            <a:off x="5582024" y="6475413"/>
            <a:ext cx="2961848"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88" name="Google Shape;188;p11"/>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
        <p:nvSpPr>
          <p:cNvPr id="189" name="Google Shape;189;p11"/>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190" name="Google Shape;190;p11"/>
          <p:cNvSpPr txBox="1">
            <a:spLocks noGrp="1"/>
          </p:cNvSpPr>
          <p:nvPr>
            <p:ph type="body" idx="1"/>
          </p:nvPr>
        </p:nvSpPr>
        <p:spPr>
          <a:xfrm>
            <a:off x="77700" y="1131550"/>
            <a:ext cx="8988600" cy="1546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0"/>
              </a:spcBef>
              <a:spcAft>
                <a:spcPts val="0"/>
              </a:spcAft>
              <a:buSzPts val="1800"/>
              <a:buChar char="•"/>
            </a:pPr>
            <a:r>
              <a:rPr lang="en-US" sz="1800" b="0"/>
              <a:t>ELR mark sequence is composite of two OFDM symbols (48 data tones and 4 pilots)</a:t>
            </a:r>
            <a:endParaRPr/>
          </a:p>
          <a:p>
            <a:pPr marL="457200" lvl="0" indent="-342900" algn="l" rtl="0">
              <a:lnSpc>
                <a:spcPct val="100000"/>
              </a:lnSpc>
              <a:spcBef>
                <a:spcPts val="0"/>
              </a:spcBef>
              <a:spcAft>
                <a:spcPts val="0"/>
              </a:spcAft>
              <a:buSzPts val="1800"/>
              <a:buChar char="•"/>
            </a:pPr>
            <a:r>
              <a:rPr lang="en-US" sz="1800" b="0"/>
              <a:t>The data tones are Q-BPSK mapped, and pilots are modulated using BPSK</a:t>
            </a:r>
            <a:endParaRPr sz="1200"/>
          </a:p>
          <a:p>
            <a:pPr marL="0" lvl="0" indent="0" algn="l" rtl="0">
              <a:lnSpc>
                <a:spcPct val="100000"/>
              </a:lnSpc>
              <a:spcBef>
                <a:spcPts val="280"/>
              </a:spcBef>
              <a:spcAft>
                <a:spcPts val="0"/>
              </a:spcAft>
              <a:buClr>
                <a:schemeClr val="dk1"/>
              </a:buClr>
              <a:buSzPts val="1400"/>
              <a:buFont typeface="Times New Roman"/>
              <a:buNone/>
            </a:pPr>
            <a:endParaRPr sz="14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191" name="Google Shape;191;p11" descr="A graph with lines and numbers&#10;&#10;Description automatically generated"/>
          <p:cNvPicPr preferRelativeResize="0"/>
          <p:nvPr/>
        </p:nvPicPr>
        <p:blipFill rotWithShape="1">
          <a:blip r:embed="rId3">
            <a:alphaModFix/>
          </a:blip>
          <a:srcRect/>
          <a:stretch/>
        </p:blipFill>
        <p:spPr>
          <a:xfrm>
            <a:off x="1319817" y="1817149"/>
            <a:ext cx="6050341" cy="45377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685800" y="685800"/>
            <a:ext cx="7617600" cy="6714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Q-BPSK-32x48 ELR mark base Matrix, </a:t>
            </a:r>
            <a:r>
              <a:rPr lang="en-US" sz="2800" b="0"/>
              <a:t>H</a:t>
            </a:r>
            <a:r>
              <a:rPr lang="en-US" sz="2800"/>
              <a:t> </a:t>
            </a:r>
            <a:endParaRPr sz="2800"/>
          </a:p>
        </p:txBody>
      </p:sp>
      <p:sp>
        <p:nvSpPr>
          <p:cNvPr id="198" name="Google Shape;198;p12"/>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8</a:t>
            </a:fld>
            <a:endParaRPr/>
          </a:p>
        </p:txBody>
      </p:sp>
      <p:sp>
        <p:nvSpPr>
          <p:cNvPr id="199" name="Google Shape;199;p12"/>
          <p:cNvSpPr txBox="1"/>
          <p:nvPr/>
        </p:nvSpPr>
        <p:spPr>
          <a:xfrm>
            <a:off x="793198" y="1125900"/>
            <a:ext cx="5981700" cy="541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00" b="0" i="0" u="none" strike="noStrike" cap="none">
                <a:solidFill>
                  <a:schemeClr val="dk1"/>
                </a:solidFill>
                <a:latin typeface="Times New Roman"/>
                <a:ea typeface="Times New Roman"/>
                <a:cs typeface="Times New Roman"/>
                <a:sym typeface="Times New Roman"/>
              </a:rPr>
              <a:t>[</a:t>
            </a: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chemeClr val="dk1"/>
              </a:solidFill>
              <a:latin typeface="Times New Roman"/>
              <a:ea typeface="Times New Roman"/>
              <a:cs typeface="Times New Roman"/>
              <a:sym typeface="Times New Roman"/>
            </a:endParaRPr>
          </a:p>
        </p:txBody>
      </p:sp>
      <p:sp>
        <p:nvSpPr>
          <p:cNvPr id="200" name="Google Shape;200;p12"/>
          <p:cNvSpPr txBox="1">
            <a:spLocks noGrp="1"/>
          </p:cNvSpPr>
          <p:nvPr>
            <p:ph type="dt" idx="10"/>
          </p:nvPr>
        </p:nvSpPr>
        <p:spPr>
          <a:xfrm>
            <a:off x="696913" y="332601"/>
            <a:ext cx="1579500"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01" name="Google Shape;201;p12"/>
          <p:cNvSpPr txBox="1">
            <a:spLocks noGrp="1"/>
          </p:cNvSpPr>
          <p:nvPr>
            <p:ph type="ftr" idx="11"/>
          </p:nvPr>
        </p:nvSpPr>
        <p:spPr>
          <a:xfrm>
            <a:off x="5432612" y="6475413"/>
            <a:ext cx="3111268"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pic>
        <p:nvPicPr>
          <p:cNvPr id="202" name="Google Shape;202;p12" descr="A math symbols with black letters&#10;&#10;Description automatically generated with medium confidence"/>
          <p:cNvPicPr preferRelativeResize="0"/>
          <p:nvPr/>
        </p:nvPicPr>
        <p:blipFill rotWithShape="1">
          <a:blip r:embed="rId3">
            <a:alphaModFix/>
          </a:blip>
          <a:srcRect/>
          <a:stretch/>
        </p:blipFill>
        <p:spPr>
          <a:xfrm>
            <a:off x="6762403" y="3453150"/>
            <a:ext cx="1805611" cy="763500"/>
          </a:xfrm>
          <a:prstGeom prst="rect">
            <a:avLst/>
          </a:prstGeom>
          <a:noFill/>
          <a:ln>
            <a:noFill/>
          </a:ln>
        </p:spPr>
      </p:pic>
      <p:pic>
        <p:nvPicPr>
          <p:cNvPr id="203" name="Google Shape;203;p12" descr="A number and numbers with a white background&#10;&#10;Description automatically generated with medium confidence"/>
          <p:cNvPicPr preferRelativeResize="0"/>
          <p:nvPr/>
        </p:nvPicPr>
        <p:blipFill rotWithShape="1">
          <a:blip r:embed="rId4">
            <a:alphaModFix/>
          </a:blip>
          <a:srcRect/>
          <a:stretch/>
        </p:blipFill>
        <p:spPr>
          <a:xfrm>
            <a:off x="6706889" y="4656750"/>
            <a:ext cx="1905000" cy="119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dt" idx="10"/>
          </p:nvPr>
        </p:nvSpPr>
        <p:spPr>
          <a:xfrm>
            <a:off x="696912" y="332601"/>
            <a:ext cx="1931987" cy="2772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September 2024</a:t>
            </a:r>
            <a:endParaRPr/>
          </a:p>
        </p:txBody>
      </p:sp>
      <p:sp>
        <p:nvSpPr>
          <p:cNvPr id="209" name="Google Shape;209;p36"/>
          <p:cNvSpPr txBox="1">
            <a:spLocks noGrp="1"/>
          </p:cNvSpPr>
          <p:nvPr>
            <p:ph type="ftr" idx="11"/>
          </p:nvPr>
        </p:nvSpPr>
        <p:spPr>
          <a:xfrm>
            <a:off x="6031149" y="6475413"/>
            <a:ext cx="2512845"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210" name="Google Shape;210;p36"/>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211" name="Google Shape;211;p36"/>
          <p:cNvSpPr txBox="1">
            <a:spLocks noGrp="1"/>
          </p:cNvSpPr>
          <p:nvPr>
            <p:ph type="title"/>
          </p:nvPr>
        </p:nvSpPr>
        <p:spPr>
          <a:xfrm>
            <a:off x="685800" y="609599"/>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The 64x96 Q-BPSK-ELR-mark Matrix,</a:t>
            </a:r>
            <a:r>
              <a:rPr lang="en-US" sz="2800" b="0"/>
              <a:t> H́</a:t>
            </a:r>
            <a:r>
              <a:rPr lang="en-US" sz="2800"/>
              <a:t> </a:t>
            </a:r>
            <a:endParaRPr/>
          </a:p>
        </p:txBody>
      </p:sp>
      <p:pic>
        <p:nvPicPr>
          <p:cNvPr id="212" name="Google Shape;212;p36" descr="A cross stitch pattern of a grid&#10;&#10;Description automatically generated with medium confidence"/>
          <p:cNvPicPr preferRelativeResize="0"/>
          <p:nvPr/>
        </p:nvPicPr>
        <p:blipFill rotWithShape="1">
          <a:blip r:embed="rId3">
            <a:alphaModFix/>
          </a:blip>
          <a:srcRect/>
          <a:stretch/>
        </p:blipFill>
        <p:spPr>
          <a:xfrm>
            <a:off x="685800" y="1249970"/>
            <a:ext cx="7772400" cy="5184130"/>
          </a:xfrm>
          <a:prstGeom prst="rect">
            <a:avLst/>
          </a:prstGeom>
          <a:noFill/>
          <a:ln>
            <a:noFill/>
          </a:ln>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4859</Words>
  <Application>Microsoft Office PowerPoint</Application>
  <PresentationFormat>On-screen Show (4:3)</PresentationFormat>
  <Paragraphs>320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Noto Sans Symbols</vt:lpstr>
      <vt:lpstr>Times New Roman</vt:lpstr>
      <vt:lpstr>802-11-Submission</vt:lpstr>
      <vt:lpstr>Enhanced Long Range (ELR) Mark Symbols Design</vt:lpstr>
      <vt:lpstr>Introduction</vt:lpstr>
      <vt:lpstr>Enhanced Long Range (ELR) Preamble</vt:lpstr>
      <vt:lpstr>Why ELR-Mark Symbols?</vt:lpstr>
      <vt:lpstr>ELR Mark Symbols (1) </vt:lpstr>
      <vt:lpstr>ELR Mark Symbols (2) </vt:lpstr>
      <vt:lpstr>ELR marker tone plan (Q-BPSK)</vt:lpstr>
      <vt:lpstr>Q-BPSK-32x48 ELR mark base Matrix, H </vt:lpstr>
      <vt:lpstr>The 64x96 Q-BPSK-ELR-mark Matrix, H́ </vt:lpstr>
      <vt:lpstr>Detection Performance : 1x2 D-NLOS</vt:lpstr>
      <vt:lpstr>Detection Performance : 1x2 D-NLOS</vt:lpstr>
      <vt:lpstr>Detection Performance : 2x4 D-NLOS</vt:lpstr>
      <vt:lpstr>H́: PAPR of the ELR marker sequence (Q-BPSK)</vt:lpstr>
      <vt:lpstr>Conclusions</vt:lpstr>
      <vt:lpstr>References</vt:lpstr>
      <vt:lpstr>Straw Poll -1</vt:lpstr>
      <vt:lpstr>Straw Poll -2</vt:lpstr>
      <vt:lpstr>Straw Poll -3</vt:lpstr>
      <vt:lpstr> Appendix</vt:lpstr>
      <vt:lpstr>Detection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ron.porat@broadcom.com</dc:creator>
  <cp:lastModifiedBy>Leo Montreuil</cp:lastModifiedBy>
  <cp:revision>2</cp:revision>
  <dcterms:created xsi:type="dcterms:W3CDTF">2007-05-21T21:00:37Z</dcterms:created>
  <dcterms:modified xsi:type="dcterms:W3CDTF">2024-09-10T20:00:49Z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