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59" r:id="rId6"/>
    <p:sldId id="272" r:id="rId7"/>
    <p:sldId id="261" r:id="rId8"/>
    <p:sldId id="262" r:id="rId9"/>
    <p:sldId id="269" r:id="rId10"/>
    <p:sldId id="264" r:id="rId11"/>
    <p:sldId id="267" r:id="rId12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44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557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28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0503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abfb5f024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abfb5f0240_0_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abfb5f0240_0_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6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September 2024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802.11-22/1568r0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Sounding </a:t>
            </a:r>
            <a:r>
              <a:rPr lang="en-US" sz="2000" dirty="0" smtClean="0"/>
              <a:t>Design </a:t>
            </a:r>
            <a:r>
              <a:rPr lang="en-US" sz="2000" dirty="0"/>
              <a:t>for C-BF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2024-09-08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graphicFrame>
        <p:nvGraphicFramePr>
          <p:cNvPr id="108" name="Google Shape;108;p1"/>
          <p:cNvGraphicFramePr/>
          <p:nvPr/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Do you support to include both sequential NDP and joint NDP sounding options for C-BF?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484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>
              <a:spcBef>
                <a:spcPts val="1000"/>
              </a:spcBef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 you support having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two separate capabilities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maximum number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spatial streams supported for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reception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a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UHR sounding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NDP and the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maximum total number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streams (across all users) supported for reception in 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UHR DL MU-MIMO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0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CoBF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PPDUs</a:t>
            </a:r>
            <a:r>
              <a:rPr lang="en-US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 lvl="1">
              <a:spcBef>
                <a:spcPts val="100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only possible values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each capability are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 and 8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051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Introduction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the July meeting the group has motioned in C-BF. 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Previously in [1] we provided simulation results of C-BF and introduced full rank and partial rank nulling.  Using the insights gained from the simulation results w</a:t>
            </a:r>
            <a:r>
              <a:rPr lang="en-US" sz="1800" b="0" dirty="0" smtClean="0"/>
              <a:t>e propose here </a:t>
            </a:r>
            <a:r>
              <a:rPr lang="en-US" sz="1800" b="0" dirty="0"/>
              <a:t>a</a:t>
            </a:r>
            <a:r>
              <a:rPr lang="en-US" sz="1800" b="0" dirty="0" smtClean="0"/>
              <a:t> </a:t>
            </a:r>
            <a:r>
              <a:rPr lang="en-US" sz="1800" b="0" dirty="0" smtClean="0"/>
              <a:t>sounding design for C-BF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/>
          </a:p>
          <a:p>
            <a:pPr marL="342900" lvl="0"/>
            <a:r>
              <a:rPr lang="en-US" sz="1800" b="0" dirty="0" smtClean="0"/>
              <a:t>We propose </a:t>
            </a:r>
            <a:r>
              <a:rPr lang="en-US" sz="1800" b="0" dirty="0"/>
              <a:t>both options of </a:t>
            </a:r>
            <a:r>
              <a:rPr lang="en-US" sz="1800" b="0" dirty="0" smtClean="0"/>
              <a:t>joint NDP and sequential NDP sounding</a:t>
            </a:r>
            <a:r>
              <a:rPr lang="en-US" sz="1800" b="0" dirty="0"/>
              <a:t>, </a:t>
            </a:r>
          </a:p>
          <a:p>
            <a:pPr marL="742950" lvl="1" indent="-273050">
              <a:buSzPts val="1600"/>
            </a:pPr>
            <a:r>
              <a:rPr lang="en-US" sz="1600" dirty="0" smtClean="0"/>
              <a:t>Joint NDP -sounding </a:t>
            </a:r>
            <a:r>
              <a:rPr lang="en-US" sz="1600" dirty="0"/>
              <a:t>enables partial-rank nulling, which unlocks higher CBF gains.</a:t>
            </a:r>
          </a:p>
          <a:p>
            <a:pPr marL="742950" lvl="1" indent="-273050">
              <a:buSzPts val="1600"/>
            </a:pPr>
            <a:r>
              <a:rPr lang="en-US" sz="1600" dirty="0" smtClean="0"/>
              <a:t>Sequential NDP -sounding </a:t>
            </a:r>
            <a:r>
              <a:rPr lang="en-US" sz="1600" dirty="0"/>
              <a:t>is sufficient when only full-rank nulling is </a:t>
            </a:r>
            <a:r>
              <a:rPr lang="en-US" sz="1600" dirty="0" smtClean="0"/>
              <a:t>desired/possible and accommodates STA that will not support 8ss sounding needed for joint NDP sounding (with 2AP)</a:t>
            </a:r>
            <a:endParaRPr sz="1800" b="0" dirty="0"/>
          </a:p>
          <a:p>
            <a:pPr marL="3429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Our</a:t>
            </a:r>
            <a:r>
              <a:rPr lang="en-US" sz="1800" b="0" dirty="0" smtClean="0"/>
              <a:t> </a:t>
            </a:r>
            <a:r>
              <a:rPr lang="en-US" sz="1800" b="0" dirty="0"/>
              <a:t>underlying design direction focuses on simplicity and minimizing deviation from the current sounding protocol </a:t>
            </a:r>
            <a:r>
              <a:rPr lang="en-US" sz="1800" b="0" dirty="0" smtClean="0"/>
              <a:t>and maintaining the same feedback format for </a:t>
            </a:r>
            <a:r>
              <a:rPr lang="en-US" sz="1800" b="0" dirty="0"/>
              <a:t>single AP sounding</a:t>
            </a:r>
            <a:endParaRPr sz="1800" b="0" dirty="0"/>
          </a:p>
          <a:p>
            <a:pPr marL="3429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800" b="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Joint vs </a:t>
            </a:r>
            <a:r>
              <a:rPr lang="en-US" dirty="0" smtClean="0"/>
              <a:t>Sequential </a:t>
            </a:r>
            <a:r>
              <a:rPr lang="en-US" dirty="0" smtClean="0"/>
              <a:t>NDP Sounding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/>
              <a:t>Joint </a:t>
            </a:r>
            <a:r>
              <a:rPr lang="en-US" sz="1800" b="0" dirty="0" smtClean="0"/>
              <a:t>NDP sounding</a:t>
            </a:r>
            <a:r>
              <a:rPr lang="en-US" sz="1800" b="0" dirty="0"/>
              <a:t>:</a:t>
            </a:r>
            <a:endParaRPr sz="1800" b="0" dirty="0"/>
          </a:p>
          <a:p>
            <a: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Both APs transmit NDP jointly, each transmitting on different spatial streams/dimensions</a:t>
            </a:r>
            <a:endParaRPr dirty="0"/>
          </a:p>
          <a:p>
            <a: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STAs estimate composite channel H = [H1 H2] from both APs, and form a single MU-type feedback report based on </a:t>
            </a:r>
            <a:r>
              <a:rPr lang="en-US" sz="1600" dirty="0" smtClean="0"/>
              <a:t>H which suffices for partial rank nulling and doesn’t deviate from current BF feedback design.</a:t>
            </a: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Sequential NDP sounding</a:t>
            </a:r>
            <a:r>
              <a:rPr lang="en-US" sz="1800" b="0" dirty="0"/>
              <a:t>:</a:t>
            </a:r>
            <a:endParaRPr sz="1800" b="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Each AP transmits NDP individually.</a:t>
            </a:r>
            <a:endParaRPr sz="16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 dirty="0"/>
              <a:t>STAs feedback separate MU-type reports per AP.</a:t>
            </a:r>
            <a:endParaRPr sz="16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813816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From [1] Appendix C </a:t>
            </a:r>
            <a:r>
              <a:rPr lang="en-US" sz="2400" dirty="0" smtClean="0"/>
              <a:t>– Partial Rank Nulling Benefi</a:t>
            </a:r>
            <a:r>
              <a:rPr lang="en-US" sz="2800" dirty="0" smtClean="0"/>
              <a:t>ts 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533144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1600" b="0" dirty="0" smtClean="0"/>
              <a:t>Partial rank nulling - in a scenario where a 2x2 STA receives only one stream from its AP, the other AP needs to null in only one direction, enabling transmission for more STA. </a:t>
            </a:r>
          </a:p>
          <a:p>
            <a:r>
              <a:rPr lang="en-US" sz="1600" b="0" dirty="0" smtClean="0"/>
              <a:t>Below we compare CBF of two 4x4AP with 1STA vs. 2STA per AP: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 </a:t>
            </a:r>
            <a:r>
              <a:rPr lang="en-US" sz="1600" b="0" dirty="0"/>
              <a:t>= [</a:t>
            </a:r>
            <a:r>
              <a:rPr lang="en-US" sz="1600" b="0" dirty="0" smtClean="0"/>
              <a:t>2+2 vs. </a:t>
            </a:r>
            <a:r>
              <a:rPr lang="en-US" sz="1600" b="0" dirty="0"/>
              <a:t>1+1+1+1</a:t>
            </a:r>
            <a:r>
              <a:rPr lang="en-US" sz="1600" b="0" dirty="0" smtClean="0"/>
              <a:t>] by showing gains vs. single AP utilizing MU-MIMO to 2 STA. </a:t>
            </a:r>
            <a:endParaRPr lang="en-US" sz="1600" b="0"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endParaRPr sz="16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graphicFrame>
        <p:nvGraphicFramePr>
          <p:cNvPr id="7" name="Google Shape;1137;p34"/>
          <p:cNvGraphicFramePr/>
          <p:nvPr>
            <p:extLst>
              <p:ext uri="{D42A27DB-BD31-4B8C-83A1-F6EECF244321}">
                <p14:modId xmlns:p14="http://schemas.microsoft.com/office/powerpoint/2010/main" val="2268555381"/>
              </p:ext>
            </p:extLst>
          </p:nvPr>
        </p:nvGraphicFramePr>
        <p:xfrm>
          <a:off x="923543" y="3226094"/>
          <a:ext cx="7687057" cy="305517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4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4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324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 smtClean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 (dB)</a:t>
                      </a: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89">
                <a:tc row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db</a:t>
                      </a:r>
                      <a:r>
                        <a:rPr lang="en-US" dirty="0"/>
                        <a:t>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1.16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0.94, </a:t>
                      </a:r>
                      <a:r>
                        <a:rPr lang="en-US" sz="1200" b="1"/>
                        <a:t>1.23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0.83, </a:t>
                      </a:r>
                      <a:r>
                        <a:rPr lang="en-US" sz="1200" b="1"/>
                        <a:t>1.28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0.67,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1.08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0.36, </a:t>
                      </a:r>
                      <a:r>
                        <a:rPr lang="en-US" sz="1200" b="1"/>
                        <a:t>1.15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/>
                        <a:t>1.30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1.39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0.75, </a:t>
                      </a:r>
                      <a:r>
                        <a:rPr lang="en-US" sz="1200" b="1"/>
                        <a:t>1.19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0.77, </a:t>
                      </a:r>
                      <a:r>
                        <a:rPr lang="en-US" sz="1200" b="1"/>
                        <a:t>1.22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1.43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10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1.34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</a:t>
                      </a:r>
                      <a:r>
                        <a:rPr lang="en-US" sz="1200" b="1"/>
                        <a:t>1.38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1.45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0.86, </a:t>
                      </a:r>
                      <a:r>
                        <a:rPr lang="en-US" sz="1200" b="1"/>
                        <a:t>1.62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1.21, </a:t>
                      </a:r>
                      <a:r>
                        <a:rPr lang="en-US" sz="1200" b="1"/>
                        <a:t>1.41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1.39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1.09, </a:t>
                      </a:r>
                      <a:r>
                        <a:rPr lang="en-US" sz="1200" b="1"/>
                        <a:t>1.76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1.07, </a:t>
                      </a:r>
                      <a:r>
                        <a:rPr lang="en-US" sz="1200" b="1"/>
                        <a:t>1.80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1.49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1.31, </a:t>
                      </a:r>
                      <a:r>
                        <a:rPr lang="en-US" sz="1200" b="1"/>
                        <a:t>1.51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1.19, </a:t>
                      </a:r>
                      <a:r>
                        <a:rPr lang="en-US" sz="1200" b="1"/>
                        <a:t>1.88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1.55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1.37, </a:t>
                      </a:r>
                      <a:r>
                        <a:rPr lang="en-US" sz="1200" b="1"/>
                        <a:t>1.66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1.57, </a:t>
                      </a:r>
                      <a:r>
                        <a:rPr lang="en-US" sz="1200" b="1"/>
                        <a:t>1.77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1.43,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1.52, </a:t>
                      </a:r>
                      <a:r>
                        <a:rPr lang="en-US" sz="1200" b="1"/>
                        <a:t>1.63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1.48, </a:t>
                      </a:r>
                      <a:r>
                        <a:rPr lang="en-US" sz="1200" b="1"/>
                        <a:t>1.75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1.64, </a:t>
                      </a:r>
                      <a:r>
                        <a:rPr lang="en-US" sz="1200" b="1"/>
                        <a:t>1.92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8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685800" y="761613"/>
            <a:ext cx="77724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Joint NDP Sounding</a:t>
            </a:r>
            <a:endParaRPr dirty="0"/>
          </a:p>
        </p:txBody>
      </p:sp>
      <p:sp>
        <p:nvSpPr>
          <p:cNvPr id="137" name="Google Shape;137;p3"/>
          <p:cNvSpPr txBox="1">
            <a:spLocks noGrp="1"/>
          </p:cNvSpPr>
          <p:nvPr>
            <p:ph type="body" idx="1"/>
          </p:nvPr>
        </p:nvSpPr>
        <p:spPr>
          <a:xfrm>
            <a:off x="685800" y="1653663"/>
            <a:ext cx="7772400" cy="4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1600" b="0" dirty="0"/>
              <a:t>Each BSS’ STAs sounded </a:t>
            </a:r>
            <a:r>
              <a:rPr lang="en-US" sz="1600" b="0" dirty="0" smtClean="0"/>
              <a:t>separately</a:t>
            </a:r>
          </a:p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endParaRPr sz="1600" b="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dirty="0"/>
              <a:t>F</a:t>
            </a:r>
            <a:r>
              <a:rPr lang="en-US" sz="1600" b="0" dirty="0" smtClean="0"/>
              <a:t>rame </a:t>
            </a:r>
            <a:r>
              <a:rPr lang="en-US" sz="1600" b="0" dirty="0"/>
              <a:t>sequence for AP1’s STAs</a:t>
            </a:r>
            <a:r>
              <a:rPr lang="en-US" sz="1600" b="0" dirty="0" smtClean="0"/>
              <a:t>:</a:t>
            </a:r>
            <a:endParaRPr sz="1600" b="0" dirty="0"/>
          </a:p>
          <a:p>
            <a:pPr marL="469900" lvl="1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lang="en-US" sz="1600" dirty="0" smtClean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lang="en-US" sz="1600" dirty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lang="en-US" sz="1600" dirty="0" smtClean="0"/>
          </a:p>
          <a:p>
            <a:pPr marL="342900" lvl="0">
              <a:spcBef>
                <a:spcPts val="1000"/>
              </a:spcBef>
              <a:buSzPts val="1600"/>
            </a:pPr>
            <a:r>
              <a:rPr lang="en-US" sz="1600" b="0" dirty="0"/>
              <a:t>F</a:t>
            </a:r>
            <a:r>
              <a:rPr lang="en-US" sz="1600" b="0" dirty="0" smtClean="0"/>
              <a:t>rame </a:t>
            </a:r>
            <a:r>
              <a:rPr lang="en-US" sz="1600" b="0" dirty="0"/>
              <a:t>sequence for </a:t>
            </a:r>
            <a:r>
              <a:rPr lang="en-US" sz="1600" b="0" dirty="0" smtClean="0"/>
              <a:t>AP2’s </a:t>
            </a:r>
            <a:r>
              <a:rPr lang="en-US" sz="1600" b="0" dirty="0"/>
              <a:t>STAs:</a:t>
            </a:r>
          </a:p>
          <a:p>
            <a:pPr marL="469900" lvl="1" indent="0">
              <a:spcBef>
                <a:spcPts val="1000"/>
              </a:spcBef>
              <a:buSzPts val="1600"/>
              <a:buNone/>
            </a:pP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-US" sz="1600" dirty="0"/>
              <a:t>		</a:t>
            </a:r>
            <a:endParaRPr sz="1600"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38" name="Google Shape;138;p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graphicFrame>
        <p:nvGraphicFramePr>
          <p:cNvPr id="141" name="Google Shape;141;p3"/>
          <p:cNvGraphicFramePr/>
          <p:nvPr>
            <p:extLst>
              <p:ext uri="{D42A27DB-BD31-4B8C-83A1-F6EECF244321}">
                <p14:modId xmlns:p14="http://schemas.microsoft.com/office/powerpoint/2010/main" val="2473116862"/>
              </p:ext>
            </p:extLst>
          </p:nvPr>
        </p:nvGraphicFramePr>
        <p:xfrm>
          <a:off x="1681686" y="3054097"/>
          <a:ext cx="6447330" cy="79089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3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089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AP1 NDPA</a:t>
                      </a:r>
                      <a:endParaRPr lang="en-US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Joint NDP (AP1+AP2)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oogle Shape;141;p3"/>
          <p:cNvGraphicFramePr/>
          <p:nvPr>
            <p:extLst>
              <p:ext uri="{D42A27DB-BD31-4B8C-83A1-F6EECF244321}">
                <p14:modId xmlns:p14="http://schemas.microsoft.com/office/powerpoint/2010/main" val="3304630736"/>
              </p:ext>
            </p:extLst>
          </p:nvPr>
        </p:nvGraphicFramePr>
        <p:xfrm>
          <a:off x="1696926" y="4696969"/>
          <a:ext cx="6447330" cy="79089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3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089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NDPA</a:t>
                      </a:r>
                      <a:endParaRPr lang="en-US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Joint NDP (AP1+AP2)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685800" y="761613"/>
            <a:ext cx="77724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 smtClean="0"/>
              <a:t>Sequential NDP </a:t>
            </a:r>
            <a:r>
              <a:rPr lang="en-US" dirty="0"/>
              <a:t>Sounding</a:t>
            </a:r>
            <a:endParaRPr dirty="0"/>
          </a:p>
        </p:txBody>
      </p:sp>
      <p:sp>
        <p:nvSpPr>
          <p:cNvPr id="137" name="Google Shape;137;p3"/>
          <p:cNvSpPr txBox="1">
            <a:spLocks noGrp="1"/>
          </p:cNvSpPr>
          <p:nvPr>
            <p:ph type="body" idx="1"/>
          </p:nvPr>
        </p:nvSpPr>
        <p:spPr>
          <a:xfrm>
            <a:off x="685800" y="1653663"/>
            <a:ext cx="7772400" cy="4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endParaRPr sz="1600" dirty="0"/>
          </a:p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1600" b="0" dirty="0" smtClean="0"/>
              <a:t>Four part sequence:</a:t>
            </a:r>
            <a:endParaRPr sz="1600" b="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r>
              <a:rPr lang="en-US" sz="1600" dirty="0"/>
              <a:t>AP1 </a:t>
            </a:r>
            <a:r>
              <a:rPr lang="en-US" sz="1600" dirty="0" smtClean="0"/>
              <a:t>sounds its own STAs: </a:t>
            </a:r>
            <a:r>
              <a:rPr lang="en-US" sz="1600" dirty="0"/>
              <a:t>unchanged from existing single-AP sounding sequence</a:t>
            </a:r>
            <a:endParaRPr sz="160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r>
              <a:rPr lang="en-US" sz="1600" dirty="0" smtClean="0"/>
              <a:t>AP2 sounds AP1 STAs</a:t>
            </a:r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 smtClean="0"/>
          </a:p>
          <a:p>
            <a:pPr marL="812800" lvl="1" algn="l" rtl="0">
              <a:spcBef>
                <a:spcPts val="1000"/>
              </a:spcBef>
              <a:spcAft>
                <a:spcPts val="0"/>
              </a:spcAft>
              <a:buSzPts val="1600"/>
              <a:buFont typeface="+mj-lt"/>
              <a:buAutoNum type="arabicPeriod"/>
            </a:pPr>
            <a:endParaRPr lang="en-US" sz="1600" dirty="0"/>
          </a:p>
          <a:p>
            <a:pPr marL="812800" lvl="1">
              <a:spcBef>
                <a:spcPts val="1000"/>
              </a:spcBef>
              <a:buSzPts val="1600"/>
              <a:buFont typeface="+mj-lt"/>
              <a:buAutoNum type="arabicPeriod"/>
            </a:pPr>
            <a:r>
              <a:rPr lang="en-US" sz="1600" dirty="0" smtClean="0"/>
              <a:t>AP2 </a:t>
            </a:r>
            <a:r>
              <a:rPr lang="en-US" sz="1600" dirty="0"/>
              <a:t>sounds its own STAs: unchanged from existing single-AP sounding sequence</a:t>
            </a:r>
          </a:p>
          <a:p>
            <a:pPr marL="812800" lvl="1">
              <a:spcBef>
                <a:spcPts val="1000"/>
              </a:spcBef>
              <a:buSzPts val="1600"/>
              <a:buFont typeface="+mj-lt"/>
              <a:buAutoNum type="arabicPeriod"/>
            </a:pPr>
            <a:r>
              <a:rPr lang="en-US" sz="1600" dirty="0"/>
              <a:t>AP1 sounds </a:t>
            </a:r>
            <a:r>
              <a:rPr lang="en-US" sz="1600" dirty="0" smtClean="0"/>
              <a:t>AP2 STAs </a:t>
            </a:r>
            <a:endParaRPr lang="en-US" sz="1600" dirty="0"/>
          </a:p>
          <a:p>
            <a:pPr marL="742950" lvl="1" indent="-273050" algn="l" rtl="0">
              <a:spcBef>
                <a:spcPts val="1000"/>
              </a:spcBef>
              <a:spcAft>
                <a:spcPts val="0"/>
              </a:spcAft>
              <a:buSzPts val="1600"/>
              <a:buChar char="–"/>
            </a:pPr>
            <a:endParaRPr sz="160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b="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38" name="Google Shape;138;p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graphicFrame>
        <p:nvGraphicFramePr>
          <p:cNvPr id="142" name="Google Shape;142;p3"/>
          <p:cNvGraphicFramePr/>
          <p:nvPr>
            <p:extLst>
              <p:ext uri="{D42A27DB-BD31-4B8C-83A1-F6EECF244321}">
                <p14:modId xmlns:p14="http://schemas.microsoft.com/office/powerpoint/2010/main" val="3506912772"/>
              </p:ext>
            </p:extLst>
          </p:nvPr>
        </p:nvGraphicFramePr>
        <p:xfrm>
          <a:off x="1444751" y="3295778"/>
          <a:ext cx="6464808" cy="80073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073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NDPA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AP2  NDP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AP1 </a:t>
                      </a:r>
                      <a:r>
                        <a:rPr lang="en-US" sz="1200" dirty="0" smtClean="0"/>
                        <a:t>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oogle Shape;142;p3"/>
          <p:cNvGraphicFramePr/>
          <p:nvPr>
            <p:extLst>
              <p:ext uri="{D42A27DB-BD31-4B8C-83A1-F6EECF244321}">
                <p14:modId xmlns:p14="http://schemas.microsoft.com/office/powerpoint/2010/main" val="969110418"/>
              </p:ext>
            </p:extLst>
          </p:nvPr>
        </p:nvGraphicFramePr>
        <p:xfrm>
          <a:off x="1450847" y="5249546"/>
          <a:ext cx="6464808" cy="800734"/>
        </p:xfrm>
        <a:graphic>
          <a:graphicData uri="http://schemas.openxmlformats.org/drawingml/2006/table">
            <a:tbl>
              <a:tblPr>
                <a:noFill/>
                <a:tableStyleId>{A2987ACB-9324-47BA-917B-88A973A3CDEC}</a:tableStyleId>
              </a:tblPr>
              <a:tblGrid>
                <a:gridCol w="119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073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NDPA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AP1  </a:t>
                      </a:r>
                      <a:r>
                        <a:rPr lang="en-US" sz="1200" b="1" dirty="0"/>
                        <a:t>NDP</a:t>
                      </a:r>
                      <a:endParaRPr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AP2 BFRP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SIFS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STA </a:t>
                      </a:r>
                      <a:r>
                        <a:rPr lang="en-US" sz="1200" dirty="0"/>
                        <a:t>BFR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60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abfb5f0240_0_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 smtClean="0">
                <a:solidFill>
                  <a:schemeClr val="dk1"/>
                </a:solidFill>
              </a:rPr>
              <a:t>PHY Capabilities</a:t>
            </a:r>
            <a:endParaRPr dirty="0"/>
          </a:p>
        </p:txBody>
      </p:sp>
      <p:sp>
        <p:nvSpPr>
          <p:cNvPr id="159" name="Google Shape;159;g2abfb5f0240_0_1"/>
          <p:cNvSpPr txBox="1">
            <a:spLocks noGrp="1"/>
          </p:cNvSpPr>
          <p:nvPr>
            <p:ph type="body" idx="1"/>
          </p:nvPr>
        </p:nvSpPr>
        <p:spPr>
          <a:xfrm>
            <a:off x="685800" y="1799725"/>
            <a:ext cx="7772400" cy="42963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We note that while C-BF with 4x4 AP is limited to 4ss, joint sounding requires support for 8ss</a:t>
            </a:r>
          </a:p>
          <a:p>
            <a:pPr lvl="1">
              <a:spcBef>
                <a:spcPts val="600"/>
              </a:spcBef>
              <a:buChar char="•"/>
            </a:pPr>
            <a:r>
              <a:rPr lang="en-US" sz="1800" dirty="0" smtClean="0"/>
              <a:t>This is different from single AP MU-MIMO where the same total </a:t>
            </a:r>
            <a:r>
              <a:rPr lang="en-US" sz="1800" dirty="0" err="1" smtClean="0"/>
              <a:t>Nss</a:t>
            </a:r>
            <a:r>
              <a:rPr lang="en-US" sz="1800" dirty="0" smtClean="0"/>
              <a:t> applies to both sounding and data PPDU</a:t>
            </a:r>
            <a:endParaRPr lang="en-US" sz="1800" b="0" dirty="0" smtClean="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endParaRPr lang="en-US" sz="2000" b="0" dirty="0" smtClean="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Hence we propose to have separate capabilities for sounding support and data PPDU support</a:t>
            </a:r>
          </a:p>
          <a:p>
            <a:pPr lvl="1">
              <a:spcBef>
                <a:spcPts val="600"/>
              </a:spcBef>
              <a:buChar char="•"/>
            </a:pPr>
            <a:r>
              <a:rPr lang="en-US" sz="1800" dirty="0" smtClean="0"/>
              <a:t>Devices may support 8ss sounding but only 4ss data PPDU</a:t>
            </a:r>
            <a:endParaRPr lang="en-US" sz="1400" dirty="0" smtClean="0"/>
          </a:p>
          <a:p>
            <a:pPr>
              <a:spcBef>
                <a:spcPts val="600"/>
              </a:spcBef>
              <a:buChar char="–"/>
            </a:pPr>
            <a:endParaRPr lang="en-US" sz="1800" b="0" dirty="0" smtClean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="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60" name="Google Shape;160;g2abfb5f0240_0_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61" name="Google Shape;161;g2abfb5f0240_0_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62" name="Google Shape;162;g2abfb5f0240_0_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that to enable C-BF we support both joint NDP and sequential NDP sounding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to have separate capabilities for sounding and data PPDU</a:t>
            </a: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September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6912" y="1894582"/>
            <a:ext cx="76850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 </a:t>
            </a:r>
            <a:r>
              <a:rPr lang="en-US" altLang="ko-K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11-23-0776-01-0uhr-Performance of C-BF and C-SR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800" dirty="0"/>
              <a:t>  </a:t>
            </a:r>
          </a:p>
          <a:p>
            <a:pPr>
              <a:spcBef>
                <a:spcPts val="600"/>
              </a:spcBef>
            </a:pP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3191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17634</TotalTime>
  <Words>911</Words>
  <Application>Microsoft Office PowerPoint</Application>
  <PresentationFormat>On-screen Show (4:3)</PresentationFormat>
  <Paragraphs>253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Noto Sans Symbols</vt:lpstr>
      <vt:lpstr>Times New Roman</vt:lpstr>
      <vt:lpstr>Wingdings</vt:lpstr>
      <vt:lpstr>802-11-Submission</vt:lpstr>
      <vt:lpstr>Sounding Design for C-BF</vt:lpstr>
      <vt:lpstr>Introduction</vt:lpstr>
      <vt:lpstr>Joint vs Sequential NDP Sounding</vt:lpstr>
      <vt:lpstr>From [1] Appendix C – Partial Rank Nulling Benefits </vt:lpstr>
      <vt:lpstr>Joint NDP Sounding</vt:lpstr>
      <vt:lpstr>Sequential NDP Sounding</vt:lpstr>
      <vt:lpstr>PHY Capabilities</vt:lpstr>
      <vt:lpstr>Summary</vt:lpstr>
      <vt:lpstr>References</vt:lpstr>
      <vt:lpstr>SP#1</vt:lpstr>
      <vt:lpstr>SP#2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36</cp:revision>
  <dcterms:created xsi:type="dcterms:W3CDTF">2007-05-21T21:00:37Z</dcterms:created>
  <dcterms:modified xsi:type="dcterms:W3CDTF">2024-09-08T22:32:05Z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