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92" r:id="rId3"/>
    <p:sldId id="493" r:id="rId4"/>
    <p:sldId id="478" r:id="rId5"/>
    <p:sldId id="479" r:id="rId6"/>
    <p:sldId id="481" r:id="rId7"/>
    <p:sldId id="480" r:id="rId8"/>
    <p:sldId id="483" r:id="rId9"/>
    <p:sldId id="485" r:id="rId10"/>
    <p:sldId id="486" r:id="rId11"/>
    <p:sldId id="487" r:id="rId12"/>
    <p:sldId id="490" r:id="rId13"/>
    <p:sldId id="491" r:id="rId14"/>
    <p:sldId id="462" r:id="rId15"/>
    <p:sldId id="496" r:id="rId16"/>
    <p:sldId id="497" r:id="rId17"/>
    <p:sldId id="498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6327" autoAdjust="0"/>
  </p:normalViewPr>
  <p:slideViewPr>
    <p:cSldViewPr>
      <p:cViewPr>
        <p:scale>
          <a:sx n="74" d="100"/>
          <a:sy n="74" d="100"/>
        </p:scale>
        <p:origin x="8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4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27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89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62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54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6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802.11-24/1567r0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LTF </a:t>
            </a:r>
            <a:r>
              <a:rPr lang="en-US" sz="2000" dirty="0" smtClean="0"/>
              <a:t>Design for </a:t>
            </a:r>
            <a:r>
              <a:rPr lang="en-US" sz="2000" dirty="0"/>
              <a:t>DRU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2024-09-08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76265"/>
              </p:ext>
            </p:extLst>
          </p:nvPr>
        </p:nvGraphicFramePr>
        <p:xfrm>
          <a:off x="533399" y="2824688"/>
          <a:ext cx="8010525" cy="2427824"/>
        </p:xfrm>
        <a:graphic>
          <a:graphicData uri="http://schemas.openxmlformats.org/drawingml/2006/table">
            <a:tbl>
              <a:tblPr/>
              <a:tblGrid>
                <a:gridCol w="1856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6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Leo 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Montreuil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leo.montreuil@broadcom.com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80 MHz DRU </a:t>
            </a:r>
            <a:r>
              <a:rPr lang="en-US" dirty="0" smtClean="0"/>
              <a:t>4xLTF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199"/>
            <a:ext cx="7934324" cy="4722813"/>
          </a:xfrm>
        </p:spPr>
        <p:txBody>
          <a:bodyPr/>
          <a:lstStyle/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DLTF</a:t>
            </a:r>
            <a:r>
              <a:rPr lang="en-US" sz="1000" baseline="-25000" dirty="0">
                <a:solidFill>
                  <a:srgbClr val="000000"/>
                </a:solidFill>
              </a:rPr>
              <a:t>-500:500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en-US" sz="1000" dirty="0">
                <a:solidFill>
                  <a:srgbClr val="000000"/>
                </a:solidFill>
              </a:rPr>
              <a:t>= [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 0 -1 +1 -1 +1 +1 +1 +1 -1 +1 +1 -1 -1 -1 +1 +1 -1 -1 -1 +1 -1 +1 -1 +1 -1 +1 -1 +1 -1 +1 +1 -1 -1 +1 +1 +1 +1 +1 -1 +1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+1 +1 -1 +1 +1 +1 +1 -1 -1 +1 +1 -1 -1 +1 -1 -1 -1 -1 -1 +1 +1 +1 -1 +1 +1 -1 -1 +1 -1 -1 +1 -1 -1 -1 +1 -1 +1 +1 -1 -1 -1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-1 -1 -1 -1 -1 -1 -1 +1 +1 +1 -1 -1 +1 +1 -1 +1 -1 -1 -1 +1 -1 +1 +1 +1 +1 -1 -1 -1 +1 -1 -1 +1 +1 -1 +1 -1 -1 -1 -1 -1 +1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+1 -1 -1 -1 +1 +1 -1 -1 +1 -1 -1 +1 +1 +1 -1 +1 -1 -1 -1 -1 +1 +1 +1 -1 -1 +1 +1 -1 +1 +1 +1 +1 -1 -1 +1 +1 -1 -1 +1 -1 -1 +1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+1 -1 -1 -1 +1 -1 +1 -1 -1 -1 +1 -1 +1 -1 -1 -1 -1 +1 +1 -1 -1 -1 +1 -1 +1 +1 -1 +1 -1 +1 -1 +1 -1 -1 -1 +1 +1 +1 +1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+1 -1 +1 +1 -1 -1 -1 +1 -1 -1 +1 +1 +1 +1 -1 -1 -1 +1 -1 -1 -1 -1 +1 +1 -1 -1 -1 -1 -1 -1 +1 +1 +1 +1 +1 +1 +1 +1 +1 +1 -1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+1 -1 +1 -1 -1 +1 +1 +1 +1 -1 -1 +1 +1 +1 +1 +1 -1 +1 -1 +1 -1 -1 +1 -1 +1 +1 +1 +1 +1 -1 +1 -1 +1 -1 -1 -1 +1 -1 -1 -1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+1 -1 -1 -1 -1 +1 +1 +1 -1 +1 -1 +1 +1 -1 -1 +1 +1 -1 -1 +1 -1 +1 -1 -1 -1 -1 -1 -1 +1 -1 -1 +1 -1 -1 -1 -1 -1 -1 -1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+1 +1 +1 -1 -1 +1 +1 +1 +1 -1 -1 -1 -1 +1 +1 +1 +1 -1 -1 -1 -1 -1 +1 +1 -1 +1 +1 -1 -1 +1 -1 +1 -1 +1 +1 -1 -1 -1 -1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+1 -1 -1 +1 -1 +1 -1 -1 +1 -1 +1 +1 -1 +1 -1 +1 -1 -1 +1 +1 -1 +1 -1 -1 -1 -1 -1 -1 -1 -1 +1 -1 +1 +1 +1 -1 -1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+1 -1 +1 +1 +1 -1 +1 +1 +1 -1 -1 -1 +1 +1 +1 +1 -1 +1 -1 +1 -1 +1 -1 +1 +1 -1 +1 -1 -1 -1 -1 +1 -1 -1 +1 -1 -1 -1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+1 +1 +1 -1 -1 -1 +1 +1 +1  0  0  0  0  0  0  0  0  0  0  0  0  0  0  0  0  0  0  0  0  0  0  0  0  0  0  0  0  0  0  0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 0 +1 -1 -1 -1 -1 +1 -1 +1 -1 +1 -1 -1 +1 -1 +1 -1 -1 +1 +1 -1 +1 +1 -1 +1 -1 +1 +1 -1 +1 -1 +1 +1 +1 -1 +1 +1 -1 -1 -1 +1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+1 +1 -1 +1 -1 +1 -1 -1 +1 +1 +1 -1 +1 +1 -1 +1 -1 +1 +1 +1 -1 +1 -1 +1 -1 +1 -1 +1 +1 -1 -1 -1 -1 -1 -1 +1 +1 -1 -1 +1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+1 -1 -1 +1 +1 +1 -1 +1 +1 -1 -1 -1 +1 +1 +1 -1 -1 +1 -1 +1 +1 -1 -1 -1 -1 +1 -1 -1 -1 -1 -1 +1 -1 -1 -1 -1 -1 +1 +1 +1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+1 +1 -1 +1 -1 -1 +1 +1 +1 -1 +1 -1 -1 +1 +1 +1 -1 +1 -1 -1 +1 +1 +1 -1 +1 +1 -1 +1 +1 -1 +1 +1 +1 -1 -1 -1 -1 +1 -1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+1 -1 +1 -1 +1 -1 -1 +1 +1 +1 -1 +1 -1 -1 +1 +1 -1 -1 +1 -1 +1 +1 -1 -1 +1 +1 +1 +1 +1 +1 +1 -1 -1 +1 +1 +1 +1 +1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+1 -1 -1 +1 +1 +1 +1 -1 -1 +1 +1 +1 -1 -1 -1 -1 -1 -1 +1 +1 +1 +1 -1 -1 -1 +1 +1 +1 -1 -1 +1 +1 +1 -1 +1 -1 +1 -1 +1 -1 -1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+1 -1 +1 -1 +1 +1 +1 +1 -1 +1 +1 -1 -1 -1 -1 +1 -1 -1 +1 -1 -1 +1 -1 -1 -1 -1 +1 -1 +1 -1 +1 -1 -1 -1 +1 -1 +1 -1 -1 -1 -1 -1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-1 -1 -1 -1 +1 -1 -1 -1 +1 +1 +1 +1 +1 +1 -1 -1 +1 -1 +1 -1 -1 +1 -1 +1 -1 -1 +1 -1 +1 +1 +1 +1 +1 -1 -1 -1 -1 +1 +1 +1 -1 -1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+1 +1 +1 -1 -1 +1 +1 -1 -1 +1 +1 -1 -1 -1 +1 +1 -1 +1 +1 -1 -1 +1 -1 -1 -1 -1 +1 -1 +1 +1 -1 -1 +1 +1 -1 -1 +1 +1 -1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+1 +1 +1 -1 +1 -1 +1 -1 -1 +1 -1 -1 +1 -1 +1 -1 +1 +1 -1 +1 -1 -1 -1 -1 +1 +1 -1 +1 +1 +1 -1 +1 +1 +1 +1 +1 +1 -1 -1 -1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+1 -1 -1 -1 -1 -1 -1 +1 -1 -1 -1 -1 -1 +1 +1 -1 +1 -1 +1 +1 -1 -1 -1 -1 -1 +1 -1 -1 +1 +1 +1 -1 -1 +1 +1 -1 +1 -1 +1 -1 +1 +1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+1 -1 -1 -1 -1 -1 +1 -1 -1 -1 +1 -1 ];</a:t>
            </a:r>
            <a:endParaRPr lang="en-US" sz="105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1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80 MHz DRU 4xLTF PAPR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30352" y="2115681"/>
            <a:ext cx="2096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LTF PAPR (dB) for </a:t>
            </a:r>
            <a:r>
              <a:rPr lang="en-US" dirty="0" err="1"/>
              <a:t>Nss</a:t>
            </a:r>
            <a:r>
              <a:rPr lang="en-US" dirty="0"/>
              <a:t>=1&amp;2</a:t>
            </a:r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291091"/>
              </p:ext>
            </p:extLst>
          </p:nvPr>
        </p:nvGraphicFramePr>
        <p:xfrm>
          <a:off x="929640" y="2392680"/>
          <a:ext cx="731520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406100021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51161313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60944287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89919786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84529175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2657586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6771594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601648504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01619916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16170562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3799099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9708588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90191754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700546004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24524399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267756205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3798548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49401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DRU52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4.96,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4.97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4.36, 4.43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5.01, 4.87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4.98, 4.89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4.88, 4.90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4.91, 4.94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4.68, 4.20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5.00, 4.92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4.60, 4.89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4.93, 5.01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4.84, 4.88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5.01, 4.93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5.08,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5.08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4.93, 5.06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4.96, 5.02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5.07, 4.60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378948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DRU106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5.03, 5.12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5.12, 4.92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5.07,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5.20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5.03, 5.07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5.13, 5.06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4.86, 5.13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5.07, 5.15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5.18,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5.14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71950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DRU242</a:t>
                      </a:r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5.36, 5.11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5.26, 5.25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5.19,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5.38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5.35, 5.11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577829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DRU484</a:t>
                      </a:r>
                    </a:p>
                  </a:txBody>
                  <a:tcPr marL="45720" marR="45720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5.49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, 5.41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5.50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, 5.29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795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684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PAPR 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315400"/>
              </p:ext>
            </p:extLst>
          </p:nvPr>
        </p:nvGraphicFramePr>
        <p:xfrm>
          <a:off x="304800" y="1844040"/>
          <a:ext cx="8487512" cy="2865120"/>
        </p:xfrm>
        <a:graphic>
          <a:graphicData uri="http://schemas.openxmlformats.org/drawingml/2006/table">
            <a:tbl>
              <a:tblPr firstRow="1" firstCol="1" bandRow="1"/>
              <a:tblGrid>
                <a:gridCol w="806552">
                  <a:extLst>
                    <a:ext uri="{9D8B030D-6E8A-4147-A177-3AD203B41FA5}">
                      <a16:colId xmlns:a16="http://schemas.microsoft.com/office/drawing/2014/main" val="317940503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08328577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5214767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55034688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636817557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697831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RRU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PAPR (dB)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DRU PAPR (dB)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355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BPSK data,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Median PAPR in 80MHz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80MHz LTF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BPSK data,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Median PAPR in 20MHz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BPSK data,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Median PAPR in 80MHz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20MHz DLTF,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Max PAPR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40MHz DLTF,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Max PAPR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80MHz DLTF,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Max PAPR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462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RU26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5.89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5.95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3.80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3.90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154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RU52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6.71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4.97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7.89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4.75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4.14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383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RU106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5.53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7.72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4.77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5.26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204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RU242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7.94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5.60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8.33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5.38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5.38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886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RU484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8.44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8.77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124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RU996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8.84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6.29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354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54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34324" cy="5181600"/>
          </a:xfrm>
        </p:spPr>
        <p:txBody>
          <a:bodyPr/>
          <a:lstStyle/>
          <a:p>
            <a:endParaRPr lang="en-GB" altLang="zh-CN" sz="2000" b="0" dirty="0" smtClean="0"/>
          </a:p>
          <a:p>
            <a:endParaRPr lang="en-GB" altLang="zh-CN" sz="2000" b="0" dirty="0" smtClean="0"/>
          </a:p>
          <a:p>
            <a:r>
              <a:rPr lang="en-GB" altLang="zh-CN" sz="2000" b="0" dirty="0" smtClean="0"/>
              <a:t>Proposed new low PAPR 4xLTF optimized for DRU which provides similar or lower PAPR than the EHT 4xLTF</a:t>
            </a:r>
            <a:endParaRPr lang="en-GB" altLang="zh-CN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45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96912" y="1894582"/>
            <a:ext cx="7685087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 dirty="0"/>
              <a:t>[1] </a:t>
            </a:r>
            <a:r>
              <a:rPr lang="en-US" altLang="ko-KR" sz="1800" dirty="0"/>
              <a:t>11-24-0468-02-00bn-dru-tone-plan-for-11bn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  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[2] </a:t>
            </a:r>
            <a:r>
              <a:rPr lang="en-US" sz="1800" dirty="0" smtClean="0"/>
              <a:t>11-24-1230-01-00bn-pilot-tone-design-in-dru-transmission.pptx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n-US" sz="1800" dirty="0" smtClean="0"/>
              <a:t>[3</a:t>
            </a:r>
            <a:r>
              <a:rPr lang="en-US" sz="1800" dirty="0"/>
              <a:t>] </a:t>
            </a:r>
            <a:r>
              <a:rPr lang="en-US" sz="1800" dirty="0" smtClean="0"/>
              <a:t>11-24-1097-00-00bn-</a:t>
            </a:r>
            <a:r>
              <a:rPr lang="en-US" sz="1800" dirty="0" smtClean="0">
                <a:ea typeface="굴림" panose="020B0600000101010101" pitchFamily="50" charset="-127"/>
              </a:rPr>
              <a:t>t</a:t>
            </a:r>
            <a:r>
              <a:rPr lang="en-US" altLang="ko-KR" sz="1800" dirty="0" smtClean="0">
                <a:ea typeface="굴림" panose="020B0600000101010101" pitchFamily="50" charset="-127"/>
              </a:rPr>
              <a:t>houghts-on-UHR-LTF-for-DRU</a:t>
            </a:r>
            <a:endParaRPr lang="en-US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47899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34324" cy="2590800"/>
          </a:xfrm>
        </p:spPr>
        <p:txBody>
          <a:bodyPr/>
          <a:lstStyle/>
          <a:p>
            <a:pPr marL="0" lvl="0" indent="0">
              <a:buNone/>
            </a:pPr>
            <a:endParaRPr lang="en-US" sz="14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b="0" dirty="0"/>
              <a:t>Do you agree to add to the 11bn SFD </a:t>
            </a:r>
            <a:r>
              <a:rPr lang="en-US" sz="1800" b="0" dirty="0" smtClean="0"/>
              <a:t>the following design for 20MHz 4xLTF for DRU?</a:t>
            </a:r>
            <a:endParaRPr lang="en-US" sz="1800" b="0" dirty="0"/>
          </a:p>
          <a:p>
            <a:pPr marL="0" lvl="0" indent="0">
              <a:buNone/>
            </a:pPr>
            <a:endParaRPr lang="en-US" sz="14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DLTF</a:t>
            </a:r>
            <a:r>
              <a:rPr lang="en-US" sz="1400" baseline="-25000" dirty="0" smtClean="0">
                <a:solidFill>
                  <a:srgbClr val="000000"/>
                </a:solidFill>
              </a:rPr>
              <a:t>-122:122 </a:t>
            </a:r>
            <a:r>
              <a:rPr lang="en-US" sz="1400" dirty="0">
                <a:solidFill>
                  <a:srgbClr val="000000"/>
                </a:solidFill>
              </a:rPr>
              <a:t>= [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 0  0 -1 +1 -1 +1 -1 +1 +1 +1 -1 +1 +1 -1 +1 -1 -1 -1 -1 +1 -1 -1 +1 -1 -1 +1 +1 -1 -1 -1 -1 -1 -1 -1 +1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+1 -1 +1 -1 +1 +1 -1 +1 -1 +1 -1 -1 -1 -1 -1 +1 +1 +1 -1 +1 +1 -1 -1 +1 +1 -1 +1 -1 +1 -1 +1 -1 -1 +1 -1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+1 +1 +1 -1 +1 +1 -1 +1 -1 -1 -1 +1 +1 -1 +1 -1 -1 +1 -1 -1 -1 -1 -1 -1 +1 -1 +1 -1 -1 +1 +1 -1 +1 +1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-1 +1 +1 -1 +1 +1 -1 +1 -1 +1 -1 +1 -1 -1 +1 -1  0  0  0 -1 +1 -1 +1 -1 -1 +1 -1 -1 -1 +1 -1 +1 -1 -1 -1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+1 +1 -1 +1 -1 -1 -1 -1 -1 -1 -1 -1 -1 -1 -1 +1 +1 -1 +1 -1 -1 -1 -1 +1 +1 +1 +1 +1 -1 -1 +1 -1 -1 +1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+1 -1 -1 -1 -1 +1 -1 +1 +1 -1 -1 +1 +1 +1 -1 -1 +1 -1 -1 -1 -1 +1 -1 +1 +1 -1 -1 +1 -1 +1 +1 -1 +1 +1 -1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+1 -1 +1 +1 -1 +1 -1 +1 -1 -1 +1 +1 -1 -1 -1 -1 +1 +1 +1 -1 -1 -1 -1 +1 -1 -1 -1 +1 +1 +1 -1 +1  0  0 ];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34324" cy="3442850"/>
          </a:xfrm>
        </p:spPr>
        <p:txBody>
          <a:bodyPr/>
          <a:lstStyle/>
          <a:p>
            <a:pPr marL="0" lvl="0" indent="0">
              <a:buNone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2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DLTF</a:t>
            </a:r>
            <a:r>
              <a:rPr lang="en-US" sz="1200" baseline="-25000" dirty="0" smtClean="0">
                <a:solidFill>
                  <a:srgbClr val="000000"/>
                </a:solidFill>
              </a:rPr>
              <a:t>-244:244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= [ ...</a:t>
            </a:r>
          </a:p>
          <a:p>
            <a:pPr marL="0" indent="0">
              <a:buNone/>
            </a:pPr>
            <a:r>
              <a:rPr lang="en-US" sz="1200" dirty="0"/>
              <a:t>-1 -1 -1 -1 +1 +1 -1 +1 -1 -1 -1 +1 +1 +1 -1 -1 +1 -1 -1 -1 +1 -1 +1 +1 -1 +1 -1 +1 -1 -1 +1 +1 -1 -1 +1 ...</a:t>
            </a:r>
          </a:p>
          <a:p>
            <a:pPr marL="0" indent="0">
              <a:buNone/>
            </a:pPr>
            <a:r>
              <a:rPr lang="en-US" sz="1200" dirty="0"/>
              <a:t>+1 +1 -1 +1 -1 +1 -1 +1 -1 -1 -1 -1 -1 -1 +1 -1 +1 +1 +1 -1 +1 +1 -1 -1 -1 +1 -1 -1 -1 -1 +1 -1 -1 +1 +1 ...</a:t>
            </a:r>
          </a:p>
          <a:p>
            <a:pPr marL="0" indent="0">
              <a:buNone/>
            </a:pPr>
            <a:r>
              <a:rPr lang="en-US" sz="1200" dirty="0"/>
              <a:t>-1 +1 +1 +1 +1 -1 +1 -1 -1 -1 -1 -1 -1 -1 -1 +1 +1 +1 -1 +1 +1 +1 +1 -1 +1 +1 +1 -1 +1 +1 -1 +1 -1 +1 +1 ...</a:t>
            </a:r>
          </a:p>
          <a:p>
            <a:pPr marL="0" indent="0">
              <a:buNone/>
            </a:pPr>
            <a:r>
              <a:rPr lang="en-US" sz="1200" dirty="0"/>
              <a:t>+1 -1 +1 +1 -1 +1 +1 +1 +1 +1 +1 -1 -1 -1 -1 +1 +1 +1 -1 -1 +1 -1 -1 -1 +1 -1 +1 -1 -1 +1 -1 -1 +1 +1 +1 ...</a:t>
            </a:r>
          </a:p>
          <a:p>
            <a:pPr marL="0" indent="0">
              <a:buNone/>
            </a:pPr>
            <a:r>
              <a:rPr lang="en-US" sz="1200" dirty="0"/>
              <a:t>+1 +1 -1 +1 +1 +1 +1 -1 -1 +1 +1 +1 +1 -1 +1 -1 -1 -1 -1 +1 +1 +1 +1 +1 +1 -1 +1 +1 -1 +1 -1 +1 +1 +1 +1 ...</a:t>
            </a:r>
          </a:p>
          <a:p>
            <a:pPr marL="0" indent="0">
              <a:buNone/>
            </a:pPr>
            <a:r>
              <a:rPr lang="en-US" sz="1200" dirty="0"/>
              <a:t>-1 -1 +1 +1 -1 -1 +1 +1 -1 -1 -1 +1 -1 +1 +1 +1 +1 +1 -1 -1 -1 -1 -1 -1 +1 -1 -1 +1 +1 -1 +1 -1 +1 -1 +1 ...</a:t>
            </a:r>
          </a:p>
          <a:p>
            <a:pPr marL="0" indent="0">
              <a:buNone/>
            </a:pPr>
            <a:r>
              <a:rPr lang="en-US" sz="1200" dirty="0"/>
              <a:t>-1 -1 +1 +1 -1 +1 +1 -1 +1 +1 +1 +1 +1 +1 -1 -1 -1 +1 -1 -1 +1 +1 +1 -1 +1 +1 +1 -1 -1 -1 +1 +1  0  0  0 ...</a:t>
            </a:r>
          </a:p>
          <a:p>
            <a:pPr marL="0" indent="0">
              <a:buNone/>
            </a:pPr>
            <a:r>
              <a:rPr lang="en-US" sz="1200" dirty="0"/>
              <a:t> 0  0 -1 +1 +1 +1 -1 -1 -1 -1 +1 -1 -1 -1 +1 -1 +1 +1 +1 +1 +1 -1 +1 -1 +1 +1 -1 -1 +1 -1 -1 -1 +1 +1 +1 ...</a:t>
            </a:r>
          </a:p>
          <a:p>
            <a:pPr marL="0" indent="0">
              <a:buNone/>
            </a:pPr>
            <a:r>
              <a:rPr lang="en-US" sz="1200" dirty="0"/>
              <a:t>-1 +1 +1 -1 +1 +1 +1 +1 -1 -1 -1 -1 -1 +1 -1 +1 -1 +1 +1 -1 -1 -1 +1 +1 +1 -1 -1 +1 +1 +1 +1 -1 -1 -1 +1 ...</a:t>
            </a:r>
          </a:p>
          <a:p>
            <a:pPr marL="0" indent="0">
              <a:buNone/>
            </a:pPr>
            <a:r>
              <a:rPr lang="en-US" sz="1200" dirty="0"/>
              <a:t>+1 -1 -1 -1 -1 -1 +1 -1 +1 +1 +1 +1 -1 -1 +1 -1 +1 +1 -1 +1 -1 +1 +1 +1 -1 +1 -1 -1 +1 -1 +1 +1 -1 +1 +1 ...</a:t>
            </a:r>
          </a:p>
          <a:p>
            <a:pPr marL="0" indent="0">
              <a:buNone/>
            </a:pPr>
            <a:r>
              <a:rPr lang="en-US" sz="1200" dirty="0"/>
              <a:t>+1 -1 +1 -1 -1 +1 +1 -1 +1 -1 +1 +1 +1 -1 +1 -1 +1 -1 -1 -1 -1 +1 +1 -1 -1 +1 +1 -1 -1 +1 -1 +1 +1 +1 -1 ...</a:t>
            </a:r>
          </a:p>
          <a:p>
            <a:pPr marL="0" indent="0">
              <a:buNone/>
            </a:pPr>
            <a:r>
              <a:rPr lang="en-US" sz="1200" dirty="0"/>
              <a:t>-1 -1 -1 -1 +1 -1 -1 +1 -1 +1 +1 -1 +1 +1 -1 -1 -1 -1 -1 -1 +1 +1 +1 +1 +1 +1 -1 -1 +1 +1 -1 +1 -1 +1 -1 ...</a:t>
            </a:r>
          </a:p>
          <a:p>
            <a:pPr marL="0" indent="0">
              <a:buNone/>
            </a:pPr>
            <a:r>
              <a:rPr lang="en-US" sz="1200" dirty="0"/>
              <a:t>-1 +1 +1 -1 -1 +1 -1 -1 -1 +1 +1 -1 +1 +1 -1 +1 -1 -1 +1 -1 +1 +1 -1 -1 +1 -1 +1 -1 -1 -1 +1 -1 -1 +1 -1 ...</a:t>
            </a:r>
          </a:p>
          <a:p>
            <a:pPr marL="0" indent="0">
              <a:buNone/>
            </a:pPr>
            <a:r>
              <a:rPr lang="en-US" sz="1200" dirty="0"/>
              <a:t>+1 +1 +1 -1 +1 +1 -1 +1 +1 -1 +1 +1 -1 +1 +1 +1 -1 +1 -1 -1 -1 -1 -1 +1 +1 +1 -1 +1 -1 -1 +1 +1 -1 -1 ];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16764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Do you agree to add to the 11bn SFD the following design for </a:t>
            </a:r>
            <a:r>
              <a:rPr lang="en-US" sz="1800" dirty="0" smtClean="0"/>
              <a:t>40MHz </a:t>
            </a:r>
            <a:r>
              <a:rPr lang="en-US" sz="1800" dirty="0"/>
              <a:t>4xLTF for DRU?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92794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199"/>
            <a:ext cx="7934324" cy="4722813"/>
          </a:xfrm>
        </p:spPr>
        <p:txBody>
          <a:bodyPr/>
          <a:lstStyle/>
          <a:p>
            <a:pPr marL="0" lvl="0" indent="0">
              <a:buNone/>
            </a:pPr>
            <a:endParaRPr lang="en-US" sz="10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0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0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000" dirty="0" smtClean="0">
                <a:solidFill>
                  <a:srgbClr val="000000"/>
                </a:solidFill>
              </a:rPr>
              <a:t>DLTF</a:t>
            </a:r>
            <a:r>
              <a:rPr lang="en-US" sz="1000" baseline="-25000" dirty="0" smtClean="0">
                <a:solidFill>
                  <a:srgbClr val="000000"/>
                </a:solidFill>
              </a:rPr>
              <a:t>-500:500</a:t>
            </a:r>
            <a:r>
              <a:rPr lang="en-US" sz="1000" dirty="0" smtClean="0">
                <a:solidFill>
                  <a:srgbClr val="000000"/>
                </a:solidFill>
              </a:rPr>
              <a:t> </a:t>
            </a:r>
            <a:r>
              <a:rPr lang="en-US" sz="1000" dirty="0">
                <a:solidFill>
                  <a:srgbClr val="000000"/>
                </a:solidFill>
              </a:rPr>
              <a:t>= [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 0 -1 +1 -1 +1 +1 +1 +1 -1 +1 +1 -1 -1 -1 +1 +1 -1 -1 -1 +1 -1 +1 -1 +1 -1 +1 -1 +1 -1 +1 +1 -1 -1 +1 +1 +1 +1 +1 -1 +1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+1 +1 -1 +1 +1 +1 +1 -1 -1 +1 +1 -1 -1 +1 -1 -1 -1 -1 -1 +1 +1 +1 -1 +1 +1 -1 -1 +1 -1 -1 +1 -1 -1 -1 +1 -1 +1 +1 -1 -1 -1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-1 -1 -1 -1 -1 -1 -1 +1 +1 +1 -1 -1 +1 +1 -1 +1 -1 -1 -1 +1 -1 +1 +1 +1 +1 -1 -1 -1 +1 -1 -1 +1 +1 -1 +1 -1 -1 -1 -1 -1 +1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+1 -1 -1 -1 +1 +1 -1 -1 +1 -1 -1 +1 +1 +1 -1 +1 -1 -1 -1 -1 +1 +1 +1 -1 -1 +1 +1 -1 +1 +1 +1 +1 -1 -1 +1 +1 -1 -1 +1 -1 -1 +1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+1 -1 -1 -1 +1 -1 +1 -1 -1 -1 +1 -1 +1 -1 -1 -1 -1 +1 +1 -1 -1 -1 +1 -1 +1 +1 -1 +1 -1 +1 -1 +1 -1 -1 -1 +1 +1 +1 +1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+1 -1 +1 +1 -1 -1 -1 +1 -1 -1 +1 +1 +1 +1 -1 -1 -1 +1 -1 -1 -1 -1 +1 +1 -1 -1 -1 -1 -1 -1 +1 +1 +1 +1 +1 +1 +1 +1 +1 +1 -1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+1 -1 +1 -1 -1 +1 +1 +1 +1 -1 -1 +1 +1 +1 +1 +1 -1 +1 -1 +1 -1 -1 +1 -1 +1 +1 +1 +1 +1 -1 +1 -1 +1 -1 -1 -1 +1 -1 -1 -1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+1 -1 -1 -1 -1 +1 +1 +1 -1 +1 -1 +1 +1 -1 -1 +1 +1 -1 -1 +1 -1 +1 -1 -1 -1 -1 -1 -1 +1 -1 -1 +1 -1 -1 -1 -1 -1 -1 -1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+1 +1 +1 -1 -1 +1 +1 +1 +1 -1 -1 -1 -1 +1 +1 +1 +1 -1 -1 -1 -1 -1 +1 +1 -1 +1 +1 -1 -1 +1 -1 +1 -1 +1 +1 -1 -1 -1 -1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+1 -1 -1 +1 -1 +1 -1 -1 +1 -1 +1 +1 -1 +1 -1 +1 -1 -1 +1 +1 -1 +1 -1 -1 -1 -1 -1 -1 -1 -1 +1 -1 +1 +1 +1 -1 -1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+1 -1 +1 +1 +1 -1 +1 +1 +1 -1 -1 -1 +1 +1 +1 +1 -1 +1 -1 +1 -1 +1 -1 +1 +1 -1 +1 -1 -1 -1 -1 +1 -1 -1 +1 -1 -1 -1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+1 +1 +1 -1 -1 -1 +1 +1 +1  0  0  0  0  0  0  0  0  0  0  0  0  0  0  0  0  0  0  0  0  0  0  0  0  0  0  0  0  0  0  0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 0 +1 -1 -1 -1 -1 +1 -1 +1 -1 +1 -1 -1 +1 -1 +1 -1 -1 +1 +1 -1 +1 +1 -1 +1 -1 +1 +1 -1 +1 -1 +1 +1 +1 -1 +1 +1 -1 -1 -1 +1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+1 +1 -1 +1 -1 +1 -1 -1 +1 +1 +1 -1 +1 +1 -1 +1 -1 +1 +1 +1 -1 +1 -1 +1 -1 +1 -1 +1 +1 -1 -1 -1 -1 -1 -1 +1 +1 -1 -1 +1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+1 -1 -1 +1 +1 +1 -1 +1 +1 -1 -1 -1 +1 +1 +1 -1 -1 +1 -1 +1 +1 -1 -1 -1 -1 +1 -1 -1 -1 -1 -1 +1 -1 -1 -1 -1 -1 +1 +1 +1 +1 -1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+1 +1 -1 +1 -1 -1 +1 +1 +1 -1 +1 -1 -1 +1 +1 +1 -1 +1 -1 -1 +1 +1 +1 -1 +1 +1 -1 +1 +1 -1 +1 +1 +1 -1 -1 -1 -1 +1 -1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+1 -1 +1 -1 +1 -1 -1 +1 +1 +1 -1 +1 -1 -1 +1 +1 -1 -1 +1 -1 +1 +1 -1 -1 +1 +1 +1 +1 +1 +1 +1 -1 -1 +1 +1 +1 +1 +1 +1 -1 -1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+1 -1 -1 +1 +1 +1 +1 -1 -1 +1 +1 +1 -1 -1 -1 -1 -1 -1 +1 +1 +1 +1 -1 -1 -1 +1 +1 +1 -1 -1 +1 +1 +1 -1 +1 -1 +1 -1 +1 -1 -1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+1 -1 +1 -1 +1 +1 +1 +1 -1 +1 +1 -1 -1 -1 -1 +1 -1 -1 +1 -1 -1 +1 -1 -1 -1 -1 +1 -1 +1 -1 +1 -1 -1 -1 +1 -1 +1 -1 -1 -1 -1 -1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-1 -1 -1 -1 +1 -1 -1 -1 +1 +1 +1 +1 +1 +1 -1 -1 +1 -1 +1 -1 -1 +1 -1 +1 -1 -1 +1 -1 +1 +1 +1 +1 +1 -1 -1 -1 -1 +1 +1 +1 -1 -1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+1 +1 +1 +1 +1 -1 -1 +1 +1 -1 -1 +1 +1 -1 -1 -1 +1 +1 -1 +1 +1 -1 -1 +1 -1 -1 -1 -1 +1 -1 +1 +1 -1 -1 +1 +1 -1 -1 +1 +1 -1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-1 -1 -1 +1 +1 +1 -1 +1 -1 +1 -1 -1 +1 -1 -1 +1 -1 +1 -1 +1 +1 -1 +1 -1 -1 -1 -1 +1 +1 -1 +1 +1 +1 -1 +1 +1 +1 +1 +1 +1 -1 -1 -1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+1 -1 -1 -1 -1 -1 -1 +1 -1 -1 -1 -1 -1 +1 +1 -1 +1 -1 +1 +1 -1 -1 -1 -1 -1 +1 -1 -1 +1 +1 +1 -1 -1 +1 +1 -1 +1 -1 +1 -1 +1 +1 +1 ...</a:t>
            </a:r>
          </a:p>
          <a:p>
            <a:pPr marL="0" lvl="0" indent="0">
              <a:buNone/>
            </a:pPr>
            <a:r>
              <a:rPr lang="en-US" sz="1000" dirty="0">
                <a:solidFill>
                  <a:srgbClr val="000000"/>
                </a:solidFill>
              </a:rPr>
              <a:t>+1 -1 -1 -1 -1 -1 +1 -1 -1 -1 +1 -1 ];</a:t>
            </a:r>
            <a:endParaRPr lang="en-US" sz="105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6913" y="1219200"/>
            <a:ext cx="79898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Do you agree to add to the 11bn SFD the following design for </a:t>
            </a:r>
            <a:r>
              <a:rPr lang="en-US" sz="1600" dirty="0" smtClean="0"/>
              <a:t>80MHz </a:t>
            </a:r>
            <a:r>
              <a:rPr lang="en-US" sz="1600" dirty="0"/>
              <a:t>4xLTF for DRU?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0844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953000"/>
          </a:xfrm>
        </p:spPr>
        <p:txBody>
          <a:bodyPr/>
          <a:lstStyle/>
          <a:p>
            <a:r>
              <a:rPr lang="en-US" sz="1800" b="0" dirty="0"/>
              <a:t>EHT-LTF sequences are PAPR optimized for RRU tones and pilots locations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r>
              <a:rPr lang="en-US" sz="1800" b="0" dirty="0"/>
              <a:t>Using or remapping the RRU LTF sequences to the DRU tones locations increase the PAPR to an unacceptable high level</a:t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b="0" dirty="0"/>
              <a:t>For the lowest PAPR, we designed DRU LTF </a:t>
            </a:r>
            <a:r>
              <a:rPr lang="en-US" sz="1800" b="0" dirty="0" smtClean="0"/>
              <a:t>(denoted henceforth DLTF) sequences </a:t>
            </a:r>
            <a:r>
              <a:rPr lang="en-US" sz="1800" b="0" dirty="0"/>
              <a:t>for 20, 40 and 80 </a:t>
            </a:r>
            <a:r>
              <a:rPr lang="en-US" sz="1800" b="0" dirty="0" smtClean="0"/>
              <a:t>MHz based on the designs in [1] and [2] (data tones and pilot locations)</a:t>
            </a:r>
            <a:endParaRPr lang="en-US" sz="1800" b="0" dirty="0"/>
          </a:p>
          <a:p>
            <a:pPr lvl="1"/>
            <a:r>
              <a:rPr lang="en-US" sz="1400" dirty="0"/>
              <a:t>DLTF sequences are optimized for the DRU tone plan and pilots </a:t>
            </a:r>
            <a:r>
              <a:rPr lang="en-US" sz="1400" dirty="0" smtClean="0"/>
              <a:t>indices</a:t>
            </a:r>
          </a:p>
          <a:p>
            <a:pPr lvl="1"/>
            <a:endParaRPr lang="en-US" sz="1400" b="0" dirty="0"/>
          </a:p>
          <a:p>
            <a:r>
              <a:rPr lang="en-US" sz="1800" b="0" dirty="0" smtClean="0"/>
              <a:t>Similar to the arguments in [3] we focus on 4x LTF. We don’t see a need to also have 2x LTF as it won’t work well with DRU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We also assume DRU is limited to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=2 (although the LTF design can be assumed to be optimal up to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=4) as higher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 may not benefit from the DRU gain. 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6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20 MHz DRU Tone Map [1] and Pilots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endParaRPr lang="en-US" sz="1200" b="0" dirty="0"/>
          </a:p>
          <a:p>
            <a:endParaRPr lang="en-US" sz="16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776962"/>
              </p:ext>
            </p:extLst>
          </p:nvPr>
        </p:nvGraphicFramePr>
        <p:xfrm>
          <a:off x="7444494" y="4572000"/>
          <a:ext cx="1547106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97854711"/>
                    </a:ext>
                  </a:extLst>
                </a:gridCol>
                <a:gridCol w="480306">
                  <a:extLst>
                    <a:ext uri="{9D8B030D-6E8A-4147-A177-3AD203B41FA5}">
                      <a16:colId xmlns:a16="http://schemas.microsoft.com/office/drawing/2014/main" val="23451803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90076965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Size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Tone/MHz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Boost (dB)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293887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8.1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6420827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DRU52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6.3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20693956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DRU106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3.3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25751402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2181"/>
              </p:ext>
            </p:extLst>
          </p:nvPr>
        </p:nvGraphicFramePr>
        <p:xfrm>
          <a:off x="205494" y="4572000"/>
          <a:ext cx="7086600" cy="1295400"/>
        </p:xfrm>
        <a:graphic>
          <a:graphicData uri="http://schemas.openxmlformats.org/drawingml/2006/table">
            <a:tbl>
              <a:tblPr/>
              <a:tblGrid>
                <a:gridCol w="1078717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6007883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20MHz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1:9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15 }, { -89 37 }, { -100 26 }, { -78 48 },  { -67 59 },  { -56 70 }, { -34 92 }, { -45 81 }, { -23 103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-111 -89 15 37 }, { -100 -78 26 48 }, { -56 -34 70 92 }, { -45 -23 81 103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-111 -78 15  48 }, { -56 -23 70 103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67F26F-76EB-424C-A4CC-40E036B92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708762"/>
              </p:ext>
            </p:extLst>
          </p:nvPr>
        </p:nvGraphicFramePr>
        <p:xfrm>
          <a:off x="304800" y="1828800"/>
          <a:ext cx="8686800" cy="2359826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529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20 MHz UHR PPDU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[-120:9:-12, 6:9:114]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[-116:9:-8, 10:9:118]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[-118:9:-10, 8:9:116]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[-114:9:-6, 12:9:120]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[-112:9:-4, 5:9:113]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[-119:9:-11, 7:9:115]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[-115:9:-7, 11:9:119]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[-117:9:-9, 9:9:117]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[-113:9:-5, 4:9:112]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[DRU1, DRU2]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[DRU3, DRU4]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0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[DRU6, DRU7]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[DRU8, DRU9]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5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RU1~4], [-3, 3]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RU2</a:t>
                      </a:r>
                      <a:b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</a:t>
                      </a:r>
                      <a:r>
                        <a:rPr lang="pl-PL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RU6~9], [-2, 2]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52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20 MHz DRU </a:t>
            </a:r>
            <a:r>
              <a:rPr lang="en-US" dirty="0" smtClean="0"/>
              <a:t>4xLTF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34324" cy="2590800"/>
          </a:xfrm>
        </p:spPr>
        <p:txBody>
          <a:bodyPr/>
          <a:lstStyle/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DLTF</a:t>
            </a:r>
            <a:r>
              <a:rPr lang="en-US" sz="1400" baseline="-25000" dirty="0">
                <a:solidFill>
                  <a:srgbClr val="000000"/>
                </a:solidFill>
              </a:rPr>
              <a:t>-122:122 </a:t>
            </a:r>
            <a:r>
              <a:rPr lang="en-US" sz="1400" dirty="0">
                <a:solidFill>
                  <a:srgbClr val="000000"/>
                </a:solidFill>
              </a:rPr>
              <a:t>= [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 0  0 -1 +1 -1 +1 -1 +1 +1 +1 -1 +1 +1 -1 +1 -1 -1 -1 -1 +1 -1 -1 +1 -1 -1 +1 +1 -1 -1 -1 -1 -1 -1 -1 +1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+1 -1 +1 -1 +1 +1 -1 +1 -1 +1 -1 -1 -1 -1 -1 +1 +1 +1 -1 +1 +1 -1 -1 +1 +1 -1 +1 -1 +1 -1 +1 -1 -1 +1 -1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+1 +1 +1 -1 +1 +1 -1 +1 -1 -1 -1 +1 +1 -1 +1 -1 -1 +1 -1 -1 -1 -1 -1 -1 +1 -1 +1 -1 -1 +1 +1 -1 +1 +1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-1 +1 +1 -1 +1 +1 -1 +1 -1 +1 -1 +1 -1 -1 +1 -1  0  0  0 -1 +1 -1 +1 -1 -1 +1 -1 -1 -1 +1 -1 +1 -1 -1 -1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+1 +1 -1 +1 -1 -1 -1 -1 -1 -1 -1 -1 -1 -1 -1 +1 +1 -1 +1 -1 -1 -1 -1 +1 +1 +1 +1 +1 -1 -1 +1 -1 -1 +1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+1 -1 -1 -1 -1 +1 -1 +1 +1 -1 -1 +1 +1 +1 -1 -1 +1 -1 -1 -1 -1 +1 -1 +1 +1 -1 -1 +1 -1 +1 +1 -1 +1 +1 -1 ...</a:t>
            </a:r>
          </a:p>
          <a:p>
            <a:pPr marL="0" lvl="0" indent="0">
              <a:buNone/>
            </a:pPr>
            <a:r>
              <a:rPr lang="en-US" sz="1400" dirty="0">
                <a:solidFill>
                  <a:srgbClr val="000000"/>
                </a:solidFill>
              </a:rPr>
              <a:t> +1 +1 -1 +1 +1 -1 +1 -1 +1 -1 -1 +1 +1 -1 -1 -1 -1 +1 +1 +1 -1 -1 -1 -1 +1 -1 -1 -1 +1 +1 +1 -1 +1  0  0 ];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715883"/>
              </p:ext>
            </p:extLst>
          </p:nvPr>
        </p:nvGraphicFramePr>
        <p:xfrm>
          <a:off x="899160" y="4358640"/>
          <a:ext cx="566928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406100021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1161313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60944287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9919786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4529175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6888455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2657586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6771594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60164850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0161991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49401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DRU26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3.12, 3.79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3.29, 3.56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3.58, 3.67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3.80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, 3.53</a:t>
                      </a:r>
                    </a:p>
                  </a:txBody>
                  <a:tcPr marL="45720" marR="4572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2.96, 2.97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2.99, 3.47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2.79, 3.70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3.77, 3.72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3.30, 3.42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378948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DRU52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4.74,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4.75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4.71,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4.75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4.72, 4.72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4.74, 4.73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71950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DRU106</a:t>
                      </a:r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4.59,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4.77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4.77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, 4.68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57782933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4038600"/>
            <a:ext cx="2024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PAPR (dB) for </a:t>
            </a:r>
            <a:r>
              <a:rPr lang="en-US" sz="1400" dirty="0" err="1"/>
              <a:t>Nss</a:t>
            </a:r>
            <a:r>
              <a:rPr lang="en-US" sz="1400" dirty="0"/>
              <a:t>=1&amp;2</a:t>
            </a:r>
          </a:p>
        </p:txBody>
      </p:sp>
    </p:spTree>
    <p:extLst>
      <p:ext uri="{BB962C8B-B14F-4D97-AF65-F5344CB8AC3E}">
        <p14:creationId xmlns:p14="http://schemas.microsoft.com/office/powerpoint/2010/main" val="301614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40 MHz DRU Tone Map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endParaRPr lang="en-US" sz="1200" b="0" dirty="0"/>
          </a:p>
          <a:p>
            <a:endParaRPr lang="en-US" sz="16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A197A8-2A06-8664-E289-C12490D1D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969098"/>
              </p:ext>
            </p:extLst>
          </p:nvPr>
        </p:nvGraphicFramePr>
        <p:xfrm>
          <a:off x="152397" y="1523029"/>
          <a:ext cx="8915403" cy="416483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310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40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05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[-242:18:-26, 10:18:226]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[-233:18:-17, 19:18:235]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[-238:18:-22, 14:18:230]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[-229:18:-13, 23:18:239]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[-225:18:-9, 27:18:243]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[-240:18:-24, 12:18:228]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[-231:18:-15, 21:18:237]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[-236:18:-20, 16:18:232]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[-227:18:-11, 25:18:241]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[-241:18:-25, 11:18:227]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[-232:18:-16, 20:18:236]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[-237:18:-21, 15:18:231]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0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[-228:18:-12, 24:18:240]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[-234:18:-18, 18:18:234]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[-239:18:-23, 13:18:229]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[-230:18:-14, 22:18:238]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[-235:18:-19, 17:18:233]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[-226:18:-10, 26:18:242]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21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[-242:9:-17, 10:9:235]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[-238:9:-13, 14:9:239]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[-240:9:-15, 12:9:237]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[-236:9:-11, 16:9:241]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[-241:9:-16, 11:9:236]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[-237:9:-12, 15:9:240]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2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[-239:9:-14, 13:9:238]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[-235:9:-10, 17:9:242]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2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[DRU1~4], [-8,5]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[DRU6~9], [-6,7]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[DRU10~13], [-7,6]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26-tone [DRU15~18], [-5,8]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2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[DRU1~2],26-tone DRU5, [-244,-4,3,9]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[DRU3~4],26-tone DRU14, [-243,-3,4,244]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9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40 MHz DRU Pilots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endParaRPr lang="en-US" sz="1200" b="0" dirty="0"/>
          </a:p>
          <a:p>
            <a:endParaRPr lang="en-US" sz="16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1329"/>
              </p:ext>
            </p:extLst>
          </p:nvPr>
        </p:nvGraphicFramePr>
        <p:xfrm>
          <a:off x="381000" y="2971800"/>
          <a:ext cx="8412480" cy="1889760"/>
        </p:xfrm>
        <a:graphic>
          <a:graphicData uri="http://schemas.openxmlformats.org/drawingml/2006/table">
            <a:tbl>
              <a:tblPr/>
              <a:tblGrid>
                <a:gridCol w="1097280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40MHz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1:18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-224  28 }, { -125 127 },  { -202  50 }, { -103 149 },  { -81 171 },  { -114 138 }, { -213  39 },  { -92 160 }, { -191 61 },</a:t>
                      </a:r>
                    </a:p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-169 83 }, { -70 182 },     { -147 105 }, { -48 204 },   { -180 72 },  { -59 193 }, { -158 94 },      { -37 215 }, { -136 116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-224 -125 28 127 }, {-202 -103 50 149 },  { -213 -114 39 138 }, { -191 -92 61 160 },</a:t>
                      </a:r>
                    </a:p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-169 -70 83 182 }, { -147 -48 105 204 },   { -158 -59 94 193 }, { -136 -37 116 215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-224 -103 28 149 }, { -213 -92 39 160 },  { -169 -48 83 204 }, { -158 -37 94 215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DRU242,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-224 -213 -103 -92 28 39 149 160 },         { -169 -158 -48 -37 83 94 204 215 }</a:t>
                      </a: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85396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DB13D2-6ADA-B404-0923-AAE5A3F0B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34711"/>
              </p:ext>
            </p:extLst>
          </p:nvPr>
        </p:nvGraphicFramePr>
        <p:xfrm>
          <a:off x="6324600" y="1371600"/>
          <a:ext cx="246888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379785471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3451803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9007696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Size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Tone/MHz</a:t>
                      </a:r>
                      <a:endParaRPr lang="en-US" sz="12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Boost (dB)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29388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DRU26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11.1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64208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DRU52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8.1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206939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DRU106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6.3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257514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DRU242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2.6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12903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57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40 MHz DRU 4xLTF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34324" cy="3442850"/>
          </a:xfrm>
        </p:spPr>
        <p:txBody>
          <a:bodyPr/>
          <a:lstStyle/>
          <a:p>
            <a:pPr marL="0" lvl="0" indent="0">
              <a:buNone/>
            </a:pPr>
            <a:r>
              <a:rPr lang="en-US" sz="1200" dirty="0">
                <a:solidFill>
                  <a:srgbClr val="000000"/>
                </a:solidFill>
              </a:rPr>
              <a:t>DLTF</a:t>
            </a:r>
            <a:r>
              <a:rPr lang="en-US" sz="1200" baseline="-25000" dirty="0">
                <a:solidFill>
                  <a:srgbClr val="000000"/>
                </a:solidFill>
              </a:rPr>
              <a:t>-244:244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= [ ...</a:t>
            </a:r>
          </a:p>
          <a:p>
            <a:pPr marL="0" indent="0">
              <a:buNone/>
            </a:pPr>
            <a:r>
              <a:rPr lang="en-US" sz="1200" dirty="0"/>
              <a:t>-1 -1 -1 -1 +1 +1 -1 +1 -1 -1 -1 +1 +1 +1 -1 -1 +1 -1 -1 -1 +1 -1 +1 +1 -1 +1 -1 +1 -1 -1 +1 +1 -1 -1 +1 ...</a:t>
            </a:r>
          </a:p>
          <a:p>
            <a:pPr marL="0" indent="0">
              <a:buNone/>
            </a:pPr>
            <a:r>
              <a:rPr lang="en-US" sz="1200" dirty="0"/>
              <a:t>+1 +1 -1 +1 -1 +1 -1 +1 -1 -1 -1 -1 -1 -1 +1 -1 +1 +1 +1 -1 +1 +1 -1 -1 -1 +1 -1 -1 -1 -1 +1 -1 -1 +1 +1 ...</a:t>
            </a:r>
          </a:p>
          <a:p>
            <a:pPr marL="0" indent="0">
              <a:buNone/>
            </a:pPr>
            <a:r>
              <a:rPr lang="en-US" sz="1200" dirty="0"/>
              <a:t>-1 +1 +1 +1 +1 -1 +1 -1 -1 -1 -1 -1 -1 -1 -1 +1 +1 +1 -1 +1 +1 +1 +1 -1 +1 +1 +1 -1 +1 +1 -1 +1 -1 +1 +1 ...</a:t>
            </a:r>
          </a:p>
          <a:p>
            <a:pPr marL="0" indent="0">
              <a:buNone/>
            </a:pPr>
            <a:r>
              <a:rPr lang="en-US" sz="1200" dirty="0"/>
              <a:t>+1 -1 +1 +1 -1 +1 +1 +1 +1 +1 +1 -1 -1 -1 -1 +1 +1 +1 -1 -1 +1 -1 -1 -1 +1 -1 +1 -1 -1 +1 -1 -1 +1 +1 +1 ...</a:t>
            </a:r>
          </a:p>
          <a:p>
            <a:pPr marL="0" indent="0">
              <a:buNone/>
            </a:pPr>
            <a:r>
              <a:rPr lang="en-US" sz="1200" dirty="0"/>
              <a:t>+1 +1 -1 +1 +1 +1 +1 -1 -1 +1 +1 +1 +1 -1 +1 -1 -1 -1 -1 +1 +1 +1 +1 +1 +1 -1 +1 +1 -1 +1 -1 +1 +1 +1 +1 ...</a:t>
            </a:r>
          </a:p>
          <a:p>
            <a:pPr marL="0" indent="0">
              <a:buNone/>
            </a:pPr>
            <a:r>
              <a:rPr lang="en-US" sz="1200" dirty="0"/>
              <a:t>-1 -1 +1 +1 -1 -1 +1 +1 -1 -1 -1 +1 -1 +1 +1 +1 +1 +1 -1 -1 -1 -1 -1 -1 +1 -1 -1 +1 +1 -1 +1 -1 +1 -1 +1 ...</a:t>
            </a:r>
          </a:p>
          <a:p>
            <a:pPr marL="0" indent="0">
              <a:buNone/>
            </a:pPr>
            <a:r>
              <a:rPr lang="en-US" sz="1200" dirty="0"/>
              <a:t>-1 -1 +1 +1 -1 +1 +1 -1 +1 +1 +1 +1 +1 +1 -1 -1 -1 +1 -1 -1 +1 +1 +1 -1 +1 +1 +1 -1 -1 -1 +1 +1  0  0  0 ...</a:t>
            </a:r>
          </a:p>
          <a:p>
            <a:pPr marL="0" indent="0">
              <a:buNone/>
            </a:pPr>
            <a:r>
              <a:rPr lang="en-US" sz="1200" dirty="0"/>
              <a:t> 0  0 -1 +1 +1 +1 -1 -1 -1 -1 +1 -1 -1 -1 +1 -1 +1 +1 +1 +1 +1 -1 +1 -1 +1 +1 -1 -1 +1 -1 -1 -1 +1 +1 +1 ...</a:t>
            </a:r>
          </a:p>
          <a:p>
            <a:pPr marL="0" indent="0">
              <a:buNone/>
            </a:pPr>
            <a:r>
              <a:rPr lang="en-US" sz="1200" dirty="0"/>
              <a:t>-1 +1 +1 -1 +1 +1 +1 +1 -1 -1 -1 -1 -1 +1 -1 +1 -1 +1 +1 -1 -1 -1 +1 +1 +1 -1 -1 +1 +1 +1 +1 -1 -1 -1 +1 ...</a:t>
            </a:r>
          </a:p>
          <a:p>
            <a:pPr marL="0" indent="0">
              <a:buNone/>
            </a:pPr>
            <a:r>
              <a:rPr lang="en-US" sz="1200" dirty="0"/>
              <a:t>+1 -1 -1 -1 -1 -1 +1 -1 +1 +1 +1 +1 -1 -1 +1 -1 +1 +1 -1 +1 -1 +1 +1 +1 -1 +1 -1 -1 +1 -1 +1 +1 -1 +1 +1 ...</a:t>
            </a:r>
          </a:p>
          <a:p>
            <a:pPr marL="0" indent="0">
              <a:buNone/>
            </a:pPr>
            <a:r>
              <a:rPr lang="en-US" sz="1200" dirty="0"/>
              <a:t>+1 -1 +1 -1 -1 +1 +1 -1 +1 -1 +1 +1 +1 -1 +1 -1 +1 -1 -1 -1 -1 +1 +1 -1 -1 +1 +1 -1 -1 +1 -1 +1 +1 +1 -1 ...</a:t>
            </a:r>
          </a:p>
          <a:p>
            <a:pPr marL="0" indent="0">
              <a:buNone/>
            </a:pPr>
            <a:r>
              <a:rPr lang="en-US" sz="1200" dirty="0"/>
              <a:t>-1 -1 -1 -1 +1 -1 -1 +1 -1 +1 +1 -1 +1 +1 -1 -1 -1 -1 -1 -1 +1 +1 +1 +1 +1 +1 -1 -1 +1 +1 -1 +1 -1 +1 -1 ...</a:t>
            </a:r>
          </a:p>
          <a:p>
            <a:pPr marL="0" indent="0">
              <a:buNone/>
            </a:pPr>
            <a:r>
              <a:rPr lang="en-US" sz="1200" dirty="0"/>
              <a:t>-1 +1 +1 -1 -1 +1 -1 -1 -1 +1 +1 -1 +1 +1 -1 +1 -1 -1 +1 -1 +1 +1 -1 -1 +1 -1 +1 -1 -1 -1 +1 -1 -1 +1 -1 ...</a:t>
            </a:r>
          </a:p>
          <a:p>
            <a:pPr marL="0" indent="0">
              <a:buNone/>
            </a:pPr>
            <a:r>
              <a:rPr lang="en-US" sz="1200" dirty="0"/>
              <a:t>+1 +1 +1 -1 +1 +1 -1 +1 +1 -1 +1 +1 -1 +1 +1 +1 -1 +1 -1 -1 -1 -1 -1 +1 +1 +1 -1 +1 -1 -1 +1 +1 -1 -1 ];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620165"/>
              </p:ext>
            </p:extLst>
          </p:nvPr>
        </p:nvGraphicFramePr>
        <p:xfrm>
          <a:off x="487680" y="4953000"/>
          <a:ext cx="804672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406100021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51161313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60944287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89919786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84529175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19350884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2657586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6771594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601648504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01619916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16170562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3799099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9708588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90191754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171528228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700546004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24524399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267756205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3798548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18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49401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3.26, 3.87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3.60, 3.89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3.79, 3.60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3.74, 3.87</a:t>
                      </a:r>
                    </a:p>
                  </a:txBody>
                  <a:tcPr marL="45720" marR="4572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3.29, 3.87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3.90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, 3.74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3.89, 3.13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3.78, 3.80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3.72, 3.84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3.08 3.52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3.21, 3.68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3.85, 3.80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3.61, 3.73</a:t>
                      </a:r>
                    </a:p>
                  </a:txBody>
                  <a:tcPr marL="45720" marR="4572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3.19, 3.45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3.85, 3.44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3.79, 3.79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2.95, 3.67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3.68, 3.89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378948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/>
                        <a:t>DRU52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4.13, 4.04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3.85, 4.01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4.07, 4.06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4.05, 4.09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4.14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, 4.10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3.88, 3.67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3.55,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3.89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3.89, 4.03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71950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DRU106</a:t>
                      </a:r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5.17, 4.92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5.19, 5.18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5.19, 5.08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5.26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, 5.11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577829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DRU242</a:t>
                      </a:r>
                    </a:p>
                  </a:txBody>
                  <a:tcPr marL="45720" marR="4572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5.36, 5.35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45720" marR="4572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5.26, 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5.38</a:t>
                      </a: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795186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4721423"/>
            <a:ext cx="2096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LTF PAPR (dB) for </a:t>
            </a:r>
            <a:r>
              <a:rPr lang="en-US" dirty="0" err="1"/>
              <a:t>Nss</a:t>
            </a:r>
            <a:r>
              <a:rPr lang="en-US" dirty="0"/>
              <a:t>=1&amp;2</a:t>
            </a:r>
          </a:p>
        </p:txBody>
      </p:sp>
    </p:spTree>
    <p:extLst>
      <p:ext uri="{BB962C8B-B14F-4D97-AF65-F5344CB8AC3E}">
        <p14:creationId xmlns:p14="http://schemas.microsoft.com/office/powerpoint/2010/main" val="425420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9FFB73-03F0-CD04-B7BD-4C1C14DAA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943916"/>
              </p:ext>
            </p:extLst>
          </p:nvPr>
        </p:nvGraphicFramePr>
        <p:xfrm>
          <a:off x="183817" y="1828800"/>
          <a:ext cx="8694962" cy="4033199"/>
        </p:xfrm>
        <a:graphic>
          <a:graphicData uri="http://schemas.openxmlformats.org/drawingml/2006/table">
            <a:tbl>
              <a:tblPr/>
              <a:tblGrid>
                <a:gridCol w="669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98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[-483:36:-51, 17:36:449],[-467:36:-35, 33:36:465]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[-475:36:-43, 25:36:457],[-459:36:-27, 41:36:473]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[-479:36:-47, 21:36:453],[-463:36:-31, 37:36:469]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[-471:36:-39, 29:36:461],[-455:36:-23, 45:36:477]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9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[-477:36:-45, 23:36:455],[-461:36:-29, 39:36:471]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[-469:36:-37, 31:36:463],[-453:36:-21, 47:36:479]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[-481:36:-49, 19:36:451],[-465:36:-33, 35:36:467]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[-473:36:-41, 27:36:459],[-457:36:-25, 43:36:475]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9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DRU9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[-482:36:-50, 18:36:450],[-466:36:-34, 34:36:466]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[-474:36:-42, 26:36:458],[-458:36:-26, 42:36:474]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[-478:36:-46, 22:36:454],[-462:36:-30, 38:36:470]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[-470:36:-38, 30:36:462],[-454:36:-22, 46:36:478]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9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[-476:36:-44, 24:36:456],[-460:36:-28, 40:36:472]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[-468:36:-36, 32:36:464],[-452:36:-20,48:36:480]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[-480:36:-48, 20:36:452],[-464:36:-32, 36:36:468]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DRU16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[-472:36:-40, 28:36:460],[-456:36:-24, 44:36:476]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9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[DRU1~2],  [-495, 485]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[DRU3~4],[-491, 489]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[DRU5~6],[-489, 491]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[DRU7~8],[-493, 487]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9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</a:t>
                      </a:r>
                      <a:b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[DRU9~10],[-494, 486]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DRU6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[DRU11~12],[-490,490]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DRU7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[DRU13~14],[-488,492]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DRU8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[DRU15~16],[-492,488]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[-499:4:-19, 17:4:497]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[-497:4:-17, 19:4:499]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8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DRU3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[-498:4:-18, 18:4:498]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DRU4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[-496:4:-16, 20:4:500]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9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484-tone DRU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[-499:2:-17, 17:2:499]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</a:t>
                      </a:r>
                      <a:b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[-498:2:-16, 18:2:500]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2DDBCF-7A56-F834-E2D4-0CBB9E569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759560"/>
              </p:ext>
            </p:extLst>
          </p:nvPr>
        </p:nvGraphicFramePr>
        <p:xfrm>
          <a:off x="183818" y="1482582"/>
          <a:ext cx="8694962" cy="346218"/>
        </p:xfrm>
        <a:graphic>
          <a:graphicData uri="http://schemas.openxmlformats.org/drawingml/2006/table">
            <a:tbl>
              <a:tblPr/>
              <a:tblGrid>
                <a:gridCol w="654382">
                  <a:extLst>
                    <a:ext uri="{9D8B030D-6E8A-4147-A177-3AD203B41FA5}">
                      <a16:colId xmlns:a16="http://schemas.microsoft.com/office/drawing/2014/main" val="1102256628"/>
                    </a:ext>
                  </a:extLst>
                </a:gridCol>
                <a:gridCol w="8040580">
                  <a:extLst>
                    <a:ext uri="{9D8B030D-6E8A-4147-A177-3AD203B41FA5}">
                      <a16:colId xmlns:a16="http://schemas.microsoft.com/office/drawing/2014/main" val="4273750021"/>
                    </a:ext>
                  </a:extLst>
                </a:gridCol>
              </a:tblGrid>
              <a:tr h="173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Data and pilot subcarrier indices for Distributed Tone RUs (DRUs)  in a 80 MHz UHR TB PPDU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28075"/>
                  </a:ext>
                </a:extLst>
              </a:tr>
              <a:tr h="1731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type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index and subcarrier range</a:t>
                      </a:r>
                    </a:p>
                  </a:txBody>
                  <a:tcPr marL="7552" marR="7552" marT="5664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76632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80 MHz DRU Tone Map [1]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4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dirty="0"/>
              <a:t>80 MHz DRU Pilots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endParaRPr lang="en-US" sz="1200" b="0" dirty="0"/>
          </a:p>
          <a:p>
            <a:endParaRPr lang="en-US" sz="16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7868" y="6466329"/>
            <a:ext cx="1404231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84626B-25C6-43E6-93C5-E9B8F0E3B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204007"/>
              </p:ext>
            </p:extLst>
          </p:nvPr>
        </p:nvGraphicFramePr>
        <p:xfrm>
          <a:off x="259080" y="3200400"/>
          <a:ext cx="8595360" cy="274320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951246445"/>
                    </a:ext>
                  </a:extLst>
                </a:gridCol>
                <a:gridCol w="7772400">
                  <a:extLst>
                    <a:ext uri="{9D8B030D-6E8A-4147-A177-3AD203B41FA5}">
                      <a16:colId xmlns:a16="http://schemas.microsoft.com/office/drawing/2014/main" val="152972346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Pilot indices for DRU transmission over 80MHz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374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 size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KdRxx_i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98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DRU52,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1:16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-447 -359 53 141 },   { -403 -315 97 185 },    { -227 -139 273 361 }, { -183 -95 317 405 },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-425 -117 75 383 },   { -381 -73 119 427 },    { -337 -249 163 251 }, { -293 -205 207 295 },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-194 -106 306 394 }, { -150 -62 350 438 },    { -370 -282 130 218 }, { -326 -238 174 262 },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-260 -172 240 328 }, { -216 -128 284 372 }, 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-392 -84 108 416 },   { -436 -348 64 152 } 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886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DRU106,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1:8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-403 -315 97 185 }, { -227 -139 273 361 },  {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-381 -117 119 383 }, { -293 -205 207 295 },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-150 -62 350 438 }, { -326 -238 174 262 },  { -260 -172 240 328 }, { -348 -84 152 416 }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19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DRU242,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1:4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-403 -315 -227 -139 97 185 273 361 }, { -381 -293 -205 -117 119 207 295 383 },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-326 -238 -150 -62 174 262 350 438 }, { -348 -260 -172 -84 152 240 328 416 } 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892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DRU484,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= 1:2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-403 -381 -315 -293 -227 -205 -139 -117 97 119 185 207 273 295 361 383 },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{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-348 -326 -260 -238 -172 -150 -84 -62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152 174 240 262 328 350 416 438 }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85396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363806-4DE7-FE18-C4EF-9BB302E2A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055400"/>
              </p:ext>
            </p:extLst>
          </p:nvPr>
        </p:nvGraphicFramePr>
        <p:xfrm>
          <a:off x="6111240" y="1524000"/>
          <a:ext cx="2743200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0376">
                  <a:extLst>
                    <a:ext uri="{9D8B030D-6E8A-4147-A177-3AD203B41FA5}">
                      <a16:colId xmlns:a16="http://schemas.microsoft.com/office/drawing/2014/main" val="3797854711"/>
                    </a:ext>
                  </a:extLst>
                </a:gridCol>
                <a:gridCol w="796412">
                  <a:extLst>
                    <a:ext uri="{9D8B030D-6E8A-4147-A177-3AD203B41FA5}">
                      <a16:colId xmlns:a16="http://schemas.microsoft.com/office/drawing/2014/main" val="234518039"/>
                    </a:ext>
                  </a:extLst>
                </a:gridCol>
                <a:gridCol w="796412">
                  <a:extLst>
                    <a:ext uri="{9D8B030D-6E8A-4147-A177-3AD203B41FA5}">
                      <a16:colId xmlns:a16="http://schemas.microsoft.com/office/drawing/2014/main" val="1900769654"/>
                    </a:ext>
                  </a:extLst>
                </a:gridCol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Size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Tone/MHz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Boost (dB)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38872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DRU52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11.1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939561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DRU106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8.1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14022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DRU242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5.1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37484"/>
                  </a:ext>
                </a:extLst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/>
                        <a:t>DRU484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2.6</a:t>
                      </a:r>
                    </a:p>
                  </a:txBody>
                  <a:tcPr marL="45720" marR="4572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22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155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460288</TotalTime>
  <Words>9665</Words>
  <Application>Microsoft Office PowerPoint</Application>
  <PresentationFormat>On-screen Show (4:3)</PresentationFormat>
  <Paragraphs>685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CiscoSans ExtraLight</vt:lpstr>
      <vt:lpstr>CiscoSans Thin</vt:lpstr>
      <vt:lpstr>굴림</vt:lpstr>
      <vt:lpstr>Times New Roman</vt:lpstr>
      <vt:lpstr>Wingdings</vt:lpstr>
      <vt:lpstr>802-11-Submission</vt:lpstr>
      <vt:lpstr>LTF Design for DRU</vt:lpstr>
      <vt:lpstr>Introduction</vt:lpstr>
      <vt:lpstr>20 MHz DRU Tone Map [1] and Pilots [2]</vt:lpstr>
      <vt:lpstr>20 MHz DRU 4xLTF</vt:lpstr>
      <vt:lpstr>40 MHz DRU Tone Map [1]</vt:lpstr>
      <vt:lpstr>40 MHz DRU Pilots [2]</vt:lpstr>
      <vt:lpstr>40 MHz DRU 4xLTF </vt:lpstr>
      <vt:lpstr>80 MHz DRU Tone Map [1]</vt:lpstr>
      <vt:lpstr>80 MHz DRU Pilots [2]</vt:lpstr>
      <vt:lpstr>80 MHz DRU 4xLTF</vt:lpstr>
      <vt:lpstr>80 MHz DRU 4xLTF PAPR</vt:lpstr>
      <vt:lpstr>PAPR Summary</vt:lpstr>
      <vt:lpstr>Conclusions</vt:lpstr>
      <vt:lpstr>References</vt:lpstr>
      <vt:lpstr>SP #1</vt:lpstr>
      <vt:lpstr>SP #2</vt:lpstr>
      <vt:lpstr>SP #3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2970</cp:revision>
  <cp:lastPrinted>1998-02-10T13:28:06Z</cp:lastPrinted>
  <dcterms:created xsi:type="dcterms:W3CDTF">2007-05-21T21:00:37Z</dcterms:created>
  <dcterms:modified xsi:type="dcterms:W3CDTF">2024-09-08T22:31:51Z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