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395" r:id="rId3"/>
    <p:sldId id="2397" r:id="rId4"/>
    <p:sldId id="2398" r:id="rId5"/>
    <p:sldId id="2393" r:id="rId6"/>
    <p:sldId id="2394" r:id="rId7"/>
    <p:sldId id="2391" r:id="rId8"/>
    <p:sldId id="2377"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54" autoAdjust="0"/>
    <p:restoredTop sz="94660"/>
  </p:normalViewPr>
  <p:slideViewPr>
    <p:cSldViewPr>
      <p:cViewPr varScale="1">
        <p:scale>
          <a:sx n="98" d="100"/>
          <a:sy n="98" d="100"/>
        </p:scale>
        <p:origin x="204" y="3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9/24/2024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51561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34212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457018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132253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8192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Serhat Erkucuk, </a:t>
            </a:r>
            <a:r>
              <a:rPr lang="en-GB" dirty="0" err="1"/>
              <a:t>Ofinno</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2024</a:t>
            </a:r>
            <a:endParaRPr lang="en-GB"/>
          </a:p>
        </p:txBody>
      </p:sp>
      <p:sp>
        <p:nvSpPr>
          <p:cNvPr id="6" name="Footer Placeholder 5"/>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Serhat Erkucuk, </a:t>
            </a:r>
            <a:r>
              <a:rPr lang="en-GB" dirty="0" err="1"/>
              <a:t>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2024</a:t>
            </a:r>
            <a:endParaRPr lang="en-GB"/>
          </a:p>
        </p:txBody>
      </p:sp>
      <p:sp>
        <p:nvSpPr>
          <p:cNvPr id="4" name="Footer Placeholder 3"/>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2024</a:t>
            </a:r>
            <a:endParaRPr lang="en-GB"/>
          </a:p>
        </p:txBody>
      </p:sp>
      <p:sp>
        <p:nvSpPr>
          <p:cNvPr id="3" name="Footer Placeholder 2"/>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Serhat Erkucuk, </a:t>
            </a:r>
            <a:r>
              <a:rPr lang="en-GB" dirty="0" err="1"/>
              <a:t>Ofinno</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802.11-24/1565r0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1600200" y="469900"/>
            <a:ext cx="89154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Further Considerations on Data Unit Delivery Using Relaying</a:t>
            </a:r>
            <a:endParaRPr lang="en-GB" dirty="0"/>
          </a:p>
        </p:txBody>
      </p:sp>
      <p:sp>
        <p:nvSpPr>
          <p:cNvPr id="3074" name="Rectangle 2"/>
          <p:cNvSpPr>
            <a:spLocks noGrp="1" noChangeArrowheads="1"/>
          </p:cNvSpPr>
          <p:nvPr>
            <p:ph type="subTitle" idx="1"/>
          </p:nvPr>
        </p:nvSpPr>
        <p:spPr>
          <a:xfrm>
            <a:off x="1828800" y="18097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2024-09-24</a:t>
            </a:r>
          </a:p>
        </p:txBody>
      </p:sp>
      <p:sp>
        <p:nvSpPr>
          <p:cNvPr id="6" name="Date Placeholder 3"/>
          <p:cNvSpPr>
            <a:spLocks noGrp="1"/>
          </p:cNvSpPr>
          <p:nvPr>
            <p:ph type="dt" idx="10"/>
          </p:nvPr>
        </p:nvSpPr>
        <p:spPr/>
        <p:txBody>
          <a:bodyPr/>
          <a:lstStyle/>
          <a:p>
            <a:r>
              <a:rPr lang="en-US" dirty="0"/>
              <a:t>September 2024</a:t>
            </a:r>
            <a:endParaRPr lang="en-GB" dirty="0"/>
          </a:p>
        </p:txBody>
      </p:sp>
      <p:sp>
        <p:nvSpPr>
          <p:cNvPr id="7" name="Footer Placeholder 4"/>
          <p:cNvSpPr>
            <a:spLocks noGrp="1"/>
          </p:cNvSpPr>
          <p:nvPr>
            <p:ph type="ftr" idx="11"/>
          </p:nvPr>
        </p:nvSpPr>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99011082"/>
              </p:ext>
            </p:extLst>
          </p:nvPr>
        </p:nvGraphicFramePr>
        <p:xfrm>
          <a:off x="993775" y="2571750"/>
          <a:ext cx="10844213" cy="2630488"/>
        </p:xfrm>
        <a:graphic>
          <a:graphicData uri="http://schemas.openxmlformats.org/presentationml/2006/ole">
            <mc:AlternateContent xmlns:mc="http://schemas.openxmlformats.org/markup-compatibility/2006">
              <mc:Choice xmlns:v="urn:schemas-microsoft-com:vml" Requires="v">
                <p:oleObj name="Document" r:id="rId3" imgW="10487829" imgH="2539535" progId="Word.Document.8">
                  <p:embed/>
                </p:oleObj>
              </mc:Choice>
              <mc:Fallback>
                <p:oleObj name="Document" r:id="rId3" imgW="10487829" imgH="2539535" progId="Word.Document.8">
                  <p:embed/>
                  <p:pic>
                    <p:nvPicPr>
                      <p:cNvPr id="3075" name="Object 3"/>
                      <p:cNvPicPr>
                        <a:picLocks noChangeAspect="1" noChangeArrowheads="1"/>
                      </p:cNvPicPr>
                      <p:nvPr/>
                    </p:nvPicPr>
                    <p:blipFill>
                      <a:blip r:embed="rId4"/>
                      <a:srcRect/>
                      <a:stretch>
                        <a:fillRect/>
                      </a:stretch>
                    </p:blipFill>
                    <p:spPr bwMode="auto">
                      <a:xfrm>
                        <a:off x="993775" y="2571750"/>
                        <a:ext cx="10844213" cy="2630488"/>
                      </a:xfrm>
                      <a:prstGeom prst="rect">
                        <a:avLst/>
                      </a:prstGeom>
                      <a:noFill/>
                    </p:spPr>
                  </p:pic>
                </p:oleObj>
              </mc:Fallback>
            </mc:AlternateContent>
          </a:graphicData>
        </a:graphic>
      </p:graphicFrame>
      <p:sp>
        <p:nvSpPr>
          <p:cNvPr id="3076" name="Rectangle 4"/>
          <p:cNvSpPr>
            <a:spLocks noChangeArrowheads="1"/>
          </p:cNvSpPr>
          <p:nvPr/>
        </p:nvSpPr>
        <p:spPr bwMode="auto">
          <a:xfrm>
            <a:off x="993775" y="21253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p:cNvSpPr>
            <a:spLocks noGrp="1"/>
          </p:cNvSpPr>
          <p:nvPr>
            <p:ph type="dt" idx="15"/>
          </p:nvPr>
        </p:nvSpPr>
        <p:spPr/>
        <p:txBody>
          <a:bodyPr/>
          <a:lstStyle/>
          <a:p>
            <a:r>
              <a:rPr lang="en-US" dirty="0"/>
              <a:t>September 2024</a:t>
            </a:r>
            <a:endParaRPr lang="en-GB" dirty="0"/>
          </a:p>
        </p:txBody>
      </p:sp>
      <p:sp>
        <p:nvSpPr>
          <p:cNvPr id="7" name="Title 1">
            <a:extLst>
              <a:ext uri="{FF2B5EF4-FFF2-40B4-BE49-F238E27FC236}">
                <a16:creationId xmlns:a16="http://schemas.microsoft.com/office/drawing/2014/main" id="{F74C3DDC-8A16-89A9-5F46-B4DCA72132B2}"/>
              </a:ext>
            </a:extLst>
          </p:cNvPr>
          <p:cNvSpPr>
            <a:spLocks noGrp="1"/>
          </p:cNvSpPr>
          <p:nvPr>
            <p:ph type="title"/>
          </p:nvPr>
        </p:nvSpPr>
        <p:spPr>
          <a:xfrm>
            <a:off x="609600" y="533400"/>
            <a:ext cx="10622280" cy="1325563"/>
          </a:xfrm>
        </p:spPr>
        <p:txBody>
          <a:bodyPr/>
          <a:lstStyle/>
          <a:p>
            <a:r>
              <a:rPr lang="en-US" dirty="0"/>
              <a:t>Introduction</a:t>
            </a:r>
          </a:p>
        </p:txBody>
      </p:sp>
      <p:sp>
        <p:nvSpPr>
          <p:cNvPr id="8" name="Rectangle 2">
            <a:extLst>
              <a:ext uri="{FF2B5EF4-FFF2-40B4-BE49-F238E27FC236}">
                <a16:creationId xmlns:a16="http://schemas.microsoft.com/office/drawing/2014/main" id="{9732D2F7-F6B1-3AC4-3543-EBB8551A3190}"/>
              </a:ext>
            </a:extLst>
          </p:cNvPr>
          <p:cNvSpPr txBox="1">
            <a:spLocks noChangeArrowheads="1"/>
          </p:cNvSpPr>
          <p:nvPr/>
        </p:nvSpPr>
        <p:spPr bwMode="auto">
          <a:xfrm>
            <a:off x="929217" y="1796589"/>
            <a:ext cx="10043584" cy="31564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000" b="0" kern="0" dirty="0"/>
              <a:t>Rate-vs-range enhancement via relays has been an important consideration for 11bn [1-29].</a:t>
            </a:r>
          </a:p>
          <a:p>
            <a:pPr marL="0" indent="0"/>
            <a:endParaRPr lang="en-US" sz="2000" b="0" kern="0" dirty="0"/>
          </a:p>
          <a:p>
            <a:pPr>
              <a:buFont typeface="Arial" panose="020B0604020202020204" pitchFamily="34" charset="0"/>
              <a:buChar char="•"/>
            </a:pPr>
            <a:r>
              <a:rPr lang="en-US" sz="2000" b="0" kern="0" dirty="0"/>
              <a:t>In relaying for 11bn, effective throughput increase and reducing latency at the destination STA side have also been considered [8,15].</a:t>
            </a:r>
          </a:p>
          <a:p>
            <a:pPr marL="0" indent="0"/>
            <a:endParaRPr lang="en-US" sz="2000" b="0" kern="0" dirty="0"/>
          </a:p>
          <a:p>
            <a:pPr>
              <a:buFont typeface="Arial" panose="020B0604020202020204" pitchFamily="34" charset="0"/>
              <a:buChar char="•"/>
            </a:pPr>
            <a:r>
              <a:rPr lang="en-US" sz="2000" b="0" kern="0" dirty="0"/>
              <a:t>In this contribution, we consider some issues in data unit delivery in relaying while increasing the effective throughput.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500" kern="0" dirty="0"/>
          </a:p>
        </p:txBody>
      </p:sp>
    </p:spTree>
    <p:extLst>
      <p:ext uri="{BB962C8B-B14F-4D97-AF65-F5344CB8AC3E}">
        <p14:creationId xmlns:p14="http://schemas.microsoft.com/office/powerpoint/2010/main" val="41892783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022519E-BD56-CC2C-BCE4-85269A25EF55}"/>
              </a:ext>
            </a:extLst>
          </p:cNvPr>
          <p:cNvPicPr>
            <a:picLocks noChangeAspect="1"/>
          </p:cNvPicPr>
          <p:nvPr/>
        </p:nvPicPr>
        <p:blipFill>
          <a:blip r:embed="rId3"/>
          <a:stretch>
            <a:fillRect/>
          </a:stretch>
        </p:blipFill>
        <p:spPr>
          <a:xfrm>
            <a:off x="4953000" y="2055981"/>
            <a:ext cx="7070994" cy="3268962"/>
          </a:xfrm>
          <a:prstGeom prst="rect">
            <a:avLst/>
          </a:prstGeom>
        </p:spPr>
      </p:pic>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p:cNvSpPr>
            <a:spLocks noGrp="1"/>
          </p:cNvSpPr>
          <p:nvPr>
            <p:ph type="dt" idx="15"/>
          </p:nvPr>
        </p:nvSpPr>
        <p:spPr/>
        <p:txBody>
          <a:bodyPr/>
          <a:lstStyle/>
          <a:p>
            <a:r>
              <a:rPr lang="en-US" dirty="0"/>
              <a:t>September 2024</a:t>
            </a:r>
            <a:endParaRPr lang="en-GB" dirty="0"/>
          </a:p>
        </p:txBody>
      </p:sp>
      <p:sp>
        <p:nvSpPr>
          <p:cNvPr id="7" name="Title 1">
            <a:extLst>
              <a:ext uri="{FF2B5EF4-FFF2-40B4-BE49-F238E27FC236}">
                <a16:creationId xmlns:a16="http://schemas.microsoft.com/office/drawing/2014/main" id="{F74C3DDC-8A16-89A9-5F46-B4DCA72132B2}"/>
              </a:ext>
            </a:extLst>
          </p:cNvPr>
          <p:cNvSpPr>
            <a:spLocks noGrp="1"/>
          </p:cNvSpPr>
          <p:nvPr>
            <p:ph type="title"/>
          </p:nvPr>
        </p:nvSpPr>
        <p:spPr>
          <a:xfrm>
            <a:off x="609600" y="533400"/>
            <a:ext cx="10622280" cy="1325563"/>
          </a:xfrm>
        </p:spPr>
        <p:txBody>
          <a:bodyPr/>
          <a:lstStyle/>
          <a:p>
            <a:r>
              <a:rPr lang="en-US" dirty="0"/>
              <a:t>Recap: Conventional Relaying</a:t>
            </a:r>
          </a:p>
        </p:txBody>
      </p:sp>
      <p:sp>
        <p:nvSpPr>
          <p:cNvPr id="8" name="Rectangle 2">
            <a:extLst>
              <a:ext uri="{FF2B5EF4-FFF2-40B4-BE49-F238E27FC236}">
                <a16:creationId xmlns:a16="http://schemas.microsoft.com/office/drawing/2014/main" id="{9732D2F7-F6B1-3AC4-3543-EBB8551A3190}"/>
              </a:ext>
            </a:extLst>
          </p:cNvPr>
          <p:cNvSpPr txBox="1">
            <a:spLocks noChangeArrowheads="1"/>
          </p:cNvSpPr>
          <p:nvPr/>
        </p:nvSpPr>
        <p:spPr bwMode="auto">
          <a:xfrm>
            <a:off x="361996" y="1981200"/>
            <a:ext cx="4557183" cy="371769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In the conventional approach of relaying, if a data unit (e.g., MPDU) in a PPDU is received in error, only the data units before the failed data unit are forwarded by the relay station (STA-1) to the destination station (STA-2).</a:t>
            </a:r>
          </a:p>
          <a:p>
            <a:pPr lvl="1">
              <a:buFont typeface="Arial" panose="020B0604020202020204" pitchFamily="34" charset="0"/>
              <a:buChar char="•"/>
            </a:pPr>
            <a:r>
              <a:rPr lang="en-US" sz="1600" kern="0" dirty="0"/>
              <a:t>E.g., </a:t>
            </a:r>
            <a:r>
              <a:rPr lang="en-US" sz="1600" b="1" kern="0" dirty="0"/>
              <a:t>in order (IO) delivery</a:t>
            </a:r>
            <a:r>
              <a:rPr lang="en-US" sz="1600" b="0" kern="0" dirty="0"/>
              <a:t>  </a:t>
            </a:r>
          </a:p>
          <a:p>
            <a:pPr>
              <a:buFont typeface="Arial" panose="020B0604020202020204" pitchFamily="34" charset="0"/>
              <a:buChar char="•"/>
            </a:pPr>
            <a:r>
              <a:rPr lang="en-US" sz="1800" b="0" kern="0" dirty="0"/>
              <a:t>The relay STA has to wait until it receives the failed data unit correctly before it can forward to the destination station the data units received correctly in the initial PPDU.</a:t>
            </a:r>
          </a:p>
          <a:p>
            <a:pPr lvl="1">
              <a:buFont typeface="Arial" panose="020B0604020202020204" pitchFamily="34" charset="0"/>
              <a:buChar char="•"/>
            </a:pPr>
            <a:r>
              <a:rPr lang="en-US" sz="1600" kern="0" dirty="0"/>
              <a:t>E.g., data units #3 and #4 are delayed</a:t>
            </a:r>
            <a:endParaRPr lang="en-US" sz="1600" b="0" kern="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500" kern="0" dirty="0"/>
          </a:p>
        </p:txBody>
      </p:sp>
      <p:sp>
        <p:nvSpPr>
          <p:cNvPr id="3" name="Oval 2">
            <a:extLst>
              <a:ext uri="{FF2B5EF4-FFF2-40B4-BE49-F238E27FC236}">
                <a16:creationId xmlns:a16="http://schemas.microsoft.com/office/drawing/2014/main" id="{81226530-BA83-E787-809C-41A01EAFF6D1}"/>
              </a:ext>
            </a:extLst>
          </p:cNvPr>
          <p:cNvSpPr/>
          <p:nvPr/>
        </p:nvSpPr>
        <p:spPr bwMode="auto">
          <a:xfrm>
            <a:off x="10850880" y="4847743"/>
            <a:ext cx="426720" cy="457200"/>
          </a:xfrm>
          <a:prstGeom prst="ellipse">
            <a:avLst/>
          </a:prstGeom>
          <a:noFill/>
          <a:ln w="1905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Oval 8">
            <a:extLst>
              <a:ext uri="{FF2B5EF4-FFF2-40B4-BE49-F238E27FC236}">
                <a16:creationId xmlns:a16="http://schemas.microsoft.com/office/drawing/2014/main" id="{A26552F7-949B-15A7-C59C-B9417683B617}"/>
              </a:ext>
            </a:extLst>
          </p:cNvPr>
          <p:cNvSpPr/>
          <p:nvPr/>
        </p:nvSpPr>
        <p:spPr bwMode="auto">
          <a:xfrm>
            <a:off x="6930308" y="3733800"/>
            <a:ext cx="384891" cy="457200"/>
          </a:xfrm>
          <a:prstGeom prst="ellipse">
            <a:avLst/>
          </a:prstGeom>
          <a:noFill/>
          <a:ln w="1905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1" name="Straight Arrow Connector 10">
            <a:extLst>
              <a:ext uri="{FF2B5EF4-FFF2-40B4-BE49-F238E27FC236}">
                <a16:creationId xmlns:a16="http://schemas.microsoft.com/office/drawing/2014/main" id="{2C208EE3-2E52-BBD1-EA65-B9AE4CD5AE3B}"/>
              </a:ext>
            </a:extLst>
          </p:cNvPr>
          <p:cNvCxnSpPr>
            <a:cxnSpLocks/>
          </p:cNvCxnSpPr>
          <p:nvPr/>
        </p:nvCxnSpPr>
        <p:spPr bwMode="auto">
          <a:xfrm flipV="1">
            <a:off x="7086600" y="4191000"/>
            <a:ext cx="0" cy="1414077"/>
          </a:xfrm>
          <a:prstGeom prst="straightConnector1">
            <a:avLst/>
          </a:prstGeom>
          <a:solidFill>
            <a:srgbClr val="00B8FF"/>
          </a:solidFill>
          <a:ln w="19050" cap="flat" cmpd="sng" algn="ctr">
            <a:solidFill>
              <a:srgbClr val="FF0000"/>
            </a:solidFill>
            <a:prstDash val="solid"/>
            <a:round/>
            <a:headEnd type="none" w="med" len="med"/>
            <a:tailEnd type="triangle"/>
          </a:ln>
          <a:effectLst/>
        </p:spPr>
      </p:cxnSp>
      <p:sp>
        <p:nvSpPr>
          <p:cNvPr id="15" name="TextBox 14">
            <a:extLst>
              <a:ext uri="{FF2B5EF4-FFF2-40B4-BE49-F238E27FC236}">
                <a16:creationId xmlns:a16="http://schemas.microsoft.com/office/drawing/2014/main" id="{CADFFF2F-9477-1EFA-C640-6FA36C6AF49A}"/>
              </a:ext>
            </a:extLst>
          </p:cNvPr>
          <p:cNvSpPr txBox="1"/>
          <p:nvPr/>
        </p:nvSpPr>
        <p:spPr>
          <a:xfrm>
            <a:off x="6120450" y="5581406"/>
            <a:ext cx="1909168" cy="461665"/>
          </a:xfrm>
          <a:prstGeom prst="rect">
            <a:avLst/>
          </a:prstGeom>
          <a:noFill/>
        </p:spPr>
        <p:txBody>
          <a:bodyPr wrap="square">
            <a:spAutoFit/>
          </a:bodyPr>
          <a:lstStyle/>
          <a:p>
            <a:r>
              <a:rPr lang="en-US" sz="1200" b="1" kern="0" dirty="0">
                <a:solidFill>
                  <a:srgbClr val="FF0000"/>
                </a:solidFill>
              </a:rPr>
              <a:t>data units #3 and #4 arrive at the relay STA</a:t>
            </a:r>
            <a:endParaRPr lang="en-US" sz="1200" b="1" dirty="0">
              <a:solidFill>
                <a:srgbClr val="FF0000"/>
              </a:solidFill>
            </a:endParaRPr>
          </a:p>
        </p:txBody>
      </p:sp>
      <p:cxnSp>
        <p:nvCxnSpPr>
          <p:cNvPr id="17" name="Straight Arrow Connector 16">
            <a:extLst>
              <a:ext uri="{FF2B5EF4-FFF2-40B4-BE49-F238E27FC236}">
                <a16:creationId xmlns:a16="http://schemas.microsoft.com/office/drawing/2014/main" id="{C2D6F21C-1CFB-25CE-E0EF-095DCAD458C3}"/>
              </a:ext>
            </a:extLst>
          </p:cNvPr>
          <p:cNvCxnSpPr>
            <a:cxnSpLocks/>
          </p:cNvCxnSpPr>
          <p:nvPr/>
        </p:nvCxnSpPr>
        <p:spPr bwMode="auto">
          <a:xfrm flipV="1">
            <a:off x="11049000" y="5324943"/>
            <a:ext cx="0" cy="304800"/>
          </a:xfrm>
          <a:prstGeom prst="straightConnector1">
            <a:avLst/>
          </a:prstGeom>
          <a:solidFill>
            <a:srgbClr val="00B8FF"/>
          </a:solidFill>
          <a:ln w="19050" cap="flat" cmpd="sng" algn="ctr">
            <a:solidFill>
              <a:srgbClr val="FF0000"/>
            </a:solidFill>
            <a:prstDash val="solid"/>
            <a:round/>
            <a:headEnd type="none" w="med" len="med"/>
            <a:tailEnd type="triangle"/>
          </a:ln>
          <a:effectLst/>
        </p:spPr>
      </p:cxnSp>
      <p:sp>
        <p:nvSpPr>
          <p:cNvPr id="23" name="TextBox 22">
            <a:extLst>
              <a:ext uri="{FF2B5EF4-FFF2-40B4-BE49-F238E27FC236}">
                <a16:creationId xmlns:a16="http://schemas.microsoft.com/office/drawing/2014/main" id="{84918F53-1648-D680-DCF0-D8C00FC14A0D}"/>
              </a:ext>
            </a:extLst>
          </p:cNvPr>
          <p:cNvSpPr txBox="1"/>
          <p:nvPr/>
        </p:nvSpPr>
        <p:spPr>
          <a:xfrm>
            <a:off x="10099346" y="5609761"/>
            <a:ext cx="1956749" cy="461665"/>
          </a:xfrm>
          <a:prstGeom prst="rect">
            <a:avLst/>
          </a:prstGeom>
          <a:noFill/>
        </p:spPr>
        <p:txBody>
          <a:bodyPr wrap="square">
            <a:spAutoFit/>
          </a:bodyPr>
          <a:lstStyle/>
          <a:p>
            <a:r>
              <a:rPr lang="en-US" sz="1200" b="1" kern="0" dirty="0">
                <a:solidFill>
                  <a:srgbClr val="FF0000"/>
                </a:solidFill>
              </a:rPr>
              <a:t>data units #3 and #4 arrive at the destination STA</a:t>
            </a:r>
            <a:endParaRPr lang="en-US" sz="1200" b="1" dirty="0">
              <a:solidFill>
                <a:srgbClr val="FF0000"/>
              </a:solidFill>
            </a:endParaRPr>
          </a:p>
        </p:txBody>
      </p:sp>
      <p:cxnSp>
        <p:nvCxnSpPr>
          <p:cNvPr id="29" name="Straight Arrow Connector 28">
            <a:extLst>
              <a:ext uri="{FF2B5EF4-FFF2-40B4-BE49-F238E27FC236}">
                <a16:creationId xmlns:a16="http://schemas.microsoft.com/office/drawing/2014/main" id="{CC438AA8-F9A3-55EC-DEAD-476DC6A93DBD}"/>
              </a:ext>
            </a:extLst>
          </p:cNvPr>
          <p:cNvCxnSpPr>
            <a:cxnSpLocks/>
          </p:cNvCxnSpPr>
          <p:nvPr/>
        </p:nvCxnSpPr>
        <p:spPr bwMode="auto">
          <a:xfrm>
            <a:off x="7107125" y="5562600"/>
            <a:ext cx="3957115" cy="0"/>
          </a:xfrm>
          <a:prstGeom prst="straightConnector1">
            <a:avLst/>
          </a:prstGeom>
          <a:solidFill>
            <a:srgbClr val="00B8FF"/>
          </a:solidFill>
          <a:ln w="19050" cap="flat" cmpd="sng" algn="ctr">
            <a:solidFill>
              <a:srgbClr val="00B050"/>
            </a:solidFill>
            <a:prstDash val="dash"/>
            <a:round/>
            <a:headEnd type="triangle"/>
            <a:tailEnd type="triangle"/>
          </a:ln>
          <a:effectLst/>
        </p:spPr>
      </p:cxnSp>
      <p:sp>
        <p:nvSpPr>
          <p:cNvPr id="31" name="TextBox 30">
            <a:extLst>
              <a:ext uri="{FF2B5EF4-FFF2-40B4-BE49-F238E27FC236}">
                <a16:creationId xmlns:a16="http://schemas.microsoft.com/office/drawing/2014/main" id="{E2B139CE-3A5B-02C6-B2BB-0705EED9DC4B}"/>
              </a:ext>
            </a:extLst>
          </p:cNvPr>
          <p:cNvSpPr txBox="1"/>
          <p:nvPr/>
        </p:nvSpPr>
        <p:spPr>
          <a:xfrm>
            <a:off x="7908306" y="5560394"/>
            <a:ext cx="2133600" cy="276999"/>
          </a:xfrm>
          <a:prstGeom prst="rect">
            <a:avLst/>
          </a:prstGeom>
          <a:noFill/>
        </p:spPr>
        <p:txBody>
          <a:bodyPr wrap="square">
            <a:spAutoFit/>
          </a:bodyPr>
          <a:lstStyle/>
          <a:p>
            <a:r>
              <a:rPr lang="en-US" sz="1200" b="1" kern="0" dirty="0">
                <a:solidFill>
                  <a:srgbClr val="00B050"/>
                </a:solidFill>
              </a:rPr>
              <a:t>Delay of data units #3 and #4</a:t>
            </a:r>
            <a:endParaRPr lang="en-US" sz="1200" b="1" dirty="0">
              <a:solidFill>
                <a:srgbClr val="00B050"/>
              </a:solidFill>
            </a:endParaRPr>
          </a:p>
        </p:txBody>
      </p:sp>
    </p:spTree>
    <p:extLst>
      <p:ext uri="{BB962C8B-B14F-4D97-AF65-F5344CB8AC3E}">
        <p14:creationId xmlns:p14="http://schemas.microsoft.com/office/powerpoint/2010/main" val="29112752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E38D07A-283B-E379-949A-D325D90AF410}"/>
              </a:ext>
            </a:extLst>
          </p:cNvPr>
          <p:cNvPicPr>
            <a:picLocks noChangeAspect="1"/>
          </p:cNvPicPr>
          <p:nvPr/>
        </p:nvPicPr>
        <p:blipFill>
          <a:blip r:embed="rId3"/>
          <a:stretch>
            <a:fillRect/>
          </a:stretch>
        </p:blipFill>
        <p:spPr>
          <a:xfrm>
            <a:off x="5007296" y="2119287"/>
            <a:ext cx="6977642" cy="3214713"/>
          </a:xfrm>
          <a:prstGeom prst="rect">
            <a:avLst/>
          </a:prstGeom>
          <a:ln w="19050">
            <a:solidFill>
              <a:schemeClr val="tx1"/>
            </a:solidFill>
          </a:ln>
        </p:spPr>
      </p:pic>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p:cNvSpPr>
            <a:spLocks noGrp="1"/>
          </p:cNvSpPr>
          <p:nvPr>
            <p:ph type="dt" idx="15"/>
          </p:nvPr>
        </p:nvSpPr>
        <p:spPr/>
        <p:txBody>
          <a:bodyPr/>
          <a:lstStyle/>
          <a:p>
            <a:r>
              <a:rPr lang="en-US" dirty="0"/>
              <a:t>September 2024</a:t>
            </a:r>
            <a:endParaRPr lang="en-GB" dirty="0"/>
          </a:p>
        </p:txBody>
      </p:sp>
      <p:sp>
        <p:nvSpPr>
          <p:cNvPr id="7" name="Title 1">
            <a:extLst>
              <a:ext uri="{FF2B5EF4-FFF2-40B4-BE49-F238E27FC236}">
                <a16:creationId xmlns:a16="http://schemas.microsoft.com/office/drawing/2014/main" id="{F74C3DDC-8A16-89A9-5F46-B4DCA72132B2}"/>
              </a:ext>
            </a:extLst>
          </p:cNvPr>
          <p:cNvSpPr>
            <a:spLocks noGrp="1"/>
          </p:cNvSpPr>
          <p:nvPr>
            <p:ph type="title"/>
          </p:nvPr>
        </p:nvSpPr>
        <p:spPr>
          <a:xfrm>
            <a:off x="609600" y="533400"/>
            <a:ext cx="10622280" cy="1325563"/>
          </a:xfrm>
        </p:spPr>
        <p:txBody>
          <a:bodyPr/>
          <a:lstStyle/>
          <a:p>
            <a:r>
              <a:rPr lang="en-US" dirty="0"/>
              <a:t>Recap: OOO Delivery in Relaying</a:t>
            </a:r>
          </a:p>
        </p:txBody>
      </p:sp>
      <p:sp>
        <p:nvSpPr>
          <p:cNvPr id="8" name="Rectangle 2">
            <a:extLst>
              <a:ext uri="{FF2B5EF4-FFF2-40B4-BE49-F238E27FC236}">
                <a16:creationId xmlns:a16="http://schemas.microsoft.com/office/drawing/2014/main" id="{9732D2F7-F6B1-3AC4-3543-EBB8551A3190}"/>
              </a:ext>
            </a:extLst>
          </p:cNvPr>
          <p:cNvSpPr txBox="1">
            <a:spLocks noChangeArrowheads="1"/>
          </p:cNvSpPr>
          <p:nvPr/>
        </p:nvSpPr>
        <p:spPr bwMode="auto">
          <a:xfrm>
            <a:off x="450113" y="2133600"/>
            <a:ext cx="4557183" cy="371769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According to </a:t>
            </a:r>
            <a:r>
              <a:rPr lang="en-US" sz="1800" kern="0" dirty="0"/>
              <a:t>out-of-order (OOO) delivery</a:t>
            </a:r>
            <a:r>
              <a:rPr lang="en-US" sz="1800" b="0" kern="0" dirty="0"/>
              <a:t>, data units may be forwarded to a higher layer without waiting for the completion of missing preceding data units in the reorder buffer.</a:t>
            </a:r>
          </a:p>
          <a:p>
            <a:pPr>
              <a:buFont typeface="Arial" panose="020B0604020202020204" pitchFamily="34" charset="0"/>
              <a:buChar char="•"/>
            </a:pPr>
            <a:r>
              <a:rPr lang="en-US" sz="1800" b="0" kern="0" dirty="0"/>
              <a:t>In a recent approach for relaying [15], OOO delivery has been considered for the relaying operation.</a:t>
            </a:r>
          </a:p>
          <a:p>
            <a:pPr lvl="1">
              <a:buFont typeface="Arial" panose="020B0604020202020204" pitchFamily="34" charset="0"/>
              <a:buChar char="•"/>
            </a:pPr>
            <a:r>
              <a:rPr lang="en-US" sz="1600" kern="0" dirty="0"/>
              <a:t>Performed at MAC layer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500" kern="0" dirty="0"/>
          </a:p>
        </p:txBody>
      </p:sp>
      <p:sp>
        <p:nvSpPr>
          <p:cNvPr id="2" name="Oval 1">
            <a:extLst>
              <a:ext uri="{FF2B5EF4-FFF2-40B4-BE49-F238E27FC236}">
                <a16:creationId xmlns:a16="http://schemas.microsoft.com/office/drawing/2014/main" id="{F09DEB68-F21E-AB56-92E4-1DEBD73BC358}"/>
              </a:ext>
            </a:extLst>
          </p:cNvPr>
          <p:cNvSpPr/>
          <p:nvPr/>
        </p:nvSpPr>
        <p:spPr bwMode="auto">
          <a:xfrm>
            <a:off x="8447734" y="4847743"/>
            <a:ext cx="426720" cy="457200"/>
          </a:xfrm>
          <a:prstGeom prst="ellipse">
            <a:avLst/>
          </a:prstGeom>
          <a:noFill/>
          <a:ln w="1905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Oval 14">
            <a:extLst>
              <a:ext uri="{FF2B5EF4-FFF2-40B4-BE49-F238E27FC236}">
                <a16:creationId xmlns:a16="http://schemas.microsoft.com/office/drawing/2014/main" id="{8CAF89DD-B3AA-A2FC-32D7-D38EE9680EBF}"/>
              </a:ext>
            </a:extLst>
          </p:cNvPr>
          <p:cNvSpPr/>
          <p:nvPr/>
        </p:nvSpPr>
        <p:spPr bwMode="auto">
          <a:xfrm>
            <a:off x="6930308" y="3733800"/>
            <a:ext cx="384891" cy="457200"/>
          </a:xfrm>
          <a:prstGeom prst="ellipse">
            <a:avLst/>
          </a:prstGeom>
          <a:noFill/>
          <a:ln w="1905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6" name="Straight Arrow Connector 15">
            <a:extLst>
              <a:ext uri="{FF2B5EF4-FFF2-40B4-BE49-F238E27FC236}">
                <a16:creationId xmlns:a16="http://schemas.microsoft.com/office/drawing/2014/main" id="{D972585E-22F5-7DCD-8690-56369275CE64}"/>
              </a:ext>
            </a:extLst>
          </p:cNvPr>
          <p:cNvCxnSpPr>
            <a:cxnSpLocks/>
          </p:cNvCxnSpPr>
          <p:nvPr/>
        </p:nvCxnSpPr>
        <p:spPr bwMode="auto">
          <a:xfrm flipV="1">
            <a:off x="7086600" y="4191000"/>
            <a:ext cx="0" cy="1600200"/>
          </a:xfrm>
          <a:prstGeom prst="straightConnector1">
            <a:avLst/>
          </a:prstGeom>
          <a:solidFill>
            <a:srgbClr val="00B8FF"/>
          </a:solidFill>
          <a:ln w="19050" cap="flat" cmpd="sng" algn="ctr">
            <a:solidFill>
              <a:srgbClr val="FF0000"/>
            </a:solidFill>
            <a:prstDash val="solid"/>
            <a:round/>
            <a:headEnd type="none" w="med" len="med"/>
            <a:tailEnd type="triangle"/>
          </a:ln>
          <a:effectLst/>
        </p:spPr>
      </p:cxnSp>
      <p:sp>
        <p:nvSpPr>
          <p:cNvPr id="19" name="TextBox 18">
            <a:extLst>
              <a:ext uri="{FF2B5EF4-FFF2-40B4-BE49-F238E27FC236}">
                <a16:creationId xmlns:a16="http://schemas.microsoft.com/office/drawing/2014/main" id="{22732019-30A7-52A3-80EA-ED71B8AC830E}"/>
              </a:ext>
            </a:extLst>
          </p:cNvPr>
          <p:cNvSpPr txBox="1"/>
          <p:nvPr/>
        </p:nvSpPr>
        <p:spPr>
          <a:xfrm>
            <a:off x="5871991" y="5687851"/>
            <a:ext cx="1909168" cy="461665"/>
          </a:xfrm>
          <a:prstGeom prst="rect">
            <a:avLst/>
          </a:prstGeom>
          <a:noFill/>
        </p:spPr>
        <p:txBody>
          <a:bodyPr wrap="square">
            <a:spAutoFit/>
          </a:bodyPr>
          <a:lstStyle/>
          <a:p>
            <a:r>
              <a:rPr lang="en-US" sz="1200" b="1" kern="0" dirty="0">
                <a:solidFill>
                  <a:srgbClr val="FF0000"/>
                </a:solidFill>
              </a:rPr>
              <a:t>data units #3 and #4 arrive at the relay STA</a:t>
            </a:r>
            <a:endParaRPr lang="en-US" sz="1200" b="1" dirty="0">
              <a:solidFill>
                <a:srgbClr val="FF0000"/>
              </a:solidFill>
            </a:endParaRPr>
          </a:p>
        </p:txBody>
      </p:sp>
      <p:cxnSp>
        <p:nvCxnSpPr>
          <p:cNvPr id="20" name="Straight Arrow Connector 19">
            <a:extLst>
              <a:ext uri="{FF2B5EF4-FFF2-40B4-BE49-F238E27FC236}">
                <a16:creationId xmlns:a16="http://schemas.microsoft.com/office/drawing/2014/main" id="{1A843429-6624-B132-0A31-566F51A672B0}"/>
              </a:ext>
            </a:extLst>
          </p:cNvPr>
          <p:cNvCxnSpPr>
            <a:cxnSpLocks/>
          </p:cNvCxnSpPr>
          <p:nvPr/>
        </p:nvCxnSpPr>
        <p:spPr bwMode="auto">
          <a:xfrm flipV="1">
            <a:off x="8645854" y="5324943"/>
            <a:ext cx="0" cy="466257"/>
          </a:xfrm>
          <a:prstGeom prst="straightConnector1">
            <a:avLst/>
          </a:prstGeom>
          <a:solidFill>
            <a:srgbClr val="00B8FF"/>
          </a:solidFill>
          <a:ln w="19050" cap="flat" cmpd="sng" algn="ctr">
            <a:solidFill>
              <a:srgbClr val="FF0000"/>
            </a:solidFill>
            <a:prstDash val="solid"/>
            <a:round/>
            <a:headEnd type="none" w="med" len="med"/>
            <a:tailEnd type="triangle"/>
          </a:ln>
          <a:effectLst/>
        </p:spPr>
      </p:cxnSp>
      <p:sp>
        <p:nvSpPr>
          <p:cNvPr id="21" name="TextBox 20">
            <a:extLst>
              <a:ext uri="{FF2B5EF4-FFF2-40B4-BE49-F238E27FC236}">
                <a16:creationId xmlns:a16="http://schemas.microsoft.com/office/drawing/2014/main" id="{8A880210-7F83-9E98-DF19-7FE7374F4A2E}"/>
              </a:ext>
            </a:extLst>
          </p:cNvPr>
          <p:cNvSpPr txBox="1"/>
          <p:nvPr/>
        </p:nvSpPr>
        <p:spPr>
          <a:xfrm>
            <a:off x="8273578" y="5721149"/>
            <a:ext cx="1956749" cy="461665"/>
          </a:xfrm>
          <a:prstGeom prst="rect">
            <a:avLst/>
          </a:prstGeom>
          <a:noFill/>
        </p:spPr>
        <p:txBody>
          <a:bodyPr wrap="square">
            <a:spAutoFit/>
          </a:bodyPr>
          <a:lstStyle/>
          <a:p>
            <a:r>
              <a:rPr lang="en-US" sz="1200" b="1" kern="0" dirty="0">
                <a:solidFill>
                  <a:srgbClr val="FF0000"/>
                </a:solidFill>
              </a:rPr>
              <a:t>data units #3 and #4 arrive at the destination STA</a:t>
            </a:r>
            <a:endParaRPr lang="en-US" sz="1200" b="1" dirty="0">
              <a:solidFill>
                <a:srgbClr val="FF0000"/>
              </a:solidFill>
            </a:endParaRPr>
          </a:p>
        </p:txBody>
      </p:sp>
      <p:cxnSp>
        <p:nvCxnSpPr>
          <p:cNvPr id="22" name="Straight Arrow Connector 21">
            <a:extLst>
              <a:ext uri="{FF2B5EF4-FFF2-40B4-BE49-F238E27FC236}">
                <a16:creationId xmlns:a16="http://schemas.microsoft.com/office/drawing/2014/main" id="{4D4789F6-9851-0135-DB74-6D7FE28AC175}"/>
              </a:ext>
            </a:extLst>
          </p:cNvPr>
          <p:cNvCxnSpPr>
            <a:cxnSpLocks/>
          </p:cNvCxnSpPr>
          <p:nvPr/>
        </p:nvCxnSpPr>
        <p:spPr bwMode="auto">
          <a:xfrm>
            <a:off x="7086600" y="5704641"/>
            <a:ext cx="1567961" cy="0"/>
          </a:xfrm>
          <a:prstGeom prst="straightConnector1">
            <a:avLst/>
          </a:prstGeom>
          <a:solidFill>
            <a:srgbClr val="00B8FF"/>
          </a:solidFill>
          <a:ln w="19050" cap="flat" cmpd="sng" algn="ctr">
            <a:solidFill>
              <a:srgbClr val="00B050"/>
            </a:solidFill>
            <a:prstDash val="dash"/>
            <a:round/>
            <a:headEnd type="triangle"/>
            <a:tailEnd type="triangle"/>
          </a:ln>
          <a:effectLst/>
        </p:spPr>
      </p:cxnSp>
      <p:sp>
        <p:nvSpPr>
          <p:cNvPr id="23" name="TextBox 22">
            <a:extLst>
              <a:ext uri="{FF2B5EF4-FFF2-40B4-BE49-F238E27FC236}">
                <a16:creationId xmlns:a16="http://schemas.microsoft.com/office/drawing/2014/main" id="{A39A1720-1F9C-8691-FA26-B0324D9AAEAE}"/>
              </a:ext>
            </a:extLst>
          </p:cNvPr>
          <p:cNvSpPr txBox="1"/>
          <p:nvPr/>
        </p:nvSpPr>
        <p:spPr>
          <a:xfrm>
            <a:off x="7285529" y="5292781"/>
            <a:ext cx="1367248" cy="461665"/>
          </a:xfrm>
          <a:prstGeom prst="rect">
            <a:avLst/>
          </a:prstGeom>
          <a:noFill/>
        </p:spPr>
        <p:txBody>
          <a:bodyPr wrap="square">
            <a:spAutoFit/>
          </a:bodyPr>
          <a:lstStyle/>
          <a:p>
            <a:r>
              <a:rPr lang="en-US" sz="1200" b="1" kern="0" dirty="0">
                <a:solidFill>
                  <a:srgbClr val="00B050"/>
                </a:solidFill>
              </a:rPr>
              <a:t>Delay of data units #3 and #4</a:t>
            </a:r>
            <a:endParaRPr lang="en-US" sz="1200" b="1" dirty="0">
              <a:solidFill>
                <a:srgbClr val="00B050"/>
              </a:solidFill>
            </a:endParaRPr>
          </a:p>
        </p:txBody>
      </p:sp>
    </p:spTree>
    <p:extLst>
      <p:ext uri="{BB962C8B-B14F-4D97-AF65-F5344CB8AC3E}">
        <p14:creationId xmlns:p14="http://schemas.microsoft.com/office/powerpoint/2010/main" val="4070389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9A1DF2E0-68CB-0D11-E289-CB6FF6F93AA3}"/>
              </a:ext>
            </a:extLst>
          </p:cNvPr>
          <p:cNvPicPr>
            <a:picLocks noChangeAspect="1"/>
          </p:cNvPicPr>
          <p:nvPr/>
        </p:nvPicPr>
        <p:blipFill>
          <a:blip r:embed="rId3"/>
          <a:stretch>
            <a:fillRect/>
          </a:stretch>
        </p:blipFill>
        <p:spPr>
          <a:xfrm>
            <a:off x="6248400" y="1866133"/>
            <a:ext cx="5410200" cy="3698111"/>
          </a:xfrm>
          <a:prstGeom prst="rect">
            <a:avLst/>
          </a:prstGeom>
          <a:ln w="19050">
            <a:solidFill>
              <a:schemeClr val="tx1"/>
            </a:solidFill>
          </a:ln>
        </p:spPr>
      </p:pic>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p:cNvSpPr>
            <a:spLocks noGrp="1"/>
          </p:cNvSpPr>
          <p:nvPr>
            <p:ph type="dt" idx="15"/>
          </p:nvPr>
        </p:nvSpPr>
        <p:spPr/>
        <p:txBody>
          <a:bodyPr/>
          <a:lstStyle/>
          <a:p>
            <a:r>
              <a:rPr lang="en-US" dirty="0"/>
              <a:t>September 2024</a:t>
            </a:r>
            <a:endParaRPr lang="en-GB" dirty="0"/>
          </a:p>
        </p:txBody>
      </p:sp>
      <p:sp>
        <p:nvSpPr>
          <p:cNvPr id="9" name="Title 1">
            <a:extLst>
              <a:ext uri="{FF2B5EF4-FFF2-40B4-BE49-F238E27FC236}">
                <a16:creationId xmlns:a16="http://schemas.microsoft.com/office/drawing/2014/main" id="{7B923FB0-773B-E191-A5B3-17E896F76784}"/>
              </a:ext>
            </a:extLst>
          </p:cNvPr>
          <p:cNvSpPr>
            <a:spLocks noGrp="1"/>
          </p:cNvSpPr>
          <p:nvPr>
            <p:ph type="title"/>
          </p:nvPr>
        </p:nvSpPr>
        <p:spPr>
          <a:xfrm>
            <a:off x="731520" y="533400"/>
            <a:ext cx="10622280" cy="1325563"/>
          </a:xfrm>
        </p:spPr>
        <p:txBody>
          <a:bodyPr/>
          <a:lstStyle/>
          <a:p>
            <a:r>
              <a:rPr lang="en-US" dirty="0"/>
              <a:t>Problem at the Destination STA side</a:t>
            </a:r>
          </a:p>
        </p:txBody>
      </p:sp>
      <p:sp>
        <p:nvSpPr>
          <p:cNvPr id="10" name="Rectangle 2">
            <a:extLst>
              <a:ext uri="{FF2B5EF4-FFF2-40B4-BE49-F238E27FC236}">
                <a16:creationId xmlns:a16="http://schemas.microsoft.com/office/drawing/2014/main" id="{4C217443-8557-C144-09F5-5F9E3D133D86}"/>
              </a:ext>
            </a:extLst>
          </p:cNvPr>
          <p:cNvSpPr txBox="1">
            <a:spLocks noChangeArrowheads="1"/>
          </p:cNvSpPr>
          <p:nvPr/>
        </p:nvSpPr>
        <p:spPr bwMode="auto">
          <a:xfrm>
            <a:off x="345840" y="1646581"/>
            <a:ext cx="5673618" cy="490661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Relay STA (STA-1) may receive from AP a PPDU comprising multiple data units to be relayed to the destination STA (STA-2). </a:t>
            </a:r>
          </a:p>
          <a:p>
            <a:pPr>
              <a:buFont typeface="Arial" panose="020B0604020202020204" pitchFamily="34" charset="0"/>
              <a:buChar char="•"/>
            </a:pPr>
            <a:r>
              <a:rPr lang="en-US" sz="1800" b="0" kern="0" dirty="0"/>
              <a:t>On decoding the PPDU, some data units may be decoded in error.</a:t>
            </a:r>
          </a:p>
          <a:p>
            <a:pPr lvl="1">
              <a:buFont typeface="Arial" panose="020B0604020202020204" pitchFamily="34" charset="0"/>
              <a:buChar char="•"/>
            </a:pPr>
            <a:r>
              <a:rPr lang="en-US" sz="1600" b="0" kern="0" dirty="0"/>
              <a:t>For example, data unit #2 could be in error.</a:t>
            </a:r>
          </a:p>
          <a:p>
            <a:pPr>
              <a:buFont typeface="Arial" panose="020B0604020202020204" pitchFamily="34" charset="0"/>
              <a:buChar char="•"/>
            </a:pPr>
            <a:r>
              <a:rPr lang="en-US" sz="1800" b="0" kern="0" dirty="0"/>
              <a:t>STA-1 may transmit to STA-2 a PPDU comprising data units that are received successfully (i.e., OOO delivery).</a:t>
            </a:r>
          </a:p>
          <a:p>
            <a:pPr>
              <a:buFont typeface="Arial" panose="020B0604020202020204" pitchFamily="34" charset="0"/>
              <a:buChar char="•"/>
            </a:pPr>
            <a:r>
              <a:rPr lang="en-US" sz="1800" b="0" kern="0" dirty="0"/>
              <a:t>STA-2 may not support OOO delivery.</a:t>
            </a:r>
          </a:p>
          <a:p>
            <a:pPr lvl="1">
              <a:buFont typeface="Arial" panose="020B0604020202020204" pitchFamily="34" charset="0"/>
              <a:buChar char="•"/>
            </a:pPr>
            <a:r>
              <a:rPr lang="en-US" sz="1600" b="0" kern="0" dirty="0"/>
              <a:t>STA-2 may only forward the MSDU of data unit #1 to the higher layer, and keep the MSDUs of data units #3 and #4 in the reorder buffer. </a:t>
            </a:r>
          </a:p>
          <a:p>
            <a:pPr lvl="1">
              <a:buFont typeface="Arial" panose="020B0604020202020204" pitchFamily="34" charset="0"/>
              <a:buChar char="•"/>
            </a:pPr>
            <a:r>
              <a:rPr lang="en-US" sz="1600" kern="0" dirty="0"/>
              <a:t>D</a:t>
            </a:r>
            <a:r>
              <a:rPr lang="en-US" sz="1600" b="0" kern="0" dirty="0"/>
              <a:t>ata units further to be received by STA-2 may also increase the number of MSDUs in the reorder buffer due to MSDUs not being forwarded to the higher layer timely.</a:t>
            </a:r>
          </a:p>
          <a:p>
            <a:pPr>
              <a:buFont typeface="Arial" panose="020B0604020202020204" pitchFamily="34" charset="0"/>
              <a:buChar char="•"/>
            </a:pPr>
            <a:endParaRPr lang="en-US" sz="1600" b="0" kern="0" dirty="0"/>
          </a:p>
          <a:p>
            <a:pPr>
              <a:buFont typeface="Arial" panose="020B0604020202020204" pitchFamily="34" charset="0"/>
              <a:buChar char="•"/>
            </a:pPr>
            <a:endParaRPr lang="en-US" sz="1600" b="0" kern="0" dirty="0"/>
          </a:p>
        </p:txBody>
      </p:sp>
      <p:sp>
        <p:nvSpPr>
          <p:cNvPr id="14" name="Oval 13">
            <a:extLst>
              <a:ext uri="{FF2B5EF4-FFF2-40B4-BE49-F238E27FC236}">
                <a16:creationId xmlns:a16="http://schemas.microsoft.com/office/drawing/2014/main" id="{9F04C3F9-06AD-91B5-6F0D-020D45986AA2}"/>
              </a:ext>
            </a:extLst>
          </p:cNvPr>
          <p:cNvSpPr/>
          <p:nvPr/>
        </p:nvSpPr>
        <p:spPr>
          <a:xfrm>
            <a:off x="10363201" y="5041273"/>
            <a:ext cx="457199" cy="474991"/>
          </a:xfrm>
          <a:prstGeom prst="ellipse">
            <a:avLst/>
          </a:prstGeom>
          <a:noFill/>
          <a:ln w="1905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 name="Straight Arrow Connector 1">
            <a:extLst>
              <a:ext uri="{FF2B5EF4-FFF2-40B4-BE49-F238E27FC236}">
                <a16:creationId xmlns:a16="http://schemas.microsoft.com/office/drawing/2014/main" id="{657CDD7C-EF12-0DF6-3C53-6833C482AEDF}"/>
              </a:ext>
            </a:extLst>
          </p:cNvPr>
          <p:cNvCxnSpPr>
            <a:cxnSpLocks/>
          </p:cNvCxnSpPr>
          <p:nvPr/>
        </p:nvCxnSpPr>
        <p:spPr bwMode="auto">
          <a:xfrm flipV="1">
            <a:off x="10591800" y="5516264"/>
            <a:ext cx="0" cy="336867"/>
          </a:xfrm>
          <a:prstGeom prst="straightConnector1">
            <a:avLst/>
          </a:prstGeom>
          <a:solidFill>
            <a:srgbClr val="00B8FF"/>
          </a:solidFill>
          <a:ln w="19050" cap="flat" cmpd="sng" algn="ctr">
            <a:solidFill>
              <a:srgbClr val="FF0000"/>
            </a:solidFill>
            <a:prstDash val="solid"/>
            <a:round/>
            <a:headEnd type="none" w="med" len="med"/>
            <a:tailEnd type="triangle"/>
          </a:ln>
          <a:effectLst/>
        </p:spPr>
      </p:cxnSp>
      <p:sp>
        <p:nvSpPr>
          <p:cNvPr id="3" name="TextBox 2">
            <a:extLst>
              <a:ext uri="{FF2B5EF4-FFF2-40B4-BE49-F238E27FC236}">
                <a16:creationId xmlns:a16="http://schemas.microsoft.com/office/drawing/2014/main" id="{19FC8F4E-1320-DFA0-246A-D964F733C7DD}"/>
              </a:ext>
            </a:extLst>
          </p:cNvPr>
          <p:cNvSpPr txBox="1"/>
          <p:nvPr/>
        </p:nvSpPr>
        <p:spPr>
          <a:xfrm>
            <a:off x="9829800" y="5808402"/>
            <a:ext cx="1676400" cy="461665"/>
          </a:xfrm>
          <a:prstGeom prst="rect">
            <a:avLst/>
          </a:prstGeom>
          <a:noFill/>
        </p:spPr>
        <p:txBody>
          <a:bodyPr wrap="square">
            <a:spAutoFit/>
          </a:bodyPr>
          <a:lstStyle/>
          <a:p>
            <a:r>
              <a:rPr lang="en-US" sz="1200" b="1" kern="0" dirty="0">
                <a:solidFill>
                  <a:srgbClr val="FF0000"/>
                </a:solidFill>
              </a:rPr>
              <a:t>STA-2 may not support OOO delivery</a:t>
            </a:r>
            <a:endParaRPr lang="en-US" sz="1200" b="1" dirty="0">
              <a:solidFill>
                <a:srgbClr val="FF0000"/>
              </a:solidFill>
            </a:endParaRPr>
          </a:p>
        </p:txBody>
      </p:sp>
    </p:spTree>
    <p:extLst>
      <p:ext uri="{BB962C8B-B14F-4D97-AF65-F5344CB8AC3E}">
        <p14:creationId xmlns:p14="http://schemas.microsoft.com/office/powerpoint/2010/main" val="17160506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C462DB74-5831-E6F5-46AC-3280F5ABD1C5}"/>
              </a:ext>
            </a:extLst>
          </p:cNvPr>
          <p:cNvPicPr>
            <a:picLocks noChangeAspect="1"/>
          </p:cNvPicPr>
          <p:nvPr/>
        </p:nvPicPr>
        <p:blipFill>
          <a:blip r:embed="rId3"/>
          <a:stretch>
            <a:fillRect/>
          </a:stretch>
        </p:blipFill>
        <p:spPr>
          <a:xfrm>
            <a:off x="5437236" y="2010283"/>
            <a:ext cx="6499128" cy="3466421"/>
          </a:xfrm>
          <a:prstGeom prst="rect">
            <a:avLst/>
          </a:prstGeom>
          <a:ln w="19050">
            <a:solidFill>
              <a:schemeClr val="tx1"/>
            </a:solidFill>
          </a:ln>
        </p:spPr>
      </p:pic>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p:cNvSpPr>
            <a:spLocks noGrp="1"/>
          </p:cNvSpPr>
          <p:nvPr>
            <p:ph type="dt" idx="15"/>
          </p:nvPr>
        </p:nvSpPr>
        <p:spPr/>
        <p:txBody>
          <a:bodyPr/>
          <a:lstStyle/>
          <a:p>
            <a:r>
              <a:rPr lang="en-US" dirty="0"/>
              <a:t>September 2024</a:t>
            </a:r>
            <a:endParaRPr lang="en-GB" dirty="0"/>
          </a:p>
        </p:txBody>
      </p:sp>
      <p:sp>
        <p:nvSpPr>
          <p:cNvPr id="7" name="Title 1">
            <a:extLst>
              <a:ext uri="{FF2B5EF4-FFF2-40B4-BE49-F238E27FC236}">
                <a16:creationId xmlns:a16="http://schemas.microsoft.com/office/drawing/2014/main" id="{7BB4FD9D-D2FF-983B-A96A-DFA43229EC76}"/>
              </a:ext>
            </a:extLst>
          </p:cNvPr>
          <p:cNvSpPr>
            <a:spLocks noGrp="1"/>
          </p:cNvSpPr>
          <p:nvPr>
            <p:ph type="title"/>
          </p:nvPr>
        </p:nvSpPr>
        <p:spPr>
          <a:xfrm>
            <a:off x="731520" y="533400"/>
            <a:ext cx="10622280" cy="1325563"/>
          </a:xfrm>
        </p:spPr>
        <p:txBody>
          <a:bodyPr/>
          <a:lstStyle/>
          <a:p>
            <a:r>
              <a:rPr lang="en-US" dirty="0"/>
              <a:t>Instructing Relay STA for OOO Delivery</a:t>
            </a:r>
          </a:p>
        </p:txBody>
      </p:sp>
      <p:sp>
        <p:nvSpPr>
          <p:cNvPr id="8" name="Rectangle 2">
            <a:extLst>
              <a:ext uri="{FF2B5EF4-FFF2-40B4-BE49-F238E27FC236}">
                <a16:creationId xmlns:a16="http://schemas.microsoft.com/office/drawing/2014/main" id="{122D2256-D98D-59AC-7A03-28456BB7E8A5}"/>
              </a:ext>
            </a:extLst>
          </p:cNvPr>
          <p:cNvSpPr txBox="1">
            <a:spLocks noChangeArrowheads="1"/>
          </p:cNvSpPr>
          <p:nvPr/>
        </p:nvSpPr>
        <p:spPr bwMode="auto">
          <a:xfrm>
            <a:off x="32992" y="1638278"/>
            <a:ext cx="5111154" cy="421042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Knowing whether the destination STA (STA-2) supports OOO delivery, AP may inform the relay STA (STA-1) about STA-2’s capability.</a:t>
            </a:r>
          </a:p>
          <a:p>
            <a:pPr>
              <a:buFont typeface="Arial" panose="020B0604020202020204" pitchFamily="34" charset="0"/>
              <a:buChar char="•"/>
            </a:pPr>
            <a:r>
              <a:rPr lang="en-US" sz="1800" b="0" kern="0" dirty="0"/>
              <a:t>AP transmits to relay station (STA-1):</a:t>
            </a:r>
          </a:p>
          <a:p>
            <a:pPr lvl="1">
              <a:buFont typeface="Arial" panose="020B0604020202020204" pitchFamily="34" charset="0"/>
              <a:buChar char="•"/>
            </a:pPr>
            <a:r>
              <a:rPr lang="en-US" sz="1600" kern="0" dirty="0"/>
              <a:t>m</a:t>
            </a:r>
            <a:r>
              <a:rPr lang="en-US" sz="1600" b="0" kern="0" dirty="0"/>
              <a:t>ultiple data units that are to be forwarded by STA-1 to STA-2</a:t>
            </a:r>
          </a:p>
          <a:p>
            <a:pPr lvl="1">
              <a:buFont typeface="Arial" panose="020B0604020202020204" pitchFamily="34" charset="0"/>
              <a:buChar char="•"/>
            </a:pPr>
            <a:r>
              <a:rPr lang="en-US" sz="1600" b="0" kern="0" dirty="0"/>
              <a:t>an indication of </a:t>
            </a:r>
            <a:r>
              <a:rPr lang="en-US" sz="1600" kern="0" dirty="0"/>
              <a:t>OOO delivery support at STA-2</a:t>
            </a:r>
            <a:r>
              <a:rPr lang="en-US" sz="1600" b="0" kern="0" dirty="0"/>
              <a:t> </a:t>
            </a:r>
          </a:p>
          <a:p>
            <a:pPr>
              <a:buFont typeface="Arial" panose="020B0604020202020204" pitchFamily="34" charset="0"/>
              <a:buChar char="•"/>
            </a:pPr>
            <a:r>
              <a:rPr lang="en-US" sz="1800" b="0" kern="0" dirty="0"/>
              <a:t>STA-1 transmits to STA-2 the PPDU including successfully received data units.</a:t>
            </a:r>
          </a:p>
          <a:p>
            <a:pPr lvl="1">
              <a:buFont typeface="Arial" panose="020B0604020202020204" pitchFamily="34" charset="0"/>
              <a:buChar char="•"/>
            </a:pPr>
            <a:r>
              <a:rPr lang="en-US" sz="1600" b="0" kern="0" dirty="0"/>
              <a:t>For example, if the indication is “OOO delivery supported” and a data </a:t>
            </a:r>
            <a:r>
              <a:rPr lang="en-US" sz="1600" kern="0" dirty="0"/>
              <a:t>unit is received in error, STA-1 transmits to STA-2 data units received successfully without waiting for the successful arrival of the failed data unit.</a:t>
            </a:r>
            <a:r>
              <a:rPr lang="en-US" sz="1600" b="0" kern="0" dirty="0"/>
              <a:t>  </a:t>
            </a:r>
            <a:endParaRPr lang="en-US" sz="1800" b="0" kern="0" dirty="0"/>
          </a:p>
          <a:p>
            <a:pPr>
              <a:buFont typeface="Arial" panose="020B0604020202020204" pitchFamily="34" charset="0"/>
              <a:buChar char="•"/>
            </a:pPr>
            <a:endParaRPr lang="en-US" sz="1600" b="0" kern="0" dirty="0"/>
          </a:p>
        </p:txBody>
      </p:sp>
      <p:sp>
        <p:nvSpPr>
          <p:cNvPr id="12" name="Oval 11">
            <a:extLst>
              <a:ext uri="{FF2B5EF4-FFF2-40B4-BE49-F238E27FC236}">
                <a16:creationId xmlns:a16="http://schemas.microsoft.com/office/drawing/2014/main" id="{79906064-0E5A-8755-149E-D3CD5EE93E2E}"/>
              </a:ext>
            </a:extLst>
          </p:cNvPr>
          <p:cNvSpPr/>
          <p:nvPr/>
        </p:nvSpPr>
        <p:spPr>
          <a:xfrm>
            <a:off x="6200852" y="1963486"/>
            <a:ext cx="609600" cy="374714"/>
          </a:xfrm>
          <a:prstGeom prst="ellipse">
            <a:avLst/>
          </a:prstGeom>
          <a:noFill/>
          <a:ln w="19050">
            <a:solidFill>
              <a:srgbClr val="00B05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CFA47FA8-9B4B-DB01-7C15-861568212FA4}"/>
              </a:ext>
            </a:extLst>
          </p:cNvPr>
          <p:cNvSpPr txBox="1"/>
          <p:nvPr/>
        </p:nvSpPr>
        <p:spPr>
          <a:xfrm>
            <a:off x="5548314" y="1563376"/>
            <a:ext cx="2663104" cy="461665"/>
          </a:xfrm>
          <a:prstGeom prst="rect">
            <a:avLst/>
          </a:prstGeom>
          <a:noFill/>
        </p:spPr>
        <p:txBody>
          <a:bodyPr wrap="square">
            <a:spAutoFit/>
          </a:bodyPr>
          <a:lstStyle/>
          <a:p>
            <a:r>
              <a:rPr lang="en-US" sz="1200" b="1" kern="0" dirty="0">
                <a:solidFill>
                  <a:srgbClr val="00B050"/>
                </a:solidFill>
              </a:rPr>
              <a:t>AP informing STA-1 regarding IO/OOO delivery capability of STA-2</a:t>
            </a:r>
            <a:endParaRPr lang="en-US" sz="1200" b="1" dirty="0">
              <a:solidFill>
                <a:srgbClr val="00B050"/>
              </a:solidFill>
            </a:endParaRPr>
          </a:p>
        </p:txBody>
      </p:sp>
      <p:sp>
        <p:nvSpPr>
          <p:cNvPr id="17" name="Oval 16">
            <a:extLst>
              <a:ext uri="{FF2B5EF4-FFF2-40B4-BE49-F238E27FC236}">
                <a16:creationId xmlns:a16="http://schemas.microsoft.com/office/drawing/2014/main" id="{7E014B3D-2690-8C58-7E26-2502443385E8}"/>
              </a:ext>
            </a:extLst>
          </p:cNvPr>
          <p:cNvSpPr/>
          <p:nvPr/>
        </p:nvSpPr>
        <p:spPr>
          <a:xfrm>
            <a:off x="8762999" y="5038693"/>
            <a:ext cx="465307" cy="400111"/>
          </a:xfrm>
          <a:prstGeom prst="ellipse">
            <a:avLst/>
          </a:prstGeom>
          <a:noFill/>
          <a:ln w="19050">
            <a:solidFill>
              <a:srgbClr val="00B05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Arrow Connector 17">
            <a:extLst>
              <a:ext uri="{FF2B5EF4-FFF2-40B4-BE49-F238E27FC236}">
                <a16:creationId xmlns:a16="http://schemas.microsoft.com/office/drawing/2014/main" id="{069D6BC8-3DC2-DFC1-FA2F-A0382709EA00}"/>
              </a:ext>
            </a:extLst>
          </p:cNvPr>
          <p:cNvCxnSpPr>
            <a:cxnSpLocks/>
          </p:cNvCxnSpPr>
          <p:nvPr/>
        </p:nvCxnSpPr>
        <p:spPr bwMode="auto">
          <a:xfrm flipV="1">
            <a:off x="8991600" y="5438804"/>
            <a:ext cx="0" cy="261470"/>
          </a:xfrm>
          <a:prstGeom prst="straightConnector1">
            <a:avLst/>
          </a:prstGeom>
          <a:solidFill>
            <a:srgbClr val="00B8FF"/>
          </a:solidFill>
          <a:ln w="19050" cap="flat" cmpd="sng" algn="ctr">
            <a:solidFill>
              <a:srgbClr val="00B050"/>
            </a:solidFill>
            <a:prstDash val="solid"/>
            <a:round/>
            <a:headEnd type="none" w="med" len="med"/>
            <a:tailEnd type="triangle"/>
          </a:ln>
          <a:effectLst/>
        </p:spPr>
      </p:cxnSp>
      <p:sp>
        <p:nvSpPr>
          <p:cNvPr id="26" name="TextBox 25">
            <a:extLst>
              <a:ext uri="{FF2B5EF4-FFF2-40B4-BE49-F238E27FC236}">
                <a16:creationId xmlns:a16="http://schemas.microsoft.com/office/drawing/2014/main" id="{7884716F-E144-2495-2076-74AACBD7FF5C}"/>
              </a:ext>
            </a:extLst>
          </p:cNvPr>
          <p:cNvSpPr txBox="1"/>
          <p:nvPr/>
        </p:nvSpPr>
        <p:spPr>
          <a:xfrm>
            <a:off x="8123976" y="5645982"/>
            <a:ext cx="2208660" cy="461665"/>
          </a:xfrm>
          <a:prstGeom prst="rect">
            <a:avLst/>
          </a:prstGeom>
          <a:noFill/>
        </p:spPr>
        <p:txBody>
          <a:bodyPr wrap="square">
            <a:spAutoFit/>
          </a:bodyPr>
          <a:lstStyle/>
          <a:p>
            <a:r>
              <a:rPr kumimoji="0" lang="en-US" sz="1200" b="1" i="0" u="none" strike="noStrike" kern="0" cap="none" spc="0" normalizeH="0" baseline="0" noProof="0" dirty="0">
                <a:ln>
                  <a:noFill/>
                </a:ln>
                <a:solidFill>
                  <a:srgbClr val="00B050"/>
                </a:solidFill>
                <a:effectLst/>
                <a:uLnTx/>
                <a:uFillTx/>
                <a:latin typeface="Times New Roman" pitchFamily="16" charset="0"/>
                <a:ea typeface="MS Gothic" charset="-128"/>
                <a:cs typeface="+mn-cs"/>
              </a:rPr>
              <a:t>data units #3 and #4 can be delivered to higher layer </a:t>
            </a:r>
            <a:endParaRPr lang="en-US" sz="1200" dirty="0">
              <a:solidFill>
                <a:srgbClr val="00B050"/>
              </a:solidFill>
            </a:endParaRPr>
          </a:p>
        </p:txBody>
      </p:sp>
      <p:sp>
        <p:nvSpPr>
          <p:cNvPr id="2" name="Oval 1">
            <a:extLst>
              <a:ext uri="{FF2B5EF4-FFF2-40B4-BE49-F238E27FC236}">
                <a16:creationId xmlns:a16="http://schemas.microsoft.com/office/drawing/2014/main" id="{B6FC68E6-CB1F-F705-86D4-DECD3C6A9212}"/>
              </a:ext>
            </a:extLst>
          </p:cNvPr>
          <p:cNvSpPr/>
          <p:nvPr/>
        </p:nvSpPr>
        <p:spPr>
          <a:xfrm>
            <a:off x="6464716" y="2600038"/>
            <a:ext cx="345736" cy="511233"/>
          </a:xfrm>
          <a:prstGeom prst="ellipse">
            <a:avLst/>
          </a:prstGeom>
          <a:noFill/>
          <a:ln w="1905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Arrow Connector 2">
            <a:extLst>
              <a:ext uri="{FF2B5EF4-FFF2-40B4-BE49-F238E27FC236}">
                <a16:creationId xmlns:a16="http://schemas.microsoft.com/office/drawing/2014/main" id="{BA70267F-3E2F-E464-A42D-6764A43F601D}"/>
              </a:ext>
            </a:extLst>
          </p:cNvPr>
          <p:cNvCxnSpPr>
            <a:cxnSpLocks/>
          </p:cNvCxnSpPr>
          <p:nvPr/>
        </p:nvCxnSpPr>
        <p:spPr bwMode="auto">
          <a:xfrm>
            <a:off x="6083716" y="2501672"/>
            <a:ext cx="457200" cy="185270"/>
          </a:xfrm>
          <a:prstGeom prst="straightConnector1">
            <a:avLst/>
          </a:prstGeom>
          <a:solidFill>
            <a:srgbClr val="00B8FF"/>
          </a:solidFill>
          <a:ln w="19050" cap="flat" cmpd="sng" algn="ctr">
            <a:solidFill>
              <a:srgbClr val="FF0000"/>
            </a:solidFill>
            <a:prstDash val="solid"/>
            <a:round/>
            <a:headEnd type="none" w="med" len="med"/>
            <a:tailEnd type="triangle"/>
          </a:ln>
          <a:effectLst/>
        </p:spPr>
      </p:cxnSp>
      <p:sp>
        <p:nvSpPr>
          <p:cNvPr id="13" name="TextBox 12">
            <a:extLst>
              <a:ext uri="{FF2B5EF4-FFF2-40B4-BE49-F238E27FC236}">
                <a16:creationId xmlns:a16="http://schemas.microsoft.com/office/drawing/2014/main" id="{0A5D46D5-FD17-F434-46D6-199875367570}"/>
              </a:ext>
            </a:extLst>
          </p:cNvPr>
          <p:cNvSpPr txBox="1"/>
          <p:nvPr/>
        </p:nvSpPr>
        <p:spPr>
          <a:xfrm>
            <a:off x="4731010" y="2277883"/>
            <a:ext cx="1543206" cy="461665"/>
          </a:xfrm>
          <a:prstGeom prst="rect">
            <a:avLst/>
          </a:prstGeom>
          <a:noFill/>
        </p:spPr>
        <p:txBody>
          <a:bodyPr wrap="square">
            <a:spAutoFit/>
          </a:bodyPr>
          <a:lstStyle/>
          <a:p>
            <a:r>
              <a:rPr lang="en-US" sz="1200" b="1" kern="0" dirty="0">
                <a:solidFill>
                  <a:srgbClr val="FF0000"/>
                </a:solidFill>
              </a:rPr>
              <a:t>E.g., management frame, action frame</a:t>
            </a:r>
            <a:endParaRPr lang="en-US" sz="1200" b="1" dirty="0">
              <a:solidFill>
                <a:srgbClr val="FF0000"/>
              </a:solidFill>
            </a:endParaRPr>
          </a:p>
        </p:txBody>
      </p:sp>
    </p:spTree>
    <p:extLst>
      <p:ext uri="{BB962C8B-B14F-4D97-AF65-F5344CB8AC3E}">
        <p14:creationId xmlns:p14="http://schemas.microsoft.com/office/powerpoint/2010/main" val="39215529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F4C6FC7-1792-45C0-F991-CA75EDB82E3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B08113B-4BF3-DAE9-54DA-44C3121EDA47}"/>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6" name="Date Placeholder 5">
            <a:extLst>
              <a:ext uri="{FF2B5EF4-FFF2-40B4-BE49-F238E27FC236}">
                <a16:creationId xmlns:a16="http://schemas.microsoft.com/office/drawing/2014/main" id="{89A5436E-F2FA-CA85-B402-80741474510A}"/>
              </a:ext>
            </a:extLst>
          </p:cNvPr>
          <p:cNvSpPr>
            <a:spLocks noGrp="1"/>
          </p:cNvSpPr>
          <p:nvPr>
            <p:ph type="dt" idx="15"/>
          </p:nvPr>
        </p:nvSpPr>
        <p:spPr/>
        <p:txBody>
          <a:bodyPr/>
          <a:lstStyle/>
          <a:p>
            <a:r>
              <a:rPr lang="en-US" dirty="0"/>
              <a:t>September 2024</a:t>
            </a:r>
            <a:endParaRPr lang="en-GB" dirty="0"/>
          </a:p>
        </p:txBody>
      </p:sp>
      <p:sp>
        <p:nvSpPr>
          <p:cNvPr id="9" name="Rectangle 2">
            <a:extLst>
              <a:ext uri="{FF2B5EF4-FFF2-40B4-BE49-F238E27FC236}">
                <a16:creationId xmlns:a16="http://schemas.microsoft.com/office/drawing/2014/main" id="{BCB792F2-CC6B-52D4-1DC1-909373C53B80}"/>
              </a:ext>
            </a:extLst>
          </p:cNvPr>
          <p:cNvSpPr txBox="1">
            <a:spLocks noChangeArrowheads="1"/>
          </p:cNvSpPr>
          <p:nvPr/>
        </p:nvSpPr>
        <p:spPr bwMode="auto">
          <a:xfrm>
            <a:off x="1447800" y="1759585"/>
            <a:ext cx="9067800" cy="311721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000" b="0" kern="0" dirty="0"/>
              <a:t>The use of OOO delivery in relaying may increase effective throughput and reduce latency at the destination STA side.</a:t>
            </a:r>
          </a:p>
          <a:p>
            <a:pPr>
              <a:buFont typeface="Arial" panose="020B0604020202020204" pitchFamily="34" charset="0"/>
              <a:buChar char="•"/>
            </a:pPr>
            <a:endParaRPr lang="en-US" sz="2000" b="0" kern="0" dirty="0"/>
          </a:p>
          <a:p>
            <a:pPr>
              <a:buFont typeface="Arial" panose="020B0604020202020204" pitchFamily="34" charset="0"/>
              <a:buChar char="•"/>
            </a:pPr>
            <a:r>
              <a:rPr lang="en-US" sz="2000" b="0" kern="0" dirty="0"/>
              <a:t>AP informing relay station of the capability of a destination station supporting OOO delivery (or instructing the relay station to use IO/OOO delivery) may be needed to efficiently use OOO delivery in relaying.    </a:t>
            </a:r>
          </a:p>
        </p:txBody>
      </p:sp>
      <p:sp>
        <p:nvSpPr>
          <p:cNvPr id="8" name="Title 1">
            <a:extLst>
              <a:ext uri="{FF2B5EF4-FFF2-40B4-BE49-F238E27FC236}">
                <a16:creationId xmlns:a16="http://schemas.microsoft.com/office/drawing/2014/main" id="{B8739B02-E182-9D63-9109-D1B3A4AF0BC7}"/>
              </a:ext>
            </a:extLst>
          </p:cNvPr>
          <p:cNvSpPr>
            <a:spLocks noGrp="1"/>
          </p:cNvSpPr>
          <p:nvPr>
            <p:ph type="title"/>
          </p:nvPr>
        </p:nvSpPr>
        <p:spPr>
          <a:xfrm>
            <a:off x="731520" y="533400"/>
            <a:ext cx="10622280" cy="1325563"/>
          </a:xfrm>
        </p:spPr>
        <p:txBody>
          <a:bodyPr/>
          <a:lstStyle/>
          <a:p>
            <a:r>
              <a:rPr lang="en-US" dirty="0"/>
              <a:t>Conclusion</a:t>
            </a:r>
          </a:p>
        </p:txBody>
      </p:sp>
    </p:spTree>
    <p:extLst>
      <p:ext uri="{BB962C8B-B14F-4D97-AF65-F5344CB8AC3E}">
        <p14:creationId xmlns:p14="http://schemas.microsoft.com/office/powerpoint/2010/main" val="4270387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1472CFC-D8CB-4A27-E2AD-A8C4B7045429}"/>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3A23D970-CD74-53C3-0B41-4E359BCF373E}"/>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6" name="Date Placeholder 5">
            <a:extLst>
              <a:ext uri="{FF2B5EF4-FFF2-40B4-BE49-F238E27FC236}">
                <a16:creationId xmlns:a16="http://schemas.microsoft.com/office/drawing/2014/main" id="{FD065576-18A1-D68F-9D71-7A7685B2E7C2}"/>
              </a:ext>
            </a:extLst>
          </p:cNvPr>
          <p:cNvSpPr>
            <a:spLocks noGrp="1"/>
          </p:cNvSpPr>
          <p:nvPr>
            <p:ph type="dt" idx="15"/>
          </p:nvPr>
        </p:nvSpPr>
        <p:spPr/>
        <p:txBody>
          <a:bodyPr/>
          <a:lstStyle/>
          <a:p>
            <a:r>
              <a:rPr lang="en-US" dirty="0"/>
              <a:t>September 2024</a:t>
            </a:r>
            <a:endParaRPr lang="en-GB" dirty="0"/>
          </a:p>
        </p:txBody>
      </p:sp>
      <p:sp>
        <p:nvSpPr>
          <p:cNvPr id="3" name="TextBox 2">
            <a:extLst>
              <a:ext uri="{FF2B5EF4-FFF2-40B4-BE49-F238E27FC236}">
                <a16:creationId xmlns:a16="http://schemas.microsoft.com/office/drawing/2014/main" id="{0A648AC5-1D72-4670-70AA-4709E247ACEF}"/>
              </a:ext>
            </a:extLst>
          </p:cNvPr>
          <p:cNvSpPr txBox="1"/>
          <p:nvPr/>
        </p:nvSpPr>
        <p:spPr>
          <a:xfrm>
            <a:off x="838200" y="1524000"/>
            <a:ext cx="5362309" cy="4672048"/>
          </a:xfrm>
          <a:prstGeom prst="rect">
            <a:avLst/>
          </a:prstGeom>
          <a:noFill/>
        </p:spPr>
        <p:txBody>
          <a:bodyPr wrap="square">
            <a:spAutoFit/>
          </a:bodyPr>
          <a:lstStyle/>
          <a:p>
            <a:pPr defTabSz="914400">
              <a:spcBef>
                <a:spcPct val="20000"/>
              </a:spcBef>
              <a:buClrTx/>
              <a:buSzTx/>
              <a:defRPr/>
            </a:pPr>
            <a:r>
              <a:rPr kumimoji="0" lang="en-US" altLang="ko-KR" sz="16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[1] 22/1908r1, UHR rate-vs-range enhancement with relay</a:t>
            </a:r>
          </a:p>
          <a:p>
            <a:pPr defTabSz="914400">
              <a:spcBef>
                <a:spcPct val="20000"/>
              </a:spcBef>
              <a:buClrTx/>
              <a:buSzTx/>
              <a:defRPr/>
            </a:pPr>
            <a:r>
              <a:rPr kumimoji="0" lang="en-US" altLang="ko-KR" sz="16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[2] 23/1139r0, Relay transmission in UHR</a:t>
            </a:r>
          </a:p>
          <a:p>
            <a:pPr defTabSz="914400">
              <a:spcBef>
                <a:spcPct val="20000"/>
              </a:spcBef>
              <a:buClrTx/>
              <a:buSzTx/>
              <a:defRPr/>
            </a:pPr>
            <a:r>
              <a:rPr kumimoji="0" lang="en-US" altLang="ko-KR" sz="16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[3] 23/1175r0, UHR Relay Follow-up</a:t>
            </a:r>
          </a:p>
          <a:p>
            <a:pPr defTabSz="914400">
              <a:spcBef>
                <a:spcPct val="20000"/>
              </a:spcBef>
              <a:buClrTx/>
              <a:buSzTx/>
              <a:defRPr/>
            </a:pPr>
            <a:r>
              <a:rPr kumimoji="0" lang="en-US" altLang="ko-KR" sz="16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[4] 23/1146r1, Relaying for low latency </a:t>
            </a:r>
            <a:r>
              <a:rPr lang="en-US" altLang="ko-KR" sz="1600" kern="0" dirty="0">
                <a:solidFill>
                  <a:srgbClr val="000000"/>
                </a:solidFill>
                <a:latin typeface="Times New Roman"/>
                <a:ea typeface="굴림" panose="020B0600000101010101" pitchFamily="50" charset="-127"/>
              </a:rPr>
              <a:t>t</a:t>
            </a:r>
            <a:r>
              <a:rPr kumimoji="0" lang="en-US" altLang="ko-KR" sz="1600" i="0" u="none" strike="noStrike" kern="0" cap="none" spc="0" normalizeH="0" baseline="0" noProof="0" dirty="0" err="1">
                <a:ln>
                  <a:noFill/>
                </a:ln>
                <a:solidFill>
                  <a:srgbClr val="000000"/>
                </a:solidFill>
                <a:effectLst/>
                <a:uLnTx/>
                <a:uFillTx/>
                <a:latin typeface="Times New Roman"/>
                <a:ea typeface="굴림" panose="020B0600000101010101" pitchFamily="50" charset="-127"/>
                <a:cs typeface="+mn-cs"/>
              </a:rPr>
              <a:t>raffic</a:t>
            </a:r>
            <a:r>
              <a:rPr kumimoji="0" lang="en-US" altLang="ko-KR" sz="16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 in UHR</a:t>
            </a:r>
          </a:p>
          <a:p>
            <a:pPr defTabSz="914400">
              <a:spcBef>
                <a:spcPct val="20000"/>
              </a:spcBef>
              <a:buClrTx/>
              <a:buSzTx/>
              <a:defRPr/>
            </a:pPr>
            <a:r>
              <a:rPr kumimoji="0" lang="en-US" altLang="ko-KR" sz="16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[5] 23/1138r1, Features to consider for efficient relay operation</a:t>
            </a:r>
          </a:p>
          <a:p>
            <a:pPr defTabSz="914400">
              <a:spcBef>
                <a:spcPct val="20000"/>
              </a:spcBef>
              <a:buClrTx/>
              <a:buSzTx/>
              <a:defRPr/>
            </a:pPr>
            <a:r>
              <a:rPr lang="en-US" altLang="ko-KR" sz="1600" kern="0" dirty="0">
                <a:solidFill>
                  <a:srgbClr val="000000"/>
                </a:solidFill>
                <a:latin typeface="Times New Roman"/>
                <a:ea typeface="굴림" panose="020B0600000101010101" pitchFamily="50" charset="-127"/>
              </a:rPr>
              <a:t>[6] 23/1517r0, Follow up on the relay transmission</a:t>
            </a:r>
            <a:endParaRPr kumimoji="0" lang="en-US" altLang="ko-KR" sz="16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endParaRPr>
          </a:p>
          <a:p>
            <a:pPr defTabSz="914400">
              <a:spcBef>
                <a:spcPct val="20000"/>
              </a:spcBef>
              <a:buClrTx/>
              <a:buSzTx/>
              <a:defRPr/>
            </a:pPr>
            <a:r>
              <a:rPr kumimoji="0" lang="en-US" altLang="ko-KR" sz="16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[7] 23/1518r0, Evaluation for the </a:t>
            </a:r>
            <a:r>
              <a:rPr lang="en-US" altLang="ko-KR" sz="1600" kern="0" dirty="0">
                <a:solidFill>
                  <a:srgbClr val="000000"/>
                </a:solidFill>
                <a:latin typeface="Times New Roman"/>
                <a:ea typeface="굴림" panose="020B0600000101010101" pitchFamily="50" charset="-127"/>
              </a:rPr>
              <a:t>r</a:t>
            </a:r>
            <a:r>
              <a:rPr kumimoji="0" lang="en-US" altLang="ko-KR" sz="1600" i="0" u="none" strike="noStrike" kern="0" cap="none" spc="0" normalizeH="0" baseline="0" noProof="0" dirty="0" err="1">
                <a:ln>
                  <a:noFill/>
                </a:ln>
                <a:solidFill>
                  <a:srgbClr val="000000"/>
                </a:solidFill>
                <a:effectLst/>
                <a:uLnTx/>
                <a:uFillTx/>
                <a:latin typeface="Times New Roman"/>
                <a:ea typeface="굴림" panose="020B0600000101010101" pitchFamily="50" charset="-127"/>
                <a:cs typeface="+mn-cs"/>
              </a:rPr>
              <a:t>elay</a:t>
            </a:r>
            <a:r>
              <a:rPr kumimoji="0" lang="en-US" altLang="ko-KR" sz="16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 transmission</a:t>
            </a:r>
          </a:p>
          <a:p>
            <a:pPr defTabSz="914400">
              <a:spcBef>
                <a:spcPct val="20000"/>
              </a:spcBef>
              <a:buClrTx/>
              <a:buSzTx/>
              <a:defRPr/>
            </a:pPr>
            <a:r>
              <a:rPr kumimoji="0" lang="en-US" altLang="ko-KR" sz="16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[8] 23/1450r1, Consideration on UHR relay </a:t>
            </a:r>
            <a:r>
              <a:rPr lang="en-US" altLang="ko-KR" sz="1600" kern="0" dirty="0">
                <a:solidFill>
                  <a:srgbClr val="000000"/>
                </a:solidFill>
                <a:latin typeface="Times New Roman"/>
                <a:ea typeface="굴림" panose="020B0600000101010101" pitchFamily="50" charset="-127"/>
              </a:rPr>
              <a:t>a</a:t>
            </a:r>
            <a:r>
              <a:rPr kumimoji="0" lang="en-US" altLang="ko-KR" sz="1600" i="0" u="none" strike="noStrike" kern="0" cap="none" spc="0" normalizeH="0" baseline="0" noProof="0" dirty="0" err="1">
                <a:ln>
                  <a:noFill/>
                </a:ln>
                <a:solidFill>
                  <a:srgbClr val="000000"/>
                </a:solidFill>
                <a:effectLst/>
                <a:uLnTx/>
                <a:uFillTx/>
                <a:latin typeface="Times New Roman"/>
                <a:ea typeface="굴림" panose="020B0600000101010101" pitchFamily="50" charset="-127"/>
                <a:cs typeface="+mn-cs"/>
              </a:rPr>
              <a:t>rchitecture</a:t>
            </a:r>
            <a:endParaRPr kumimoji="0" lang="en-US" altLang="ko-KR" sz="16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endParaRPr>
          </a:p>
          <a:p>
            <a:pPr defTabSz="914400">
              <a:spcBef>
                <a:spcPct val="20000"/>
              </a:spcBef>
              <a:buClrTx/>
              <a:buSzTx/>
              <a:defRPr/>
            </a:pPr>
            <a:r>
              <a:rPr lang="en-US" altLang="ko-KR" sz="1600" kern="0" dirty="0">
                <a:solidFill>
                  <a:srgbClr val="000000"/>
                </a:solidFill>
                <a:latin typeface="Times New Roman"/>
                <a:ea typeface="굴림" panose="020B0600000101010101" pitchFamily="50" charset="-127"/>
              </a:rPr>
              <a:t>[9] 23/1838r0, Follow up on the relay transmission</a:t>
            </a:r>
          </a:p>
          <a:p>
            <a:pPr defTabSz="914400">
              <a:spcBef>
                <a:spcPct val="20000"/>
              </a:spcBef>
              <a:buClrTx/>
              <a:buSzTx/>
              <a:defRPr/>
            </a:pPr>
            <a:r>
              <a:rPr kumimoji="0" lang="en-US" altLang="ko-KR" sz="16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[10] 23/1839r0, Evaluation for the relay transmission</a:t>
            </a:r>
          </a:p>
          <a:p>
            <a:pPr defTabSz="914400">
              <a:spcBef>
                <a:spcPct val="20000"/>
              </a:spcBef>
              <a:buClrTx/>
              <a:buSzTx/>
              <a:defRPr/>
            </a:pPr>
            <a:r>
              <a:rPr lang="en-US" altLang="ko-KR" sz="1600" kern="0" dirty="0">
                <a:solidFill>
                  <a:srgbClr val="000000"/>
                </a:solidFill>
                <a:latin typeface="Times New Roman"/>
                <a:ea typeface="굴림" panose="020B0600000101010101" pitchFamily="50" charset="-127"/>
              </a:rPr>
              <a:t>[11] 23/1889r0, Considerations for relay operation in next generation Wi-Fi networks</a:t>
            </a:r>
          </a:p>
          <a:p>
            <a:pPr defTabSz="914400">
              <a:spcBef>
                <a:spcPct val="20000"/>
              </a:spcBef>
              <a:buClrTx/>
              <a:buSzTx/>
              <a:defRPr/>
            </a:pPr>
            <a:r>
              <a:rPr kumimoji="0" lang="en-US" altLang="ko-KR" sz="16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[12] 23/1899r0, Relay operation for 11bn</a:t>
            </a:r>
          </a:p>
          <a:p>
            <a:pPr defTabSz="914400">
              <a:spcBef>
                <a:spcPct val="20000"/>
              </a:spcBef>
              <a:buClrTx/>
              <a:buSzTx/>
              <a:defRPr/>
            </a:pPr>
            <a:r>
              <a:rPr lang="en-US" altLang="ko-KR" sz="1600" kern="0" dirty="0">
                <a:solidFill>
                  <a:srgbClr val="000000"/>
                </a:solidFill>
                <a:latin typeface="Times New Roman"/>
                <a:ea typeface="굴림" panose="020B0600000101010101" pitchFamily="50" charset="-127"/>
              </a:rPr>
              <a:t>[13] 23/1928r0, Considerations for relay operation in next generation Wi-Fi networks - part 2</a:t>
            </a:r>
          </a:p>
          <a:p>
            <a:pPr defTabSz="914400">
              <a:spcBef>
                <a:spcPct val="20000"/>
              </a:spcBef>
              <a:buClrTx/>
              <a:buSzTx/>
              <a:defRPr/>
            </a:pPr>
            <a:r>
              <a:rPr kumimoji="0" lang="en-US" altLang="ko-KR" sz="16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[14] 23/1948r0, TXOP sharing based UL relaying</a:t>
            </a:r>
          </a:p>
        </p:txBody>
      </p:sp>
      <p:sp>
        <p:nvSpPr>
          <p:cNvPr id="11" name="Title 1">
            <a:extLst>
              <a:ext uri="{FF2B5EF4-FFF2-40B4-BE49-F238E27FC236}">
                <a16:creationId xmlns:a16="http://schemas.microsoft.com/office/drawing/2014/main" id="{01237D06-2705-A084-3428-CF0BCE9B3F14}"/>
              </a:ext>
            </a:extLst>
          </p:cNvPr>
          <p:cNvSpPr>
            <a:spLocks noGrp="1"/>
          </p:cNvSpPr>
          <p:nvPr>
            <p:ph type="title"/>
          </p:nvPr>
        </p:nvSpPr>
        <p:spPr>
          <a:xfrm>
            <a:off x="731520" y="533400"/>
            <a:ext cx="10622280" cy="1325563"/>
          </a:xfrm>
        </p:spPr>
        <p:txBody>
          <a:bodyPr/>
          <a:lstStyle/>
          <a:p>
            <a:r>
              <a:rPr lang="en-US" dirty="0"/>
              <a:t>References</a:t>
            </a:r>
          </a:p>
        </p:txBody>
      </p:sp>
      <p:sp>
        <p:nvSpPr>
          <p:cNvPr id="2" name="TextBox 1">
            <a:extLst>
              <a:ext uri="{FF2B5EF4-FFF2-40B4-BE49-F238E27FC236}">
                <a16:creationId xmlns:a16="http://schemas.microsoft.com/office/drawing/2014/main" id="{90B6E66F-930D-DEEB-0EBF-C207E2D3EBF5}"/>
              </a:ext>
            </a:extLst>
          </p:cNvPr>
          <p:cNvSpPr txBox="1"/>
          <p:nvPr/>
        </p:nvSpPr>
        <p:spPr>
          <a:xfrm>
            <a:off x="6296292" y="1527108"/>
            <a:ext cx="5093492" cy="4721292"/>
          </a:xfrm>
          <a:prstGeom prst="rect">
            <a:avLst/>
          </a:prstGeom>
          <a:noFill/>
        </p:spPr>
        <p:txBody>
          <a:bodyPr wrap="square">
            <a:spAutoFit/>
          </a:bodyPr>
          <a:lstStyle/>
          <a:p>
            <a:pPr defTabSz="914400">
              <a:spcBef>
                <a:spcPct val="20000"/>
              </a:spcBef>
              <a:buClrTx/>
              <a:buSzTx/>
              <a:defRPr/>
            </a:pPr>
            <a:r>
              <a:rPr kumimoji="0" lang="en-US" altLang="ko-KR" sz="16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[15] 23/1969r0, Consideration on UHR relay architecture</a:t>
            </a:r>
          </a:p>
          <a:p>
            <a:pPr defTabSz="914400">
              <a:spcBef>
                <a:spcPct val="20000"/>
              </a:spcBef>
              <a:buClrTx/>
              <a:buSzTx/>
              <a:defRPr/>
            </a:pPr>
            <a:r>
              <a:rPr lang="en-US" altLang="ko-KR" sz="1600" kern="0" dirty="0">
                <a:solidFill>
                  <a:srgbClr val="000000"/>
                </a:solidFill>
                <a:latin typeface="Times New Roman"/>
                <a:ea typeface="굴림" panose="020B0600000101010101" pitchFamily="50" charset="-127"/>
              </a:rPr>
              <a:t>[16] 23/1955r1, Considerations for relay operation in next generation Wi-Fi networks - part 3</a:t>
            </a:r>
          </a:p>
          <a:p>
            <a:pPr defTabSz="914400">
              <a:spcBef>
                <a:spcPct val="20000"/>
              </a:spcBef>
              <a:buClrTx/>
              <a:buSzTx/>
              <a:defRPr/>
            </a:pPr>
            <a:r>
              <a:rPr kumimoji="0" lang="en-US" altLang="ko-KR" sz="16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[17] 24/105r0, TXOP for relay communication in 11bn</a:t>
            </a:r>
          </a:p>
          <a:p>
            <a:pPr defTabSz="914400">
              <a:spcBef>
                <a:spcPct val="20000"/>
              </a:spcBef>
              <a:buClrTx/>
              <a:buSzTx/>
              <a:defRPr/>
            </a:pPr>
            <a:r>
              <a:rPr lang="en-US" altLang="ko-KR" sz="1600" kern="0" dirty="0">
                <a:solidFill>
                  <a:srgbClr val="000000"/>
                </a:solidFill>
                <a:latin typeface="Times New Roman"/>
                <a:ea typeface="굴림" panose="020B0600000101010101" pitchFamily="50" charset="-127"/>
              </a:rPr>
              <a:t>[18] 24/386r0, Lower MAC relay follow-up</a:t>
            </a:r>
          </a:p>
          <a:p>
            <a:pPr defTabSz="914400">
              <a:spcBef>
                <a:spcPct val="20000"/>
              </a:spcBef>
              <a:buClrTx/>
              <a:buSzTx/>
              <a:defRPr/>
            </a:pPr>
            <a:r>
              <a:rPr kumimoji="0" lang="en-US" altLang="ko-KR" sz="16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[19] 23/1840r2, Relay for 11bn</a:t>
            </a:r>
          </a:p>
          <a:p>
            <a:pPr defTabSz="914400">
              <a:spcBef>
                <a:spcPct val="20000"/>
              </a:spcBef>
              <a:buClrTx/>
              <a:buSzTx/>
              <a:defRPr/>
            </a:pPr>
            <a:r>
              <a:rPr lang="en-US" altLang="ko-KR" sz="1600" kern="0" dirty="0">
                <a:solidFill>
                  <a:srgbClr val="000000"/>
                </a:solidFill>
                <a:latin typeface="Times New Roman"/>
                <a:ea typeface="굴림" panose="020B0600000101010101" pitchFamily="50" charset="-127"/>
              </a:rPr>
              <a:t>[20] 23/2217r1, Some thoughts on relay improvement</a:t>
            </a:r>
          </a:p>
          <a:p>
            <a:pPr defTabSz="914400">
              <a:spcBef>
                <a:spcPct val="20000"/>
              </a:spcBef>
              <a:buClrTx/>
              <a:buSzTx/>
              <a:defRPr/>
            </a:pPr>
            <a:r>
              <a:rPr kumimoji="0" lang="en-US" altLang="ko-KR" sz="16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[21] 24/74r1, Relay operation follow-up</a:t>
            </a:r>
          </a:p>
          <a:p>
            <a:pPr defTabSz="914400">
              <a:spcBef>
                <a:spcPct val="20000"/>
              </a:spcBef>
              <a:buClrTx/>
              <a:buSzTx/>
              <a:defRPr/>
            </a:pPr>
            <a:r>
              <a:rPr lang="en-US" altLang="ko-KR" sz="1600" kern="0" dirty="0">
                <a:solidFill>
                  <a:srgbClr val="000000"/>
                </a:solidFill>
                <a:latin typeface="Times New Roman"/>
                <a:ea typeface="굴림" panose="020B0600000101010101" pitchFamily="50" charset="-127"/>
              </a:rPr>
              <a:t>[22] 24/820r0, SCS proxy for relay</a:t>
            </a:r>
          </a:p>
          <a:p>
            <a:pPr defTabSz="914400">
              <a:spcBef>
                <a:spcPct val="20000"/>
              </a:spcBef>
              <a:buClrTx/>
              <a:buSzTx/>
              <a:defRPr/>
            </a:pPr>
            <a:r>
              <a:rPr kumimoji="0" lang="en-US" altLang="ko-KR" sz="16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[23] 24/650r1, A case for opportunistic relaying</a:t>
            </a:r>
          </a:p>
          <a:p>
            <a:pPr defTabSz="914400">
              <a:spcBef>
                <a:spcPct val="20000"/>
              </a:spcBef>
              <a:buClrTx/>
              <a:buSzTx/>
              <a:defRPr/>
            </a:pPr>
            <a:r>
              <a:rPr lang="en-US" altLang="ko-KR" sz="1600" kern="0" dirty="0">
                <a:solidFill>
                  <a:srgbClr val="000000"/>
                </a:solidFill>
                <a:latin typeface="Times New Roman"/>
                <a:ea typeface="굴림" panose="020B0600000101010101" pitchFamily="50" charset="-127"/>
              </a:rPr>
              <a:t>[24] 24/887r0, Consideration on relay operation for 11bn</a:t>
            </a:r>
          </a:p>
          <a:p>
            <a:pPr defTabSz="914400">
              <a:spcBef>
                <a:spcPct val="20000"/>
              </a:spcBef>
              <a:buClrTx/>
              <a:buSzTx/>
              <a:defRPr/>
            </a:pPr>
            <a:r>
              <a:rPr kumimoji="0" lang="en-US" altLang="ko-KR" sz="16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[25] 24/385r1, Discussion on 11bn relay operation</a:t>
            </a:r>
          </a:p>
          <a:p>
            <a:pPr defTabSz="914400">
              <a:spcBef>
                <a:spcPct val="20000"/>
              </a:spcBef>
              <a:buClrTx/>
              <a:buSzTx/>
              <a:defRPr/>
            </a:pPr>
            <a:r>
              <a:rPr lang="en-US" altLang="ko-KR" sz="1600" kern="0" dirty="0">
                <a:solidFill>
                  <a:srgbClr val="000000"/>
                </a:solidFill>
                <a:latin typeface="Times New Roman"/>
                <a:ea typeface="굴림" panose="020B0600000101010101" pitchFamily="50" charset="-127"/>
              </a:rPr>
              <a:t>[26] 24/1038r0, Channel sounding for UHR relay</a:t>
            </a:r>
          </a:p>
          <a:p>
            <a:pPr defTabSz="914400">
              <a:spcBef>
                <a:spcPct val="20000"/>
              </a:spcBef>
              <a:buClrTx/>
              <a:buSzTx/>
              <a:defRPr/>
            </a:pPr>
            <a:r>
              <a:rPr kumimoji="0" lang="en-US" altLang="ko-KR" sz="16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[27] 24/819r1, TWT for relay</a:t>
            </a:r>
          </a:p>
          <a:p>
            <a:pPr defTabSz="914400">
              <a:spcBef>
                <a:spcPct val="20000"/>
              </a:spcBef>
              <a:buClrTx/>
              <a:buSzTx/>
              <a:defRPr/>
            </a:pPr>
            <a:r>
              <a:rPr lang="en-US" altLang="ko-KR" sz="1600" kern="0" dirty="0">
                <a:solidFill>
                  <a:srgbClr val="000000"/>
                </a:solidFill>
                <a:latin typeface="Times New Roman"/>
                <a:ea typeface="굴림" panose="020B0600000101010101" pitchFamily="50" charset="-127"/>
              </a:rPr>
              <a:t>[28] 24/1572r0, Enhancements on relaying for UHR</a:t>
            </a:r>
          </a:p>
          <a:p>
            <a:pPr defTabSz="914400">
              <a:spcBef>
                <a:spcPct val="20000"/>
              </a:spcBef>
              <a:buClrTx/>
              <a:buSzTx/>
              <a:defRPr/>
            </a:pPr>
            <a:r>
              <a:rPr kumimoji="0" lang="en-US" altLang="ko-KR" sz="16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[29] 24/1578r0, Sounding procedure for relay operation</a:t>
            </a:r>
          </a:p>
        </p:txBody>
      </p:sp>
      <p:sp>
        <p:nvSpPr>
          <p:cNvPr id="7" name="Rectangle 6">
            <a:extLst>
              <a:ext uri="{FF2B5EF4-FFF2-40B4-BE49-F238E27FC236}">
                <a16:creationId xmlns:a16="http://schemas.microsoft.com/office/drawing/2014/main" id="{4B9DD76D-9740-40DA-8418-68D91AAB6E97}"/>
              </a:ext>
            </a:extLst>
          </p:cNvPr>
          <p:cNvSpPr/>
          <p:nvPr/>
        </p:nvSpPr>
        <p:spPr bwMode="auto">
          <a:xfrm>
            <a:off x="731520" y="1447800"/>
            <a:ext cx="10774680" cy="48768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9" name="Straight Connector 8">
            <a:extLst>
              <a:ext uri="{FF2B5EF4-FFF2-40B4-BE49-F238E27FC236}">
                <a16:creationId xmlns:a16="http://schemas.microsoft.com/office/drawing/2014/main" id="{FD562A4A-3DA9-7C74-4356-040EF1D98717}"/>
              </a:ext>
            </a:extLst>
          </p:cNvPr>
          <p:cNvCxnSpPr>
            <a:cxnSpLocks/>
          </p:cNvCxnSpPr>
          <p:nvPr/>
        </p:nvCxnSpPr>
        <p:spPr bwMode="auto">
          <a:xfrm>
            <a:off x="6200509" y="1447800"/>
            <a:ext cx="0" cy="4876800"/>
          </a:xfrm>
          <a:prstGeom prst="line">
            <a:avLst/>
          </a:prstGeom>
          <a:solidFill>
            <a:srgbClr val="00B8FF"/>
          </a:solidFill>
          <a:ln w="1270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6939516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2572</TotalTime>
  <Words>1127</Words>
  <Application>Microsoft Office PowerPoint</Application>
  <PresentationFormat>Widescreen</PresentationFormat>
  <Paragraphs>125</Paragraphs>
  <Slides>8</Slides>
  <Notes>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3" baseType="lpstr">
      <vt:lpstr>Arial</vt:lpstr>
      <vt:lpstr>Arial Unicode MS</vt:lpstr>
      <vt:lpstr>Times New Roman</vt:lpstr>
      <vt:lpstr>Office Theme</vt:lpstr>
      <vt:lpstr>Document</vt:lpstr>
      <vt:lpstr>Further Considerations on Data Unit Delivery Using Relaying</vt:lpstr>
      <vt:lpstr>Introduction</vt:lpstr>
      <vt:lpstr>Recap: Conventional Relaying</vt:lpstr>
      <vt:lpstr>Recap: OOO Delivery in Relaying</vt:lpstr>
      <vt:lpstr>Problem at the Destination STA side</vt:lpstr>
      <vt:lpstr>Instructing Relay STA for OOO Delivery</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Leonardo Lanante</dc:creator>
  <cp:keywords/>
  <cp:lastModifiedBy>Serhat Erkucuk</cp:lastModifiedBy>
  <cp:revision>203</cp:revision>
  <cp:lastPrinted>1601-01-01T00:00:00Z</cp:lastPrinted>
  <dcterms:created xsi:type="dcterms:W3CDTF">2024-02-06T17:29:42Z</dcterms:created>
  <dcterms:modified xsi:type="dcterms:W3CDTF">2024-09-24T20:51:32Z</dcterms:modified>
  <cp:category>Name, Affiliation</cp:category>
</cp:coreProperties>
</file>