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57" r:id="rId3"/>
    <p:sldId id="265" r:id="rId4"/>
    <p:sldId id="273" r:id="rId5"/>
    <p:sldId id="266" r:id="rId6"/>
    <p:sldId id="277" r:id="rId7"/>
    <p:sldId id="279" r:id="rId8"/>
    <p:sldId id="280" r:id="rId9"/>
    <p:sldId id="278" r:id="rId10"/>
    <p:sldId id="275" r:id="rId11"/>
    <p:sldId id="281" r:id="rId12"/>
    <p:sldId id="282" r:id="rId13"/>
    <p:sldId id="276" r:id="rId14"/>
    <p:sldId id="271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DDBE16E-D2A2-5AF7-BBD4-69E2BB8FAD92}" name="Ugo Campiglio (ucampigl)" initials="U(" userId="S::ucampigl@cisco.com::95a6968b-48a6-45fa-b946-49655c5ea166" providerId="AD"/>
  <p188:author id="{77D06CC5-0E82-E8CE-999F-3BAB96A15141}" name="Domenico Ficara (dficara)" initials="D(" userId="S::dficara@cisco.com::d598fe88-b88c-443a-91e5-1e91599d5ee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92718B-5596-427A-85CC-0AE71C956F8E}" v="1" dt="2024-09-12T22:18:05.1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90315" autoAdjust="0"/>
  </p:normalViewPr>
  <p:slideViewPr>
    <p:cSldViewPr snapToGrid="0">
      <p:cViewPr varScale="1">
        <p:scale>
          <a:sx n="93" d="100"/>
          <a:sy n="93" d="100"/>
        </p:scale>
        <p:origin x="10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3816" y="86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8/10/relationships/authors" Target="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go Campiglio (ucampigl)" userId="95a6968b-48a6-45fa-b946-49655c5ea166" providerId="ADAL" clId="{7892718B-5596-427A-85CC-0AE71C956F8E}"/>
    <pc:docChg chg="modSld modMainMaster">
      <pc:chgData name="Ugo Campiglio (ucampigl)" userId="95a6968b-48a6-45fa-b946-49655c5ea166" providerId="ADAL" clId="{7892718B-5596-427A-85CC-0AE71C956F8E}" dt="2024-09-12T22:18:40.303" v="2" actId="20577"/>
      <pc:docMkLst>
        <pc:docMk/>
      </pc:docMkLst>
      <pc:sldChg chg="modSp mod">
        <pc:chgData name="Ugo Campiglio (ucampigl)" userId="95a6968b-48a6-45fa-b946-49655c5ea166" providerId="ADAL" clId="{7892718B-5596-427A-85CC-0AE71C956F8E}" dt="2024-09-12T22:18:40.303" v="2" actId="20577"/>
        <pc:sldMkLst>
          <pc:docMk/>
          <pc:sldMk cId="0" sldId="269"/>
        </pc:sldMkLst>
        <pc:spChg chg="mod">
          <ac:chgData name="Ugo Campiglio (ucampigl)" userId="95a6968b-48a6-45fa-b946-49655c5ea166" providerId="ADAL" clId="{7892718B-5596-427A-85CC-0AE71C956F8E}" dt="2024-09-12T22:18:40.303" v="2" actId="20577"/>
          <ac:spMkLst>
            <pc:docMk/>
            <pc:sldMk cId="0" sldId="269"/>
            <ac:spMk id="30726" creationId="{71C1FA7B-37AC-DB4E-561F-5C0E7E63B0F3}"/>
          </ac:spMkLst>
        </pc:spChg>
      </pc:sldChg>
      <pc:sldMasterChg chg="modSp">
        <pc:chgData name="Ugo Campiglio (ucampigl)" userId="95a6968b-48a6-45fa-b946-49655c5ea166" providerId="ADAL" clId="{7892718B-5596-427A-85CC-0AE71C956F8E}" dt="2024-09-12T22:18:05.153" v="0"/>
        <pc:sldMasterMkLst>
          <pc:docMk/>
          <pc:sldMasterMk cId="0" sldId="2147483648"/>
        </pc:sldMasterMkLst>
        <pc:spChg chg="mod">
          <ac:chgData name="Ugo Campiglio (ucampigl)" userId="95a6968b-48a6-45fa-b946-49655c5ea166" providerId="ADAL" clId="{7892718B-5596-427A-85CC-0AE71C956F8E}" dt="2024-09-12T22:18:05.153" v="0"/>
          <ac:spMkLst>
            <pc:docMk/>
            <pc:sldMasterMk cId="0" sldId="2147483648"/>
            <ac:spMk id="1031" creationId="{17D62FFC-DFDA-7A49-F93B-80EE4E823A55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91B65BE-1736-D01E-4F84-D80B899FBC3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802.11-yy/xxxxr0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ED31DEB-1D6A-2878-4586-06417B85766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8707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Sept. 2024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29023F65-7444-131A-A198-5398DD1AD6F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48910" y="8982075"/>
            <a:ext cx="156934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AFA26FC6-A1A6-3A22-0380-33F7D1AFB45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en-US"/>
              <a:t>Page </a:t>
            </a:r>
            <a:fld id="{A4BCABCA-AD31-4ED2-AD1C-B95E30C3DA1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>
            <a:extLst>
              <a:ext uri="{FF2B5EF4-FFF2-40B4-BE49-F238E27FC236}">
                <a16:creationId xmlns:a16="http://schemas.microsoft.com/office/drawing/2014/main" id="{4873DDDA-10A7-B68C-4F57-B1833A9BEE5A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3F0CE3D2-B500-3B07-68DD-4465ADFC0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>
            <a:extLst>
              <a:ext uri="{FF2B5EF4-FFF2-40B4-BE49-F238E27FC236}">
                <a16:creationId xmlns:a16="http://schemas.microsoft.com/office/drawing/2014/main" id="{99E83B17-95A8-ACD2-3C24-F9EB32DDC20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C7054C-1ACD-11EB-EB0B-5A47957F77F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802.11-yy/xxxxr0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FC34167-CECB-C294-EF76-C0F5B1DB31E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8707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Sept. 2024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5B07DFB-7E61-2CFB-EA3C-3BB102E3FA9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F5FC5B7D-0398-D666-40DC-AA00F74A320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D890D7CE-80B1-D55B-253F-AF743C570B4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50733" y="8985250"/>
            <a:ext cx="203100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820598BE-C503-764A-37D8-5AA7A12EB5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D5418611-CD5B-4CF3-827C-88AFDC03CD5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B00AD6A7-CF94-48B9-0320-B8C1383E67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>
            <a:extLst>
              <a:ext uri="{FF2B5EF4-FFF2-40B4-BE49-F238E27FC236}">
                <a16:creationId xmlns:a16="http://schemas.microsoft.com/office/drawing/2014/main" id="{D785B4DE-BF62-A953-A3C6-E0459EC93B10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>
            <a:extLst>
              <a:ext uri="{FF2B5EF4-FFF2-40B4-BE49-F238E27FC236}">
                <a16:creationId xmlns:a16="http://schemas.microsoft.com/office/drawing/2014/main" id="{F2A3919C-C647-0167-AFC9-56C176D1A16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0C8E991-870E-3F60-B20D-E322810456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802.11-yy/xxxxr0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BA05218-5D40-B804-D166-71AAEC7497A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787075" cy="215444"/>
          </a:xfrm>
          <a:ln/>
        </p:spPr>
        <p:txBody>
          <a:bodyPr/>
          <a:lstStyle/>
          <a:p>
            <a:r>
              <a:rPr lang="en-US" altLang="en-US" dirty="0"/>
              <a:t>Sept. 2024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3612F0B-F34D-6F22-5FE6-A747B5A0452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250733" y="8985250"/>
            <a:ext cx="2031005" cy="184666"/>
          </a:xfrm>
          <a:ln/>
        </p:spPr>
        <p:txBody>
          <a:bodyPr/>
          <a:lstStyle/>
          <a:p>
            <a:pPr lvl="4"/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6487DBF7-B735-81D5-C460-8A81653BD0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8E55FF68-E32D-4D89-B2E8-285A3231B5B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AF17DDED-6866-8436-83BB-56C58DA9C8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CEA6380E-11BA-0D62-1694-87BDC4C3EA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B358411-C381-C56D-AFAC-EDBDA7CE422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802.11-yy/xxxxr0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CC17456-1D90-73B2-1967-414A87F8C38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787075" cy="215444"/>
          </a:xfrm>
          <a:ln/>
        </p:spPr>
        <p:txBody>
          <a:bodyPr/>
          <a:lstStyle/>
          <a:p>
            <a:r>
              <a:rPr lang="en-US" altLang="en-US" dirty="0"/>
              <a:t>Sept. 2024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053CB74-5963-9AFC-7F97-0E58F810872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250733" y="8985250"/>
            <a:ext cx="2031005" cy="184666"/>
          </a:xfrm>
          <a:ln/>
        </p:spPr>
        <p:txBody>
          <a:bodyPr/>
          <a:lstStyle/>
          <a:p>
            <a:pPr lvl="4"/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BA96C77-D28D-C521-C685-E3C8543DFA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26971B0E-3857-492D-8E05-77CE140EE38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599E5B9D-2FE8-FF72-440B-D952E8FCF2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3B72271-04F3-4870-0E40-C08CE814AA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Optimizing duration of charging frame: send as often and long frames as needed in the given environment within the duty cycle constraints.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>
          <a:xfrm>
            <a:off x="654050" y="95706"/>
            <a:ext cx="787075" cy="215444"/>
          </a:xfrm>
        </p:spPr>
        <p:txBody>
          <a:bodyPr/>
          <a:lstStyle/>
          <a:p>
            <a:r>
              <a:rPr lang="en-US" altLang="en-US" dirty="0"/>
              <a:t>Sept.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D5418611-CD5B-4CF3-827C-88AFDC03CD5F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041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Example:  AMP STA is a temperature sensor IoT:</a:t>
            </a:r>
          </a:p>
          <a:p>
            <a:pPr marL="171450" indent="-171450">
              <a:buFontTx/>
              <a:buChar char="-"/>
            </a:pPr>
            <a:r>
              <a:rPr lang="en-US"/>
              <a:t>Power Mode 1: sensor activity only (need power to power up sensor, read temperature and store it into memory) – amount needed once every one hour.</a:t>
            </a:r>
          </a:p>
          <a:p>
            <a:pPr marL="171450" indent="-171450">
              <a:buFontTx/>
              <a:buChar char="-"/>
            </a:pPr>
            <a:r>
              <a:rPr lang="en-US"/>
              <a:t>Power Mode 2: maintain memory alive (need power not to lose stored measurement) – amount needed every second</a:t>
            </a:r>
          </a:p>
          <a:p>
            <a:pPr marL="171450" indent="-171450">
              <a:buFontTx/>
              <a:buChar char="-"/>
            </a:pPr>
            <a:r>
              <a:rPr lang="en-US"/>
              <a:t>Power Mode 3: answer poll from AP (need power to receive polling request, format and send response) – amount needed every 12 hours.</a:t>
            </a:r>
          </a:p>
          <a:p>
            <a:pPr marL="171450" indent="-171450">
              <a:buFontTx/>
              <a:buChar char="-"/>
            </a:pPr>
            <a:endParaRPr lang="en-US"/>
          </a:p>
          <a:p>
            <a:pPr marL="171450" indent="-171450">
              <a:buFontTx/>
              <a:buChar char="-"/>
            </a:pPr>
            <a:endParaRPr lang="en-US"/>
          </a:p>
          <a:p>
            <a:pPr marL="171450" indent="-171450">
              <a:buFontTx/>
              <a:buChar char="-"/>
            </a:pPr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>
          <a:xfrm>
            <a:off x="654050" y="95706"/>
            <a:ext cx="787075" cy="215444"/>
          </a:xfrm>
        </p:spPr>
        <p:txBody>
          <a:bodyPr/>
          <a:lstStyle/>
          <a:p>
            <a:r>
              <a:rPr lang="en-US" altLang="en-US" dirty="0"/>
              <a:t>Sept.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D5418611-CD5B-4CF3-827C-88AFDC03CD5F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7167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Change can come from AMP STA moving or from environmental changes. </a:t>
            </a:r>
          </a:p>
          <a:p>
            <a:r>
              <a:rPr lang="en-US"/>
              <a:t>Changes can come also from application (example, requiring measure every 30 minutes instead of 60)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>
          <a:xfrm>
            <a:off x="654050" y="95706"/>
            <a:ext cx="787075" cy="215444"/>
          </a:xfrm>
        </p:spPr>
        <p:txBody>
          <a:bodyPr/>
          <a:lstStyle/>
          <a:p>
            <a:r>
              <a:rPr lang="en-US" altLang="en-US" dirty="0"/>
              <a:t>Sept.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D5418611-CD5B-4CF3-827C-88AFDC03CD5F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29143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can apply to both active and passive AMP STA: for active STA the charging frames can occur.</a:t>
            </a:r>
          </a:p>
          <a:p>
            <a:r>
              <a:rPr lang="en-US"/>
              <a:t>Charging frame can happen on a different band from where the communication takes place.</a:t>
            </a:r>
          </a:p>
          <a:p>
            <a:r>
              <a:rPr lang="en-US"/>
              <a:t>Charging frame can be preamble to the poll for backscattering devices.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>
          <a:xfrm>
            <a:off x="654050" y="95706"/>
            <a:ext cx="787075" cy="215444"/>
          </a:xfrm>
        </p:spPr>
        <p:txBody>
          <a:bodyPr/>
          <a:lstStyle/>
          <a:p>
            <a:r>
              <a:rPr lang="en-US" altLang="en-US" dirty="0"/>
              <a:t>Sept.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D5418611-CD5B-4CF3-827C-88AFDC03CD5F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85010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Environmental conditions can change -&gt; AMP STA can report energy harvested feedback during data communication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>
          <a:xfrm>
            <a:off x="654050" y="95706"/>
            <a:ext cx="787075" cy="215444"/>
          </a:xfrm>
        </p:spPr>
        <p:txBody>
          <a:bodyPr/>
          <a:lstStyle/>
          <a:p>
            <a:r>
              <a:rPr lang="en-US" altLang="en-US" dirty="0"/>
              <a:t>Sept.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D5418611-CD5B-4CF3-827C-88AFDC03CD5F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2302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477D9-B47A-521A-B69E-3B6A7249B4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BD63BF-0F5D-5B0E-1F12-740A3E9523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0563EB-5190-B27A-97D9-46EA38FFA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Sept.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77A0F-8337-42A1-B7CF-056451A27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B6C014-6276-2076-A940-AF3F00804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22BC04F2-6181-4375-A7A1-802323F1C6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1983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E5CCC-5F63-2A75-4968-AC470FE5E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7EAA73-A06A-8767-CC5D-F4B44AE7ED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9F4EC-4ED8-FB8C-32DE-230C031F6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Sept.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204CEF-460B-83CB-B0FD-FF6BE94CB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A6EEAA-8B07-DCC9-D327-2603C497E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7D989A5-BA1C-4535-B686-CC7A71557E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4780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8119F8-6288-EB9E-5770-CF5923182C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468F29-5ED1-A33E-C059-F85F9D9C5D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D1136-BBF2-6F4D-12B2-352D7CA58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Sept.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8D37E-22BB-9FD6-54BA-5DA5C84FB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87A8C-12B0-C5FB-9D6B-F32362E83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E0AA42F-0D16-4C99-BE90-C6DAFA2D2F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7355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85001-8716-4850-0C7B-6178AED86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45919-ED29-5186-82CA-4ED541E5C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6BDCE-A5BA-5338-5322-F36630654A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Sept.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1B12C5-9B68-8A1B-4791-8F18B9012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74585" y="6475413"/>
            <a:ext cx="156934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U. Campiglio et al, Cisco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DAE8A-0442-FBE7-1A6D-3E907C998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E54AA74-A3F7-46E4-9EFC-933E78ECC9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574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128CB-DA5E-51DA-04D7-691DBB048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4BD3A1-1999-AAEC-3B9C-AE097760B6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2556D-2217-D66A-B5C5-20D0EB11F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Sept.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45698-93C9-1D98-EA30-056B99A67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FF874-3D42-1F89-F79D-4B8851ABC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FF98042-A9A8-4D9C-9976-C2F0A8D4AC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8986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E7A57-151F-6A55-E5E1-474D90D18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448AE-DFB1-996E-1AE6-1C97C13B56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C4E95-DF95-F61F-E2F4-C7E7B73C0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877246-52D7-05D9-14D4-6F844D0E2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Sept.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141273-0052-C9BD-B44E-A9ACED549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B4AECA-2E21-B8CD-C996-D9B2DD996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287A155-8F67-4D7B-ABBB-0967887E9F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3434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1A79B-CCD8-87CF-35EE-E1B8DD7FC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485BEB-E647-5102-5B95-4F26E86CC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D47FDC-6B7E-EA20-0935-0FB905D20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3716CB-41DF-C354-F62F-C3A7CABE37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92F34E-6148-74DB-7B6B-63D3B9BC65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750F0F-5365-38B3-EAA7-18728B12D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Sept. 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5DA70A-5001-71FF-87C2-B4C3053F5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04CA58-B05C-D209-6553-F64DCFDF4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8CA2BD2-F5DD-49F8-A29C-C06D5E21D4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2928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C31B4-9617-F351-034F-BF970978B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DDECD-69C3-ED98-77FE-7504CEF32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Sept.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46E393-C353-7ECC-DEE5-D95982FEE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C57EA-5C43-62BC-E11F-B0E98F1F6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3C94B0D-E077-46C8-995C-F54DD9DC16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1520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07CB49-47C6-C995-3F34-E8FB7289B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Sept. 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76BB03-D3C6-2BEC-10BC-59030CEA0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B7383E-8F3D-E082-8B18-D718BA7F9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E862076-7A13-4AD1-B686-0410170C82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9763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ED176-3A7E-7417-E8C7-DE58A2B28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9289D-D764-F0E8-6BDB-A50B99908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635E1B-3F91-E5F4-E483-DCD00BB398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5166F-B508-31CD-0F60-2BCC4A4C2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Sept.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314D04-6F87-2E20-9E33-0DD511238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0D9637-A5F6-15EE-8AA0-C86551ACE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CADB22F-5EFF-4420-AFEE-97605CB497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7477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D50D9-A3A6-A027-8016-367047465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C5218E-F4B7-28BA-6FD1-059B197FB0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4AB9AE-C574-5E4D-E499-F7DAC6940C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FA6A9E-3E6D-9AAC-6E94-850252ED5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Sept.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4F3F51-1AEB-2FF8-4872-202151487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2E19A7-299E-DECB-E937-539038012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65DBAC8-BA74-4D47-93FE-7C148B3A6E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7132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1A7F75A-F9E0-DCB6-22D2-41EA21B153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468F62B-023F-F8DB-E222-70CBB2D264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38117F4-0CE8-354B-647D-C8A7B27A3D3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09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en-US" dirty="0"/>
              <a:t>Sept. 2024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A596501-F48F-46EA-C9B0-00000C172C0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74585" y="6475413"/>
            <a:ext cx="156934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/>
              <a:t>U. Campiglio et al, Cisco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61F9CED-C24D-18A5-BF86-B84E73416D6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5BCAD9B6-31F9-4289-B6D4-72C63516B4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17D62FFC-DFDA-7A49-F93B-80EE4E823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5541" y="332601"/>
            <a:ext cx="335995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/>
            <a:r>
              <a:rPr lang="en-US" altLang="en-US" sz="1800" b="1" dirty="0"/>
              <a:t>doc.: IEEE 802.11-24/1561-r2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ECBC0064-AE72-1424-392A-0245FD92E99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AF49FE91-6330-2CE7-DA80-4D344EB8A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4F2EEC81-55EC-99FB-9FA5-8E8D7147CE0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381-00-00bp-amp-device-power-status.pptx" TargetMode="External"/><Relationship Id="rId2" Type="http://schemas.openxmlformats.org/officeDocument/2006/relationships/hyperlink" Target="https://mentor.ieee.org/802.11/dcn/24/11-24-0575-01-0amp-p802-11bp-par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4/11-24-1208-01-00bp-thoughts-on-the-amp-wpt-protocol.ppt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920BC4F-BD43-7316-FE6A-90FF44BB00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r>
              <a:rPr lang="en-US" altLang="en-US" dirty="0"/>
              <a:t>Sept.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ED3D807-B1D6-3304-0C75-C4584A6EE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DBF2265-0AAA-5832-5448-AED2C7A6F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676AD1EC-E104-48D8-AF05-17CA8447DB3B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EB08C419-5B06-D183-742C-B4F17CC8A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AMP Power Budget Negotiation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71C1FA7B-37AC-DB4E-561F-5C0E7E63B0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2024-09-13</a:t>
            </a:r>
          </a:p>
        </p:txBody>
      </p:sp>
      <p:graphicFrame>
        <p:nvGraphicFramePr>
          <p:cNvPr id="30731" name="Object 11">
            <a:extLst>
              <a:ext uri="{FF2B5EF4-FFF2-40B4-BE49-F238E27FC236}">
                <a16:creationId xmlns:a16="http://schemas.microsoft.com/office/drawing/2014/main" id="{756FBB1C-6B8E-4220-8016-F0A73F80B5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4928939"/>
              </p:ext>
            </p:extLst>
          </p:nvPr>
        </p:nvGraphicFramePr>
        <p:xfrm>
          <a:off x="522288" y="2290763"/>
          <a:ext cx="7918450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557862" progId="Word.Document.8">
                  <p:embed/>
                </p:oleObj>
              </mc:Choice>
              <mc:Fallback>
                <p:oleObj name="Document" r:id="rId3" imgW="8245941" imgH="2557862" progId="Word.Document.8">
                  <p:embed/>
                  <p:pic>
                    <p:nvPicPr>
                      <p:cNvPr id="30731" name="Object 11">
                        <a:extLst>
                          <a:ext uri="{FF2B5EF4-FFF2-40B4-BE49-F238E27FC236}">
                            <a16:creationId xmlns:a16="http://schemas.microsoft.com/office/drawing/2014/main" id="{756FBB1C-6B8E-4220-8016-F0A73F80B5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90763"/>
                        <a:ext cx="7918450" cy="244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>
            <a:extLst>
              <a:ext uri="{FF2B5EF4-FFF2-40B4-BE49-F238E27FC236}">
                <a16:creationId xmlns:a16="http://schemas.microsoft.com/office/drawing/2014/main" id="{CCC37F26-254A-F69E-5832-251989491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DFC832C-9FFD-F9E8-63C4-D98A87691D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r>
              <a:rPr lang="en-US" altLang="en-US" dirty="0"/>
              <a:t>Sept.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5438C6C-3D4E-24C2-021B-CDD23CE6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66547C1-9FCF-9BC3-1A41-1E00DB749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36130D0-F086-4CEF-9000-39C4C8D3A5A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A18A3BE0-B42B-41F9-7BCF-EF5A26FC49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Discussion and Feedback</a:t>
            </a:r>
          </a:p>
        </p:txBody>
      </p:sp>
    </p:spTree>
    <p:extLst>
      <p:ext uri="{BB962C8B-B14F-4D97-AF65-F5344CB8AC3E}">
        <p14:creationId xmlns:p14="http://schemas.microsoft.com/office/powerpoint/2010/main" val="1463666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DFC832C-9FFD-F9E8-63C4-D98A87691D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r>
              <a:rPr lang="en-US" altLang="en-US" dirty="0"/>
              <a:t>Sept.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5438C6C-3D4E-24C2-021B-CDD23CE6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66547C1-9FCF-9BC3-1A41-1E00DB749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36130D0-F086-4CEF-9000-39C4C8D3A5A7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A18A3BE0-B42B-41F9-7BCF-EF5A26FC49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Straw Poll 1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7ADAE32-B3DF-DBD8-A5D6-505174F9A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662" y="1918847"/>
            <a:ext cx="7772400" cy="4550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/>
              <a:t>Do you agree to include in the WPT protocol </a:t>
            </a:r>
            <a:r>
              <a:rPr lang="en-US" altLang="en-US"/>
              <a:t>an optional </a:t>
            </a:r>
            <a:r>
              <a:rPr lang="en-US" altLang="en-US" dirty="0"/>
              <a:t>mechanism for the AMP STA to signal its power requirements for different operating modes to the AP ?</a:t>
            </a:r>
          </a:p>
          <a:p>
            <a:pPr lvl="1"/>
            <a:r>
              <a:rPr lang="en-US" altLang="en-US" dirty="0"/>
              <a:t>Yes</a:t>
            </a:r>
          </a:p>
          <a:p>
            <a:pPr lvl="1"/>
            <a:r>
              <a:rPr lang="en-US" altLang="en-US" dirty="0"/>
              <a:t>No</a:t>
            </a:r>
          </a:p>
          <a:p>
            <a:pPr lvl="1"/>
            <a:r>
              <a:rPr lang="en-US" altLang="en-US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3477612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DFC832C-9FFD-F9E8-63C4-D98A87691D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r>
              <a:rPr lang="en-US" altLang="en-US" dirty="0"/>
              <a:t>Sept.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5438C6C-3D4E-24C2-021B-CDD23CE6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66547C1-9FCF-9BC3-1A41-1E00DB749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36130D0-F086-4CEF-9000-39C4C8D3A5A7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A18A3BE0-B42B-41F9-7BCF-EF5A26FC49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Straw Poll 2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7ADAE32-B3DF-DBD8-A5D6-505174F9A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662" y="1918847"/>
            <a:ext cx="7772400" cy="4550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/>
              <a:t>Do you agree to include in the WPT protocol an optional mechanism for the AMP STA to give feedback on harvested energy, for example from a charging frame or over a period of time?</a:t>
            </a:r>
          </a:p>
          <a:p>
            <a:pPr lvl="1"/>
            <a:r>
              <a:rPr lang="en-US" altLang="en-US" dirty="0"/>
              <a:t>Yes</a:t>
            </a:r>
          </a:p>
          <a:p>
            <a:pPr lvl="1"/>
            <a:r>
              <a:rPr lang="en-US" altLang="en-US" dirty="0"/>
              <a:t>No</a:t>
            </a:r>
          </a:p>
          <a:p>
            <a:pPr lvl="1"/>
            <a:r>
              <a:rPr lang="en-US" altLang="en-US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886838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DFC832C-9FFD-F9E8-63C4-D98A87691D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r>
              <a:rPr lang="en-US" altLang="en-US" dirty="0"/>
              <a:t>Sept.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5438C6C-3D4E-24C2-021B-CDD23CE6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66547C1-9FCF-9BC3-1A41-1E00DB749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36130D0-F086-4CEF-9000-39C4C8D3A5A7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A18A3BE0-B42B-41F9-7BCF-EF5A26FC49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References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4E924D81-2867-4520-77A6-F91203C908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[1] </a:t>
            </a:r>
            <a:r>
              <a:rPr lang="en-US">
                <a:hlinkClick r:id="rId2"/>
              </a:rPr>
              <a:t>24/11-24-0575-01-0amp-p802-11bp-par.pdf</a:t>
            </a:r>
            <a:r>
              <a:rPr lang="en-US"/>
              <a:t> </a:t>
            </a:r>
          </a:p>
          <a:p>
            <a:r>
              <a:rPr lang="en-US" altLang="en-US"/>
              <a:t>[2] </a:t>
            </a:r>
            <a:r>
              <a:rPr lang="en-US" altLang="en-US">
                <a:hlinkClick r:id="rId3"/>
              </a:rPr>
              <a:t>11-24-1381-00-00bp-amp-device-power-status</a:t>
            </a:r>
            <a:endParaRPr lang="en-US" altLang="en-US"/>
          </a:p>
          <a:p>
            <a:r>
              <a:rPr lang="en-US" altLang="en-US"/>
              <a:t>[3] </a:t>
            </a:r>
            <a:r>
              <a:rPr lang="en-US" altLang="en-US">
                <a:hlinkClick r:id="rId4"/>
              </a:rPr>
              <a:t>11-24-1208-00-00bp-thoughts-on-the-amp-wpt-protocol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6731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FC7567D-A44E-D334-6A95-A3276DA1EC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r>
              <a:rPr lang="en-US" altLang="en-US" dirty="0"/>
              <a:t>Sept.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15355DE-3514-78FE-2A63-47FB85291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2952D1-AC21-4E1F-2AE3-E8F4E0538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6BB62297-C189-42CD-9ABF-A32F58629383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4228DFC9-6245-359C-9801-725647A10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Backup: Example of Power States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05DC19D-49F2-A9A6-AAB2-9A04CC1095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45704"/>
            <a:ext cx="7772400" cy="4550296"/>
          </a:xfrm>
        </p:spPr>
        <p:txBody>
          <a:bodyPr/>
          <a:lstStyle/>
          <a:p>
            <a:r>
              <a:rPr lang="en-US" altLang="en-US"/>
              <a:t>Mode 1: Minimal Power State (example: maintain memory powered up – maintain context, measures, etc.)</a:t>
            </a:r>
          </a:p>
          <a:p>
            <a:r>
              <a:rPr lang="en-US" altLang="en-US"/>
              <a:t>Mode 2: IoT functional (example: able to get a measure from sensor and store it in memory)</a:t>
            </a:r>
          </a:p>
          <a:p>
            <a:r>
              <a:rPr lang="en-US" altLang="en-US"/>
              <a:t>Mode 3: Fully functional (example: able to read current temperature and answer a query from reader/AP)</a:t>
            </a:r>
          </a:p>
          <a:p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5728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225896-576F-5897-A906-15816554B8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r>
              <a:rPr lang="en-US" altLang="en-US" dirty="0"/>
              <a:t>Sept.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33C17BC-5EDC-3275-EF8A-5F81572A8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E4D865B-CFBD-F1F5-B431-7EF371122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19438369-519A-4933-844F-51C1F547C39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8F450B45-0FCA-3A8D-CD37-28245A6E4E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Abstract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AABE56B-5410-AA7C-6BAB-35ACA4B948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en-US"/>
              <a:t>Proposal to add power requirement and feedback information in the WPT protocol.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0B2884-BF47-BD3F-DE3B-78E05DE6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r>
              <a:rPr lang="en-US" altLang="en-US" dirty="0"/>
              <a:t>Sept.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7CCC49E-E515-1358-1F38-1BD740D0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000E84-4A62-2E4A-9965-20CEE838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DB35953-6F99-F864-1750-8190C56AF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Background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A5F408C-A9B0-D7DF-2403-0B9119D44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GB" altLang="en-US"/>
              <a:t>For the AMP technology to be reliable, a WPT protocol is likely needed. [1]</a:t>
            </a:r>
            <a:endParaRPr lang="en-GB" altLang="en-US">
              <a:cs typeface="Times New Roman"/>
            </a:endParaRPr>
          </a:p>
          <a:p>
            <a:r>
              <a:rPr lang="en-GB" altLang="en-US"/>
              <a:t>Concerns expressed on the power consumption needed for WPT negotiation.</a:t>
            </a:r>
            <a:endParaRPr lang="en-GB" altLang="en-US">
              <a:cs typeface="Times New Roman"/>
            </a:endParaRPr>
          </a:p>
          <a:p>
            <a:endParaRPr lang="en-GB" altLang="en-US"/>
          </a:p>
          <a:p>
            <a:r>
              <a:rPr lang="en-GB" altLang="en-US"/>
              <a:t>[2] proposes STAs inform the AP about its power status</a:t>
            </a:r>
          </a:p>
          <a:p>
            <a:r>
              <a:rPr lang="en-GB" altLang="en-US"/>
              <a:t>[3] proposes different modes of WPT protocols</a:t>
            </a:r>
            <a:endParaRPr lang="en-GB" altLang="en-US">
              <a:cs typeface="Times New Roman"/>
            </a:endParaRPr>
          </a:p>
          <a:p>
            <a:endParaRPr lang="en-GB" altLang="en-US"/>
          </a:p>
          <a:p>
            <a:pPr marL="0" indent="0">
              <a:buNone/>
            </a:pPr>
            <a:endParaRPr lang="en-GB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0B2884-BF47-BD3F-DE3B-78E05DE6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r>
              <a:rPr lang="en-US" altLang="en-US" dirty="0"/>
              <a:t>Sept.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7CCC49E-E515-1358-1F38-1BD740D0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000E84-4A62-2E4A-9965-20CEE838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DB35953-6F99-F864-1750-8190C56AFE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Motivation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FA5F408C-A9B0-D7DF-2403-0B9119D44C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/>
              <a:t>WPT protocol should allow:</a:t>
            </a:r>
          </a:p>
          <a:p>
            <a:pPr lvl="1"/>
            <a:r>
              <a:rPr lang="en-GB" altLang="en-US"/>
              <a:t>Scheduling charging frames based on AMP STAs needs</a:t>
            </a:r>
          </a:p>
          <a:p>
            <a:pPr lvl="1"/>
            <a:r>
              <a:rPr lang="en-GB" altLang="en-US"/>
              <a:t>Optimizing duration of charging frames</a:t>
            </a:r>
          </a:p>
          <a:p>
            <a:endParaRPr lang="en-GB" altLang="en-US"/>
          </a:p>
          <a:p>
            <a:r>
              <a:rPr lang="en-GB" altLang="en-US"/>
              <a:t>WPT protocol should minimize AMP STA power consumption for negotiation</a:t>
            </a:r>
          </a:p>
          <a:p>
            <a:pPr marL="0" indent="0">
              <a:buNone/>
            </a:pPr>
            <a:endParaRPr lang="en-GB" altLang="en-US"/>
          </a:p>
          <a:p>
            <a:pPr lvl="1"/>
            <a:endParaRPr lang="en-GB" altLang="en-US"/>
          </a:p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0913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FC7567D-A44E-D334-6A95-A3276DA1EC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r>
              <a:rPr lang="en-US" altLang="en-US" dirty="0"/>
              <a:t>Sept.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15355DE-3514-78FE-2A63-47FB85291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12952D1-AC21-4E1F-2AE3-E8F4E0538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6BB62297-C189-42CD-9ABF-A32F58629383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4228DFC9-6245-359C-9801-725647A10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3792" y="709940"/>
            <a:ext cx="8316416" cy="1066800"/>
          </a:xfrm>
        </p:spPr>
        <p:txBody>
          <a:bodyPr/>
          <a:lstStyle/>
          <a:p>
            <a:r>
              <a:rPr lang="en-GB" altLang="en-US"/>
              <a:t>Assumptions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05DC19D-49F2-A9A6-AAB2-9A04CC1095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6913" y="1679823"/>
            <a:ext cx="7772400" cy="4114800"/>
          </a:xfrm>
        </p:spPr>
        <p:txBody>
          <a:bodyPr/>
          <a:lstStyle/>
          <a:p>
            <a:r>
              <a:rPr lang="en-US" altLang="en-US"/>
              <a:t>An AMP STA has different operating modes</a:t>
            </a:r>
            <a:endParaRPr lang="en-US"/>
          </a:p>
          <a:p>
            <a:pPr lvl="1"/>
            <a:r>
              <a:rPr lang="en-US" altLang="en-US" b="1"/>
              <a:t>Each mode with different power requirements</a:t>
            </a:r>
            <a:endParaRPr lang="en-US" b="1"/>
          </a:p>
          <a:p>
            <a:r>
              <a:rPr lang="en-US" altLang="en-US"/>
              <a:t>The AMP STA can evaluate:</a:t>
            </a:r>
            <a:endParaRPr lang="en-US" altLang="en-US">
              <a:cs typeface="Times New Roman"/>
            </a:endParaRPr>
          </a:p>
          <a:p>
            <a:pPr lvl="1"/>
            <a:r>
              <a:rPr lang="en-US" altLang="en-US"/>
              <a:t>its power needs (in the different modes)</a:t>
            </a:r>
            <a:endParaRPr lang="en-US" altLang="en-US">
              <a:cs typeface="Times New Roman"/>
            </a:endParaRPr>
          </a:p>
          <a:p>
            <a:pPr lvl="1"/>
            <a:r>
              <a:rPr lang="en-US" altLang="en-US"/>
              <a:t>the energy it has harvested from one or more energizing frames (or over a period of time) </a:t>
            </a:r>
          </a:p>
          <a:p>
            <a:r>
              <a:rPr lang="en-US" altLang="en-US"/>
              <a:t>An AMP AP or reader needs to provide power to multiple AMP STAs </a:t>
            </a:r>
            <a:endParaRPr lang="en-US" altLang="en-US">
              <a:cs typeface="Times New Roman"/>
            </a:endParaRPr>
          </a:p>
          <a:p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0B2884-BF47-BD3F-DE3B-78E05DE6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r>
              <a:rPr lang="en-US" altLang="en-US" dirty="0"/>
              <a:t>Sept.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7CCC49E-E515-1358-1F38-1BD740D0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000E84-4A62-2E4A-9965-20CEE838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4228DFC9-6245-359C-9801-725647A10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729618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dirty="0"/>
              <a:t>WPT Budget and Feedback Reporting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05DC19D-49F2-A9A6-AAB2-9A04CC109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8840"/>
            <a:ext cx="7772400" cy="3179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/>
              <a:t>WPT initial negotiation can happen during discovery</a:t>
            </a:r>
          </a:p>
          <a:p>
            <a:pPr lvl="1"/>
            <a:r>
              <a:rPr lang="en-US" altLang="en-US" dirty="0"/>
              <a:t>after that if the AMP STA detects changes, it gives feedback in data frames</a:t>
            </a:r>
            <a:endParaRPr lang="en-US" altLang="en-US" dirty="0">
              <a:cs typeface="Times New Roman"/>
            </a:endParaRPr>
          </a:p>
          <a:p>
            <a:r>
              <a:rPr lang="en-US" altLang="en-US" dirty="0"/>
              <a:t>WPT-negotiation-capable STAs inform the AP about:</a:t>
            </a:r>
            <a:endParaRPr lang="en-US" altLang="en-US" dirty="0">
              <a:cs typeface="Times New Roman"/>
            </a:endParaRPr>
          </a:p>
          <a:p>
            <a:pPr lvl="1"/>
            <a:r>
              <a:rPr lang="en-US" altLang="en-US" dirty="0">
                <a:cs typeface="Times New Roman"/>
              </a:rPr>
              <a:t>Their operating modes, and how often they switch</a:t>
            </a:r>
            <a:endParaRPr lang="en-US" altLang="en-US" dirty="0"/>
          </a:p>
          <a:p>
            <a:pPr lvl="1"/>
            <a:r>
              <a:rPr lang="en-US" altLang="en-US" dirty="0"/>
              <a:t>How much power they require in their operating modes </a:t>
            </a:r>
          </a:p>
          <a:p>
            <a:pPr lvl="1"/>
            <a:r>
              <a:rPr lang="en-US" altLang="en-US" dirty="0"/>
              <a:t>How much power they were able to harvest from the previous charging frame(s) (feedback)</a:t>
            </a:r>
            <a:endParaRPr lang="en-US" altLang="en-US" dirty="0">
              <a:cs typeface="Times New Roman"/>
            </a:endParaRPr>
          </a:p>
          <a:p>
            <a:r>
              <a:rPr lang="en-US" altLang="en-US" dirty="0"/>
              <a:t>AP uses this information:</a:t>
            </a:r>
          </a:p>
          <a:p>
            <a:pPr lvl="1"/>
            <a:r>
              <a:rPr lang="en-US" altLang="en-US" dirty="0"/>
              <a:t>to calculate the charging frame duration</a:t>
            </a:r>
            <a:endParaRPr lang="en-US" altLang="en-US" dirty="0">
              <a:cs typeface="Times New Roman"/>
            </a:endParaRPr>
          </a:p>
          <a:p>
            <a:pPr lvl="1"/>
            <a:r>
              <a:rPr lang="en-US" altLang="en-US" dirty="0"/>
              <a:t>to schedule charging of several AMP STAs</a:t>
            </a:r>
            <a:endParaRPr lang="en-US" altLang="en-US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0027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0B2884-BF47-BD3F-DE3B-78E05DE6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r>
              <a:rPr lang="en-US" altLang="en-US" dirty="0"/>
              <a:t>Sept.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7CCC49E-E515-1358-1F38-1BD740D0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000E84-4A62-2E4A-9965-20CEE838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4228DFC9-6245-359C-9801-725647A10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729618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/>
              <a:t>WPT Budget Reporting Example</a:t>
            </a:r>
          </a:p>
        </p:txBody>
      </p:sp>
      <p:pic>
        <p:nvPicPr>
          <p:cNvPr id="6" name="Graphic 5" descr="Wireless router outline">
            <a:extLst>
              <a:ext uri="{FF2B5EF4-FFF2-40B4-BE49-F238E27FC236}">
                <a16:creationId xmlns:a16="http://schemas.microsoft.com/office/drawing/2014/main" id="{150017D6-838D-CBE8-CB5F-E08FDABCFD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64568" y="1796418"/>
            <a:ext cx="914400" cy="914400"/>
          </a:xfrm>
          <a:prstGeom prst="rect">
            <a:avLst/>
          </a:prstGeom>
        </p:spPr>
      </p:pic>
      <p:pic>
        <p:nvPicPr>
          <p:cNvPr id="8" name="Graphic 7" descr="Internet Of Things outline">
            <a:extLst>
              <a:ext uri="{FF2B5EF4-FFF2-40B4-BE49-F238E27FC236}">
                <a16:creationId xmlns:a16="http://schemas.microsoft.com/office/drawing/2014/main" id="{58CA68FF-4E63-86F4-C267-6C5AEF7BB4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811008" y="1796418"/>
            <a:ext cx="914400" cy="914400"/>
          </a:xfrm>
          <a:prstGeom prst="rect">
            <a:avLst/>
          </a:prstGeom>
        </p:spPr>
      </p:pic>
      <p:pic>
        <p:nvPicPr>
          <p:cNvPr id="9" name="Graphic 8" descr="Internet Of Things outline">
            <a:extLst>
              <a:ext uri="{FF2B5EF4-FFF2-40B4-BE49-F238E27FC236}">
                <a16:creationId xmlns:a16="http://schemas.microsoft.com/office/drawing/2014/main" id="{C060667C-0291-A52C-F872-3A2BE1B6CA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887788" y="1796418"/>
            <a:ext cx="914400" cy="9144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8068C38-9A7C-1990-00FF-0CB31348301B}"/>
              </a:ext>
            </a:extLst>
          </p:cNvPr>
          <p:cNvSpPr/>
          <p:nvPr/>
        </p:nvSpPr>
        <p:spPr bwMode="auto">
          <a:xfrm>
            <a:off x="1143000" y="2870200"/>
            <a:ext cx="6451600" cy="330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Charging frame – AP transmit at x dBm for y us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751B4C5-5420-137B-3995-D5D2EB2E44EC}"/>
              </a:ext>
            </a:extLst>
          </p:cNvPr>
          <p:cNvSpPr/>
          <p:nvPr/>
        </p:nvSpPr>
        <p:spPr bwMode="auto">
          <a:xfrm>
            <a:off x="1143000" y="3506787"/>
            <a:ext cx="6451600" cy="3540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/>
              <a:t>Poll for new AMP STAs</a:t>
            </a: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559445-B713-99B7-FC22-E1F83605BC80}"/>
              </a:ext>
            </a:extLst>
          </p:cNvPr>
          <p:cNvSpPr txBox="1"/>
          <p:nvPr/>
        </p:nvSpPr>
        <p:spPr>
          <a:xfrm>
            <a:off x="1257840" y="1546019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D4A58-1785-90D6-2891-A99F8BE0644A}"/>
              </a:ext>
            </a:extLst>
          </p:cNvPr>
          <p:cNvSpPr txBox="1"/>
          <p:nvPr/>
        </p:nvSpPr>
        <p:spPr>
          <a:xfrm>
            <a:off x="3901027" y="1599110"/>
            <a:ext cx="9741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AMP STA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5E8A1E-9F39-EC92-3C39-FE5FD5E0A6AF}"/>
              </a:ext>
            </a:extLst>
          </p:cNvPr>
          <p:cNvSpPr txBox="1"/>
          <p:nvPr/>
        </p:nvSpPr>
        <p:spPr>
          <a:xfrm>
            <a:off x="6764972" y="1599110"/>
            <a:ext cx="9741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AMP STA 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DA69F23-B382-4C0D-F6D3-F135A49A6002}"/>
              </a:ext>
            </a:extLst>
          </p:cNvPr>
          <p:cNvSpPr/>
          <p:nvPr/>
        </p:nvSpPr>
        <p:spPr bwMode="auto">
          <a:xfrm>
            <a:off x="1143000" y="4214813"/>
            <a:ext cx="6451600" cy="99409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Times New Roman"/>
                <a:cs typeface="Times New Roman"/>
              </a:rPr>
              <a:t>Poll response from AMP STA1 :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latin typeface="Times New Roman"/>
                <a:cs typeface="Times New Roman"/>
              </a:rPr>
              <a:t>-</a:t>
            </a:r>
            <a:r>
              <a:rPr lang="en-US" sz="1100" dirty="0">
                <a:latin typeface="Times New Roman"/>
                <a:cs typeface="Times New Roman"/>
              </a:rPr>
              <a:t>energy harvested from charging frame 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sz="1100" dirty="0">
                <a:latin typeface="Times New Roman"/>
                <a:cs typeface="Times New Roman"/>
              </a:rPr>
              <a:t>Energy required in mode 1 every how many </a:t>
            </a:r>
            <a:r>
              <a:rPr lang="en-US" sz="1100" dirty="0" err="1">
                <a:latin typeface="Times New Roman"/>
                <a:cs typeface="Times New Roman"/>
              </a:rPr>
              <a:t>ms</a:t>
            </a:r>
            <a:endParaRPr lang="en-US" sz="1100" dirty="0">
              <a:latin typeface="Times New Roman"/>
              <a:cs typeface="Times New Roman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effectLst/>
                <a:latin typeface="Times New Roman"/>
                <a:cs typeface="Times New Roman"/>
              </a:rPr>
              <a:t>Energy required in mode 2 every how many </a:t>
            </a:r>
            <a:r>
              <a:rPr kumimoji="0" lang="en-US" sz="1100" b="0" i="0" u="none" strike="noStrike" cap="none" normalizeH="0" baseline="0" dirty="0" err="1">
                <a:ln>
                  <a:noFill/>
                </a:ln>
                <a:effectLst/>
                <a:latin typeface="Times New Roman"/>
                <a:cs typeface="Times New Roman"/>
              </a:rPr>
              <a:t>ms</a:t>
            </a:r>
            <a:endParaRPr kumimoji="0" lang="en-US" sz="1100" b="0" i="0" u="none" strike="noStrike" cap="none" normalizeH="0" baseline="0" dirty="0">
              <a:ln>
                <a:noFill/>
              </a:ln>
              <a:effectLst/>
              <a:latin typeface="Times New Roman"/>
              <a:cs typeface="Times New Roman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sz="1100" dirty="0">
                <a:latin typeface="Times New Roman"/>
                <a:cs typeface="Times New Roman"/>
              </a:rPr>
              <a:t>Energy required in mode 3 every how many </a:t>
            </a:r>
            <a:r>
              <a:rPr lang="en-US" sz="1100" dirty="0" err="1">
                <a:latin typeface="Times New Roman"/>
                <a:cs typeface="Times New Roman"/>
              </a:rPr>
              <a:t>ms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9034395-FD61-BE0E-1719-9E0D344FCA07}"/>
              </a:ext>
            </a:extLst>
          </p:cNvPr>
          <p:cNvSpPr/>
          <p:nvPr/>
        </p:nvSpPr>
        <p:spPr bwMode="auto">
          <a:xfrm>
            <a:off x="4344988" y="4218304"/>
            <a:ext cx="3249612" cy="99409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Poll response from AMP STA2 :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-energy harvested from charging frame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sz="1100" dirty="0"/>
              <a:t>Energy required in mode 1 every how many </a:t>
            </a:r>
            <a:r>
              <a:rPr lang="en-US" sz="1100" dirty="0" err="1"/>
              <a:t>ms</a:t>
            </a:r>
            <a:endParaRPr lang="en-US" sz="1100" dirty="0"/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Energy required in mode 2 every how many </a:t>
            </a:r>
            <a:r>
              <a:rPr kumimoji="0" lang="en-US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ms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sz="1100" dirty="0"/>
              <a:t>Energy required in mode 3 every how many </a:t>
            </a:r>
            <a:r>
              <a:rPr lang="en-US" sz="1100" dirty="0" err="1"/>
              <a:t>ms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933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0B2884-BF47-BD3F-DE3B-78E05DE6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r>
              <a:rPr lang="en-US" altLang="en-US" dirty="0"/>
              <a:t>Sept.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7CCC49E-E515-1358-1F38-1BD740D0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000E84-4A62-2E4A-9965-20CEE838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4228DFC9-6245-359C-9801-725647A10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729618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dirty="0"/>
              <a:t>WPT Feedback Reporting Example</a:t>
            </a:r>
          </a:p>
        </p:txBody>
      </p:sp>
      <p:pic>
        <p:nvPicPr>
          <p:cNvPr id="6" name="Graphic 5" descr="Wireless router outline">
            <a:extLst>
              <a:ext uri="{FF2B5EF4-FFF2-40B4-BE49-F238E27FC236}">
                <a16:creationId xmlns:a16="http://schemas.microsoft.com/office/drawing/2014/main" id="{150017D6-838D-CBE8-CB5F-E08FDABCFD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64568" y="1796418"/>
            <a:ext cx="914400" cy="914400"/>
          </a:xfrm>
          <a:prstGeom prst="rect">
            <a:avLst/>
          </a:prstGeom>
        </p:spPr>
      </p:pic>
      <p:pic>
        <p:nvPicPr>
          <p:cNvPr id="8" name="Graphic 7" descr="Internet Of Things outline">
            <a:extLst>
              <a:ext uri="{FF2B5EF4-FFF2-40B4-BE49-F238E27FC236}">
                <a16:creationId xmlns:a16="http://schemas.microsoft.com/office/drawing/2014/main" id="{58CA68FF-4E63-86F4-C267-6C5AEF7BB4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811008" y="1796418"/>
            <a:ext cx="914400" cy="914400"/>
          </a:xfrm>
          <a:prstGeom prst="rect">
            <a:avLst/>
          </a:prstGeom>
        </p:spPr>
      </p:pic>
      <p:pic>
        <p:nvPicPr>
          <p:cNvPr id="9" name="Graphic 8" descr="Internet Of Things outline">
            <a:extLst>
              <a:ext uri="{FF2B5EF4-FFF2-40B4-BE49-F238E27FC236}">
                <a16:creationId xmlns:a16="http://schemas.microsoft.com/office/drawing/2014/main" id="{C060667C-0291-A52C-F872-3A2BE1B6CA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887788" y="1796418"/>
            <a:ext cx="914400" cy="9144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E8068C38-9A7C-1990-00FF-0CB31348301B}"/>
              </a:ext>
            </a:extLst>
          </p:cNvPr>
          <p:cNvSpPr/>
          <p:nvPr/>
        </p:nvSpPr>
        <p:spPr bwMode="auto">
          <a:xfrm>
            <a:off x="1143000" y="2870200"/>
            <a:ext cx="6451600" cy="330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Charging frame – AP transmit at x dBm for y us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751B4C5-5420-137B-3995-D5D2EB2E44EC}"/>
              </a:ext>
            </a:extLst>
          </p:cNvPr>
          <p:cNvSpPr/>
          <p:nvPr/>
        </p:nvSpPr>
        <p:spPr bwMode="auto">
          <a:xfrm>
            <a:off x="1143000" y="3506787"/>
            <a:ext cx="6451600" cy="3540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Poll for AMP STAs data from AMP STA1 and AMP STA2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559445-B713-99B7-FC22-E1F83605BC80}"/>
              </a:ext>
            </a:extLst>
          </p:cNvPr>
          <p:cNvSpPr txBox="1"/>
          <p:nvPr/>
        </p:nvSpPr>
        <p:spPr>
          <a:xfrm>
            <a:off x="1257840" y="1546019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D4A58-1785-90D6-2891-A99F8BE0644A}"/>
              </a:ext>
            </a:extLst>
          </p:cNvPr>
          <p:cNvSpPr txBox="1"/>
          <p:nvPr/>
        </p:nvSpPr>
        <p:spPr>
          <a:xfrm>
            <a:off x="3901027" y="1599110"/>
            <a:ext cx="9741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AMP STA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5E8A1E-9F39-EC92-3C39-FE5FD5E0A6AF}"/>
              </a:ext>
            </a:extLst>
          </p:cNvPr>
          <p:cNvSpPr txBox="1"/>
          <p:nvPr/>
        </p:nvSpPr>
        <p:spPr>
          <a:xfrm>
            <a:off x="6764972" y="1599110"/>
            <a:ext cx="9741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AMP STA 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DA69F23-B382-4C0D-F6D3-F135A49A6002}"/>
              </a:ext>
            </a:extLst>
          </p:cNvPr>
          <p:cNvSpPr/>
          <p:nvPr/>
        </p:nvSpPr>
        <p:spPr bwMode="auto">
          <a:xfrm>
            <a:off x="1143000" y="4214814"/>
            <a:ext cx="6451600" cy="6619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Times New Roman"/>
                <a:cs typeface="Times New Roman"/>
              </a:rPr>
              <a:t>Poll response from AMP1 STA: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effectLst/>
                <a:latin typeface="Times New Roman"/>
                <a:cs typeface="Times New Roman"/>
              </a:rPr>
              <a:t>-   </a:t>
            </a:r>
            <a:r>
              <a:rPr kumimoji="0" lang="en-US" sz="1100" b="0" i="0" u="none" strike="noStrike" cap="none" normalizeH="0" baseline="0" dirty="0">
                <a:ln>
                  <a:noFill/>
                </a:ln>
                <a:effectLst/>
                <a:latin typeface="Times New Roman"/>
                <a:cs typeface="Times New Roman"/>
              </a:rPr>
              <a:t>E</a:t>
            </a:r>
            <a:r>
              <a:rPr lang="en-US" sz="1100" dirty="0">
                <a:latin typeface="Times New Roman"/>
                <a:cs typeface="Times New Roman"/>
              </a:rPr>
              <a:t>nergy harvested from charging frame (optional)</a:t>
            </a:r>
          </a:p>
          <a:p>
            <a:pPr marR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100" dirty="0">
                <a:latin typeface="Times New Roman"/>
                <a:cs typeface="Times New Roman"/>
              </a:rPr>
              <a:t>-   Data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9034395-FD61-BE0E-1719-9E0D344FCA07}"/>
              </a:ext>
            </a:extLst>
          </p:cNvPr>
          <p:cNvSpPr/>
          <p:nvPr/>
        </p:nvSpPr>
        <p:spPr bwMode="auto">
          <a:xfrm>
            <a:off x="4344988" y="4218305"/>
            <a:ext cx="3249612" cy="6584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Poll response from AMP STA2 :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-   Energy harvested from charging frame (optional)</a:t>
            </a:r>
          </a:p>
          <a:p>
            <a:pPr marL="171450" marR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sz="1100" dirty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522459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90B2884-BF47-BD3F-DE3B-78E05DE6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13098" cy="276999"/>
          </a:xfrm>
        </p:spPr>
        <p:txBody>
          <a:bodyPr/>
          <a:lstStyle/>
          <a:p>
            <a:r>
              <a:rPr lang="en-US" altLang="en-US" dirty="0"/>
              <a:t>Sept. 2024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7CCC49E-E515-1358-1F38-1BD740D0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altLang="en-US"/>
              <a:t>U. Campiglio et al, Cisco</a:t>
            </a: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9000E84-4A62-2E4A-9965-20CEE8383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4C58A2D-6DDC-4D47-9A5B-6FC4BAEBDC29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228DFC9-6245-359C-9801-725647A10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05DC19D-49F2-A9A6-AAB2-9A04CC1095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662" y="1918847"/>
            <a:ext cx="7772400" cy="4550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/>
              <a:t>We suggest creating a WPT negotiation protocol for the AMP STA to share its power needs (amount and frequency) and the currently harvested energy with the AP.</a:t>
            </a:r>
          </a:p>
          <a:p>
            <a:r>
              <a:rPr lang="en-US" altLang="en-US" dirty="0"/>
              <a:t>AP can avoid sending too long charging frame if no need (except for discovery)</a:t>
            </a:r>
          </a:p>
          <a:p>
            <a:r>
              <a:rPr lang="en-US" altLang="en-US" dirty="0"/>
              <a:t>AP can schedule charging frames dynamically</a:t>
            </a:r>
          </a:p>
          <a:p>
            <a:r>
              <a:rPr lang="en-US" altLang="en-US" dirty="0"/>
              <a:t>Format of such WPT protocol is TBD.</a:t>
            </a:r>
          </a:p>
        </p:txBody>
      </p:sp>
    </p:spTree>
    <p:extLst>
      <p:ext uri="{BB962C8B-B14F-4D97-AF65-F5344CB8AC3E}">
        <p14:creationId xmlns:p14="http://schemas.microsoft.com/office/powerpoint/2010/main" val="406086802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332</TotalTime>
  <Words>1150</Words>
  <Application>Microsoft Office PowerPoint</Application>
  <PresentationFormat>On-screen Show (4:3)</PresentationFormat>
  <Paragraphs>169</Paragraphs>
  <Slides>14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802-11-Submission</vt:lpstr>
      <vt:lpstr>Microsoft Word 97 - 2003 Document</vt:lpstr>
      <vt:lpstr>AMP Power Budget Negotiation</vt:lpstr>
      <vt:lpstr>Abstract</vt:lpstr>
      <vt:lpstr>Background</vt:lpstr>
      <vt:lpstr>Motivation</vt:lpstr>
      <vt:lpstr>Assumptions</vt:lpstr>
      <vt:lpstr>PowerPoint Presentation</vt:lpstr>
      <vt:lpstr>PowerPoint Presentation</vt:lpstr>
      <vt:lpstr>PowerPoint Presentation</vt:lpstr>
      <vt:lpstr>Summary</vt:lpstr>
      <vt:lpstr>Discussion and Feedback</vt:lpstr>
      <vt:lpstr>Straw Poll 1</vt:lpstr>
      <vt:lpstr>Straw Poll 2</vt:lpstr>
      <vt:lpstr>References</vt:lpstr>
      <vt:lpstr>Backup: Example of Power States</vt:lpstr>
    </vt:vector>
  </TitlesOfParts>
  <Company>Cisco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AMP Power Budget Negotiation</dc:title>
  <dc:creator>ucampigl@cisco.com</dc:creator>
  <cp:lastModifiedBy>Ugo Campiglio (ucampigl)</cp:lastModifiedBy>
  <cp:revision>4</cp:revision>
  <cp:lastPrinted>1998-02-10T13:28:06Z</cp:lastPrinted>
  <dcterms:created xsi:type="dcterms:W3CDTF">2024-02-27T14:39:28Z</dcterms:created>
  <dcterms:modified xsi:type="dcterms:W3CDTF">2024-09-12T22:18:41Z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8f49a32-fde3-48a5-9266-b5b0972a22dc_Enabled">
    <vt:lpwstr>true</vt:lpwstr>
  </property>
  <property fmtid="{D5CDD505-2E9C-101B-9397-08002B2CF9AE}" pid="3" name="MSIP_Label_c8f49a32-fde3-48a5-9266-b5b0972a22dc_SetDate">
    <vt:lpwstr>2024-08-16T15:17:04Z</vt:lpwstr>
  </property>
  <property fmtid="{D5CDD505-2E9C-101B-9397-08002B2CF9AE}" pid="4" name="MSIP_Label_c8f49a32-fde3-48a5-9266-b5b0972a22dc_Method">
    <vt:lpwstr>Standard</vt:lpwstr>
  </property>
  <property fmtid="{D5CDD505-2E9C-101B-9397-08002B2CF9AE}" pid="5" name="MSIP_Label_c8f49a32-fde3-48a5-9266-b5b0972a22dc_Name">
    <vt:lpwstr>Cisco Confidential</vt:lpwstr>
  </property>
  <property fmtid="{D5CDD505-2E9C-101B-9397-08002B2CF9AE}" pid="6" name="MSIP_Label_c8f49a32-fde3-48a5-9266-b5b0972a22dc_SiteId">
    <vt:lpwstr>5ae1af62-9505-4097-a69a-c1553ef7840e</vt:lpwstr>
  </property>
  <property fmtid="{D5CDD505-2E9C-101B-9397-08002B2CF9AE}" pid="7" name="MSIP_Label_c8f49a32-fde3-48a5-9266-b5b0972a22dc_ActionId">
    <vt:lpwstr>6966e59f-6f69-445e-9a61-779b825303d0</vt:lpwstr>
  </property>
  <property fmtid="{D5CDD505-2E9C-101B-9397-08002B2CF9AE}" pid="8" name="MSIP_Label_c8f49a32-fde3-48a5-9266-b5b0972a22dc_ContentBits">
    <vt:lpwstr>2</vt:lpwstr>
  </property>
  <property fmtid="{D5CDD505-2E9C-101B-9397-08002B2CF9AE}" pid="9" name="ClassificationContentMarkingFooterLocations">
    <vt:lpwstr>802-11-Submission:3</vt:lpwstr>
  </property>
  <property fmtid="{D5CDD505-2E9C-101B-9397-08002B2CF9AE}" pid="10" name="ClassificationContentMarkingFooterText">
    <vt:lpwstr>Cisco Confidential</vt:lpwstr>
  </property>
</Properties>
</file>