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70" r:id="rId3"/>
    <p:sldId id="278" r:id="rId4"/>
    <p:sldId id="279" r:id="rId5"/>
    <p:sldId id="282" r:id="rId6"/>
    <p:sldId id="281" r:id="rId7"/>
    <p:sldId id="267" r:id="rId8"/>
    <p:sldId id="269" r:id="rId9"/>
    <p:sldId id="283" r:id="rId10"/>
    <p:sldId id="265" r:id="rId11"/>
    <p:sldId id="274" r:id="rId12"/>
    <p:sldId id="262" r:id="rId13"/>
    <p:sldId id="26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包占京" initials="包占京" lastIdx="1" clrIdx="0">
    <p:extLst>
      <p:ext uri="{19B8F6BF-5375-455C-9EA6-DF929625EA0E}">
        <p15:presenceInfo xmlns:p15="http://schemas.microsoft.com/office/powerpoint/2012/main" userId="S-1-5-21-1495940435-1635398450-2130403006-8454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5" autoAdjust="0"/>
    <p:restoredTop sz="93808" autoAdjust="0"/>
  </p:normalViewPr>
  <p:slideViewPr>
    <p:cSldViewPr>
      <p:cViewPr varScale="1">
        <p:scale>
          <a:sx n="155" d="100"/>
          <a:sy n="155" d="100"/>
        </p:scale>
        <p:origin x="136" y="8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123" d="100"/>
          <a:sy n="123" d="100"/>
        </p:scale>
        <p:origin x="4944"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11ah AID</a:t>
            </a:r>
            <a:r>
              <a:rPr lang="zh-CN" altLang="en-US" dirty="0"/>
              <a:t>：</a:t>
            </a:r>
            <a:r>
              <a:rPr lang="en-US" altLang="zh-CN" dirty="0"/>
              <a:t>page</a:t>
            </a:r>
            <a:r>
              <a:rPr lang="zh-CN" altLang="en-US" dirty="0"/>
              <a:t>、</a:t>
            </a:r>
            <a:r>
              <a:rPr lang="en-US" altLang="zh-CN" dirty="0"/>
              <a:t>block</a:t>
            </a:r>
            <a:r>
              <a:rPr lang="zh-CN" altLang="en-US" dirty="0"/>
              <a:t>、</a:t>
            </a:r>
            <a:r>
              <a:rPr lang="en-US" altLang="zh-CN" dirty="0"/>
              <a:t>sub-block</a:t>
            </a:r>
            <a:r>
              <a:rPr lang="zh-CN" altLang="en-US" dirty="0"/>
              <a:t>。。。。。</a:t>
            </a:r>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092043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Considering the implementation of relay, both AP and non-AP STA can serve as readers</a:t>
            </a:r>
          </a:p>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569806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Considering the implementation of relay, both AP and non-AP STA can serve as readers</a:t>
            </a:r>
          </a:p>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439754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0025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zh-CN" altLang="en-US"/>
              <a:t>单击此处编辑母版标题样式</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en-GB"/>
          </a:p>
        </p:txBody>
      </p:sp>
      <p:sp>
        <p:nvSpPr>
          <p:cNvPr id="4" name="Date Placeholder 3"/>
          <p:cNvSpPr>
            <a:spLocks noGrp="1"/>
          </p:cNvSpPr>
          <p:nvPr>
            <p:ph type="dt" idx="10"/>
          </p:nvPr>
        </p:nvSpPr>
        <p:spPr/>
        <p:txBody>
          <a:bodyPr/>
          <a:lstStyle>
            <a:lvl1pPr>
              <a:defRPr/>
            </a:lvl1pPr>
          </a:lstStyle>
          <a:p>
            <a:r>
              <a:rPr lang="en-US" altLang="zh-CN" dirty="0"/>
              <a:t>September 2024</a:t>
            </a:r>
            <a:endParaRPr lang="en-GB" altLang="zh-CN"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1560</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776697" y="666958"/>
            <a:ext cx="10714805"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Follow up on capability</a:t>
            </a:r>
            <a:r>
              <a:rPr lang="en-GB" dirty="0"/>
              <a:t> report and ID allocation for AMP STA</a:t>
            </a:r>
          </a:p>
        </p:txBody>
      </p:sp>
      <p:sp>
        <p:nvSpPr>
          <p:cNvPr id="3074" name="Rectangle 2"/>
          <p:cNvSpPr>
            <a:spLocks noGrp="1" noChangeArrowheads="1"/>
          </p:cNvSpPr>
          <p:nvPr>
            <p:ph type="subTitle" idx="1"/>
          </p:nvPr>
        </p:nvSpPr>
        <p:spPr>
          <a:xfrm>
            <a:off x="1828800" y="186857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2024-09-04</a:t>
            </a:r>
          </a:p>
        </p:txBody>
      </p:sp>
      <p:sp>
        <p:nvSpPr>
          <p:cNvPr id="6" name="Date Placeholder 3"/>
          <p:cNvSpPr>
            <a:spLocks noGrp="1"/>
          </p:cNvSpPr>
          <p:nvPr>
            <p:ph type="dt" idx="10"/>
          </p:nvPr>
        </p:nvSpPr>
        <p:spPr/>
        <p:txBody>
          <a:bodyPr/>
          <a:lstStyle/>
          <a:p>
            <a:r>
              <a:rPr lang="en-US" dirty="0"/>
              <a:t>September 2024</a:t>
            </a:r>
            <a:endParaRPr lang="en-GB" dirty="0"/>
          </a:p>
        </p:txBody>
      </p:sp>
      <p:sp>
        <p:nvSpPr>
          <p:cNvPr id="7" name="Footer Placeholder 4"/>
          <p:cNvSpPr>
            <a:spLocks noGrp="1"/>
          </p:cNvSpPr>
          <p:nvPr>
            <p:ph type="ftr" idx="11"/>
          </p:nvPr>
        </p:nvSpPr>
        <p:spPr/>
        <p:txBody>
          <a:bodyPr/>
          <a:lstStyle/>
          <a:p>
            <a:r>
              <a:rPr lang="en-GB" dirty="0" err="1"/>
              <a:t>Zhanjing</a:t>
            </a:r>
            <a:r>
              <a:rPr lang="en-GB" dirty="0"/>
              <a:t> Bao, TCL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89203354"/>
              </p:ext>
            </p:extLst>
          </p:nvPr>
        </p:nvGraphicFramePr>
        <p:xfrm>
          <a:off x="995363" y="2900363"/>
          <a:ext cx="10221912" cy="2479675"/>
        </p:xfrm>
        <a:graphic>
          <a:graphicData uri="http://schemas.openxmlformats.org/presentationml/2006/ole">
            <mc:AlternateContent xmlns:mc="http://schemas.openxmlformats.org/markup-compatibility/2006">
              <mc:Choice xmlns:v="urn:schemas-microsoft-com:vml" Requires="v">
                <p:oleObj name="Document" r:id="rId3" imgW="10507181" imgH="2539535" progId="Word.Document.8">
                  <p:embed/>
                </p:oleObj>
              </mc:Choice>
              <mc:Fallback>
                <p:oleObj name="Document" r:id="rId3" imgW="10507181" imgH="2539535" progId="Word.Document.8">
                  <p:embed/>
                  <p:pic>
                    <p:nvPicPr>
                      <p:cNvPr id="0" name="Picture 3"/>
                      <p:cNvPicPr>
                        <a:picLocks noChangeAspect="1" noChangeArrowheads="1"/>
                      </p:cNvPicPr>
                      <p:nvPr/>
                    </p:nvPicPr>
                    <p:blipFill>
                      <a:blip r:embed="rId4"/>
                      <a:srcRect/>
                      <a:stretch>
                        <a:fillRect/>
                      </a:stretch>
                    </p:blipFill>
                    <p:spPr bwMode="auto">
                      <a:xfrm>
                        <a:off x="995363" y="2900363"/>
                        <a:ext cx="10221912" cy="2479675"/>
                      </a:xfrm>
                      <a:prstGeom prst="rect">
                        <a:avLst/>
                      </a:prstGeom>
                      <a:noFill/>
                    </p:spPr>
                  </p:pic>
                </p:oleObj>
              </mc:Fallback>
            </mc:AlternateContent>
          </a:graphicData>
        </a:graphic>
      </p:graphicFrame>
      <p:sp>
        <p:nvSpPr>
          <p:cNvPr id="3076" name="Rectangle 4"/>
          <p:cNvSpPr>
            <a:spLocks noChangeArrowheads="1"/>
          </p:cNvSpPr>
          <p:nvPr/>
        </p:nvSpPr>
        <p:spPr bwMode="auto">
          <a:xfrm>
            <a:off x="995363" y="248838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idx="1"/>
          </p:nvPr>
        </p:nvSpPr>
        <p:spPr>
          <a:xfrm>
            <a:off x="914401" y="1751015"/>
            <a:ext cx="10361084" cy="4486297"/>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zh-CN" b="0" dirty="0"/>
              <a:t>In [5], w</a:t>
            </a:r>
            <a:r>
              <a:rPr lang="en-US" b="0" dirty="0"/>
              <a:t>e discussed the necessity and methods of capability report and ID allocation for AMP STAs</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In this contribution, we further discussed which capability information may need to be reported and how the capability collection procedure can be used as one of the identification methods for AMP STAs</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In addition, based on potential benefits, we also discussed the details of ID allocation, including solutions to the multi reader problem and preliminary ideas for the ID update</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altLang="zh-CN" b="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10</a:t>
            </a:fld>
            <a:endParaRPr lang="en-GB"/>
          </a:p>
        </p:txBody>
      </p:sp>
      <p:sp>
        <p:nvSpPr>
          <p:cNvPr id="2" name="页脚占位符 4">
            <a:extLst>
              <a:ext uri="{FF2B5EF4-FFF2-40B4-BE49-F238E27FC236}">
                <a16:creationId xmlns:a16="http://schemas.microsoft.com/office/drawing/2014/main" id="{C17B5625-C6F0-1270-EA51-E83CAF185672}"/>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3" name="Title 1">
            <a:extLst>
              <a:ext uri="{FF2B5EF4-FFF2-40B4-BE49-F238E27FC236}">
                <a16:creationId xmlns:a16="http://schemas.microsoft.com/office/drawing/2014/main" id="{C1FBF95E-7E84-4E3D-8DB3-29B749B16EC3}"/>
              </a:ext>
            </a:extLst>
          </p:cNvPr>
          <p:cNvSpPr>
            <a:spLocks noGrp="1"/>
          </p:cNvSpPr>
          <p:nvPr>
            <p:ph type="title"/>
          </p:nvPr>
        </p:nvSpPr>
        <p:spPr bwMode="auto">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dirty="0"/>
              <a:t>Summary</a:t>
            </a:r>
          </a:p>
        </p:txBody>
      </p:sp>
      <p:sp>
        <p:nvSpPr>
          <p:cNvPr id="5" name="Date Placeholder 3">
            <a:extLst>
              <a:ext uri="{FF2B5EF4-FFF2-40B4-BE49-F238E27FC236}">
                <a16:creationId xmlns:a16="http://schemas.microsoft.com/office/drawing/2014/main" id="{74667DCA-ED1A-4B61-18FE-B5AEA6FFE359}"/>
              </a:ext>
            </a:extLst>
          </p:cNvPr>
          <p:cNvSpPr>
            <a:spLocks noGrp="1"/>
          </p:cNvSpPr>
          <p:nvPr/>
        </p:nvSpPr>
        <p:spPr bwMode="auto">
          <a:xfrm>
            <a:off x="914401"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Tree>
    <p:extLst>
      <p:ext uri="{BB962C8B-B14F-4D97-AF65-F5344CB8AC3E}">
        <p14:creationId xmlns:p14="http://schemas.microsoft.com/office/powerpoint/2010/main" val="16097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3E79CE-3902-BDCD-8902-E8AAC67B7FFC}"/>
              </a:ext>
            </a:extLst>
          </p:cNvPr>
          <p:cNvSpPr>
            <a:spLocks noGrp="1"/>
          </p:cNvSpPr>
          <p:nvPr>
            <p:ph type="title"/>
          </p:nvPr>
        </p:nvSpPr>
        <p:spPr/>
        <p:txBody>
          <a:bodyPr/>
          <a:lstStyle/>
          <a:p>
            <a:r>
              <a:rPr lang="en-US" altLang="zh-CN" dirty="0"/>
              <a:t>SP1</a:t>
            </a:r>
            <a:endParaRPr lang="zh-CN" altLang="en-US" dirty="0"/>
          </a:p>
        </p:txBody>
      </p:sp>
      <p:sp>
        <p:nvSpPr>
          <p:cNvPr id="3" name="内容占位符 2">
            <a:extLst>
              <a:ext uri="{FF2B5EF4-FFF2-40B4-BE49-F238E27FC236}">
                <a16:creationId xmlns:a16="http://schemas.microsoft.com/office/drawing/2014/main" id="{F33E524C-301D-5D4D-7577-37FB7B10055F}"/>
              </a:ext>
            </a:extLst>
          </p:cNvPr>
          <p:cNvSpPr>
            <a:spLocks noGrp="1"/>
          </p:cNvSpPr>
          <p:nvPr>
            <p:ph idx="1"/>
          </p:nvPr>
        </p:nvSpPr>
        <p:spPr/>
        <p:txBody>
          <a:bodyPr/>
          <a:lstStyle/>
          <a:p>
            <a:pPr marL="457200" indent="-457200">
              <a:buFont typeface="Arial" panose="020B0604020202020204" pitchFamily="34" charset="0"/>
              <a:buChar char="•"/>
            </a:pPr>
            <a:r>
              <a:rPr lang="en-US" altLang="zh-CN" dirty="0"/>
              <a:t>Do you agree to add the following text to </a:t>
            </a:r>
            <a:r>
              <a:rPr lang="en-US" altLang="zh-CN" dirty="0" err="1"/>
              <a:t>TGbp</a:t>
            </a:r>
            <a:r>
              <a:rPr lang="en-US" altLang="zh-CN" dirty="0"/>
              <a:t> SFD?</a:t>
            </a:r>
          </a:p>
          <a:p>
            <a:r>
              <a:rPr lang="en-US" altLang="zh-CN" b="0" dirty="0"/>
              <a:t>AMP STAs shall report capability information to an AMP AP or reader</a:t>
            </a:r>
          </a:p>
          <a:p>
            <a:endParaRPr lang="en-US" altLang="zh-CN" b="0" dirty="0"/>
          </a:p>
          <a:p>
            <a:pPr marL="0" indent="0"/>
            <a:r>
              <a:rPr lang="en-US" altLang="zh-CN" b="0" dirty="0"/>
              <a:t>Note: The detailed capability information is TBD.</a:t>
            </a:r>
          </a:p>
          <a:p>
            <a:pPr marL="0" indent="0"/>
            <a:endParaRPr lang="en-US" altLang="zh-CN" dirty="0"/>
          </a:p>
          <a:p>
            <a:pPr marL="0" indent="0"/>
            <a:r>
              <a:rPr lang="en-US" altLang="zh-CN" dirty="0"/>
              <a:t>Y/N/A</a:t>
            </a:r>
          </a:p>
          <a:p>
            <a:endParaRPr lang="zh-CN" altLang="en-US" dirty="0"/>
          </a:p>
        </p:txBody>
      </p:sp>
      <p:sp>
        <p:nvSpPr>
          <p:cNvPr id="4" name="灯片编号占位符 3">
            <a:extLst>
              <a:ext uri="{FF2B5EF4-FFF2-40B4-BE49-F238E27FC236}">
                <a16:creationId xmlns:a16="http://schemas.microsoft.com/office/drawing/2014/main" id="{95E8E3ED-96A2-4163-DB42-135961D8132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 name="页脚占位符 4">
            <a:extLst>
              <a:ext uri="{FF2B5EF4-FFF2-40B4-BE49-F238E27FC236}">
                <a16:creationId xmlns:a16="http://schemas.microsoft.com/office/drawing/2014/main" id="{B2AB50A5-61B1-11EA-B931-675AC212A390}"/>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5" name="Date Placeholder 3">
            <a:extLst>
              <a:ext uri="{FF2B5EF4-FFF2-40B4-BE49-F238E27FC236}">
                <a16:creationId xmlns:a16="http://schemas.microsoft.com/office/drawing/2014/main" id="{81F3ED70-D9CB-E924-9E96-BC50129C1A3D}"/>
              </a:ext>
            </a:extLst>
          </p:cNvPr>
          <p:cNvSpPr>
            <a:spLocks noGrp="1"/>
          </p:cNvSpPr>
          <p:nvPr/>
        </p:nvSpPr>
        <p:spPr bwMode="auto">
          <a:xfrm>
            <a:off x="914401"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Tree>
    <p:extLst>
      <p:ext uri="{BB962C8B-B14F-4D97-AF65-F5344CB8AC3E}">
        <p14:creationId xmlns:p14="http://schemas.microsoft.com/office/powerpoint/2010/main" val="3079537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SP2</a:t>
            </a:r>
          </a:p>
        </p:txBody>
      </p:sp>
      <p:sp>
        <p:nvSpPr>
          <p:cNvPr id="9218" name="Rectangle 2"/>
          <p:cNvSpPr>
            <a:spLocks noGrp="1" noChangeArrowheads="1"/>
          </p:cNvSpPr>
          <p:nvPr>
            <p:ph idx="1"/>
          </p:nvPr>
        </p:nvSpPr>
        <p:spPr>
          <a:ln/>
        </p:spPr>
        <p:txBody>
          <a:bodyPr/>
          <a:lstStyle/>
          <a:p>
            <a:pPr marL="457200" indent="-457200">
              <a:buFont typeface="Arial" panose="020B0604020202020204" pitchFamily="34" charset="0"/>
              <a:buChar char="•"/>
            </a:pPr>
            <a:r>
              <a:rPr lang="en-US" altLang="zh-CN" dirty="0"/>
              <a:t>Do you agree to add the following text to </a:t>
            </a:r>
            <a:r>
              <a:rPr lang="en-US" altLang="zh-CN" dirty="0" err="1"/>
              <a:t>TGbp</a:t>
            </a:r>
            <a:r>
              <a:rPr lang="en-US" altLang="zh-CN" dirty="0"/>
              <a:t> SFD?</a:t>
            </a:r>
          </a:p>
          <a:p>
            <a:pPr marL="0" indent="0"/>
            <a:r>
              <a:rPr lang="en-US" altLang="zh-CN" b="0" dirty="0"/>
              <a:t>An AMP AP or Reader can allocate IDs to AMP STAs based on their reported capabilities.</a:t>
            </a:r>
          </a:p>
          <a:p>
            <a:pPr marL="0" indent="0"/>
            <a:endParaRPr lang="en-US" dirty="0"/>
          </a:p>
          <a:p>
            <a:pPr marL="0" indent="0"/>
            <a:r>
              <a:rPr lang="en-US" b="0" dirty="0"/>
              <a:t>Note: Conditions for ID allocation are TBD.</a:t>
            </a:r>
          </a:p>
          <a:p>
            <a:pPr marL="0" indent="0"/>
            <a:endParaRPr lang="en-US" dirty="0"/>
          </a:p>
          <a:p>
            <a:pPr marL="0" indent="0"/>
            <a:r>
              <a:rPr lang="en-US" dirty="0"/>
              <a:t>Y/N/A</a:t>
            </a:r>
          </a:p>
          <a:p>
            <a:pPr marL="0"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7" name="页脚占位符 4">
            <a:extLst>
              <a:ext uri="{FF2B5EF4-FFF2-40B4-BE49-F238E27FC236}">
                <a16:creationId xmlns:a16="http://schemas.microsoft.com/office/drawing/2014/main" id="{A349C644-0197-8AF3-AA4B-2E78FFB02383}"/>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4" name="Date Placeholder 3">
            <a:extLst>
              <a:ext uri="{FF2B5EF4-FFF2-40B4-BE49-F238E27FC236}">
                <a16:creationId xmlns:a16="http://schemas.microsoft.com/office/drawing/2014/main" id="{CEE639BA-91B8-89A5-1244-7605FA434BEF}"/>
              </a:ext>
            </a:extLst>
          </p:cNvPr>
          <p:cNvSpPr>
            <a:spLocks noGrp="1"/>
          </p:cNvSpPr>
          <p:nvPr/>
        </p:nvSpPr>
        <p:spPr bwMode="auto">
          <a:xfrm>
            <a:off x="914401"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US" dirty="0"/>
              <a:t>[1] 11-24-0575-01-0amp-p802-11bp-par</a:t>
            </a:r>
          </a:p>
          <a:p>
            <a:r>
              <a:rPr lang="en-US" dirty="0"/>
              <a:t>[2] 11-24-0849-00-00bp-harmonization-of-waveform</a:t>
            </a:r>
          </a:p>
          <a:p>
            <a:r>
              <a:rPr lang="en-US" dirty="0"/>
              <a:t>[3] 11-24-0867-00-00bp-thoughts-and-questions-on-amp-phy</a:t>
            </a:r>
          </a:p>
          <a:p>
            <a:r>
              <a:rPr lang="en-US" dirty="0"/>
              <a:t>[4] 11-24-0853-00-00bp-design-target-and-device-capabilities-for-amp-iot</a:t>
            </a:r>
          </a:p>
          <a:p>
            <a:r>
              <a:rPr lang="en-US" dirty="0"/>
              <a:t>[5] 11-24-1194-00-00bp-capability-report-for-AMP-STA</a:t>
            </a:r>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7" name="页脚占位符 4">
            <a:extLst>
              <a:ext uri="{FF2B5EF4-FFF2-40B4-BE49-F238E27FC236}">
                <a16:creationId xmlns:a16="http://schemas.microsoft.com/office/drawing/2014/main" id="{72A762C1-753F-E520-FB53-428DFB8B3498}"/>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4" name="Date Placeholder 3">
            <a:extLst>
              <a:ext uri="{FF2B5EF4-FFF2-40B4-BE49-F238E27FC236}">
                <a16:creationId xmlns:a16="http://schemas.microsoft.com/office/drawing/2014/main" id="{FC62B926-BC53-0713-5911-9A8254C3FCA7}"/>
              </a:ext>
            </a:extLst>
          </p:cNvPr>
          <p:cNvSpPr>
            <a:spLocks noGrp="1"/>
          </p:cNvSpPr>
          <p:nvPr/>
        </p:nvSpPr>
        <p:spPr bwMode="auto">
          <a:xfrm>
            <a:off x="911424" y="319089"/>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48128C2-1715-E00E-504F-216D799FBDDF}"/>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565A2C34-9E0A-4868-B613-13C076381829}"/>
              </a:ext>
            </a:extLst>
          </p:cNvPr>
          <p:cNvSpPr>
            <a:spLocks noGrp="1"/>
          </p:cNvSpPr>
          <p:nvPr>
            <p:ph idx="1"/>
          </p:nvPr>
        </p:nvSpPr>
        <p:spPr/>
        <p:txBody>
          <a:bodyPr/>
          <a:lstStyle/>
          <a:p>
            <a:pPr>
              <a:buFont typeface="Arial" panose="020B0604020202020204" pitchFamily="34" charset="0"/>
              <a:buChar char="•"/>
            </a:pPr>
            <a:r>
              <a:rPr lang="en-US" altLang="zh-CN" b="0" dirty="0"/>
              <a:t>As stated in the 802.11bp PAR[1], 11bp amendment defines mechanisms for the coexistence of an AMP STA and deployed STAs in the same frequency.</a:t>
            </a:r>
          </a:p>
          <a:p>
            <a:pPr>
              <a:buFont typeface="Arial" panose="020B0604020202020204" pitchFamily="34" charset="0"/>
              <a:buChar char="•"/>
            </a:pPr>
            <a:r>
              <a:rPr lang="en-US" altLang="zh-CN" b="0" dirty="0"/>
              <a:t>There are couple of contributions [2] - [4] discussed the different PHY capabilities of AMP STAs.</a:t>
            </a:r>
          </a:p>
          <a:p>
            <a:pPr>
              <a:buFont typeface="Arial" panose="020B0604020202020204" pitchFamily="34" charset="0"/>
              <a:buChar char="•"/>
            </a:pPr>
            <a:r>
              <a:rPr lang="en-US" altLang="zh-CN" b="0" dirty="0"/>
              <a:t>In [5], we discussed the necessity of AMP capability reporting and methods of ID allocation for AMP STAs with storage capacity.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In this contribution, we will discuss the following:</a:t>
            </a:r>
          </a:p>
          <a:p>
            <a:pPr marL="800100" lvl="1" indent="-342900">
              <a:buFont typeface="Wingdings" panose="05000000000000000000" pitchFamily="2" charset="2"/>
              <a:buChar char="p"/>
            </a:pPr>
            <a:r>
              <a:rPr lang="en-US" altLang="zh-CN" sz="2400" b="0" dirty="0"/>
              <a:t>Details of the capability reporting for AMP STA</a:t>
            </a:r>
          </a:p>
          <a:p>
            <a:pPr marL="800100" lvl="1" indent="-342900">
              <a:buFont typeface="Wingdings" panose="05000000000000000000" pitchFamily="2" charset="2"/>
              <a:buChar char="p"/>
            </a:pPr>
            <a:r>
              <a:rPr lang="en-US" altLang="zh-CN" sz="2400" b="0" dirty="0"/>
              <a:t>Conditions </a:t>
            </a:r>
            <a:r>
              <a:rPr lang="en-US" altLang="zh-CN" sz="2400" dirty="0"/>
              <a:t>and</a:t>
            </a:r>
            <a:r>
              <a:rPr lang="zh-CN" altLang="en-US" sz="2400" dirty="0"/>
              <a:t> </a:t>
            </a:r>
            <a:r>
              <a:rPr lang="en-US" altLang="zh-CN" sz="2400" dirty="0"/>
              <a:t>benefits</a:t>
            </a:r>
            <a:r>
              <a:rPr lang="zh-CN" altLang="en-US" sz="2400" dirty="0"/>
              <a:t> </a:t>
            </a:r>
            <a:r>
              <a:rPr lang="en-US" altLang="zh-CN" sz="2400" dirty="0"/>
              <a:t>of</a:t>
            </a:r>
            <a:r>
              <a:rPr lang="zh-CN" altLang="en-US" sz="2400" dirty="0"/>
              <a:t> </a:t>
            </a:r>
            <a:r>
              <a:rPr lang="en-US" altLang="zh-CN" sz="2400" b="0" dirty="0"/>
              <a:t>ID allocation </a:t>
            </a:r>
          </a:p>
          <a:p>
            <a:pPr marL="800100" lvl="1" indent="-342900">
              <a:buFont typeface="Wingdings" panose="05000000000000000000" pitchFamily="2" charset="2"/>
              <a:buChar char="p"/>
            </a:pPr>
            <a:r>
              <a:rPr lang="en-US" altLang="zh-CN" sz="2400" dirty="0"/>
              <a:t>Details of the ID allocation for AMP STA</a:t>
            </a:r>
          </a:p>
          <a:p>
            <a:pPr marL="800100" lvl="1" indent="-342900">
              <a:buFont typeface="Wingdings" panose="05000000000000000000" pitchFamily="2" charset="2"/>
              <a:buChar char="p"/>
            </a:pPr>
            <a:endParaRPr lang="en-US" altLang="zh-CN" dirty="0"/>
          </a:p>
          <a:p>
            <a:endParaRPr lang="zh-CN" altLang="en-US" dirty="0"/>
          </a:p>
        </p:txBody>
      </p:sp>
      <p:sp>
        <p:nvSpPr>
          <p:cNvPr id="4" name="灯片编号占位符 3">
            <a:extLst>
              <a:ext uri="{FF2B5EF4-FFF2-40B4-BE49-F238E27FC236}">
                <a16:creationId xmlns:a16="http://schemas.microsoft.com/office/drawing/2014/main" id="{8F2478D9-8E40-F8DA-E090-5FAADF12EDAB}"/>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页脚占位符 4">
            <a:extLst>
              <a:ext uri="{FF2B5EF4-FFF2-40B4-BE49-F238E27FC236}">
                <a16:creationId xmlns:a16="http://schemas.microsoft.com/office/drawing/2014/main" id="{C35DCDA1-261F-AE78-838A-8394D3BBF1AD}"/>
              </a:ext>
            </a:extLst>
          </p:cNvPr>
          <p:cNvSpPr>
            <a:spLocks noGrp="1"/>
          </p:cNvSpPr>
          <p:nvPr>
            <p:ph type="ftr" idx="14"/>
          </p:nvPr>
        </p:nvSpPr>
        <p:spPr/>
        <p:txBody>
          <a:bodyPr/>
          <a:lstStyle/>
          <a:p>
            <a:r>
              <a:rPr lang="en-GB" altLang="zh-CN" dirty="0" err="1"/>
              <a:t>Zhanjing</a:t>
            </a:r>
            <a:r>
              <a:rPr lang="en-GB" altLang="zh-CN" dirty="0"/>
              <a:t> Bao, TCL</a:t>
            </a:r>
          </a:p>
          <a:p>
            <a:endParaRPr lang="en-GB" altLang="zh-CN" dirty="0"/>
          </a:p>
        </p:txBody>
      </p:sp>
      <p:sp>
        <p:nvSpPr>
          <p:cNvPr id="8" name="Date Placeholder 3">
            <a:extLst>
              <a:ext uri="{FF2B5EF4-FFF2-40B4-BE49-F238E27FC236}">
                <a16:creationId xmlns:a16="http://schemas.microsoft.com/office/drawing/2014/main" id="{30B4FD36-F289-7AB1-2EF4-D2E9F4F93D39}"/>
              </a:ext>
            </a:extLst>
          </p:cNvPr>
          <p:cNvSpPr>
            <a:spLocks noGrp="1"/>
          </p:cNvSpPr>
          <p:nvPr/>
        </p:nvSpPr>
        <p:spPr bwMode="auto">
          <a:xfrm>
            <a:off x="925960"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Tree>
    <p:extLst>
      <p:ext uri="{BB962C8B-B14F-4D97-AF65-F5344CB8AC3E}">
        <p14:creationId xmlns:p14="http://schemas.microsoft.com/office/powerpoint/2010/main" val="1497556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9C954D5-42B3-2574-085B-19DC15DF50DB}"/>
              </a:ext>
            </a:extLst>
          </p:cNvPr>
          <p:cNvSpPr>
            <a:spLocks noGrp="1"/>
          </p:cNvSpPr>
          <p:nvPr>
            <p:ph type="title"/>
          </p:nvPr>
        </p:nvSpPr>
        <p:spPr/>
        <p:txBody>
          <a:bodyPr/>
          <a:lstStyle/>
          <a:p>
            <a:r>
              <a:rPr lang="en-US" altLang="zh-CN" dirty="0"/>
              <a:t>Capability Report vs. Association</a:t>
            </a:r>
            <a:br>
              <a:rPr lang="en-US" altLang="zh-CN" b="1" i="0" dirty="0">
                <a:effectLst/>
                <a:latin typeface="Microsoft Yahei" panose="020B0503020204020204" pitchFamily="34" charset="-122"/>
                <a:ea typeface="Microsoft Yahei" panose="020B0503020204020204" pitchFamily="34" charset="-122"/>
              </a:rPr>
            </a:br>
            <a:endParaRPr lang="zh-CN" altLang="en-US" dirty="0"/>
          </a:p>
        </p:txBody>
      </p:sp>
      <p:sp>
        <p:nvSpPr>
          <p:cNvPr id="4" name="灯片编号占位符 3">
            <a:extLst>
              <a:ext uri="{FF2B5EF4-FFF2-40B4-BE49-F238E27FC236}">
                <a16:creationId xmlns:a16="http://schemas.microsoft.com/office/drawing/2014/main" id="{4F891823-6952-9DB4-C73E-A27CC1B0509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12" name="文本框 11">
            <a:extLst>
              <a:ext uri="{FF2B5EF4-FFF2-40B4-BE49-F238E27FC236}">
                <a16:creationId xmlns:a16="http://schemas.microsoft.com/office/drawing/2014/main" id="{59EE57F2-6811-97B7-99E9-8B1163290707}"/>
              </a:ext>
            </a:extLst>
          </p:cNvPr>
          <p:cNvSpPr txBox="1"/>
          <p:nvPr/>
        </p:nvSpPr>
        <p:spPr>
          <a:xfrm>
            <a:off x="566912" y="1692219"/>
            <a:ext cx="10921317" cy="923330"/>
          </a:xfrm>
          <a:prstGeom prst="rect">
            <a:avLst/>
          </a:prstGeom>
          <a:noFill/>
        </p:spPr>
        <p:txBody>
          <a:bodyPr wrap="square">
            <a:spAutoFit/>
          </a:bodyPr>
          <a:lstStyle/>
          <a:p>
            <a:r>
              <a:rPr lang="en-US" altLang="zh-CN" sz="1800" b="1" dirty="0">
                <a:solidFill>
                  <a:schemeClr val="tx1"/>
                </a:solidFill>
              </a:rPr>
              <a:t>For AMP STAs which are unable to initiate transmission through EDCA, the AMP STA capability collection should be initiated by the reader. </a:t>
            </a:r>
            <a:r>
              <a:rPr lang="en-US" altLang="zh-CN" sz="1800" dirty="0">
                <a:solidFill>
                  <a:schemeClr val="tx1"/>
                </a:solidFill>
              </a:rPr>
              <a:t>AMP STAs which can obtain transmission opportunities on their own can follow the existing association way.</a:t>
            </a:r>
          </a:p>
        </p:txBody>
      </p:sp>
      <p:sp>
        <p:nvSpPr>
          <p:cNvPr id="8" name="页脚占位符 4">
            <a:extLst>
              <a:ext uri="{FF2B5EF4-FFF2-40B4-BE49-F238E27FC236}">
                <a16:creationId xmlns:a16="http://schemas.microsoft.com/office/drawing/2014/main" id="{8D4065BA-5FEB-D214-B01C-9E42A742E521}"/>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20" name="内容占位符 2">
            <a:extLst>
              <a:ext uri="{FF2B5EF4-FFF2-40B4-BE49-F238E27FC236}">
                <a16:creationId xmlns:a16="http://schemas.microsoft.com/office/drawing/2014/main" id="{E1CFC1B1-8301-F3FB-9BF2-C50AAE57988A}"/>
              </a:ext>
            </a:extLst>
          </p:cNvPr>
          <p:cNvSpPr>
            <a:spLocks noGrp="1"/>
          </p:cNvSpPr>
          <p:nvPr>
            <p:ph idx="1"/>
          </p:nvPr>
        </p:nvSpPr>
        <p:spPr>
          <a:xfrm>
            <a:off x="542256" y="2794847"/>
            <a:ext cx="5049688" cy="1506220"/>
          </a:xfrm>
        </p:spPr>
        <p:txBody>
          <a:bodyPr/>
          <a:lstStyle/>
          <a:p>
            <a:pPr>
              <a:buFont typeface="Wingdings" panose="05000000000000000000" pitchFamily="2" charset="2"/>
              <a:buChar char="Ø"/>
            </a:pPr>
            <a:r>
              <a:rPr lang="en-US" altLang="zh-CN" sz="1800" dirty="0"/>
              <a:t>For the .11 association, in general</a:t>
            </a:r>
          </a:p>
          <a:p>
            <a:pPr marL="685800" lvl="1">
              <a:buFont typeface="Arial" panose="020B0604020202020204" pitchFamily="34" charset="0"/>
              <a:buChar char="•"/>
            </a:pPr>
            <a:r>
              <a:rPr lang="en-US" altLang="zh-CN" sz="1400" b="0" dirty="0"/>
              <a:t>AP and STAs exchange capabilities</a:t>
            </a:r>
          </a:p>
          <a:p>
            <a:pPr marL="685800" lvl="1">
              <a:buFont typeface="Arial" panose="020B0604020202020204" pitchFamily="34" charset="0"/>
              <a:buChar char="•"/>
            </a:pPr>
            <a:r>
              <a:rPr lang="en-US" altLang="zh-CN" sz="1400" b="0" dirty="0"/>
              <a:t>AP assigns AID to STA</a:t>
            </a:r>
          </a:p>
          <a:p>
            <a:pPr marL="685800" lvl="1">
              <a:buFont typeface="Arial" panose="020B0604020202020204" pitchFamily="34" charset="0"/>
              <a:buChar char="•"/>
            </a:pPr>
            <a:r>
              <a:rPr lang="en-US" altLang="zh-CN" sz="1400" b="0" i="0" dirty="0">
                <a:solidFill>
                  <a:srgbClr val="000000"/>
                </a:solidFill>
                <a:effectLst/>
                <a:latin typeface="TimesNewRoman"/>
              </a:rPr>
              <a:t>Association is always initiated by the non-AP STA, not</a:t>
            </a:r>
            <a:br>
              <a:rPr lang="en-US" altLang="zh-CN" sz="1400" b="0" i="0" dirty="0">
                <a:solidFill>
                  <a:srgbClr val="000000"/>
                </a:solidFill>
                <a:effectLst/>
                <a:latin typeface="TimesNewRoman"/>
              </a:rPr>
            </a:br>
            <a:r>
              <a:rPr lang="en-US" altLang="zh-CN" sz="1400" b="0" i="0" dirty="0">
                <a:solidFill>
                  <a:srgbClr val="000000"/>
                </a:solidFill>
                <a:effectLst/>
                <a:latin typeface="TimesNewRoman"/>
              </a:rPr>
              <a:t>the AP</a:t>
            </a:r>
            <a:r>
              <a:rPr lang="en-US" altLang="zh-CN" sz="1000" dirty="0"/>
              <a:t> </a:t>
            </a:r>
            <a:br>
              <a:rPr lang="en-US" altLang="zh-CN" sz="1000" dirty="0"/>
            </a:br>
            <a:endParaRPr lang="en-US" altLang="zh-CN" sz="1400" b="0" dirty="0"/>
          </a:p>
        </p:txBody>
      </p:sp>
      <p:pic>
        <p:nvPicPr>
          <p:cNvPr id="24" name="图片 23">
            <a:extLst>
              <a:ext uri="{FF2B5EF4-FFF2-40B4-BE49-F238E27FC236}">
                <a16:creationId xmlns:a16="http://schemas.microsoft.com/office/drawing/2014/main" id="{54DAB41A-5DC2-DACD-99CE-706227F82438}"/>
              </a:ext>
            </a:extLst>
          </p:cNvPr>
          <p:cNvPicPr>
            <a:picLocks noChangeAspect="1"/>
          </p:cNvPicPr>
          <p:nvPr/>
        </p:nvPicPr>
        <p:blipFill>
          <a:blip r:embed="rId2"/>
          <a:stretch>
            <a:fillRect/>
          </a:stretch>
        </p:blipFill>
        <p:spPr>
          <a:xfrm>
            <a:off x="6240016" y="2702579"/>
            <a:ext cx="5251450" cy="2908300"/>
          </a:xfrm>
          <a:prstGeom prst="rect">
            <a:avLst/>
          </a:prstGeom>
        </p:spPr>
      </p:pic>
      <p:sp>
        <p:nvSpPr>
          <p:cNvPr id="25" name="内容占位符 2">
            <a:extLst>
              <a:ext uri="{FF2B5EF4-FFF2-40B4-BE49-F238E27FC236}">
                <a16:creationId xmlns:a16="http://schemas.microsoft.com/office/drawing/2014/main" id="{044B1332-C641-B162-BE2A-B6DDDC301799}"/>
              </a:ext>
            </a:extLst>
          </p:cNvPr>
          <p:cNvSpPr txBox="1">
            <a:spLocks/>
          </p:cNvSpPr>
          <p:nvPr/>
        </p:nvSpPr>
        <p:spPr bwMode="auto">
          <a:xfrm>
            <a:off x="542256" y="4190596"/>
            <a:ext cx="5049688" cy="204116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buFont typeface="Wingdings" panose="05000000000000000000" pitchFamily="2" charset="2"/>
              <a:buChar char="Ø"/>
            </a:pPr>
            <a:r>
              <a:rPr lang="en-US" altLang="zh-CN" sz="1800" kern="0" dirty="0"/>
              <a:t>For the AMP STA capability report, </a:t>
            </a:r>
          </a:p>
          <a:p>
            <a:pPr marL="685800" lvl="1" algn="just">
              <a:buFont typeface="Arial" panose="020B0604020202020204" pitchFamily="34" charset="0"/>
              <a:buChar char="•"/>
            </a:pPr>
            <a:r>
              <a:rPr lang="en-US" altLang="zh-CN" sz="1400" dirty="0">
                <a:latin typeface="TimesNewRoman"/>
              </a:rPr>
              <a:t>AMP Non-AP STAs perform capability reporting, and AP capability exchange is not necessary</a:t>
            </a:r>
          </a:p>
          <a:p>
            <a:pPr marL="685800" lvl="1" algn="just">
              <a:buFont typeface="Arial" panose="020B0604020202020204" pitchFamily="34" charset="0"/>
              <a:buChar char="•"/>
            </a:pPr>
            <a:r>
              <a:rPr lang="en-US" altLang="zh-CN" sz="1400" dirty="0">
                <a:latin typeface="TimesNewRoman"/>
              </a:rPr>
              <a:t>The allocation of identifiers is not necessary</a:t>
            </a:r>
          </a:p>
          <a:p>
            <a:pPr marL="685800" lvl="1" algn="just">
              <a:buFont typeface="Arial" panose="020B0604020202020204" pitchFamily="34" charset="0"/>
              <a:buChar char="•"/>
            </a:pPr>
            <a:r>
              <a:rPr lang="en-US" altLang="zh-CN" sz="1400" dirty="0">
                <a:latin typeface="TimesNewRoman"/>
              </a:rPr>
              <a:t>Capability collection is initiated by the AMP AP / reader</a:t>
            </a:r>
          </a:p>
          <a:p>
            <a:pPr lvl="2" indent="-285750" algn="just">
              <a:buFont typeface="Arial" panose="020B0604020202020204" pitchFamily="34" charset="0"/>
              <a:buChar char="•"/>
            </a:pPr>
            <a:r>
              <a:rPr lang="en-US" altLang="zh-CN" sz="1400" dirty="0">
                <a:latin typeface="TimesNewRoman"/>
              </a:rPr>
              <a:t>AP sends a control frame or a management frame to indicate the protection window for capability reporting to AMP STA</a:t>
            </a:r>
          </a:p>
        </p:txBody>
      </p:sp>
      <p:sp>
        <p:nvSpPr>
          <p:cNvPr id="3" name="Date Placeholder 3">
            <a:extLst>
              <a:ext uri="{FF2B5EF4-FFF2-40B4-BE49-F238E27FC236}">
                <a16:creationId xmlns:a16="http://schemas.microsoft.com/office/drawing/2014/main" id="{6FE52F06-5491-BC4B-E4C8-7FAE07DF99EF}"/>
              </a:ext>
            </a:extLst>
          </p:cNvPr>
          <p:cNvSpPr>
            <a:spLocks noGrp="1"/>
          </p:cNvSpPr>
          <p:nvPr/>
        </p:nvSpPr>
        <p:spPr bwMode="auto">
          <a:xfrm>
            <a:off x="925960"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Tree>
    <p:extLst>
      <p:ext uri="{BB962C8B-B14F-4D97-AF65-F5344CB8AC3E}">
        <p14:creationId xmlns:p14="http://schemas.microsoft.com/office/powerpoint/2010/main" val="2993661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031892-5BD8-B505-96DB-7A8693186068}"/>
              </a:ext>
            </a:extLst>
          </p:cNvPr>
          <p:cNvSpPr>
            <a:spLocks noGrp="1"/>
          </p:cNvSpPr>
          <p:nvPr>
            <p:ph type="title"/>
          </p:nvPr>
        </p:nvSpPr>
        <p:spPr>
          <a:xfrm>
            <a:off x="914401" y="606425"/>
            <a:ext cx="10361084" cy="1065213"/>
          </a:xfrm>
        </p:spPr>
        <p:txBody>
          <a:bodyPr/>
          <a:lstStyle/>
          <a:p>
            <a:r>
              <a:rPr lang="en-US" altLang="zh-CN" dirty="0"/>
              <a:t>AMP capabilities to report</a:t>
            </a:r>
            <a:endParaRPr lang="zh-CN" altLang="en-US" dirty="0"/>
          </a:p>
        </p:txBody>
      </p:sp>
      <p:sp>
        <p:nvSpPr>
          <p:cNvPr id="4" name="灯片编号占位符 3">
            <a:extLst>
              <a:ext uri="{FF2B5EF4-FFF2-40B4-BE49-F238E27FC236}">
                <a16:creationId xmlns:a16="http://schemas.microsoft.com/office/drawing/2014/main" id="{060BA7EB-470A-C54F-5B56-0A803F7FB9C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7" name="页脚占位符 4">
            <a:extLst>
              <a:ext uri="{FF2B5EF4-FFF2-40B4-BE49-F238E27FC236}">
                <a16:creationId xmlns:a16="http://schemas.microsoft.com/office/drawing/2014/main" id="{110C155F-8F64-2630-B272-B2D71EB0D24E}"/>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5" name="内容占位符 2">
            <a:extLst>
              <a:ext uri="{FF2B5EF4-FFF2-40B4-BE49-F238E27FC236}">
                <a16:creationId xmlns:a16="http://schemas.microsoft.com/office/drawing/2014/main" id="{6C14F0F6-89DE-8BB4-AD74-BDABBCF04573}"/>
              </a:ext>
            </a:extLst>
          </p:cNvPr>
          <p:cNvSpPr txBox="1">
            <a:spLocks/>
          </p:cNvSpPr>
          <p:nvPr/>
        </p:nvSpPr>
        <p:spPr bwMode="auto">
          <a:xfrm>
            <a:off x="551384" y="1450891"/>
            <a:ext cx="4889716" cy="502452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buFont typeface="Wingdings" panose="05000000000000000000" pitchFamily="2" charset="2"/>
              <a:buChar char="Ø"/>
            </a:pPr>
            <a:r>
              <a:rPr lang="en-US" altLang="zh-CN" sz="1800" kern="0" dirty="0"/>
              <a:t>For the AMP STA</a:t>
            </a:r>
            <a:r>
              <a:rPr lang="zh-CN" altLang="en-US" sz="1800" kern="0" dirty="0"/>
              <a:t>，</a:t>
            </a:r>
            <a:r>
              <a:rPr lang="en-US" altLang="zh-CN" sz="1800" kern="0" dirty="0"/>
              <a:t>the capability to report to AMP AP or readers may include</a:t>
            </a:r>
          </a:p>
          <a:p>
            <a:pPr marL="685800" lvl="1" algn="just">
              <a:buFont typeface="Arial" panose="020B0604020202020204" pitchFamily="34" charset="0"/>
              <a:buChar char="•"/>
            </a:pPr>
            <a:r>
              <a:rPr lang="en-US" altLang="zh-CN" sz="1400" kern="0" dirty="0">
                <a:latin typeface="TimesNewRoman"/>
              </a:rPr>
              <a:t>WPT capability</a:t>
            </a:r>
          </a:p>
          <a:p>
            <a:pPr marL="1085850" lvl="2" algn="just">
              <a:buFont typeface="Arial" panose="020B0604020202020204" pitchFamily="34" charset="0"/>
              <a:buChar char="•"/>
            </a:pPr>
            <a:r>
              <a:rPr lang="en-US" altLang="zh-CN" sz="1400" kern="0" dirty="0">
                <a:latin typeface="TimesNewRoman"/>
              </a:rPr>
              <a:t>WPT negotiation supported</a:t>
            </a:r>
          </a:p>
          <a:p>
            <a:pPr marL="1085850" lvl="2" algn="just">
              <a:buFont typeface="Arial" panose="020B0604020202020204" pitchFamily="34" charset="0"/>
              <a:buChar char="•"/>
            </a:pPr>
            <a:r>
              <a:rPr lang="en-US" altLang="zh-CN" sz="1400" kern="0" dirty="0">
                <a:latin typeface="TimesNewRoman"/>
              </a:rPr>
              <a:t>Capabilities as an energizer</a:t>
            </a:r>
          </a:p>
          <a:p>
            <a:pPr marL="1085850" lvl="2" algn="just">
              <a:buFont typeface="Arial" panose="020B0604020202020204" pitchFamily="34" charset="0"/>
              <a:buChar char="•"/>
            </a:pPr>
            <a:r>
              <a:rPr lang="en-US" altLang="zh-CN" sz="1400" kern="0" dirty="0">
                <a:latin typeface="TimesNewRoman"/>
              </a:rPr>
              <a:t>Energizing frequency band, energy capacity, power level…</a:t>
            </a:r>
          </a:p>
          <a:p>
            <a:pPr marL="685800" lvl="1" algn="just">
              <a:buFont typeface="Arial" panose="020B0604020202020204" pitchFamily="34" charset="0"/>
              <a:buChar char="•"/>
            </a:pPr>
            <a:r>
              <a:rPr lang="en-US" altLang="zh-CN" sz="1400" kern="0" dirty="0">
                <a:latin typeface="TimesNewRoman"/>
              </a:rPr>
              <a:t>PHY capability</a:t>
            </a:r>
          </a:p>
          <a:p>
            <a:pPr marL="1085850" lvl="2" algn="just">
              <a:buFont typeface="Arial" panose="020B0604020202020204" pitchFamily="34" charset="0"/>
              <a:buChar char="•"/>
            </a:pPr>
            <a:r>
              <a:rPr lang="en-US" altLang="zh-CN" sz="1400" kern="0" dirty="0">
                <a:latin typeface="TimesNewRoman"/>
              </a:rPr>
              <a:t>Supported MCS </a:t>
            </a:r>
          </a:p>
          <a:p>
            <a:pPr marL="1085850" lvl="2" algn="just">
              <a:buFont typeface="Arial" panose="020B0604020202020204" pitchFamily="34" charset="0"/>
              <a:buChar char="•"/>
            </a:pPr>
            <a:r>
              <a:rPr lang="en-US" altLang="zh-CN" sz="1400" kern="0" dirty="0">
                <a:latin typeface="TimesNewRoman"/>
              </a:rPr>
              <a:t>Supported channel width </a:t>
            </a:r>
          </a:p>
          <a:p>
            <a:pPr marL="1085850" lvl="2" algn="just">
              <a:buFont typeface="Arial" panose="020B0604020202020204" pitchFamily="34" charset="0"/>
              <a:buChar char="•"/>
            </a:pPr>
            <a:r>
              <a:rPr lang="en-US" altLang="zh-CN" sz="1400" kern="0" dirty="0">
                <a:latin typeface="TimesNewRoman"/>
              </a:rPr>
              <a:t>Supported </a:t>
            </a:r>
            <a:r>
              <a:rPr lang="en-US" altLang="zh-CN" sz="1400" kern="0" dirty="0" err="1">
                <a:latin typeface="TimesNewRoman"/>
              </a:rPr>
              <a:t>Nss</a:t>
            </a:r>
            <a:r>
              <a:rPr lang="en-US" altLang="zh-CN" sz="1400" kern="0" dirty="0">
                <a:latin typeface="TimesNewRoman"/>
              </a:rPr>
              <a:t> </a:t>
            </a:r>
          </a:p>
          <a:p>
            <a:pPr marL="1085850" lvl="2" algn="just">
              <a:buFont typeface="Arial" panose="020B0604020202020204" pitchFamily="34" charset="0"/>
              <a:buChar char="•"/>
            </a:pPr>
            <a:r>
              <a:rPr lang="en-US" altLang="zh-CN" sz="1400" kern="0" dirty="0">
                <a:latin typeface="TimesNewRoman"/>
              </a:rPr>
              <a:t>Supported data rate…</a:t>
            </a:r>
          </a:p>
          <a:p>
            <a:pPr marL="685800" lvl="1" algn="just">
              <a:buFont typeface="Arial" panose="020B0604020202020204" pitchFamily="34" charset="0"/>
              <a:buChar char="•"/>
            </a:pPr>
            <a:r>
              <a:rPr lang="en-US" altLang="zh-CN" sz="1400" kern="0" dirty="0">
                <a:latin typeface="TimesNewRoman"/>
              </a:rPr>
              <a:t>Power saving capability</a:t>
            </a:r>
          </a:p>
          <a:p>
            <a:pPr marL="1085850" lvl="2" algn="just">
              <a:buFont typeface="Arial" panose="020B0604020202020204" pitchFamily="34" charset="0"/>
              <a:buChar char="•"/>
            </a:pPr>
            <a:r>
              <a:rPr lang="en-US" altLang="zh-CN" sz="1400" kern="0" dirty="0">
                <a:latin typeface="TimesNewRoman"/>
              </a:rPr>
              <a:t>PS mode supported</a:t>
            </a:r>
          </a:p>
          <a:p>
            <a:pPr marL="1085850" lvl="2" algn="just">
              <a:buFont typeface="Arial" panose="020B0604020202020204" pitchFamily="34" charset="0"/>
              <a:buChar char="•"/>
            </a:pPr>
            <a:r>
              <a:rPr lang="en-US" altLang="zh-CN" sz="1400" kern="0" dirty="0">
                <a:latin typeface="TimesNewRoman"/>
              </a:rPr>
              <a:t>TWT supported …</a:t>
            </a:r>
          </a:p>
          <a:p>
            <a:pPr marL="685800" lvl="1" algn="just">
              <a:buFont typeface="Arial" panose="020B0604020202020204" pitchFamily="34" charset="0"/>
              <a:buChar char="•"/>
            </a:pPr>
            <a:r>
              <a:rPr lang="en-US" altLang="zh-CN" sz="1400" kern="0" dirty="0">
                <a:latin typeface="TimesNewRoman"/>
              </a:rPr>
              <a:t>RAW supported</a:t>
            </a:r>
          </a:p>
          <a:p>
            <a:pPr marL="685800" lvl="1" algn="just">
              <a:buFont typeface="Arial" panose="020B0604020202020204" pitchFamily="34" charset="0"/>
              <a:buChar char="•"/>
            </a:pPr>
            <a:r>
              <a:rPr lang="en-US" altLang="zh-CN" sz="1400" kern="0" dirty="0">
                <a:latin typeface="TimesNewRoman"/>
              </a:rPr>
              <a:t>Memory capability</a:t>
            </a:r>
          </a:p>
          <a:p>
            <a:pPr marL="685800" lvl="1" algn="just">
              <a:buFont typeface="Arial" panose="020B0604020202020204" pitchFamily="34" charset="0"/>
              <a:buChar char="•"/>
            </a:pPr>
            <a:r>
              <a:rPr lang="en-US" altLang="zh-CN" sz="1400" kern="0" dirty="0">
                <a:latin typeface="TimesNewRoman"/>
              </a:rPr>
              <a:t>Positioning or sensing related capabilities…</a:t>
            </a:r>
          </a:p>
          <a:p>
            <a:pPr marL="685800" lvl="1" algn="just">
              <a:buFont typeface="Arial" panose="020B0604020202020204" pitchFamily="34" charset="0"/>
              <a:buChar char="•"/>
            </a:pPr>
            <a:endParaRPr lang="en-US" altLang="zh-CN" sz="1400" kern="0" dirty="0">
              <a:latin typeface="TimesNewRoman"/>
            </a:endParaRPr>
          </a:p>
          <a:p>
            <a:pPr marL="685800" lvl="1" algn="just">
              <a:buFont typeface="Arial" panose="020B0604020202020204" pitchFamily="34" charset="0"/>
              <a:buChar char="•"/>
            </a:pPr>
            <a:endParaRPr lang="en-US" altLang="zh-CN" sz="1400" kern="0" dirty="0">
              <a:latin typeface="TimesNewRoman"/>
            </a:endParaRPr>
          </a:p>
          <a:p>
            <a:pPr marL="1085850" lvl="2" algn="just">
              <a:buFont typeface="Arial" panose="020B0604020202020204" pitchFamily="34" charset="0"/>
              <a:buChar char="•"/>
            </a:pPr>
            <a:endParaRPr lang="en-US" altLang="zh-CN" sz="1800" kern="0" dirty="0">
              <a:latin typeface="TimesNewRoman"/>
            </a:endParaRPr>
          </a:p>
        </p:txBody>
      </p:sp>
      <p:pic>
        <p:nvPicPr>
          <p:cNvPr id="10" name="图片 9">
            <a:extLst>
              <a:ext uri="{FF2B5EF4-FFF2-40B4-BE49-F238E27FC236}">
                <a16:creationId xmlns:a16="http://schemas.microsoft.com/office/drawing/2014/main" id="{9A40DDA7-0FBE-1E67-68B3-4C0EACA4D68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58030" y="3292153"/>
            <a:ext cx="4175006" cy="666260"/>
          </a:xfrm>
          <a:prstGeom prst="rect">
            <a:avLst/>
          </a:prstGeom>
          <a:noFill/>
        </p:spPr>
      </p:pic>
      <p:sp>
        <p:nvSpPr>
          <p:cNvPr id="12" name="文本框 11">
            <a:extLst>
              <a:ext uri="{FF2B5EF4-FFF2-40B4-BE49-F238E27FC236}">
                <a16:creationId xmlns:a16="http://schemas.microsoft.com/office/drawing/2014/main" id="{41287AEB-C40E-8308-A028-42C0504C968E}"/>
              </a:ext>
            </a:extLst>
          </p:cNvPr>
          <p:cNvSpPr txBox="1"/>
          <p:nvPr/>
        </p:nvSpPr>
        <p:spPr>
          <a:xfrm>
            <a:off x="8567428" y="3935285"/>
            <a:ext cx="1944216" cy="276999"/>
          </a:xfrm>
          <a:prstGeom prst="rect">
            <a:avLst/>
          </a:prstGeom>
          <a:noFill/>
        </p:spPr>
        <p:txBody>
          <a:bodyPr wrap="square">
            <a:spAutoFit/>
          </a:bodyPr>
          <a:lstStyle/>
          <a:p>
            <a:r>
              <a:rPr lang="en-US" altLang="zh-CN" sz="1200" dirty="0">
                <a:solidFill>
                  <a:schemeClr val="tx1"/>
                </a:solidFill>
              </a:rPr>
              <a:t>AMP capability element</a:t>
            </a:r>
            <a:endParaRPr lang="zh-CN" altLang="en-US" sz="1200" dirty="0">
              <a:solidFill>
                <a:schemeClr val="tx1"/>
              </a:solidFill>
            </a:endParaRPr>
          </a:p>
        </p:txBody>
      </p:sp>
      <p:sp>
        <p:nvSpPr>
          <p:cNvPr id="13" name="内容占位符 2">
            <a:extLst>
              <a:ext uri="{FF2B5EF4-FFF2-40B4-BE49-F238E27FC236}">
                <a16:creationId xmlns:a16="http://schemas.microsoft.com/office/drawing/2014/main" id="{A4970133-0C21-A385-2815-0BC2146FAD24}"/>
              </a:ext>
            </a:extLst>
          </p:cNvPr>
          <p:cNvSpPr txBox="1">
            <a:spLocks/>
          </p:cNvSpPr>
          <p:nvPr/>
        </p:nvSpPr>
        <p:spPr bwMode="auto">
          <a:xfrm>
            <a:off x="6384032" y="1453613"/>
            <a:ext cx="5458953" cy="165618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buFont typeface="Wingdings" panose="05000000000000000000" pitchFamily="2" charset="2"/>
              <a:buChar char="Ø"/>
            </a:pPr>
            <a:r>
              <a:rPr lang="en-US" altLang="zh-CN" sz="1800" kern="0" dirty="0"/>
              <a:t>For the capability element or fields, there are two design options </a:t>
            </a:r>
          </a:p>
          <a:p>
            <a:pPr marL="685800" lvl="1" algn="just">
              <a:buFont typeface="Arial" panose="020B0604020202020204" pitchFamily="34" charset="0"/>
              <a:buChar char="•"/>
            </a:pPr>
            <a:r>
              <a:rPr lang="en-US" altLang="zh-CN" sz="1400" b="0" kern="0" dirty="0"/>
              <a:t>design a new AMP capability element</a:t>
            </a:r>
            <a:r>
              <a:rPr lang="zh-CN" altLang="en-US" sz="1400" b="0" kern="0" dirty="0"/>
              <a:t>，</a:t>
            </a:r>
            <a:r>
              <a:rPr lang="en-US" altLang="zh-CN" sz="1400" b="0" kern="0" dirty="0"/>
              <a:t>or</a:t>
            </a:r>
          </a:p>
          <a:p>
            <a:pPr marL="685800" lvl="1" algn="just">
              <a:buFont typeface="Arial" panose="020B0604020202020204" pitchFamily="34" charset="0"/>
              <a:buChar char="•"/>
            </a:pPr>
            <a:r>
              <a:rPr lang="en-US" altLang="zh-CN" sz="1400" b="0" kern="0" dirty="0"/>
              <a:t>Add AMP related capability fields to the Extended Capabilities element   </a:t>
            </a:r>
            <a:endParaRPr lang="en-US" altLang="zh-CN" sz="1400" b="0" kern="0" dirty="0">
              <a:latin typeface="TimesNewRoman"/>
            </a:endParaRPr>
          </a:p>
          <a:p>
            <a:pPr marL="685800" lvl="1" algn="just">
              <a:buFont typeface="Arial" panose="020B0604020202020204" pitchFamily="34" charset="0"/>
              <a:buChar char="•"/>
            </a:pPr>
            <a:endParaRPr lang="en-US" altLang="zh-CN" sz="1400" kern="0" dirty="0">
              <a:latin typeface="TimesNewRoman"/>
            </a:endParaRPr>
          </a:p>
          <a:p>
            <a:pPr marL="1085850" lvl="2" algn="just">
              <a:buFont typeface="Arial" panose="020B0604020202020204" pitchFamily="34" charset="0"/>
              <a:buChar char="•"/>
            </a:pPr>
            <a:endParaRPr lang="en-US" altLang="zh-CN" sz="1800" kern="0" dirty="0">
              <a:latin typeface="TimesNewRoman"/>
            </a:endParaRPr>
          </a:p>
        </p:txBody>
      </p:sp>
      <p:pic>
        <p:nvPicPr>
          <p:cNvPr id="16" name="图片 15">
            <a:extLst>
              <a:ext uri="{FF2B5EF4-FFF2-40B4-BE49-F238E27FC236}">
                <a16:creationId xmlns:a16="http://schemas.microsoft.com/office/drawing/2014/main" id="{DDBB7C17-7BC0-2C95-5C29-15891F2D9DC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48128" y="4726207"/>
            <a:ext cx="4194810" cy="678180"/>
          </a:xfrm>
          <a:prstGeom prst="rect">
            <a:avLst/>
          </a:prstGeom>
          <a:noFill/>
        </p:spPr>
      </p:pic>
      <p:sp>
        <p:nvSpPr>
          <p:cNvPr id="17" name="文本框 16">
            <a:extLst>
              <a:ext uri="{FF2B5EF4-FFF2-40B4-BE49-F238E27FC236}">
                <a16:creationId xmlns:a16="http://schemas.microsoft.com/office/drawing/2014/main" id="{5788C9AF-3581-BEF7-2131-25D62E1091AB}"/>
              </a:ext>
            </a:extLst>
          </p:cNvPr>
          <p:cNvSpPr txBox="1"/>
          <p:nvPr/>
        </p:nvSpPr>
        <p:spPr>
          <a:xfrm>
            <a:off x="8197486" y="5486428"/>
            <a:ext cx="3096344" cy="461665"/>
          </a:xfrm>
          <a:prstGeom prst="rect">
            <a:avLst/>
          </a:prstGeom>
          <a:noFill/>
        </p:spPr>
        <p:txBody>
          <a:bodyPr wrap="square">
            <a:spAutoFit/>
          </a:bodyPr>
          <a:lstStyle/>
          <a:p>
            <a:pPr algn="ctr"/>
            <a:r>
              <a:rPr lang="en-US" altLang="zh-CN" sz="1200" b="0" i="0" dirty="0">
                <a:solidFill>
                  <a:srgbClr val="000000"/>
                </a:solidFill>
                <a:effectLst/>
                <a:latin typeface="Times New Roman" panose="02020603050405020304" pitchFamily="18" charset="0"/>
                <a:cs typeface="Times New Roman" panose="02020603050405020304" pitchFamily="18" charset="0"/>
              </a:rPr>
              <a:t>Reserved bits in the Extended Capabilities element </a:t>
            </a:r>
            <a:endParaRPr lang="zh-CN" altLang="en-US" sz="1200" dirty="0">
              <a:solidFill>
                <a:schemeClr val="tx1"/>
              </a:solidFill>
              <a:latin typeface="Times New Roman" panose="02020603050405020304" pitchFamily="18" charset="0"/>
              <a:cs typeface="Times New Roman" panose="02020603050405020304" pitchFamily="18" charset="0"/>
            </a:endParaRPr>
          </a:p>
        </p:txBody>
      </p:sp>
      <p:sp>
        <p:nvSpPr>
          <p:cNvPr id="8" name="Date Placeholder 3">
            <a:extLst>
              <a:ext uri="{FF2B5EF4-FFF2-40B4-BE49-F238E27FC236}">
                <a16:creationId xmlns:a16="http://schemas.microsoft.com/office/drawing/2014/main" id="{4FD4D67D-FEA0-33F1-3019-BD043312FC04}"/>
              </a:ext>
            </a:extLst>
          </p:cNvPr>
          <p:cNvSpPr>
            <a:spLocks noGrp="1"/>
          </p:cNvSpPr>
          <p:nvPr/>
        </p:nvSpPr>
        <p:spPr bwMode="auto">
          <a:xfrm>
            <a:off x="914401" y="326312"/>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Tree>
    <p:extLst>
      <p:ext uri="{BB962C8B-B14F-4D97-AF65-F5344CB8AC3E}">
        <p14:creationId xmlns:p14="http://schemas.microsoft.com/office/powerpoint/2010/main" val="450269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122A100D-D630-F221-0FF5-89844FEF0F6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标题 1">
            <a:extLst>
              <a:ext uri="{FF2B5EF4-FFF2-40B4-BE49-F238E27FC236}">
                <a16:creationId xmlns:a16="http://schemas.microsoft.com/office/drawing/2014/main" id="{72ACA994-3650-7F09-EFCF-30639310D31F}"/>
              </a:ext>
            </a:extLst>
          </p:cNvPr>
          <p:cNvSpPr>
            <a:spLocks noGrp="1"/>
          </p:cNvSpPr>
          <p:nvPr>
            <p:ph type="title"/>
          </p:nvPr>
        </p:nvSpPr>
        <p:spPr>
          <a:xfrm>
            <a:off x="929217" y="488020"/>
            <a:ext cx="10361613" cy="1065213"/>
          </a:xfrm>
        </p:spPr>
        <p:txBody>
          <a:bodyPr/>
          <a:lstStyle/>
          <a:p>
            <a:r>
              <a:rPr lang="en-US" altLang="zh-CN" dirty="0"/>
              <a:t>AMP STA identification</a:t>
            </a:r>
            <a:endParaRPr lang="zh-CN" altLang="en-US" dirty="0"/>
          </a:p>
        </p:txBody>
      </p:sp>
      <p:sp>
        <p:nvSpPr>
          <p:cNvPr id="10" name="文本框 9">
            <a:extLst>
              <a:ext uri="{FF2B5EF4-FFF2-40B4-BE49-F238E27FC236}">
                <a16:creationId xmlns:a16="http://schemas.microsoft.com/office/drawing/2014/main" id="{EEA5EA46-6B91-0CC7-89A5-3C3BD46C35D6}"/>
              </a:ext>
            </a:extLst>
          </p:cNvPr>
          <p:cNvSpPr txBox="1"/>
          <p:nvPr/>
        </p:nvSpPr>
        <p:spPr>
          <a:xfrm>
            <a:off x="479376" y="1673999"/>
            <a:ext cx="5184576" cy="4520725"/>
          </a:xfrm>
          <a:prstGeom prst="rect">
            <a:avLst/>
          </a:prstGeom>
          <a:noFill/>
        </p:spPr>
        <p:txBody>
          <a:bodyPr wrap="square">
            <a:spAutoFit/>
          </a:bodyPr>
          <a:lstStyle/>
          <a:p>
            <a:pPr algn="just"/>
            <a:r>
              <a:rPr lang="en-US" altLang="zh-CN" sz="1800" b="1" i="0" dirty="0">
                <a:solidFill>
                  <a:schemeClr val="tx1"/>
                </a:solidFill>
                <a:effectLst/>
                <a:latin typeface="TimesNewRoman"/>
              </a:rPr>
              <a:t>An AMP STA declares that it is an AMP STA by transmitting the </a:t>
            </a:r>
            <a:r>
              <a:rPr lang="en-US" altLang="zh-CN" sz="1800" b="1" dirty="0">
                <a:solidFill>
                  <a:schemeClr val="tx1"/>
                </a:solidFill>
                <a:latin typeface="TimesNewRoman"/>
              </a:rPr>
              <a:t>AMP</a:t>
            </a:r>
            <a:r>
              <a:rPr lang="en-US" altLang="zh-CN" sz="1800" b="1" i="0" dirty="0">
                <a:solidFill>
                  <a:schemeClr val="tx1"/>
                </a:solidFill>
                <a:effectLst/>
                <a:latin typeface="TimesNewRoman"/>
              </a:rPr>
              <a:t> capabilities element or fields</a:t>
            </a:r>
          </a:p>
          <a:p>
            <a:pPr algn="just"/>
            <a:endParaRPr lang="en-US" altLang="zh-CN" sz="1800" b="1" i="0" dirty="0">
              <a:solidFill>
                <a:schemeClr val="tx1"/>
              </a:solidFill>
              <a:effectLst/>
              <a:latin typeface="TimesNewRoman"/>
            </a:endParaRPr>
          </a:p>
          <a:p>
            <a:pPr marL="285750" indent="-285750" algn="just">
              <a:buFont typeface="Arial" panose="020B0604020202020204" pitchFamily="34" charset="0"/>
              <a:buChar char="•"/>
            </a:pPr>
            <a:r>
              <a:rPr lang="en-US" altLang="zh-CN" sz="1400" dirty="0">
                <a:solidFill>
                  <a:srgbClr val="000000"/>
                </a:solidFill>
                <a:latin typeface="TimesNewRoman"/>
              </a:rPr>
              <a:t>the capability reporting can be used for AMP STA identification, which allows the reader to learn about the AMP STA’s existence and capabilities</a:t>
            </a:r>
          </a:p>
          <a:p>
            <a:pPr algn="just"/>
            <a:endParaRPr lang="en-US" altLang="zh-CN" sz="1400" dirty="0">
              <a:solidFill>
                <a:srgbClr val="000000"/>
              </a:solidFill>
              <a:latin typeface="TimesNewRoman"/>
            </a:endParaRPr>
          </a:p>
          <a:p>
            <a:pPr marL="285750" indent="-285750" algn="just">
              <a:buFont typeface="Arial" panose="020B0604020202020204" pitchFamily="34" charset="0"/>
              <a:buChar char="•"/>
            </a:pPr>
            <a:r>
              <a:rPr lang="en-US" altLang="zh-CN" sz="1400" dirty="0">
                <a:solidFill>
                  <a:srgbClr val="000000"/>
                </a:solidFill>
                <a:latin typeface="TimesNewRoman"/>
              </a:rPr>
              <a:t>Within an identification protection window, multiple capability collections of AMP STA can be conducted, taking trigger frames as an example here</a:t>
            </a:r>
          </a:p>
          <a:p>
            <a:pPr marL="1028700" lvl="1" algn="just">
              <a:buFont typeface="Wingdings" panose="05000000000000000000" pitchFamily="2" charset="2"/>
              <a:buChar char="n"/>
            </a:pPr>
            <a:r>
              <a:rPr lang="en-US" altLang="zh-CN" sz="1400" dirty="0">
                <a:solidFill>
                  <a:srgbClr val="000000"/>
                </a:solidFill>
                <a:latin typeface="TimesNewRoman"/>
              </a:rPr>
              <a:t>AP or reader can decide the number of times to trigger capability reporting within the protection window, and can also terminate the protection window in advance when no response is received from AMP STA after multiple triggers</a:t>
            </a:r>
          </a:p>
          <a:p>
            <a:pPr marL="285750" indent="-285750" algn="just">
              <a:buFont typeface="Arial" panose="020B0604020202020204" pitchFamily="34" charset="0"/>
              <a:buChar char="•"/>
            </a:pPr>
            <a:endParaRPr lang="en-US" altLang="zh-CN" sz="1400" dirty="0">
              <a:solidFill>
                <a:srgbClr val="000000"/>
              </a:solidFill>
              <a:latin typeface="TimesNewRoman"/>
            </a:endParaRPr>
          </a:p>
          <a:p>
            <a:pPr marL="285750" indent="-285750" algn="just">
              <a:buFont typeface="Arial" panose="020B0604020202020204" pitchFamily="34" charset="0"/>
              <a:buChar char="•"/>
            </a:pPr>
            <a:r>
              <a:rPr lang="en-US" altLang="zh-CN" sz="1400" dirty="0">
                <a:solidFill>
                  <a:srgbClr val="000000"/>
                </a:solidFill>
                <a:latin typeface="TimesNewRoman"/>
              </a:rPr>
              <a:t>Periodic identification can be scheduled based on broadcast TWT or r-TWT, </a:t>
            </a:r>
            <a:r>
              <a:rPr lang="en-US" altLang="zh-CN" sz="1400" dirty="0" err="1">
                <a:solidFill>
                  <a:srgbClr val="000000"/>
                </a:solidFill>
                <a:latin typeface="TimesNewRoman"/>
              </a:rPr>
              <a:t>etc</a:t>
            </a:r>
            <a:endParaRPr lang="en-US" altLang="zh-CN" sz="1400" dirty="0">
              <a:solidFill>
                <a:srgbClr val="000000"/>
              </a:solidFill>
              <a:latin typeface="TimesNewRoman"/>
            </a:endParaRPr>
          </a:p>
          <a:p>
            <a:pPr algn="just">
              <a:lnSpc>
                <a:spcPct val="150000"/>
              </a:lnSpc>
            </a:pPr>
            <a:endParaRPr lang="en-US" altLang="zh-CN" sz="1800" b="1" dirty="0">
              <a:solidFill>
                <a:srgbClr val="000000"/>
              </a:solidFill>
              <a:latin typeface="TimesNewRoman"/>
            </a:endParaRPr>
          </a:p>
        </p:txBody>
      </p:sp>
      <p:pic>
        <p:nvPicPr>
          <p:cNvPr id="14" name="图片 13">
            <a:extLst>
              <a:ext uri="{FF2B5EF4-FFF2-40B4-BE49-F238E27FC236}">
                <a16:creationId xmlns:a16="http://schemas.microsoft.com/office/drawing/2014/main" id="{1A327920-882B-90AD-3FCF-3C9FB6741900}"/>
              </a:ext>
            </a:extLst>
          </p:cNvPr>
          <p:cNvPicPr>
            <a:picLocks noChangeAspect="1"/>
          </p:cNvPicPr>
          <p:nvPr/>
        </p:nvPicPr>
        <p:blipFill>
          <a:blip r:embed="rId2"/>
          <a:stretch>
            <a:fillRect/>
          </a:stretch>
        </p:blipFill>
        <p:spPr>
          <a:xfrm>
            <a:off x="6062184" y="4488566"/>
            <a:ext cx="5303534" cy="1292585"/>
          </a:xfrm>
          <a:prstGeom prst="rect">
            <a:avLst/>
          </a:prstGeom>
        </p:spPr>
      </p:pic>
      <p:pic>
        <p:nvPicPr>
          <p:cNvPr id="22" name="图片 21">
            <a:extLst>
              <a:ext uri="{FF2B5EF4-FFF2-40B4-BE49-F238E27FC236}">
                <a16:creationId xmlns:a16="http://schemas.microsoft.com/office/drawing/2014/main" id="{E9771C57-6063-B685-ACA5-F080D5AF59EF}"/>
              </a:ext>
            </a:extLst>
          </p:cNvPr>
          <p:cNvPicPr>
            <a:picLocks noChangeAspect="1"/>
          </p:cNvPicPr>
          <p:nvPr/>
        </p:nvPicPr>
        <p:blipFill>
          <a:blip r:embed="rId3"/>
          <a:stretch>
            <a:fillRect/>
          </a:stretch>
        </p:blipFill>
        <p:spPr>
          <a:xfrm>
            <a:off x="5747741" y="1964727"/>
            <a:ext cx="5948363" cy="2112345"/>
          </a:xfrm>
          <a:prstGeom prst="rect">
            <a:avLst/>
          </a:prstGeom>
        </p:spPr>
      </p:pic>
      <p:sp>
        <p:nvSpPr>
          <p:cNvPr id="2" name="Date Placeholder 3">
            <a:extLst>
              <a:ext uri="{FF2B5EF4-FFF2-40B4-BE49-F238E27FC236}">
                <a16:creationId xmlns:a16="http://schemas.microsoft.com/office/drawing/2014/main" id="{F683266B-FEB9-5C1A-3BF8-8D1261106FE2}"/>
              </a:ext>
            </a:extLst>
          </p:cNvPr>
          <p:cNvSpPr>
            <a:spLocks noGrp="1"/>
          </p:cNvSpPr>
          <p:nvPr/>
        </p:nvSpPr>
        <p:spPr bwMode="auto">
          <a:xfrm>
            <a:off x="937150"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3" name="页脚占位符 4">
            <a:extLst>
              <a:ext uri="{FF2B5EF4-FFF2-40B4-BE49-F238E27FC236}">
                <a16:creationId xmlns:a16="http://schemas.microsoft.com/office/drawing/2014/main" id="{DF6F5E15-E495-8ED1-60C7-9EB93EB10D1E}"/>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Tree>
    <p:extLst>
      <p:ext uri="{BB962C8B-B14F-4D97-AF65-F5344CB8AC3E}">
        <p14:creationId xmlns:p14="http://schemas.microsoft.com/office/powerpoint/2010/main" val="3598462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031892-5BD8-B505-96DB-7A8693186068}"/>
              </a:ext>
            </a:extLst>
          </p:cNvPr>
          <p:cNvSpPr>
            <a:spLocks noGrp="1"/>
          </p:cNvSpPr>
          <p:nvPr>
            <p:ph type="title"/>
          </p:nvPr>
        </p:nvSpPr>
        <p:spPr/>
        <p:txBody>
          <a:bodyPr/>
          <a:lstStyle/>
          <a:p>
            <a:r>
              <a:rPr lang="en-US" altLang="zh-CN" dirty="0"/>
              <a:t>ID allocation for AMP STA </a:t>
            </a:r>
            <a:endParaRPr lang="zh-CN" altLang="en-US" dirty="0"/>
          </a:p>
        </p:txBody>
      </p:sp>
      <p:sp>
        <p:nvSpPr>
          <p:cNvPr id="4" name="灯片编号占位符 3">
            <a:extLst>
              <a:ext uri="{FF2B5EF4-FFF2-40B4-BE49-F238E27FC236}">
                <a16:creationId xmlns:a16="http://schemas.microsoft.com/office/drawing/2014/main" id="{060BA7EB-470A-C54F-5B56-0A803F7FB9C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页脚占位符 4">
            <a:extLst>
              <a:ext uri="{FF2B5EF4-FFF2-40B4-BE49-F238E27FC236}">
                <a16:creationId xmlns:a16="http://schemas.microsoft.com/office/drawing/2014/main" id="{110C155F-8F64-2630-B272-B2D71EB0D24E}"/>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5" name="文本框 4">
            <a:extLst>
              <a:ext uri="{FF2B5EF4-FFF2-40B4-BE49-F238E27FC236}">
                <a16:creationId xmlns:a16="http://schemas.microsoft.com/office/drawing/2014/main" id="{DC2EC6F3-CC15-55DB-14A0-6D04D02A8143}"/>
              </a:ext>
            </a:extLst>
          </p:cNvPr>
          <p:cNvSpPr txBox="1"/>
          <p:nvPr/>
        </p:nvSpPr>
        <p:spPr>
          <a:xfrm>
            <a:off x="767408" y="1445280"/>
            <a:ext cx="7200800" cy="1571584"/>
          </a:xfrm>
          <a:prstGeom prst="rect">
            <a:avLst/>
          </a:prstGeom>
          <a:noFill/>
        </p:spPr>
        <p:txBody>
          <a:bodyPr wrap="square">
            <a:spAutoFit/>
          </a:bodyPr>
          <a:lstStyle/>
          <a:p>
            <a:pPr marL="285750" indent="-285750">
              <a:lnSpc>
                <a:spcPct val="150000"/>
              </a:lnSpc>
              <a:buFont typeface="Wingdings" panose="05000000000000000000" pitchFamily="2" charset="2"/>
              <a:buChar char="Ø"/>
            </a:pPr>
            <a:r>
              <a:rPr lang="en-US" altLang="zh-CN" sz="1800" b="1" i="0" dirty="0">
                <a:solidFill>
                  <a:srgbClr val="000000"/>
                </a:solidFill>
                <a:effectLst/>
                <a:latin typeface="TimesNewRoman"/>
              </a:rPr>
              <a:t>Conditions for ID allocation to AMP STA</a:t>
            </a:r>
          </a:p>
          <a:p>
            <a:pPr marL="1028700" lvl="1">
              <a:lnSpc>
                <a:spcPct val="150000"/>
              </a:lnSpc>
              <a:buFont typeface="Arial" panose="020B0604020202020204" pitchFamily="34" charset="0"/>
              <a:buChar char="•"/>
            </a:pPr>
            <a:r>
              <a:rPr lang="en-US" altLang="zh-CN" sz="1600" dirty="0">
                <a:solidFill>
                  <a:srgbClr val="000000"/>
                </a:solidFill>
                <a:latin typeface="TimesNewRoman"/>
              </a:rPr>
              <a:t> AMP STA can store assigned ID(s),</a:t>
            </a:r>
            <a:r>
              <a:rPr lang="zh-CN" altLang="en-US" sz="1600" dirty="0">
                <a:solidFill>
                  <a:srgbClr val="000000"/>
                </a:solidFill>
                <a:latin typeface="TimesNewRoman"/>
              </a:rPr>
              <a:t> </a:t>
            </a:r>
            <a:r>
              <a:rPr lang="en-US" altLang="zh-CN" sz="1600" dirty="0">
                <a:solidFill>
                  <a:srgbClr val="000000"/>
                </a:solidFill>
                <a:latin typeface="TimesNewRoman"/>
              </a:rPr>
              <a:t>i.e. with memory capability</a:t>
            </a:r>
          </a:p>
          <a:p>
            <a:pPr marL="1028700" lvl="1">
              <a:lnSpc>
                <a:spcPct val="150000"/>
              </a:lnSpc>
              <a:buFont typeface="Arial" panose="020B0604020202020204" pitchFamily="34" charset="0"/>
              <a:buChar char="•"/>
            </a:pPr>
            <a:r>
              <a:rPr lang="en-US" altLang="zh-CN" sz="1600" dirty="0">
                <a:solidFill>
                  <a:srgbClr val="000000"/>
                </a:solidFill>
                <a:latin typeface="TimesNewRoman"/>
              </a:rPr>
              <a:t>AMP STA has a MAC address</a:t>
            </a:r>
          </a:p>
          <a:p>
            <a:pPr marL="1028700" lvl="1">
              <a:lnSpc>
                <a:spcPct val="150000"/>
              </a:lnSpc>
              <a:buFont typeface="Arial" panose="020B0604020202020204" pitchFamily="34" charset="0"/>
              <a:buChar char="•"/>
            </a:pPr>
            <a:r>
              <a:rPr lang="en-US" altLang="zh-CN" sz="1600" dirty="0">
                <a:solidFill>
                  <a:srgbClr val="000000"/>
                </a:solidFill>
                <a:latin typeface="TimesNewRoman"/>
              </a:rPr>
              <a:t>other conditions could be further discussed</a:t>
            </a:r>
          </a:p>
        </p:txBody>
      </p:sp>
      <p:sp>
        <p:nvSpPr>
          <p:cNvPr id="10" name="文本框 9">
            <a:extLst>
              <a:ext uri="{FF2B5EF4-FFF2-40B4-BE49-F238E27FC236}">
                <a16:creationId xmlns:a16="http://schemas.microsoft.com/office/drawing/2014/main" id="{C0864BC3-DCB0-AD11-660F-534C99986B53}"/>
              </a:ext>
            </a:extLst>
          </p:cNvPr>
          <p:cNvSpPr txBox="1"/>
          <p:nvPr/>
        </p:nvSpPr>
        <p:spPr>
          <a:xfrm>
            <a:off x="716754" y="2869199"/>
            <a:ext cx="10153128" cy="1571584"/>
          </a:xfrm>
          <a:prstGeom prst="rect">
            <a:avLst/>
          </a:prstGeom>
          <a:noFill/>
        </p:spPr>
        <p:txBody>
          <a:bodyPr wrap="square">
            <a:spAutoFit/>
          </a:bodyPr>
          <a:lstStyle/>
          <a:p>
            <a:pPr marL="285750" indent="-285750">
              <a:lnSpc>
                <a:spcPct val="150000"/>
              </a:lnSpc>
              <a:buFont typeface="Wingdings" panose="05000000000000000000" pitchFamily="2" charset="2"/>
              <a:buChar char="Ø"/>
            </a:pPr>
            <a:r>
              <a:rPr lang="en-US" altLang="zh-CN" sz="1800" b="1" dirty="0">
                <a:solidFill>
                  <a:schemeClr val="tx1"/>
                </a:solidFill>
              </a:rPr>
              <a:t>The assigned ID can be used for device grouping and access restrictions, which is beneficial for</a:t>
            </a:r>
          </a:p>
          <a:p>
            <a:pPr marL="1028700" lvl="1">
              <a:lnSpc>
                <a:spcPct val="150000"/>
              </a:lnSpc>
              <a:buFont typeface="Arial" panose="020B0604020202020204" pitchFamily="34" charset="0"/>
              <a:buChar char="•"/>
            </a:pPr>
            <a:r>
              <a:rPr lang="en-US" altLang="zh-CN" sz="1600" dirty="0">
                <a:solidFill>
                  <a:schemeClr val="tx1"/>
                </a:solidFill>
              </a:rPr>
              <a:t>Achieving unicast and multicast of DL control frames</a:t>
            </a:r>
          </a:p>
          <a:p>
            <a:pPr marL="1028700" lvl="1">
              <a:lnSpc>
                <a:spcPct val="150000"/>
              </a:lnSpc>
              <a:buFont typeface="Arial" panose="020B0604020202020204" pitchFamily="34" charset="0"/>
              <a:buChar char="•"/>
            </a:pPr>
            <a:r>
              <a:rPr lang="en-US" altLang="zh-CN" sz="1600" dirty="0">
                <a:solidFill>
                  <a:schemeClr val="tx1"/>
                </a:solidFill>
              </a:rPr>
              <a:t>Achieving more accurate allocation of UL transmission resources and reduce conflicts</a:t>
            </a:r>
          </a:p>
          <a:p>
            <a:pPr marL="1028700" lvl="1">
              <a:lnSpc>
                <a:spcPct val="150000"/>
              </a:lnSpc>
              <a:buFont typeface="Arial" panose="020B0604020202020204" pitchFamily="34" charset="0"/>
              <a:buChar char="•"/>
            </a:pPr>
            <a:r>
              <a:rPr lang="en-US" altLang="zh-CN" sz="1600" dirty="0">
                <a:solidFill>
                  <a:schemeClr val="tx1"/>
                </a:solidFill>
              </a:rPr>
              <a:t>Improving the reliability of AMP IoT</a:t>
            </a:r>
          </a:p>
        </p:txBody>
      </p:sp>
      <p:sp>
        <p:nvSpPr>
          <p:cNvPr id="12" name="文本框 11">
            <a:extLst>
              <a:ext uri="{FF2B5EF4-FFF2-40B4-BE49-F238E27FC236}">
                <a16:creationId xmlns:a16="http://schemas.microsoft.com/office/drawing/2014/main" id="{13FB4CFA-3B93-4A3A-D63D-C7513550B5A3}"/>
              </a:ext>
            </a:extLst>
          </p:cNvPr>
          <p:cNvSpPr txBox="1"/>
          <p:nvPr/>
        </p:nvSpPr>
        <p:spPr>
          <a:xfrm>
            <a:off x="746450" y="4462451"/>
            <a:ext cx="10153128" cy="1202252"/>
          </a:xfrm>
          <a:prstGeom prst="rect">
            <a:avLst/>
          </a:prstGeom>
          <a:noFill/>
        </p:spPr>
        <p:txBody>
          <a:bodyPr wrap="square">
            <a:spAutoFit/>
          </a:bodyPr>
          <a:lstStyle/>
          <a:p>
            <a:pPr marL="285750" indent="-285750">
              <a:lnSpc>
                <a:spcPct val="150000"/>
              </a:lnSpc>
              <a:buFont typeface="Wingdings" panose="05000000000000000000" pitchFamily="2" charset="2"/>
              <a:buChar char="Ø"/>
            </a:pPr>
            <a:r>
              <a:rPr lang="en-US" altLang="zh-CN" sz="1800" b="1" dirty="0">
                <a:solidFill>
                  <a:schemeClr val="tx1"/>
                </a:solidFill>
              </a:rPr>
              <a:t>There are two options for the assigned ID</a:t>
            </a:r>
          </a:p>
          <a:p>
            <a:pPr marL="1143000" lvl="1" indent="-400050">
              <a:lnSpc>
                <a:spcPct val="150000"/>
              </a:lnSpc>
              <a:buFont typeface="+mj-lt"/>
              <a:buAutoNum type="romanUcPeriod"/>
            </a:pPr>
            <a:r>
              <a:rPr lang="en-US" altLang="zh-CN" sz="1600" dirty="0">
                <a:solidFill>
                  <a:schemeClr val="tx1"/>
                </a:solidFill>
              </a:rPr>
              <a:t>Considering the legacy .11</a:t>
            </a:r>
            <a:r>
              <a:rPr lang="zh-CN" altLang="en-US" sz="1600" dirty="0">
                <a:solidFill>
                  <a:schemeClr val="tx1"/>
                </a:solidFill>
              </a:rPr>
              <a:t> </a:t>
            </a:r>
            <a:r>
              <a:rPr lang="en-US" altLang="zh-CN" sz="1600" dirty="0">
                <a:solidFill>
                  <a:schemeClr val="tx1"/>
                </a:solidFill>
              </a:rPr>
              <a:t>AID or .11ah paged AID</a:t>
            </a:r>
          </a:p>
          <a:p>
            <a:pPr marL="1143000" lvl="1" indent="-400050">
              <a:lnSpc>
                <a:spcPct val="150000"/>
              </a:lnSpc>
              <a:buFont typeface="+mj-lt"/>
              <a:buAutoNum type="romanUcPeriod"/>
            </a:pPr>
            <a:r>
              <a:rPr lang="en-US" altLang="zh-CN" sz="1600" dirty="0">
                <a:solidFill>
                  <a:schemeClr val="tx1"/>
                </a:solidFill>
              </a:rPr>
              <a:t>Considering identifiers and group identifiers specific to AMP STA</a:t>
            </a:r>
          </a:p>
        </p:txBody>
      </p:sp>
      <p:sp>
        <p:nvSpPr>
          <p:cNvPr id="3" name="Date Placeholder 3">
            <a:extLst>
              <a:ext uri="{FF2B5EF4-FFF2-40B4-BE49-F238E27FC236}">
                <a16:creationId xmlns:a16="http://schemas.microsoft.com/office/drawing/2014/main" id="{5AAC971E-F70B-DCE3-82FF-A8A3B2B1DC98}"/>
              </a:ext>
            </a:extLst>
          </p:cNvPr>
          <p:cNvSpPr>
            <a:spLocks noGrp="1"/>
          </p:cNvSpPr>
          <p:nvPr/>
        </p:nvSpPr>
        <p:spPr bwMode="auto">
          <a:xfrm>
            <a:off x="914401" y="32374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Tree>
    <p:extLst>
      <p:ext uri="{BB962C8B-B14F-4D97-AF65-F5344CB8AC3E}">
        <p14:creationId xmlns:p14="http://schemas.microsoft.com/office/powerpoint/2010/main" val="1082740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E105A01-41D3-3528-E8AF-710CBAB27AF0}"/>
              </a:ext>
            </a:extLst>
          </p:cNvPr>
          <p:cNvSpPr>
            <a:spLocks noGrp="1"/>
          </p:cNvSpPr>
          <p:nvPr>
            <p:ph type="title"/>
          </p:nvPr>
        </p:nvSpPr>
        <p:spPr/>
        <p:txBody>
          <a:bodyPr/>
          <a:lstStyle/>
          <a:p>
            <a:r>
              <a:rPr lang="en-US" altLang="zh-CN" dirty="0"/>
              <a:t>AP as reader-ID allocation method a &amp; b</a:t>
            </a:r>
            <a:endParaRPr lang="zh-CN" altLang="en-US" dirty="0"/>
          </a:p>
        </p:txBody>
      </p:sp>
      <p:sp>
        <p:nvSpPr>
          <p:cNvPr id="4" name="灯片编号占位符 3">
            <a:extLst>
              <a:ext uri="{FF2B5EF4-FFF2-40B4-BE49-F238E27FC236}">
                <a16:creationId xmlns:a16="http://schemas.microsoft.com/office/drawing/2014/main" id="{DF3C4FB3-ED92-F2E4-2E3E-0AA83D62372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19" name="文本框 18">
            <a:extLst>
              <a:ext uri="{FF2B5EF4-FFF2-40B4-BE49-F238E27FC236}">
                <a16:creationId xmlns:a16="http://schemas.microsoft.com/office/drawing/2014/main" id="{B5F76E9C-6C7F-7429-F1EE-99E827FC4E63}"/>
              </a:ext>
            </a:extLst>
          </p:cNvPr>
          <p:cNvSpPr txBox="1"/>
          <p:nvPr/>
        </p:nvSpPr>
        <p:spPr>
          <a:xfrm>
            <a:off x="522311" y="1612049"/>
            <a:ext cx="6264695" cy="4832092"/>
          </a:xfrm>
          <a:prstGeom prst="rect">
            <a:avLst/>
          </a:prstGeom>
          <a:noFill/>
        </p:spPr>
        <p:txBody>
          <a:bodyPr wrap="square">
            <a:spAutoFit/>
          </a:bodyPr>
          <a:lstStyle/>
          <a:p>
            <a:r>
              <a:rPr lang="en-US" altLang="zh-CN" sz="1600" b="1" dirty="0">
                <a:solidFill>
                  <a:schemeClr val="tx1"/>
                </a:solidFill>
              </a:rPr>
              <a:t>When AMP AP acts as a reader, there are two options for further ID allocation based on the identification of AMP STAs</a:t>
            </a:r>
          </a:p>
          <a:p>
            <a:pPr marL="285750" indent="-285750">
              <a:buFont typeface="Arial" panose="020B0604020202020204" pitchFamily="34" charset="0"/>
              <a:buChar char="•"/>
            </a:pPr>
            <a:r>
              <a:rPr lang="en-US" altLang="zh-CN" sz="1600" dirty="0">
                <a:solidFill>
                  <a:schemeClr val="tx1"/>
                </a:solidFill>
              </a:rPr>
              <a:t>AMP AP or reader can immediately assign an ID to AMP non-AP STA upon receiving its response (method a),</a:t>
            </a:r>
          </a:p>
          <a:p>
            <a:pPr marL="285750" indent="-285750">
              <a:buFont typeface="Arial" panose="020B0604020202020204" pitchFamily="34" charset="0"/>
              <a:buChar char="•"/>
            </a:pPr>
            <a:r>
              <a:rPr lang="en-US" altLang="zh-CN" sz="1600" dirty="0">
                <a:solidFill>
                  <a:schemeClr val="tx1"/>
                </a:solidFill>
              </a:rPr>
              <a:t>or it can assign IDs upon receiving multiple responses (method b).</a:t>
            </a:r>
          </a:p>
          <a:p>
            <a:endParaRPr lang="en-US" altLang="zh-CN" sz="1600" dirty="0">
              <a:solidFill>
                <a:schemeClr val="tx1"/>
              </a:solidFill>
            </a:endParaRPr>
          </a:p>
          <a:p>
            <a:r>
              <a:rPr lang="en-US" altLang="zh-CN" sz="1600" b="1" dirty="0">
                <a:solidFill>
                  <a:schemeClr val="tx1"/>
                </a:solidFill>
              </a:rPr>
              <a:t>AMP STAs that receive ACK or ID should not respond to subsequent Trigger frames.</a:t>
            </a:r>
          </a:p>
          <a:p>
            <a:pPr marL="285750" indent="-285750">
              <a:buFont typeface="Arial" panose="020B0604020202020204" pitchFamily="34" charset="0"/>
              <a:buChar char="•"/>
            </a:pPr>
            <a:r>
              <a:rPr lang="en-US" altLang="zh-CN" sz="1600" dirty="0">
                <a:solidFill>
                  <a:schemeClr val="tx1"/>
                </a:solidFill>
              </a:rPr>
              <a:t>Energy-sensitive devices can switch to PS mode within the remaining protection window</a:t>
            </a:r>
          </a:p>
          <a:p>
            <a:pPr marL="285750" indent="-285750">
              <a:buFont typeface="Arial" panose="020B0604020202020204" pitchFamily="34" charset="0"/>
              <a:buChar char="•"/>
            </a:pPr>
            <a:r>
              <a:rPr lang="en-US" altLang="zh-CN" sz="1600" dirty="0">
                <a:solidFill>
                  <a:schemeClr val="tx1"/>
                </a:solidFill>
              </a:rPr>
              <a:t>Reduce the collision probability of subsequent response frames sent by other AMP STAs</a:t>
            </a:r>
          </a:p>
          <a:p>
            <a:endParaRPr lang="en-US" altLang="zh-CN" sz="1600" dirty="0">
              <a:solidFill>
                <a:schemeClr val="tx1"/>
              </a:solidFill>
            </a:endParaRPr>
          </a:p>
          <a:p>
            <a:r>
              <a:rPr lang="en-US" altLang="zh-CN" sz="1600" b="1" dirty="0">
                <a:solidFill>
                  <a:schemeClr val="tx1"/>
                </a:solidFill>
              </a:rPr>
              <a:t>If there are multiple readers,</a:t>
            </a:r>
            <a:r>
              <a:rPr lang="en-US" altLang="zh-CN" sz="1600" dirty="0">
                <a:solidFill>
                  <a:schemeClr val="tx1"/>
                </a:solidFill>
              </a:rPr>
              <a:t> </a:t>
            </a:r>
            <a:r>
              <a:rPr lang="en-US" altLang="zh-CN" sz="1600" b="1" dirty="0">
                <a:solidFill>
                  <a:schemeClr val="tx1"/>
                </a:solidFill>
              </a:rPr>
              <a:t>there are two options for the assigned ID</a:t>
            </a:r>
          </a:p>
          <a:p>
            <a:pPr marL="285750" indent="-285750">
              <a:buFont typeface="Arial" panose="020B0604020202020204" pitchFamily="34" charset="0"/>
              <a:buChar char="•"/>
            </a:pPr>
            <a:r>
              <a:rPr lang="en-US" altLang="zh-CN" sz="1400" i="1" dirty="0">
                <a:solidFill>
                  <a:schemeClr val="tx1"/>
                </a:solidFill>
              </a:rPr>
              <a:t>Independent ID</a:t>
            </a:r>
            <a:r>
              <a:rPr lang="en-US" altLang="zh-CN" sz="1400" dirty="0">
                <a:solidFill>
                  <a:schemeClr val="tx1"/>
                </a:solidFill>
              </a:rPr>
              <a:t>: To avoid ID conflicts,</a:t>
            </a:r>
            <a:r>
              <a:rPr lang="zh-CN" altLang="en-US" sz="1400" dirty="0">
                <a:solidFill>
                  <a:schemeClr val="tx1"/>
                </a:solidFill>
              </a:rPr>
              <a:t> </a:t>
            </a:r>
            <a:r>
              <a:rPr lang="en-US" altLang="zh-CN" sz="1400" dirty="0">
                <a:solidFill>
                  <a:schemeClr val="tx1"/>
                </a:solidFill>
              </a:rPr>
              <a:t>AMP STA stores the ID and its source information( such as the reader‘s MAC address or BSS ID). When the reader changes, it can obtain a new ID from a new reader</a:t>
            </a:r>
          </a:p>
          <a:p>
            <a:pPr marL="285750" indent="-285750">
              <a:buFont typeface="Arial" panose="020B0604020202020204" pitchFamily="34" charset="0"/>
              <a:buChar char="•"/>
            </a:pPr>
            <a:r>
              <a:rPr lang="en-US" altLang="zh-CN" sz="1400" i="1" dirty="0">
                <a:solidFill>
                  <a:schemeClr val="tx1"/>
                </a:solidFill>
              </a:rPr>
              <a:t>Global ID</a:t>
            </a:r>
            <a:r>
              <a:rPr lang="en-US" altLang="zh-CN" sz="1400" dirty="0">
                <a:solidFill>
                  <a:schemeClr val="tx1"/>
                </a:solidFill>
              </a:rPr>
              <a:t>: when the reader changes, AMP STA will indicate the existing ID through a response frame,</a:t>
            </a:r>
            <a:r>
              <a:rPr lang="zh-CN" altLang="en-US" sz="1400" dirty="0">
                <a:solidFill>
                  <a:schemeClr val="tx1"/>
                </a:solidFill>
              </a:rPr>
              <a:t> </a:t>
            </a:r>
            <a:r>
              <a:rPr lang="en-US" altLang="zh-CN" sz="1400" dirty="0">
                <a:solidFill>
                  <a:schemeClr val="tx1"/>
                </a:solidFill>
              </a:rPr>
              <a:t>while</a:t>
            </a:r>
            <a:r>
              <a:rPr lang="zh-CN" altLang="en-US" sz="1400" dirty="0">
                <a:solidFill>
                  <a:schemeClr val="tx1"/>
                </a:solidFill>
              </a:rPr>
              <a:t> </a:t>
            </a:r>
            <a:r>
              <a:rPr lang="en-US" altLang="zh-CN" sz="1400" dirty="0">
                <a:solidFill>
                  <a:schemeClr val="tx1"/>
                </a:solidFill>
              </a:rPr>
              <a:t>AMP AP and AMP STA can negotiate whether existing IDs need to be modified</a:t>
            </a:r>
            <a:endParaRPr lang="en-US" altLang="zh-CN" sz="1600" dirty="0">
              <a:solidFill>
                <a:schemeClr val="tx1"/>
              </a:solidFill>
            </a:endParaRPr>
          </a:p>
        </p:txBody>
      </p:sp>
      <p:sp>
        <p:nvSpPr>
          <p:cNvPr id="20" name="页脚占位符 4">
            <a:extLst>
              <a:ext uri="{FF2B5EF4-FFF2-40B4-BE49-F238E27FC236}">
                <a16:creationId xmlns:a16="http://schemas.microsoft.com/office/drawing/2014/main" id="{1C1D15AD-D28D-16A4-D248-F27C64EB031F}"/>
              </a:ext>
            </a:extLst>
          </p:cNvPr>
          <p:cNvSpPr>
            <a:spLocks noGrp="1"/>
          </p:cNvSpPr>
          <p:nvPr>
            <p:ph type="ftr" idx="14"/>
          </p:nvPr>
        </p:nvSpPr>
        <p:spPr>
          <a:xfrm>
            <a:off x="7143757" y="6475414"/>
            <a:ext cx="4246027" cy="180975"/>
          </a:xfrm>
        </p:spPr>
        <p:txBody>
          <a:bodyPr/>
          <a:lstStyle/>
          <a:p>
            <a:r>
              <a:rPr lang="en-GB" altLang="zh-CN" dirty="0" err="1"/>
              <a:t>Zhanjing</a:t>
            </a:r>
            <a:r>
              <a:rPr lang="en-GB" altLang="zh-CN" dirty="0"/>
              <a:t> Bao, TCL</a:t>
            </a:r>
          </a:p>
          <a:p>
            <a:endParaRPr lang="en-GB" altLang="zh-CN" dirty="0"/>
          </a:p>
        </p:txBody>
      </p:sp>
      <p:sp>
        <p:nvSpPr>
          <p:cNvPr id="3" name="Date Placeholder 3">
            <a:extLst>
              <a:ext uri="{FF2B5EF4-FFF2-40B4-BE49-F238E27FC236}">
                <a16:creationId xmlns:a16="http://schemas.microsoft.com/office/drawing/2014/main" id="{2510EEE5-4DFC-C617-DAE3-235684DE793B}"/>
              </a:ext>
            </a:extLst>
          </p:cNvPr>
          <p:cNvSpPr>
            <a:spLocks noGrp="1"/>
          </p:cNvSpPr>
          <p:nvPr/>
        </p:nvSpPr>
        <p:spPr bwMode="auto">
          <a:xfrm>
            <a:off x="914401"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5" name="文本框 4">
            <a:extLst>
              <a:ext uri="{FF2B5EF4-FFF2-40B4-BE49-F238E27FC236}">
                <a16:creationId xmlns:a16="http://schemas.microsoft.com/office/drawing/2014/main" id="{8F76B070-1395-F705-0CAF-1C651468A437}"/>
              </a:ext>
            </a:extLst>
          </p:cNvPr>
          <p:cNvSpPr txBox="1"/>
          <p:nvPr/>
        </p:nvSpPr>
        <p:spPr>
          <a:xfrm>
            <a:off x="8904312" y="3492592"/>
            <a:ext cx="1944216" cy="276999"/>
          </a:xfrm>
          <a:prstGeom prst="rect">
            <a:avLst/>
          </a:prstGeom>
          <a:noFill/>
        </p:spPr>
        <p:txBody>
          <a:bodyPr wrap="square">
            <a:spAutoFit/>
          </a:bodyPr>
          <a:lstStyle/>
          <a:p>
            <a:r>
              <a:rPr lang="en-US" altLang="zh-CN" sz="1200" dirty="0">
                <a:solidFill>
                  <a:schemeClr val="tx1"/>
                </a:solidFill>
              </a:rPr>
              <a:t>Method a</a:t>
            </a:r>
            <a:endParaRPr lang="zh-CN" altLang="en-US" sz="1200" dirty="0">
              <a:solidFill>
                <a:schemeClr val="tx1"/>
              </a:solidFill>
            </a:endParaRPr>
          </a:p>
        </p:txBody>
      </p:sp>
      <p:sp>
        <p:nvSpPr>
          <p:cNvPr id="7" name="文本框 6">
            <a:extLst>
              <a:ext uri="{FF2B5EF4-FFF2-40B4-BE49-F238E27FC236}">
                <a16:creationId xmlns:a16="http://schemas.microsoft.com/office/drawing/2014/main" id="{3F95D254-118E-54F8-4218-12A70C1491BE}"/>
              </a:ext>
            </a:extLst>
          </p:cNvPr>
          <p:cNvSpPr txBox="1"/>
          <p:nvPr/>
        </p:nvSpPr>
        <p:spPr>
          <a:xfrm>
            <a:off x="8904312" y="5744294"/>
            <a:ext cx="1944216" cy="276999"/>
          </a:xfrm>
          <a:prstGeom prst="rect">
            <a:avLst/>
          </a:prstGeom>
          <a:noFill/>
        </p:spPr>
        <p:txBody>
          <a:bodyPr wrap="square">
            <a:spAutoFit/>
          </a:bodyPr>
          <a:lstStyle/>
          <a:p>
            <a:r>
              <a:rPr lang="en-US" altLang="zh-CN" sz="1200" dirty="0">
                <a:solidFill>
                  <a:schemeClr val="tx1"/>
                </a:solidFill>
              </a:rPr>
              <a:t>Method b</a:t>
            </a:r>
            <a:endParaRPr lang="zh-CN" altLang="en-US" sz="1200" dirty="0">
              <a:solidFill>
                <a:schemeClr val="tx1"/>
              </a:solidFill>
            </a:endParaRPr>
          </a:p>
        </p:txBody>
      </p:sp>
      <p:pic>
        <p:nvPicPr>
          <p:cNvPr id="8" name="图片 7">
            <a:extLst>
              <a:ext uri="{FF2B5EF4-FFF2-40B4-BE49-F238E27FC236}">
                <a16:creationId xmlns:a16="http://schemas.microsoft.com/office/drawing/2014/main" id="{7B54B289-9520-230D-4C78-8ACCFB6576DC}"/>
              </a:ext>
            </a:extLst>
          </p:cNvPr>
          <p:cNvPicPr>
            <a:picLocks noChangeAspect="1"/>
          </p:cNvPicPr>
          <p:nvPr/>
        </p:nvPicPr>
        <p:blipFill>
          <a:blip r:embed="rId3"/>
          <a:stretch>
            <a:fillRect/>
          </a:stretch>
        </p:blipFill>
        <p:spPr>
          <a:xfrm>
            <a:off x="7109801" y="1882776"/>
            <a:ext cx="4355123" cy="1470438"/>
          </a:xfrm>
          <a:prstGeom prst="rect">
            <a:avLst/>
          </a:prstGeom>
        </p:spPr>
      </p:pic>
      <p:pic>
        <p:nvPicPr>
          <p:cNvPr id="10" name="图片 9">
            <a:extLst>
              <a:ext uri="{FF2B5EF4-FFF2-40B4-BE49-F238E27FC236}">
                <a16:creationId xmlns:a16="http://schemas.microsoft.com/office/drawing/2014/main" id="{D4B48EA9-B731-D324-85C0-E8264DD7B754}"/>
              </a:ext>
            </a:extLst>
          </p:cNvPr>
          <p:cNvPicPr>
            <a:picLocks noChangeAspect="1"/>
          </p:cNvPicPr>
          <p:nvPr/>
        </p:nvPicPr>
        <p:blipFill>
          <a:blip r:embed="rId4"/>
          <a:stretch>
            <a:fillRect/>
          </a:stretch>
        </p:blipFill>
        <p:spPr>
          <a:xfrm>
            <a:off x="7046774" y="3807334"/>
            <a:ext cx="4792860" cy="1654288"/>
          </a:xfrm>
          <a:prstGeom prst="rect">
            <a:avLst/>
          </a:prstGeom>
        </p:spPr>
      </p:pic>
    </p:spTree>
    <p:extLst>
      <p:ext uri="{BB962C8B-B14F-4D97-AF65-F5344CB8AC3E}">
        <p14:creationId xmlns:p14="http://schemas.microsoft.com/office/powerpoint/2010/main" val="2703557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061E34-C8B1-9740-2CBA-1A54ED999A34}"/>
              </a:ext>
            </a:extLst>
          </p:cNvPr>
          <p:cNvSpPr>
            <a:spLocks noGrp="1"/>
          </p:cNvSpPr>
          <p:nvPr>
            <p:ph type="title"/>
          </p:nvPr>
        </p:nvSpPr>
        <p:spPr/>
        <p:txBody>
          <a:bodyPr/>
          <a:lstStyle/>
          <a:p>
            <a:r>
              <a:rPr lang="en-US" altLang="zh-CN" dirty="0"/>
              <a:t>non-AP STA as reader-ID allocation method c</a:t>
            </a:r>
            <a:endParaRPr lang="zh-CN" altLang="en-US" dirty="0"/>
          </a:p>
        </p:txBody>
      </p:sp>
      <p:sp>
        <p:nvSpPr>
          <p:cNvPr id="4" name="灯片编号占位符 3">
            <a:extLst>
              <a:ext uri="{FF2B5EF4-FFF2-40B4-BE49-F238E27FC236}">
                <a16:creationId xmlns:a16="http://schemas.microsoft.com/office/drawing/2014/main" id="{8C0916E4-94C9-142A-9442-FB0B4938210A}"/>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页脚占位符 4">
            <a:extLst>
              <a:ext uri="{FF2B5EF4-FFF2-40B4-BE49-F238E27FC236}">
                <a16:creationId xmlns:a16="http://schemas.microsoft.com/office/drawing/2014/main" id="{CFD01458-591C-ED64-F2C7-BA83F1025DF4}"/>
              </a:ext>
            </a:extLst>
          </p:cNvPr>
          <p:cNvSpPr>
            <a:spLocks noGrp="1"/>
          </p:cNvSpPr>
          <p:nvPr>
            <p:ph type="ftr" idx="14"/>
          </p:nvPr>
        </p:nvSpPr>
        <p:spPr/>
        <p:txBody>
          <a:bodyPr/>
          <a:lstStyle/>
          <a:p>
            <a:r>
              <a:rPr lang="en-GB" dirty="0"/>
              <a:t>Z</a:t>
            </a:r>
            <a:r>
              <a:rPr lang="en-US" altLang="zh-CN" dirty="0" err="1"/>
              <a:t>hanjing</a:t>
            </a:r>
            <a:r>
              <a:rPr lang="en-US" altLang="zh-CN" dirty="0"/>
              <a:t> Bao</a:t>
            </a:r>
            <a:r>
              <a:rPr lang="en-GB" dirty="0"/>
              <a:t>, TCL</a:t>
            </a:r>
          </a:p>
        </p:txBody>
      </p:sp>
      <p:pic>
        <p:nvPicPr>
          <p:cNvPr id="17" name="图片 16">
            <a:extLst>
              <a:ext uri="{FF2B5EF4-FFF2-40B4-BE49-F238E27FC236}">
                <a16:creationId xmlns:a16="http://schemas.microsoft.com/office/drawing/2014/main" id="{52A6B590-0B9B-92DF-305A-9E4F371A5A4F}"/>
              </a:ext>
            </a:extLst>
          </p:cNvPr>
          <p:cNvPicPr>
            <a:picLocks noChangeAspect="1"/>
          </p:cNvPicPr>
          <p:nvPr/>
        </p:nvPicPr>
        <p:blipFill>
          <a:blip r:embed="rId3"/>
          <a:stretch>
            <a:fillRect/>
          </a:stretch>
        </p:blipFill>
        <p:spPr>
          <a:xfrm>
            <a:off x="7514204" y="1916832"/>
            <a:ext cx="3966475" cy="2452340"/>
          </a:xfrm>
          <a:prstGeom prst="rect">
            <a:avLst/>
          </a:prstGeom>
        </p:spPr>
      </p:pic>
      <p:sp>
        <p:nvSpPr>
          <p:cNvPr id="3" name="Date Placeholder 3">
            <a:extLst>
              <a:ext uri="{FF2B5EF4-FFF2-40B4-BE49-F238E27FC236}">
                <a16:creationId xmlns:a16="http://schemas.microsoft.com/office/drawing/2014/main" id="{ADD89B6B-EC33-26A6-24C2-BD2551460D05}"/>
              </a:ext>
            </a:extLst>
          </p:cNvPr>
          <p:cNvSpPr>
            <a:spLocks noGrp="1"/>
          </p:cNvSpPr>
          <p:nvPr/>
        </p:nvSpPr>
        <p:spPr bwMode="auto">
          <a:xfrm>
            <a:off x="911734"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7" name="文本框 18">
            <a:extLst>
              <a:ext uri="{FF2B5EF4-FFF2-40B4-BE49-F238E27FC236}">
                <a16:creationId xmlns:a16="http://schemas.microsoft.com/office/drawing/2014/main" id="{B5F76E9C-6C7F-7429-F1EE-99E827FC4E63}"/>
              </a:ext>
            </a:extLst>
          </p:cNvPr>
          <p:cNvSpPr txBox="1"/>
          <p:nvPr/>
        </p:nvSpPr>
        <p:spPr>
          <a:xfrm>
            <a:off x="839416" y="2060848"/>
            <a:ext cx="6264696" cy="2308324"/>
          </a:xfrm>
          <a:prstGeom prst="rect">
            <a:avLst/>
          </a:prstGeom>
          <a:noFill/>
        </p:spPr>
        <p:txBody>
          <a:bodyPr wrap="square">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600" b="1" dirty="0">
                <a:solidFill>
                  <a:schemeClr val="tx1"/>
                </a:solidFill>
              </a:rPr>
              <a:t>A non-AP STA acts as a reader, similar to a relay node.</a:t>
            </a:r>
          </a:p>
          <a:p>
            <a:endParaRPr lang="en-US" altLang="zh-CN" sz="1600" b="1" dirty="0">
              <a:solidFill>
                <a:schemeClr val="tx1"/>
              </a:solidFill>
            </a:endParaRPr>
          </a:p>
          <a:p>
            <a:pPr marL="285750" indent="-285750">
              <a:buFont typeface="Arial" panose="020B0604020202020204" pitchFamily="34" charset="0"/>
              <a:buChar char="•"/>
            </a:pPr>
            <a:r>
              <a:rPr lang="en-US" altLang="zh-CN" sz="1600" dirty="0">
                <a:solidFill>
                  <a:schemeClr val="tx1"/>
                </a:solidFill>
              </a:rPr>
              <a:t>Capability collection can be initiated by the reader or AP.</a:t>
            </a:r>
          </a:p>
          <a:p>
            <a:pPr marL="285750" indent="-285750">
              <a:buFont typeface="Arial" panose="020B0604020202020204" pitchFamily="34" charset="0"/>
              <a:buChar char="•"/>
            </a:pPr>
            <a:endParaRPr lang="en-US" altLang="zh-CN" sz="1600" dirty="0">
              <a:solidFill>
                <a:schemeClr val="tx1"/>
              </a:solidFill>
            </a:endParaRPr>
          </a:p>
          <a:p>
            <a:pPr marL="285750" indent="-285750">
              <a:buFont typeface="Arial" panose="020B0604020202020204" pitchFamily="34" charset="0"/>
              <a:buChar char="•"/>
            </a:pPr>
            <a:r>
              <a:rPr lang="en-US" altLang="zh-CN" sz="1600" dirty="0">
                <a:solidFill>
                  <a:schemeClr val="tx1"/>
                </a:solidFill>
              </a:rPr>
              <a:t>After receiving multiple responses, the reader can forward the information of AMP STA to AP for ID allocation.</a:t>
            </a:r>
          </a:p>
          <a:p>
            <a:pPr marL="285750" indent="-285750">
              <a:buFont typeface="Arial" panose="020B0604020202020204" pitchFamily="34" charset="0"/>
              <a:buChar char="•"/>
            </a:pPr>
            <a:endParaRPr lang="en-US" altLang="zh-CN" sz="1600" dirty="0">
              <a:solidFill>
                <a:schemeClr val="tx1"/>
              </a:solidFill>
            </a:endParaRPr>
          </a:p>
          <a:p>
            <a:pPr marL="285750" indent="-285750">
              <a:buFont typeface="Arial" panose="020B0604020202020204" pitchFamily="34" charset="0"/>
              <a:buChar char="•"/>
            </a:pPr>
            <a:r>
              <a:rPr lang="en-US" altLang="zh-CN" sz="1600" dirty="0">
                <a:solidFill>
                  <a:schemeClr val="tx1"/>
                </a:solidFill>
              </a:rPr>
              <a:t>Due to the </a:t>
            </a:r>
            <a:r>
              <a:rPr lang="en-US" altLang="zh-CN" sz="1600" b="1" dirty="0">
                <a:solidFill>
                  <a:schemeClr val="tx1"/>
                </a:solidFill>
              </a:rPr>
              <a:t>unified allocation of IDs by AMP AP</a:t>
            </a:r>
            <a:r>
              <a:rPr lang="en-US" altLang="zh-CN" sz="1600" dirty="0">
                <a:solidFill>
                  <a:schemeClr val="tx1"/>
                </a:solidFill>
              </a:rPr>
              <a:t>, even if multiple readers exist, there will be no ID conflicts.</a:t>
            </a:r>
          </a:p>
        </p:txBody>
      </p:sp>
      <p:sp>
        <p:nvSpPr>
          <p:cNvPr id="8" name="文本框 18">
            <a:extLst>
              <a:ext uri="{FF2B5EF4-FFF2-40B4-BE49-F238E27FC236}">
                <a16:creationId xmlns:a16="http://schemas.microsoft.com/office/drawing/2014/main" id="{EA95A555-0161-F0AE-B6BB-5C7ADAAC7702}"/>
              </a:ext>
            </a:extLst>
          </p:cNvPr>
          <p:cNvSpPr txBox="1"/>
          <p:nvPr/>
        </p:nvSpPr>
        <p:spPr>
          <a:xfrm>
            <a:off x="839416" y="4797152"/>
            <a:ext cx="10282000" cy="1032975"/>
          </a:xfrm>
          <a:prstGeom prst="rect">
            <a:avLst/>
          </a:prstGeom>
          <a:noFill/>
        </p:spPr>
        <p:txBody>
          <a:bodyPr wrap="square">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600" b="1" dirty="0">
                <a:solidFill>
                  <a:schemeClr val="tx1"/>
                </a:solidFill>
              </a:rPr>
              <a:t>Referring to .11 association procedure, there is also a limit to the number of IDs allocated by readers or AMP APs.</a:t>
            </a:r>
          </a:p>
          <a:p>
            <a:pPr marL="285750" indent="-285750">
              <a:lnSpc>
                <a:spcPct val="150000"/>
              </a:lnSpc>
              <a:buFont typeface="Arial" panose="020B0604020202020204" pitchFamily="34" charset="0"/>
              <a:buChar char="•"/>
            </a:pPr>
            <a:r>
              <a:rPr lang="en-US" altLang="zh-CN" sz="1600" dirty="0">
                <a:solidFill>
                  <a:schemeClr val="tx1"/>
                </a:solidFill>
              </a:rPr>
              <a:t>AMP AP should be able to update and reassign IDs</a:t>
            </a:r>
          </a:p>
          <a:p>
            <a:pPr marL="285750" indent="-285750">
              <a:lnSpc>
                <a:spcPct val="150000"/>
              </a:lnSpc>
              <a:buFont typeface="Arial" panose="020B0604020202020204" pitchFamily="34" charset="0"/>
              <a:buChar char="•"/>
            </a:pPr>
            <a:r>
              <a:rPr lang="en-US" altLang="zh-CN" sz="1600" dirty="0">
                <a:solidFill>
                  <a:schemeClr val="tx1"/>
                </a:solidFill>
              </a:rPr>
              <a:t>AMP STA should be able to determine whether the assigned ID is still valid </a:t>
            </a:r>
          </a:p>
        </p:txBody>
      </p:sp>
    </p:spTree>
    <p:extLst>
      <p:ext uri="{BB962C8B-B14F-4D97-AF65-F5344CB8AC3E}">
        <p14:creationId xmlns:p14="http://schemas.microsoft.com/office/powerpoint/2010/main" val="1249065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061E34-C8B1-9740-2CBA-1A54ED999A34}"/>
              </a:ext>
            </a:extLst>
          </p:cNvPr>
          <p:cNvSpPr>
            <a:spLocks noGrp="1"/>
          </p:cNvSpPr>
          <p:nvPr>
            <p:ph type="title"/>
          </p:nvPr>
        </p:nvSpPr>
        <p:spPr/>
        <p:txBody>
          <a:bodyPr/>
          <a:lstStyle/>
          <a:p>
            <a:r>
              <a:rPr lang="en-US" altLang="zh-CN" dirty="0"/>
              <a:t>ID update</a:t>
            </a:r>
            <a:endParaRPr lang="zh-CN" altLang="en-US" dirty="0"/>
          </a:p>
        </p:txBody>
      </p:sp>
      <p:sp>
        <p:nvSpPr>
          <p:cNvPr id="4" name="灯片编号占位符 3">
            <a:extLst>
              <a:ext uri="{FF2B5EF4-FFF2-40B4-BE49-F238E27FC236}">
                <a16:creationId xmlns:a16="http://schemas.microsoft.com/office/drawing/2014/main" id="{8C0916E4-94C9-142A-9442-FB0B4938210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页脚占位符 4">
            <a:extLst>
              <a:ext uri="{FF2B5EF4-FFF2-40B4-BE49-F238E27FC236}">
                <a16:creationId xmlns:a16="http://schemas.microsoft.com/office/drawing/2014/main" id="{CFD01458-591C-ED64-F2C7-BA83F1025DF4}"/>
              </a:ext>
            </a:extLst>
          </p:cNvPr>
          <p:cNvSpPr>
            <a:spLocks noGrp="1"/>
          </p:cNvSpPr>
          <p:nvPr>
            <p:ph type="ftr" idx="14"/>
          </p:nvPr>
        </p:nvSpPr>
        <p:spPr/>
        <p:txBody>
          <a:bodyPr/>
          <a:lstStyle/>
          <a:p>
            <a:r>
              <a:rPr lang="en-GB" dirty="0"/>
              <a:t>Z</a:t>
            </a:r>
            <a:r>
              <a:rPr lang="en-US" altLang="zh-CN" dirty="0" err="1"/>
              <a:t>hanjing</a:t>
            </a:r>
            <a:r>
              <a:rPr lang="en-US" altLang="zh-CN" dirty="0"/>
              <a:t> Bao</a:t>
            </a:r>
            <a:r>
              <a:rPr lang="en-GB" dirty="0"/>
              <a:t>, TCL</a:t>
            </a:r>
          </a:p>
        </p:txBody>
      </p:sp>
      <p:sp>
        <p:nvSpPr>
          <p:cNvPr id="3" name="Date Placeholder 3">
            <a:extLst>
              <a:ext uri="{FF2B5EF4-FFF2-40B4-BE49-F238E27FC236}">
                <a16:creationId xmlns:a16="http://schemas.microsoft.com/office/drawing/2014/main" id="{ADD89B6B-EC33-26A6-24C2-BD2551460D05}"/>
              </a:ext>
            </a:extLst>
          </p:cNvPr>
          <p:cNvSpPr>
            <a:spLocks noGrp="1"/>
          </p:cNvSpPr>
          <p:nvPr/>
        </p:nvSpPr>
        <p:spPr bwMode="auto">
          <a:xfrm>
            <a:off x="911734" y="332656"/>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7" name="文本框 18">
            <a:extLst>
              <a:ext uri="{FF2B5EF4-FFF2-40B4-BE49-F238E27FC236}">
                <a16:creationId xmlns:a16="http://schemas.microsoft.com/office/drawing/2014/main" id="{B5F76E9C-6C7F-7429-F1EE-99E827FC4E63}"/>
              </a:ext>
            </a:extLst>
          </p:cNvPr>
          <p:cNvSpPr txBox="1"/>
          <p:nvPr/>
        </p:nvSpPr>
        <p:spPr>
          <a:xfrm>
            <a:off x="838359" y="1772816"/>
            <a:ext cx="10513168" cy="4031873"/>
          </a:xfrm>
          <a:prstGeom prst="rect">
            <a:avLst/>
          </a:prstGeom>
          <a:noFill/>
        </p:spPr>
        <p:txBody>
          <a:bodyPr wrap="square">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just"/>
            <a:r>
              <a:rPr lang="en-US" altLang="zh-CN" sz="1600" dirty="0">
                <a:solidFill>
                  <a:schemeClr val="tx1"/>
                </a:solidFill>
              </a:rPr>
              <a:t>Due to some AMP STAs being unable to actively send association requests, we have designed a trigger based identification method in our contribution. </a:t>
            </a:r>
            <a:r>
              <a:rPr lang="en-US" altLang="zh-CN" sz="1600" b="1" dirty="0">
                <a:solidFill>
                  <a:schemeClr val="tx1"/>
                </a:solidFill>
              </a:rPr>
              <a:t>Similarly, referring to the disassociation procedure</a:t>
            </a:r>
            <a:r>
              <a:rPr lang="en-US" altLang="zh-CN" sz="1600" dirty="0">
                <a:solidFill>
                  <a:schemeClr val="tx1"/>
                </a:solidFill>
              </a:rPr>
              <a:t>, AMP STA may not be able to actively send disassociation request frame and may directly leave the transmission area of the current reader.</a:t>
            </a:r>
          </a:p>
          <a:p>
            <a:pPr algn="just"/>
            <a:endParaRPr lang="en-US" altLang="zh-CN" sz="1600" dirty="0">
              <a:solidFill>
                <a:schemeClr val="tx1"/>
              </a:solidFill>
            </a:endParaRPr>
          </a:p>
          <a:p>
            <a:pPr marL="285750" indent="-285750" algn="just">
              <a:buFont typeface="Wingdings" panose="05000000000000000000" pitchFamily="2" charset="2"/>
              <a:buChar char="Ø"/>
            </a:pPr>
            <a:r>
              <a:rPr lang="en-US" altLang="zh-CN" sz="1600" dirty="0">
                <a:solidFill>
                  <a:schemeClr val="tx1"/>
                </a:solidFill>
              </a:rPr>
              <a:t>For AMP AP or reader:</a:t>
            </a:r>
          </a:p>
          <a:p>
            <a:pPr algn="just"/>
            <a:endParaRPr lang="en-US" altLang="zh-CN" sz="1600" dirty="0">
              <a:solidFill>
                <a:schemeClr val="tx1"/>
              </a:solidFill>
            </a:endParaRPr>
          </a:p>
          <a:p>
            <a:pPr marL="285750" indent="-285750" algn="just">
              <a:buFont typeface="Arial" panose="020B0604020202020204" pitchFamily="34" charset="0"/>
              <a:buChar char="•"/>
            </a:pPr>
            <a:r>
              <a:rPr lang="en-US" altLang="zh-CN" sz="1600" dirty="0">
                <a:solidFill>
                  <a:schemeClr val="tx1"/>
                </a:solidFill>
              </a:rPr>
              <a:t>The ID assigned to AMP STA can be lifetime or short-term valid</a:t>
            </a:r>
          </a:p>
          <a:p>
            <a:pPr marL="285750" indent="-285750" algn="just">
              <a:buFont typeface="Arial" panose="020B0604020202020204" pitchFamily="34" charset="0"/>
              <a:buChar char="•"/>
            </a:pPr>
            <a:r>
              <a:rPr lang="en-US" altLang="zh-CN" sz="1600" dirty="0">
                <a:solidFill>
                  <a:schemeClr val="tx1"/>
                </a:solidFill>
              </a:rPr>
              <a:t>The identification and polling of AMP STA should be periodic</a:t>
            </a:r>
          </a:p>
          <a:p>
            <a:pPr marL="285750" indent="-285750" algn="just">
              <a:buFont typeface="Arial" panose="020B0604020202020204" pitchFamily="34" charset="0"/>
              <a:buChar char="•"/>
            </a:pPr>
            <a:r>
              <a:rPr lang="en-US" altLang="zh-CN" sz="1600" dirty="0">
                <a:solidFill>
                  <a:schemeClr val="tx1"/>
                </a:solidFill>
              </a:rPr>
              <a:t>If the AMP AP unicast control frames to a AMP STA multiple times based on the assigned ID but does not receive a response, the AMP AP will reclaim and reassign this ID</a:t>
            </a:r>
          </a:p>
          <a:p>
            <a:pPr marL="285750" indent="-285750" algn="just">
              <a:buFont typeface="Arial" panose="020B0604020202020204" pitchFamily="34" charset="0"/>
              <a:buChar char="•"/>
            </a:pPr>
            <a:endParaRPr lang="en-US" altLang="zh-CN" sz="1600" dirty="0">
              <a:solidFill>
                <a:schemeClr val="tx1"/>
              </a:solidFill>
            </a:endParaRPr>
          </a:p>
          <a:p>
            <a:pPr marL="285750" indent="-285750" algn="just">
              <a:buFont typeface="Wingdings" panose="05000000000000000000" pitchFamily="2" charset="2"/>
              <a:buChar char="Ø"/>
            </a:pPr>
            <a:r>
              <a:rPr lang="en-US" altLang="zh-CN" sz="1600" dirty="0">
                <a:solidFill>
                  <a:schemeClr val="tx1"/>
                </a:solidFill>
              </a:rPr>
              <a:t>For AMP non-AP STA:</a:t>
            </a:r>
          </a:p>
          <a:p>
            <a:pPr algn="just"/>
            <a:endParaRPr lang="en-US" altLang="zh-CN" sz="1600" dirty="0">
              <a:solidFill>
                <a:schemeClr val="tx1"/>
              </a:solidFill>
            </a:endParaRPr>
          </a:p>
          <a:p>
            <a:pPr marL="285750" indent="-285750" algn="just">
              <a:buFont typeface="Arial" panose="020B0604020202020204" pitchFamily="34" charset="0"/>
              <a:buChar char="•"/>
            </a:pPr>
            <a:r>
              <a:rPr lang="en-US" altLang="zh-CN" sz="1600" dirty="0">
                <a:solidFill>
                  <a:schemeClr val="tx1"/>
                </a:solidFill>
              </a:rPr>
              <a:t>When the ID becomes invalid or be reassigned, the AMP STA should respond to the identification initiated by the AMP AP again to reacquire the ID</a:t>
            </a:r>
          </a:p>
          <a:p>
            <a:pPr algn="just"/>
            <a:endParaRPr lang="en-US" altLang="zh-CN" sz="1600" dirty="0">
              <a:solidFill>
                <a:schemeClr val="tx1"/>
              </a:solidFill>
            </a:endParaRPr>
          </a:p>
        </p:txBody>
      </p:sp>
    </p:spTree>
    <p:extLst>
      <p:ext uri="{BB962C8B-B14F-4D97-AF65-F5344CB8AC3E}">
        <p14:creationId xmlns:p14="http://schemas.microsoft.com/office/powerpoint/2010/main" val="3513512190"/>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11753</TotalTime>
  <Words>1522</Words>
  <Application>Microsoft Office PowerPoint</Application>
  <PresentationFormat>宽屏</PresentationFormat>
  <Paragraphs>197</Paragraphs>
  <Slides>13</Slides>
  <Notes>7</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21" baseType="lpstr">
      <vt:lpstr>Arial Unicode MS</vt:lpstr>
      <vt:lpstr>TimesNewRoman</vt:lpstr>
      <vt:lpstr>Microsoft Yahei</vt:lpstr>
      <vt:lpstr>Arial</vt:lpstr>
      <vt:lpstr>Times New Roman</vt:lpstr>
      <vt:lpstr>Wingdings</vt:lpstr>
      <vt:lpstr>Office 主题​​</vt:lpstr>
      <vt:lpstr>Document</vt:lpstr>
      <vt:lpstr>Follow up on capability report and ID allocation for AMP STA</vt:lpstr>
      <vt:lpstr>Introduction</vt:lpstr>
      <vt:lpstr>Capability Report vs. Association </vt:lpstr>
      <vt:lpstr>AMP capabilities to report</vt:lpstr>
      <vt:lpstr>AMP STA identification</vt:lpstr>
      <vt:lpstr>ID allocation for AMP STA </vt:lpstr>
      <vt:lpstr>AP as reader-ID allocation method a &amp; b</vt:lpstr>
      <vt:lpstr>non-AP STA as reader-ID allocation method c</vt:lpstr>
      <vt:lpstr>ID update</vt:lpstr>
      <vt:lpstr>Summary</vt:lpstr>
      <vt:lpstr>SP1</vt:lpstr>
      <vt:lpstr>SP2</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capability report for AMP STA</dc:title>
  <dc:creator>包占京</dc:creator>
  <cp:keywords/>
  <cp:lastModifiedBy>包占京</cp:lastModifiedBy>
  <cp:revision>134</cp:revision>
  <cp:lastPrinted>1601-01-01T00:00:00Z</cp:lastPrinted>
  <dcterms:created xsi:type="dcterms:W3CDTF">2024-07-05T02:28:50Z</dcterms:created>
  <dcterms:modified xsi:type="dcterms:W3CDTF">2024-09-09T07:27:54Z</dcterms:modified>
  <cp:category>Zhanjing Bao, TCL</cp:category>
</cp:coreProperties>
</file>