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70" r:id="rId2"/>
    <p:sldId id="715" r:id="rId3"/>
    <p:sldId id="765" r:id="rId4"/>
    <p:sldId id="767" r:id="rId5"/>
    <p:sldId id="744" r:id="rId6"/>
    <p:sldId id="764" r:id="rId7"/>
    <p:sldId id="763" r:id="rId8"/>
    <p:sldId id="745" r:id="rId9"/>
    <p:sldId id="751" r:id="rId10"/>
    <p:sldId id="752" r:id="rId11"/>
    <p:sldId id="768" r:id="rId12"/>
    <p:sldId id="753" r:id="rId13"/>
    <p:sldId id="769" r:id="rId14"/>
    <p:sldId id="770" r:id="rId15"/>
    <p:sldId id="771" r:id="rId16"/>
    <p:sldId id="772" r:id="rId17"/>
    <p:sldId id="773" r:id="rId1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D58AD0A-BBFE-553F-A329-BD4FBDEB0EA4}" name="Alfred Asterjadhi" initials="AA" userId="S::aasterja@qti.qualcomm.com::39de57b9-85c0-4fd1-aaac-8ca2b6560ad0" providerId="AD"/>
  <p188:author id="{28E1B019-9AF1-93FD-A572-6C2824965071}" name="Sherief Helwa" initials="SH" userId="S::shelwa@qti.qualcomm.com::c6299973-2e88-4f67-9e93-bade1b850725" providerId="AD"/>
  <p188:author id="{125D3299-4396-0C8F-93EA-F2B805B32C1D}" name="Alfred Aster" initials="A" userId="Alfred Aster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180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8/10/relationships/authors" Target="authors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erief Helwa" userId="c6299973-2e88-4f67-9e93-bade1b850725" providerId="ADAL" clId="{D892FD4E-28FB-4D8A-A8D9-6389275E422B}"/>
    <pc:docChg chg="custSel addSld modSld">
      <pc:chgData name="Sherief Helwa" userId="c6299973-2e88-4f67-9e93-bade1b850725" providerId="ADAL" clId="{D892FD4E-28FB-4D8A-A8D9-6389275E422B}" dt="2024-11-12T23:04:22.397" v="238" actId="20577"/>
      <pc:docMkLst>
        <pc:docMk/>
      </pc:docMkLst>
      <pc:sldChg chg="modSp mod">
        <pc:chgData name="Sherief Helwa" userId="c6299973-2e88-4f67-9e93-bade1b850725" providerId="ADAL" clId="{D892FD4E-28FB-4D8A-A8D9-6389275E422B}" dt="2024-11-11T23:42:16.898" v="186" actId="20577"/>
        <pc:sldMkLst>
          <pc:docMk/>
          <pc:sldMk cId="241379951" sldId="752"/>
        </pc:sldMkLst>
        <pc:spChg chg="mod">
          <ac:chgData name="Sherief Helwa" userId="c6299973-2e88-4f67-9e93-bade1b850725" providerId="ADAL" clId="{D892FD4E-28FB-4D8A-A8D9-6389275E422B}" dt="2024-11-11T23:42:16.898" v="186" actId="20577"/>
          <ac:spMkLst>
            <pc:docMk/>
            <pc:sldMk cId="241379951" sldId="752"/>
            <ac:spMk id="3" creationId="{DDD6C619-39A5-C1B9-7176-B90278073D47}"/>
          </ac:spMkLst>
        </pc:spChg>
      </pc:sldChg>
      <pc:sldChg chg="modSp mod">
        <pc:chgData name="Sherief Helwa" userId="c6299973-2e88-4f67-9e93-bade1b850725" providerId="ADAL" clId="{D892FD4E-28FB-4D8A-A8D9-6389275E422B}" dt="2024-11-12T00:01:16.650" v="196" actId="1076"/>
        <pc:sldMkLst>
          <pc:docMk/>
          <pc:sldMk cId="2402827251" sldId="768"/>
        </pc:sldMkLst>
        <pc:spChg chg="mod">
          <ac:chgData name="Sherief Helwa" userId="c6299973-2e88-4f67-9e93-bade1b850725" providerId="ADAL" clId="{D892FD4E-28FB-4D8A-A8D9-6389275E422B}" dt="2024-11-12T00:01:07.535" v="194" actId="20577"/>
          <ac:spMkLst>
            <pc:docMk/>
            <pc:sldMk cId="2402827251" sldId="768"/>
            <ac:spMk id="3" creationId="{DDD6C619-39A5-C1B9-7176-B90278073D47}"/>
          </ac:spMkLst>
        </pc:spChg>
        <pc:picChg chg="mod">
          <ac:chgData name="Sherief Helwa" userId="c6299973-2e88-4f67-9e93-bade1b850725" providerId="ADAL" clId="{D892FD4E-28FB-4D8A-A8D9-6389275E422B}" dt="2024-11-12T00:01:16.650" v="196" actId="1076"/>
          <ac:picMkLst>
            <pc:docMk/>
            <pc:sldMk cId="2402827251" sldId="768"/>
            <ac:picMk id="8" creationId="{86A83E71-5CEE-A120-A457-9313B1968E98}"/>
          </ac:picMkLst>
        </pc:picChg>
      </pc:sldChg>
      <pc:sldChg chg="modSp add mod">
        <pc:chgData name="Sherief Helwa" userId="c6299973-2e88-4f67-9e93-bade1b850725" providerId="ADAL" clId="{D892FD4E-28FB-4D8A-A8D9-6389275E422B}" dt="2024-11-12T23:04:03.117" v="230" actId="20577"/>
        <pc:sldMkLst>
          <pc:docMk/>
          <pc:sldMk cId="3696635511" sldId="769"/>
        </pc:sldMkLst>
        <pc:spChg chg="mod">
          <ac:chgData name="Sherief Helwa" userId="c6299973-2e88-4f67-9e93-bade1b850725" providerId="ADAL" clId="{D892FD4E-28FB-4D8A-A8D9-6389275E422B}" dt="2024-11-12T23:04:03.117" v="230" actId="20577"/>
          <ac:spMkLst>
            <pc:docMk/>
            <pc:sldMk cId="3696635511" sldId="769"/>
            <ac:spMk id="2" creationId="{4C85BBF6-5FFF-CF3D-00DE-F29332F1F98C}"/>
          </ac:spMkLst>
        </pc:spChg>
        <pc:spChg chg="mod">
          <ac:chgData name="Sherief Helwa" userId="c6299973-2e88-4f67-9e93-bade1b850725" providerId="ADAL" clId="{D892FD4E-28FB-4D8A-A8D9-6389275E422B}" dt="2024-11-12T23:01:34.718" v="213" actId="404"/>
          <ac:spMkLst>
            <pc:docMk/>
            <pc:sldMk cId="3696635511" sldId="769"/>
            <ac:spMk id="3" creationId="{DDD6C619-39A5-C1B9-7176-B90278073D47}"/>
          </ac:spMkLst>
        </pc:spChg>
      </pc:sldChg>
      <pc:sldChg chg="modSp add mod">
        <pc:chgData name="Sherief Helwa" userId="c6299973-2e88-4f67-9e93-bade1b850725" providerId="ADAL" clId="{D892FD4E-28FB-4D8A-A8D9-6389275E422B}" dt="2024-11-12T23:04:08.009" v="232" actId="20577"/>
        <pc:sldMkLst>
          <pc:docMk/>
          <pc:sldMk cId="599957192" sldId="770"/>
        </pc:sldMkLst>
        <pc:spChg chg="mod">
          <ac:chgData name="Sherief Helwa" userId="c6299973-2e88-4f67-9e93-bade1b850725" providerId="ADAL" clId="{D892FD4E-28FB-4D8A-A8D9-6389275E422B}" dt="2024-11-12T23:04:08.009" v="232" actId="20577"/>
          <ac:spMkLst>
            <pc:docMk/>
            <pc:sldMk cId="599957192" sldId="770"/>
            <ac:spMk id="2" creationId="{4C85BBF6-5FFF-CF3D-00DE-F29332F1F98C}"/>
          </ac:spMkLst>
        </pc:spChg>
        <pc:spChg chg="mod">
          <ac:chgData name="Sherief Helwa" userId="c6299973-2e88-4f67-9e93-bade1b850725" providerId="ADAL" clId="{D892FD4E-28FB-4D8A-A8D9-6389275E422B}" dt="2024-11-12T23:02:13.819" v="218" actId="403"/>
          <ac:spMkLst>
            <pc:docMk/>
            <pc:sldMk cId="599957192" sldId="770"/>
            <ac:spMk id="3" creationId="{DDD6C619-39A5-C1B9-7176-B90278073D47}"/>
          </ac:spMkLst>
        </pc:spChg>
      </pc:sldChg>
      <pc:sldChg chg="modSp add mod">
        <pc:chgData name="Sherief Helwa" userId="c6299973-2e88-4f67-9e93-bade1b850725" providerId="ADAL" clId="{D892FD4E-28FB-4D8A-A8D9-6389275E422B}" dt="2024-11-12T23:04:12.964" v="234" actId="20577"/>
        <pc:sldMkLst>
          <pc:docMk/>
          <pc:sldMk cId="2884060492" sldId="771"/>
        </pc:sldMkLst>
        <pc:spChg chg="mod">
          <ac:chgData name="Sherief Helwa" userId="c6299973-2e88-4f67-9e93-bade1b850725" providerId="ADAL" clId="{D892FD4E-28FB-4D8A-A8D9-6389275E422B}" dt="2024-11-12T23:04:12.964" v="234" actId="20577"/>
          <ac:spMkLst>
            <pc:docMk/>
            <pc:sldMk cId="2884060492" sldId="771"/>
            <ac:spMk id="2" creationId="{4C85BBF6-5FFF-CF3D-00DE-F29332F1F98C}"/>
          </ac:spMkLst>
        </pc:spChg>
        <pc:spChg chg="mod">
          <ac:chgData name="Sherief Helwa" userId="c6299973-2e88-4f67-9e93-bade1b850725" providerId="ADAL" clId="{D892FD4E-28FB-4D8A-A8D9-6389275E422B}" dt="2024-11-12T23:02:36.839" v="220"/>
          <ac:spMkLst>
            <pc:docMk/>
            <pc:sldMk cId="2884060492" sldId="771"/>
            <ac:spMk id="3" creationId="{DDD6C619-39A5-C1B9-7176-B90278073D47}"/>
          </ac:spMkLst>
        </pc:spChg>
      </pc:sldChg>
      <pc:sldChg chg="modSp add mod">
        <pc:chgData name="Sherief Helwa" userId="c6299973-2e88-4f67-9e93-bade1b850725" providerId="ADAL" clId="{D892FD4E-28FB-4D8A-A8D9-6389275E422B}" dt="2024-11-12T23:04:17.969" v="236" actId="20577"/>
        <pc:sldMkLst>
          <pc:docMk/>
          <pc:sldMk cId="3251028672" sldId="772"/>
        </pc:sldMkLst>
        <pc:spChg chg="mod">
          <ac:chgData name="Sherief Helwa" userId="c6299973-2e88-4f67-9e93-bade1b850725" providerId="ADAL" clId="{D892FD4E-28FB-4D8A-A8D9-6389275E422B}" dt="2024-11-12T23:04:17.969" v="236" actId="20577"/>
          <ac:spMkLst>
            <pc:docMk/>
            <pc:sldMk cId="3251028672" sldId="772"/>
            <ac:spMk id="2" creationId="{4C85BBF6-5FFF-CF3D-00DE-F29332F1F98C}"/>
          </ac:spMkLst>
        </pc:spChg>
        <pc:spChg chg="mod">
          <ac:chgData name="Sherief Helwa" userId="c6299973-2e88-4f67-9e93-bade1b850725" providerId="ADAL" clId="{D892FD4E-28FB-4D8A-A8D9-6389275E422B}" dt="2024-11-12T23:03:10.858" v="226" actId="403"/>
          <ac:spMkLst>
            <pc:docMk/>
            <pc:sldMk cId="3251028672" sldId="772"/>
            <ac:spMk id="3" creationId="{DDD6C619-39A5-C1B9-7176-B90278073D47}"/>
          </ac:spMkLst>
        </pc:spChg>
      </pc:sldChg>
      <pc:sldChg chg="modSp add mod">
        <pc:chgData name="Sherief Helwa" userId="c6299973-2e88-4f67-9e93-bade1b850725" providerId="ADAL" clId="{D892FD4E-28FB-4D8A-A8D9-6389275E422B}" dt="2024-11-12T23:04:22.397" v="238" actId="20577"/>
        <pc:sldMkLst>
          <pc:docMk/>
          <pc:sldMk cId="2953453394" sldId="773"/>
        </pc:sldMkLst>
        <pc:spChg chg="mod">
          <ac:chgData name="Sherief Helwa" userId="c6299973-2e88-4f67-9e93-bade1b850725" providerId="ADAL" clId="{D892FD4E-28FB-4D8A-A8D9-6389275E422B}" dt="2024-11-12T23:04:22.397" v="238" actId="20577"/>
          <ac:spMkLst>
            <pc:docMk/>
            <pc:sldMk cId="2953453394" sldId="773"/>
            <ac:spMk id="2" creationId="{4C85BBF6-5FFF-CF3D-00DE-F29332F1F98C}"/>
          </ac:spMkLst>
        </pc:spChg>
        <pc:spChg chg="mod">
          <ac:chgData name="Sherief Helwa" userId="c6299973-2e88-4f67-9e93-bade1b850725" providerId="ADAL" clId="{D892FD4E-28FB-4D8A-A8D9-6389275E422B}" dt="2024-11-12T23:03:44.339" v="228"/>
          <ac:spMkLst>
            <pc:docMk/>
            <pc:sldMk cId="2953453394" sldId="773"/>
            <ac:spMk id="3" creationId="{DDD6C619-39A5-C1B9-7176-B90278073D47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Alfred Asterjadhi, Qualcomm Inc.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EDCEBDF8-1FBD-49CA-BC1A-DBB01FAE039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October 2022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Alfred Asterjadhi, Qualcomm Inc.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561AAACA-7605-4ADE-B10E-EFFF7852FA3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February 2019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Alfred Asterjadhi, Qualcomm Inc.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71D9A307-7244-44BC-B723-14F328D3D4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February 2019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20320" y="6475413"/>
            <a:ext cx="192360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Sherief Helwa, Qualcomm Inc.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8F3098D-9135-47FC-8B70-0899DC511C2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October 2022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Alfred Asterjadhi, Qualcomm Inc.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066D42A-356D-4E5D-B9D3-4A0DB37C941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October 2022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Alfred Asterjadhi, Qualcomm Inc.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5EDE1EDF-5947-4192-94C2-92848A83BAE0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October 2022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Alfred Asterjadhi, Qualcomm Inc.</a:t>
            </a:r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36198C6D-7629-4E6F-9080-303E501DEC7D}"/>
              </a:ext>
            </a:extLst>
          </p:cNvPr>
          <p:cNvSpPr>
            <a:spLocks noGrp="1" noChangeArrowheads="1"/>
          </p:cNvSpPr>
          <p:nvPr>
            <p:ph type="dt" sz="half" idx="14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October 2022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Alfred Asterjadhi, Qualcomm Inc.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217BF70-D85E-4E0C-9CD2-5CB507281DA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October 2022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Alfred Asterjadhi, Qualcomm Inc.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AD74CDA-89AE-4BC6-ADB6-BF4C9C3D023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October 2022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Alfred Asterjadhi, Qualcomm Inc.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4D8D2729-D01B-446E-B55E-F033BB0F0C99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October 2022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Alfred Asterjadhi, Qualcomm Inc.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4A0DD6EB-210E-4EE5-8671-FAAF487B950B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October 2022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October 2022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20320" y="6475413"/>
            <a:ext cx="192360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Sherief Helwa, Qualcomm Inc.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802.11-24/1558r2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995" y="1066800"/>
            <a:ext cx="7772400" cy="391886"/>
          </a:xfrm>
        </p:spPr>
        <p:txBody>
          <a:bodyPr/>
          <a:lstStyle/>
          <a:p>
            <a:r>
              <a:rPr lang="en-US" dirty="0"/>
              <a:t>In-Device Coexistence – Follow Up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573974" y="2126774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2024-09-09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514597" y="2507774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7240683" y="6475413"/>
            <a:ext cx="1303242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Sherief Helwa, et. al.</a:t>
            </a:r>
          </a:p>
        </p:txBody>
      </p:sp>
      <p:graphicFrame>
        <p:nvGraphicFramePr>
          <p:cNvPr id="9" name="Table 12">
            <a:extLst>
              <a:ext uri="{FF2B5EF4-FFF2-40B4-BE49-F238E27FC236}">
                <a16:creationId xmlns:a16="http://schemas.microsoft.com/office/drawing/2014/main" id="{71496AAA-2D19-46D7-A60C-3C3E1D5316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2834139"/>
              </p:ext>
            </p:extLst>
          </p:nvPr>
        </p:nvGraphicFramePr>
        <p:xfrm>
          <a:off x="791070" y="2971799"/>
          <a:ext cx="7334250" cy="245364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6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8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12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24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756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59081"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Sherief Helwa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 Inc.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shelwa@qti.qualcomm.com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George Cherian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1039775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Alfred Asterjadhi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5551968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Abhishek Patil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21098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Gaurang Naik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799117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Duncan Ho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198954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Sanket Kalamkar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7344974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Giovanni Chisci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33430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4439A0-8E87-D6E1-ADB2-CF624EB121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5BBF6-5FFF-CF3D-00DE-F29332F1F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pPr lvl="2"/>
            <a:r>
              <a:rPr lang="en-US" sz="2800"/>
              <a:t>ICR Frame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6C619-39A5-C1B9-7176-B90278073D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447800"/>
            <a:ext cx="7858125" cy="4875213"/>
          </a:xfrm>
        </p:spPr>
        <p:txBody>
          <a:bodyPr/>
          <a:lstStyle/>
          <a:p>
            <a:r>
              <a:rPr lang="en-US" dirty="0"/>
              <a:t>The “BA Bitmap” field that carries Unavailability Information can be further broken down as follows:</a:t>
            </a:r>
          </a:p>
          <a:p>
            <a:pPr lvl="1"/>
            <a:r>
              <a:rPr lang="en-US" dirty="0"/>
              <a:t>Unavailability Period Start Time:</a:t>
            </a:r>
          </a:p>
          <a:p>
            <a:pPr lvl="2"/>
            <a:r>
              <a:rPr lang="en-US" dirty="0"/>
              <a:t>Reported as a TSF value with granularity of 64 us.</a:t>
            </a:r>
          </a:p>
          <a:p>
            <a:pPr lvl="1"/>
            <a:r>
              <a:rPr lang="en-US" dirty="0"/>
              <a:t>Unavailability Period Duration:</a:t>
            </a:r>
          </a:p>
          <a:p>
            <a:pPr lvl="2"/>
            <a:r>
              <a:rPr lang="en-US" dirty="0"/>
              <a:t>Reported with granularity of 64 us.</a:t>
            </a:r>
          </a:p>
          <a:p>
            <a:pPr lvl="2"/>
            <a:r>
              <a:rPr lang="en-US" dirty="0"/>
              <a:t>9-bit field length supports up to ~32 </a:t>
            </a:r>
            <a:r>
              <a:rPr lang="en-US" dirty="0" err="1"/>
              <a:t>ms.</a:t>
            </a:r>
            <a:endParaRPr lang="en-US" dirty="0"/>
          </a:p>
          <a:p>
            <a:pPr lvl="1"/>
            <a:r>
              <a:rPr lang="en-US" dirty="0"/>
              <a:t>Plus 14 reserved bits for possible other unavailability-related info.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616895-116E-5515-A4B3-C301D056B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5E3D7E-8DC1-B28A-D712-D61EAC01BC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20321" y="6475413"/>
            <a:ext cx="1923604" cy="184666"/>
          </a:xfrm>
        </p:spPr>
        <p:txBody>
          <a:bodyPr/>
          <a:lstStyle/>
          <a:p>
            <a:r>
              <a:rPr lang="en-US" altLang="ko-KR"/>
              <a:t>Sherief Helwa,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EC22FAE-FCB9-AAB5-11B5-6D709C56A5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2024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89065594-6761-64EA-AC3E-4A31090FAB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999" y="2133600"/>
            <a:ext cx="1138963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391D40B-80EE-A93C-D070-8C3C8D390A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2059" y="4047793"/>
            <a:ext cx="6719884" cy="250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799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4439A0-8E87-D6E1-ADB2-CF624EB121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5BBF6-5FFF-CF3D-00DE-F29332F1F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pPr lvl="2"/>
            <a:r>
              <a:rPr lang="en-US" sz="2800" dirty="0"/>
              <a:t>Unsolicited Unavailability Reporting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6C619-39A5-C1B9-7176-B90278073D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447800"/>
            <a:ext cx="7858125" cy="4875213"/>
          </a:xfrm>
        </p:spPr>
        <p:txBody>
          <a:bodyPr/>
          <a:lstStyle/>
          <a:p>
            <a:r>
              <a:rPr lang="en-US" sz="1600" dirty="0"/>
              <a:t>Reporting </a:t>
            </a:r>
            <a:r>
              <a:rPr lang="en-US" sz="1600" dirty="0" err="1"/>
              <a:t>CoEx</a:t>
            </a:r>
            <a:r>
              <a:rPr lang="en-US" sz="1600" dirty="0"/>
              <a:t> unavailability in an ICR frame in response to an ICF frame soliciting </a:t>
            </a:r>
            <a:r>
              <a:rPr lang="en-US" sz="1600" dirty="0" err="1"/>
              <a:t>CoEx</a:t>
            </a:r>
            <a:r>
              <a:rPr lang="en-US" sz="1600" dirty="0"/>
              <a:t> unavailability is one way to do it.</a:t>
            </a:r>
          </a:p>
          <a:p>
            <a:r>
              <a:rPr lang="en-US" sz="1600" dirty="0"/>
              <a:t>Additionally, the </a:t>
            </a:r>
            <a:r>
              <a:rPr lang="en-US" sz="1600" dirty="0" err="1"/>
              <a:t>CoEx</a:t>
            </a:r>
            <a:r>
              <a:rPr lang="en-US" sz="1600" dirty="0"/>
              <a:t> STA can take the initiative and contend for medium access then report its unavailability information in an ICF frame (See signaling diagram below).</a:t>
            </a:r>
          </a:p>
          <a:p>
            <a:pPr lvl="1"/>
            <a:r>
              <a:rPr lang="en-US" sz="1400" dirty="0"/>
              <a:t>We propose to use a BSRP Trigger frame for that purpose.</a:t>
            </a:r>
          </a:p>
          <a:p>
            <a:r>
              <a:rPr lang="en-US" sz="1600" dirty="0"/>
              <a:t>However, it is worth noting the risk of letting ICF/ICR frames be sent unconditionally.</a:t>
            </a:r>
          </a:p>
          <a:p>
            <a:pPr lvl="1"/>
            <a:r>
              <a:rPr lang="en-US" sz="1400" dirty="0"/>
              <a:t>If left unrestricted, this might get out of control and clutter the medium.</a:t>
            </a:r>
          </a:p>
          <a:p>
            <a:r>
              <a:rPr lang="en-US" sz="1600" dirty="0"/>
              <a:t>Therefore, we propose adding some conditions on such mechanisms. For example:</a:t>
            </a:r>
          </a:p>
          <a:p>
            <a:pPr lvl="1"/>
            <a:r>
              <a:rPr lang="en-US" sz="1400" dirty="0"/>
              <a:t>Limiting the frequency of sending those ICF/ICR frames</a:t>
            </a:r>
          </a:p>
          <a:p>
            <a:pPr lvl="1"/>
            <a:r>
              <a:rPr lang="en-US" sz="1400" dirty="0"/>
              <a:t>Conditioning it on the availability of UL data pending transmission</a:t>
            </a:r>
          </a:p>
          <a:p>
            <a:pPr lvl="1"/>
            <a:r>
              <a:rPr lang="en-US" sz="1400" dirty="0"/>
              <a:t>Etc.</a:t>
            </a:r>
          </a:p>
          <a:p>
            <a:r>
              <a:rPr lang="en-US" sz="1600" dirty="0"/>
              <a:t>Finalized condition(s) are still under discussion.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616895-116E-5515-A4B3-C301D056B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5E3D7E-8DC1-B28A-D712-D61EAC01BC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20321" y="6475413"/>
            <a:ext cx="1923604" cy="184666"/>
          </a:xfrm>
        </p:spPr>
        <p:txBody>
          <a:bodyPr/>
          <a:lstStyle/>
          <a:p>
            <a:r>
              <a:rPr lang="en-US" altLang="ko-KR"/>
              <a:t>Sherief Helwa,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EC22FAE-FCB9-AAB5-11B5-6D709C56A5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2024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89065594-6761-64EA-AC3E-4A31090FAB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999" y="2133600"/>
            <a:ext cx="1138963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6A83E71-5CEE-A120-A457-9313B1968E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1892" y="4582944"/>
            <a:ext cx="4760215" cy="1942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28272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4439A0-8E87-D6E1-ADB2-CF624EB121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5BBF6-5FFF-CF3D-00DE-F29332F1F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pPr lvl="2"/>
            <a:r>
              <a:rPr lang="en-US" sz="280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6C619-39A5-C1B9-7176-B90278073D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447800"/>
            <a:ext cx="7858125" cy="4875213"/>
          </a:xfrm>
        </p:spPr>
        <p:txBody>
          <a:bodyPr/>
          <a:lstStyle/>
          <a:p>
            <a:endParaRPr lang="en-US" dirty="0"/>
          </a:p>
          <a:p>
            <a:r>
              <a:rPr lang="en-US" dirty="0"/>
              <a:t>Frame Choice is discussed for ICF/ICR/CRF frames in IDC operation.</a:t>
            </a:r>
          </a:p>
          <a:p>
            <a:r>
              <a:rPr lang="en-US" dirty="0"/>
              <a:t>Frame designs are provided for all three frames based on existing control frames that have the flexibility to support the new IDC functionality.</a:t>
            </a:r>
          </a:p>
          <a:p>
            <a:r>
              <a:rPr lang="en-US" dirty="0"/>
              <a:t>The idea of reporting </a:t>
            </a:r>
            <a:r>
              <a:rPr lang="en-US" dirty="0" err="1"/>
              <a:t>CoEx</a:t>
            </a:r>
            <a:r>
              <a:rPr lang="en-US" dirty="0"/>
              <a:t> unavailability in an ICF frame was discussed.</a:t>
            </a:r>
          </a:p>
          <a:p>
            <a:pPr lvl="1"/>
            <a:r>
              <a:rPr lang="en-US" dirty="0"/>
              <a:t>BSRP Trigger can be used as ICF.</a:t>
            </a:r>
          </a:p>
          <a:p>
            <a:pPr lvl="1"/>
            <a:r>
              <a:rPr lang="en-US" dirty="0"/>
              <a:t>Some conditions need to be put in place to avoid medium cluttering.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616895-116E-5515-A4B3-C301D056B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5E3D7E-8DC1-B28A-D712-D61EAC01BC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20321" y="6475413"/>
            <a:ext cx="1923604" cy="184666"/>
          </a:xfrm>
        </p:spPr>
        <p:txBody>
          <a:bodyPr/>
          <a:lstStyle/>
          <a:p>
            <a:r>
              <a:rPr lang="en-US" altLang="ko-KR"/>
              <a:t>Sherief Helwa,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EC22FAE-FCB9-AAB5-11B5-6D709C56A5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2024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89065594-6761-64EA-AC3E-4A31090FAB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999" y="2133600"/>
            <a:ext cx="1138963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7263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4439A0-8E87-D6E1-ADB2-CF624EB121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5BBF6-5FFF-CF3D-00DE-F29332F1F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pPr lvl="2"/>
            <a:r>
              <a:rPr lang="en-US" sz="2800" dirty="0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6C619-39A5-C1B9-7176-B90278073D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447800"/>
            <a:ext cx="7858125" cy="4875213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Do you support defining the following fields for unavailability indication in M-STA BA frames:</a:t>
            </a:r>
            <a:endParaRPr lang="en-US" sz="16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US" sz="16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an Unavailability Target Start Time field defined as the TSF time at which the STA becomes unavailable (duration and resolution TBD, expectation is to use a portion of the TSF)</a:t>
            </a:r>
            <a:endParaRPr lang="en-US" sz="16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US" sz="16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an Unavailability Duration field defined as the time during which the STA is unavailable (field may be not present or set to an unknown value)</a:t>
            </a:r>
            <a:endParaRPr lang="en-US" sz="16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 marR="0"/>
            <a:r>
              <a:rPr lang="en-US" sz="16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 Supporting list: [11-24/543, 11-24/857, 11-24/1226, 11-24/1247</a:t>
            </a:r>
            <a:r>
              <a:rPr lang="en-US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, 11-24/1558</a:t>
            </a:r>
            <a:r>
              <a:rPr lang="en-US" sz="16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]</a:t>
            </a:r>
            <a:endParaRPr lang="en-US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616895-116E-5515-A4B3-C301D056B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5E3D7E-8DC1-B28A-D712-D61EAC01BC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20321" y="6475413"/>
            <a:ext cx="1923604" cy="184666"/>
          </a:xfrm>
        </p:spPr>
        <p:txBody>
          <a:bodyPr/>
          <a:lstStyle/>
          <a:p>
            <a:r>
              <a:rPr lang="en-US" altLang="ko-KR"/>
              <a:t>Sherief Helwa,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EC22FAE-FCB9-AAB5-11B5-6D709C56A5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2024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89065594-6761-64EA-AC3E-4A31090FAB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999" y="2133600"/>
            <a:ext cx="1138963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6355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4439A0-8E87-D6E1-ADB2-CF624EB121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5BBF6-5FFF-CF3D-00DE-F29332F1F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pPr lvl="2"/>
            <a:r>
              <a:rPr lang="en-US" sz="2800" dirty="0"/>
              <a:t>Straw 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6C619-39A5-C1B9-7176-B90278073D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447800"/>
            <a:ext cx="7858125" cy="4875213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Do you support to define a special Feedback Per AID TID Info field (name TBD) that carries control feedback in the M-BA frame?</a:t>
            </a:r>
            <a:endParaRPr lang="en-US" sz="16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US" sz="16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The control feedback (i.e. unavailability indication) is carried instead of the </a:t>
            </a:r>
            <a:r>
              <a:rPr lang="en-US" sz="16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BlockAck</a:t>
            </a:r>
            <a:r>
              <a:rPr lang="en-US" sz="16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Bitmap in that Feedback Per AID TID Info field</a:t>
            </a:r>
            <a:endParaRPr lang="en-US" sz="16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US" sz="16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The Ack Type subfield of the Per AID TID Info field is set to 0 and the TID subfield of the Per AID TID Info field is set to a reserved value</a:t>
            </a:r>
            <a:endParaRPr lang="en-US" sz="16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US" sz="16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The AID11 subfield of this Per AID TID Info field is set to a reserved TBD value if the control feedback is addressed to all STAs or to the AID11 that identifies the intended recipient STA</a:t>
            </a:r>
            <a:endParaRPr lang="en-US" sz="16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US" sz="16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The Starting Sequence Number field of this Per AID TID Info field is reserved </a:t>
            </a:r>
            <a:endParaRPr lang="en-US" sz="16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 Supporting list: [11-24/543, 11-24/857, 11-24/1226, 11-24/1247, 11-24/1558]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616895-116E-5515-A4B3-C301D056B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5E3D7E-8DC1-B28A-D712-D61EAC01BC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20321" y="6475413"/>
            <a:ext cx="1923604" cy="184666"/>
          </a:xfrm>
        </p:spPr>
        <p:txBody>
          <a:bodyPr/>
          <a:lstStyle/>
          <a:p>
            <a:r>
              <a:rPr lang="en-US" altLang="ko-KR"/>
              <a:t>Sherief Helwa,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EC22FAE-FCB9-AAB5-11B5-6D709C56A5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2024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89065594-6761-64EA-AC3E-4A31090FAB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999" y="2133600"/>
            <a:ext cx="1138963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9571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4439A0-8E87-D6E1-ADB2-CF624EB121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5BBF6-5FFF-CF3D-00DE-F29332F1F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pPr lvl="2"/>
            <a:r>
              <a:rPr lang="en-US" sz="2800" dirty="0"/>
              <a:t>Straw Poll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6C619-39A5-C1B9-7176-B90278073D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447800"/>
            <a:ext cx="7858125" cy="4875213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Define a mechanism (based on management level signaling) that allows a STA to provide an update to its peer STA of specific operational Tx/Rx parameters (which parameters is TBD, focusing generally on local constraints (for example, coexistence constraints))</a:t>
            </a:r>
            <a:endParaRPr lang="en-US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 Supporting list: [11- 23/1934, 11- 23/1964, 11- 23/2002, 11- 23/2078]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616895-116E-5515-A4B3-C301D056B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5E3D7E-8DC1-B28A-D712-D61EAC01BC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20321" y="6475413"/>
            <a:ext cx="1923604" cy="184666"/>
          </a:xfrm>
        </p:spPr>
        <p:txBody>
          <a:bodyPr/>
          <a:lstStyle/>
          <a:p>
            <a:r>
              <a:rPr lang="en-US" altLang="ko-KR"/>
              <a:t>Sherief Helwa,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EC22FAE-FCB9-AAB5-11B5-6D709C56A5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2024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89065594-6761-64EA-AC3E-4A31090FAB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999" y="2133600"/>
            <a:ext cx="1138963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0604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4439A0-8E87-D6E1-ADB2-CF624EB121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5BBF6-5FFF-CF3D-00DE-F29332F1F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pPr lvl="2"/>
            <a:r>
              <a:rPr lang="en-US" sz="2800" dirty="0"/>
              <a:t>Straw Poll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6C619-39A5-C1B9-7176-B90278073D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447800"/>
            <a:ext cx="7858125" cy="4875213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Do you support that the parameter update mechanism based on management level signaling allows a non-AP STA to transition in/out of a limited operation/capability mode</a:t>
            </a:r>
            <a:endParaRPr lang="en-US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US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A STA in limited operation/capability mode changes one or more of the following TX/RX parameters: Maximum PPDU duration, Maximum MCS, use of LDPC, use of HT-immediate </a:t>
            </a:r>
            <a:r>
              <a:rPr lang="en-US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BlockAck</a:t>
            </a:r>
            <a:r>
              <a:rPr lang="en-US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, Disabled Subchannel bitmap, etc.</a:t>
            </a:r>
            <a:endParaRPr lang="en-US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US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Optional/mandatory TBD</a:t>
            </a:r>
            <a:endParaRPr lang="en-US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 Supporting list: [11- 23/1934, 11- 23/1964, 11- 23/2002, 11- 23/2078]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616895-116E-5515-A4B3-C301D056B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5E3D7E-8DC1-B28A-D712-D61EAC01BC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20321" y="6475413"/>
            <a:ext cx="1923604" cy="184666"/>
          </a:xfrm>
        </p:spPr>
        <p:txBody>
          <a:bodyPr/>
          <a:lstStyle/>
          <a:p>
            <a:r>
              <a:rPr lang="en-US" altLang="ko-KR"/>
              <a:t>Sherief Helwa,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EC22FAE-FCB9-AAB5-11B5-6D709C56A5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2024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89065594-6761-64EA-AC3E-4A31090FAB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999" y="2133600"/>
            <a:ext cx="1138963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0286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4439A0-8E87-D6E1-ADB2-CF624EB121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5BBF6-5FFF-CF3D-00DE-F29332F1F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pPr lvl="2"/>
            <a:r>
              <a:rPr lang="en-US" sz="2800" dirty="0"/>
              <a:t>Straw Poll 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6C619-39A5-C1B9-7176-B90278073D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447800"/>
            <a:ext cx="7858125" cy="4875213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Do you agree with the following:</a:t>
            </a:r>
            <a:endParaRPr lang="en-US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–"/>
            </a:pPr>
            <a:r>
              <a:rPr lang="en-US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Unavailability Target Start Time is indicated using 9 bits with a granularity of 64us</a:t>
            </a:r>
            <a:endParaRPr lang="en-US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–"/>
            </a:pPr>
            <a:r>
              <a:rPr lang="en-US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Unavailability Duration is indicated using 9 bits with a granularity of 64us</a:t>
            </a:r>
            <a:endParaRPr lang="en-US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Supporting list: [11-24/543, 11-24/857, 11-24/1226, 11-24/1247, 11-24/1558]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616895-116E-5515-A4B3-C301D056B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5E3D7E-8DC1-B28A-D712-D61EAC01BC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20321" y="6475413"/>
            <a:ext cx="1923604" cy="184666"/>
          </a:xfrm>
        </p:spPr>
        <p:txBody>
          <a:bodyPr/>
          <a:lstStyle/>
          <a:p>
            <a:r>
              <a:rPr lang="en-US" altLang="ko-KR"/>
              <a:t>Sherief Helwa,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EC22FAE-FCB9-AAB5-11B5-6D709C56A5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2024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89065594-6761-64EA-AC3E-4A31090FAB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999" y="2133600"/>
            <a:ext cx="1138963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453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4439A0-8E87-D6E1-ADB2-CF624EB121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5BBF6-5FFF-CF3D-00DE-F29332F1F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pPr lvl="2"/>
            <a:r>
              <a:rPr lang="en-US" sz="2800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6C619-39A5-C1B9-7176-B90278073D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66850"/>
            <a:ext cx="7858125" cy="4875213"/>
          </a:xfrm>
        </p:spPr>
        <p:txBody>
          <a:bodyPr/>
          <a:lstStyle/>
          <a:p>
            <a:r>
              <a:rPr lang="en-US" sz="1800" dirty="0"/>
              <a:t>The In-Device Coexistence (IDC) topic has been of great interest to the </a:t>
            </a:r>
            <a:r>
              <a:rPr lang="en-US" sz="1800" dirty="0" err="1"/>
              <a:t>TGbn</a:t>
            </a:r>
            <a:r>
              <a:rPr lang="en-US" sz="1800" dirty="0"/>
              <a:t> group for a long time.</a:t>
            </a:r>
          </a:p>
          <a:p>
            <a:r>
              <a:rPr lang="en-US" sz="1800" dirty="0"/>
              <a:t>In July meeting, a motion passed allowing a STA to report unavailability due to IDC.</a:t>
            </a:r>
          </a:p>
          <a:p>
            <a:pPr lvl="1"/>
            <a:r>
              <a:rPr lang="en-US" sz="1600" b="1" dirty="0"/>
              <a:t>Motion 30 (MAC):</a:t>
            </a:r>
            <a:r>
              <a:rPr lang="en-US" sz="1600" b="0" dirty="0"/>
              <a:t> define a mechanism for a non-AP STA to report unavailability at </a:t>
            </a:r>
            <a:r>
              <a:rPr lang="en-US" sz="1600" b="0" dirty="0" err="1"/>
              <a:t>TxOP</a:t>
            </a:r>
            <a:r>
              <a:rPr lang="en-US" sz="1600" b="0" dirty="0"/>
              <a:t> level and define or reuse/update existing mechanism for a non-AP STA to report long term (periodic) unavailability</a:t>
            </a:r>
          </a:p>
          <a:p>
            <a:r>
              <a:rPr lang="en-US" sz="1800" dirty="0"/>
              <a:t>This motion allows for two unavailability (due to IDC) reporting schemes :</a:t>
            </a:r>
          </a:p>
          <a:p>
            <a:pPr lvl="1">
              <a:buFont typeface="+mj-lt"/>
              <a:buAutoNum type="arabicPeriod"/>
            </a:pPr>
            <a:r>
              <a:rPr lang="en-US" sz="1600" dirty="0"/>
              <a:t>Long-term reporting: Non-AP STA reports its expected future unavailability which is expected to happen in a periodic fashion and not change for longer periods.</a:t>
            </a:r>
          </a:p>
          <a:p>
            <a:pPr lvl="1">
              <a:buFont typeface="+mj-lt"/>
              <a:buAutoNum type="arabicPeriod"/>
            </a:pPr>
            <a:r>
              <a:rPr lang="en-US" sz="1600" dirty="0"/>
              <a:t>Short-term reporting: Non-AP STA reports its expected future unavailability in a more sporadic fashion at a </a:t>
            </a:r>
            <a:r>
              <a:rPr lang="en-US" sz="1600" dirty="0" err="1"/>
              <a:t>TxOP</a:t>
            </a:r>
            <a:r>
              <a:rPr lang="en-US" sz="1600" dirty="0"/>
              <a:t>-level.</a:t>
            </a:r>
          </a:p>
          <a:p>
            <a:r>
              <a:rPr lang="en-US" sz="1800" dirty="0"/>
              <a:t>We need to work on both schemes to fill in a lot of protocol details such as:</a:t>
            </a:r>
          </a:p>
          <a:p>
            <a:pPr lvl="1"/>
            <a:r>
              <a:rPr lang="en-US" sz="1600" dirty="0"/>
              <a:t>Signaling details including frame types, frame choices, and frame formats.</a:t>
            </a:r>
          </a:p>
          <a:p>
            <a:pPr lvl="1"/>
            <a:r>
              <a:rPr lang="en-US" sz="1600" dirty="0"/>
              <a:t>Normative behavior of IDC STAs and their peer STAs.</a:t>
            </a:r>
          </a:p>
          <a:p>
            <a:r>
              <a:rPr lang="en-US" sz="1800" dirty="0"/>
              <a:t>In this contribution we focus on the </a:t>
            </a:r>
            <a:r>
              <a:rPr lang="en-US" sz="1800" dirty="0" err="1"/>
              <a:t>TxOP</a:t>
            </a:r>
            <a:r>
              <a:rPr lang="en-US" sz="1800" dirty="0"/>
              <a:t>-level unavailability reporting scheme.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616895-116E-5515-A4B3-C301D056B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5E3D7E-8DC1-B28A-D712-D61EAC01BC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20321" y="6475413"/>
            <a:ext cx="1923604" cy="184666"/>
          </a:xfrm>
        </p:spPr>
        <p:txBody>
          <a:bodyPr/>
          <a:lstStyle/>
          <a:p>
            <a:r>
              <a:rPr lang="en-US" altLang="ko-KR"/>
              <a:t>Sherief Helwa,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EC22FAE-FCB9-AAB5-11B5-6D709C56A5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2024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89065594-6761-64EA-AC3E-4A31090FAB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999" y="2133600"/>
            <a:ext cx="1138963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7636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4439A0-8E87-D6E1-ADB2-CF624EB121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5BBF6-5FFF-CF3D-00DE-F29332F1F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pPr lvl="2"/>
            <a:r>
              <a:rPr lang="en-US" sz="2800" dirty="0"/>
              <a:t>In-Device Coexistence Signaling (short-term)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6C619-39A5-C1B9-7176-B90278073D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66850"/>
            <a:ext cx="7858125" cy="4875213"/>
          </a:xfrm>
        </p:spPr>
        <p:txBody>
          <a:bodyPr/>
          <a:lstStyle/>
          <a:p>
            <a:r>
              <a:rPr lang="en-US" sz="1800" dirty="0"/>
              <a:t>Prior to the event of an IDC STA becoming unavailable due to IDC transmission, its peer STA needs to be made aware of its unavailability.</a:t>
            </a:r>
          </a:p>
          <a:p>
            <a:r>
              <a:rPr lang="en-US" sz="1800" dirty="0"/>
              <a:t>A simple mechanism to do so, is for the peer STA to precede its data transmission with an ICF that solicits unavailability info to be reported by the </a:t>
            </a:r>
            <a:r>
              <a:rPr lang="en-US" sz="1800" dirty="0" err="1"/>
              <a:t>CoEx</a:t>
            </a:r>
            <a:r>
              <a:rPr lang="en-US" sz="1800" dirty="0"/>
              <a:t> STA in an ICR.</a:t>
            </a:r>
          </a:p>
          <a:p>
            <a:r>
              <a:rPr lang="en-US" sz="1800" dirty="0"/>
              <a:t>Therefore, control frame designs are needed for the ICF and ICR frames to fulfill these purposes.</a:t>
            </a:r>
          </a:p>
          <a:p>
            <a:r>
              <a:rPr lang="en-US" sz="1800" dirty="0"/>
              <a:t>In July meeting, we presented on ICR frame design. This contribution focuses on further ICR design details in addition to ICF frame choice/format considerations.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616895-116E-5515-A4B3-C301D056B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5E3D7E-8DC1-B28A-D712-D61EAC01BC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20321" y="6475413"/>
            <a:ext cx="1923604" cy="184666"/>
          </a:xfrm>
        </p:spPr>
        <p:txBody>
          <a:bodyPr/>
          <a:lstStyle/>
          <a:p>
            <a:r>
              <a:rPr lang="en-US" altLang="ko-KR"/>
              <a:t>Sherief Helwa,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EC22FAE-FCB9-AAB5-11B5-6D709C56A5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2024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89065594-6761-64EA-AC3E-4A31090FAB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999" y="2133600"/>
            <a:ext cx="1138963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58729A7-C191-0A33-CC1C-446436045F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8939" y="4420374"/>
            <a:ext cx="5142321" cy="1988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5732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4439A0-8E87-D6E1-ADB2-CF624EB121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5BBF6-5FFF-CF3D-00DE-F29332F1F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pPr lvl="2"/>
            <a:r>
              <a:rPr lang="en-US" sz="2800" dirty="0"/>
              <a:t>Requirements and Frame Choices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6C619-39A5-C1B9-7176-B90278073D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66850"/>
            <a:ext cx="7858125" cy="4875213"/>
          </a:xfrm>
        </p:spPr>
        <p:txBody>
          <a:bodyPr/>
          <a:lstStyle/>
          <a:p>
            <a:r>
              <a:rPr lang="en-US" sz="1600" dirty="0"/>
              <a:t>Initial Control Frame (ICF) requirements:</a:t>
            </a:r>
          </a:p>
          <a:p>
            <a:pPr lvl="1"/>
            <a:r>
              <a:rPr lang="en-US" sz="1400" dirty="0"/>
              <a:t>A frame that can solicit a response carrying unavailability information</a:t>
            </a:r>
          </a:p>
          <a:p>
            <a:pPr lvl="1"/>
            <a:r>
              <a:rPr lang="en-US" sz="1400" dirty="0"/>
              <a:t>Frame compatible with DL MU operation in addition to SU</a:t>
            </a:r>
          </a:p>
          <a:p>
            <a:pPr lvl="1"/>
            <a:r>
              <a:rPr lang="en-US" sz="1400" dirty="0"/>
              <a:t>Can support control frame protection if needed</a:t>
            </a:r>
          </a:p>
          <a:p>
            <a:pPr lvl="1"/>
            <a:r>
              <a:rPr lang="en-US" sz="1400" dirty="0"/>
              <a:t>The reuse of existing frame is preferred if possible</a:t>
            </a:r>
          </a:p>
          <a:p>
            <a:pPr lvl="1"/>
            <a:r>
              <a:rPr lang="en-US" sz="1400" dirty="0"/>
              <a:t>Compatibility with other features</a:t>
            </a:r>
          </a:p>
          <a:p>
            <a:r>
              <a:rPr lang="en-US" sz="1600" dirty="0"/>
              <a:t>Initial Control Response (ICR) requirements: (already agreed to the M-BA frame)</a:t>
            </a:r>
          </a:p>
          <a:p>
            <a:pPr lvl="1"/>
            <a:r>
              <a:rPr lang="en-US" sz="1400" dirty="0"/>
              <a:t>A frame that can carry the unavailability information</a:t>
            </a:r>
          </a:p>
          <a:p>
            <a:pPr lvl="1"/>
            <a:r>
              <a:rPr lang="en-US" sz="1400" dirty="0"/>
              <a:t>Frame compatible with DL MU operation</a:t>
            </a:r>
          </a:p>
          <a:p>
            <a:pPr lvl="1"/>
            <a:r>
              <a:rPr lang="en-US" sz="1400" dirty="0"/>
              <a:t>Can support control frame protection if needed</a:t>
            </a:r>
          </a:p>
          <a:p>
            <a:pPr lvl="1"/>
            <a:r>
              <a:rPr lang="en-US" sz="1400" dirty="0"/>
              <a:t>Reuse of existing frame</a:t>
            </a:r>
          </a:p>
          <a:p>
            <a:pPr lvl="1"/>
            <a:r>
              <a:rPr lang="en-US" sz="1400" dirty="0"/>
              <a:t>Compatibility with other features</a:t>
            </a:r>
          </a:p>
          <a:p>
            <a:r>
              <a:rPr lang="en-US" sz="1600" dirty="0"/>
              <a:t>Control Response Frame (CRF) requirements same as ICR </a:t>
            </a:r>
          </a:p>
          <a:p>
            <a:pPr lvl="1"/>
            <a:r>
              <a:rPr lang="en-US" sz="1400" dirty="0"/>
              <a:t>In addition, we also need to carry acknowledgment information (e.g., BA Bitmaps)</a:t>
            </a:r>
          </a:p>
          <a:p>
            <a:pPr lvl="1"/>
            <a:endParaRPr lang="en-US" sz="1400" dirty="0"/>
          </a:p>
          <a:p>
            <a:r>
              <a:rPr lang="en-US" sz="1600" dirty="0"/>
              <a:t>The best frame choices that have enough flexibility to support different scenarios and possibly different feedback types are the </a:t>
            </a:r>
            <a:r>
              <a:rPr lang="en-US" sz="1600" b="1" dirty="0"/>
              <a:t>BSRP Trigger frame for ICF</a:t>
            </a:r>
            <a:r>
              <a:rPr lang="en-US" sz="1600" dirty="0"/>
              <a:t> and </a:t>
            </a:r>
            <a:r>
              <a:rPr lang="en-US" sz="1600" b="1" dirty="0"/>
              <a:t>M-BA frame for ICR and CRF</a:t>
            </a:r>
            <a:r>
              <a:rPr lang="en-US" sz="1600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616895-116E-5515-A4B3-C301D056B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5E3D7E-8DC1-B28A-D712-D61EAC01BC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20321" y="6475413"/>
            <a:ext cx="1923604" cy="184666"/>
          </a:xfrm>
        </p:spPr>
        <p:txBody>
          <a:bodyPr/>
          <a:lstStyle/>
          <a:p>
            <a:r>
              <a:rPr lang="en-US" altLang="ko-KR"/>
              <a:t>Sherief Helwa,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EC22FAE-FCB9-AAB5-11B5-6D709C56A5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2024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89065594-6761-64EA-AC3E-4A31090FAB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999" y="2133600"/>
            <a:ext cx="1138963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4830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4439A0-8E87-D6E1-ADB2-CF624EB121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5BBF6-5FFF-CF3D-00DE-F29332F1F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pPr lvl="2"/>
            <a:r>
              <a:rPr lang="en-US" sz="2800"/>
              <a:t>ICF Frame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6C619-39A5-C1B9-7176-B90278073D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447800"/>
            <a:ext cx="7858125" cy="4875213"/>
          </a:xfrm>
        </p:spPr>
        <p:txBody>
          <a:bodyPr/>
          <a:lstStyle/>
          <a:p>
            <a:r>
              <a:rPr lang="en-US" sz="1800" dirty="0"/>
              <a:t>Depending on the scenario, the BSRP might be needed to either:</a:t>
            </a:r>
          </a:p>
          <a:p>
            <a:pPr lvl="1"/>
            <a:r>
              <a:rPr lang="en-US" sz="1600" dirty="0"/>
              <a:t>Solicit a TB PPDU in response likely coming from multiple STAs on different RUs (baseline behavior).</a:t>
            </a:r>
          </a:p>
          <a:p>
            <a:pPr lvl="1"/>
            <a:r>
              <a:rPr lang="en-US" sz="1600" dirty="0"/>
              <a:t>Solicit a non-TB PPDU in response when SU operation takes place and there’s no need for the TB PPDU format.</a:t>
            </a:r>
          </a:p>
          <a:p>
            <a:endParaRPr lang="en-US" sz="1800" dirty="0"/>
          </a:p>
          <a:p>
            <a:r>
              <a:rPr lang="en-US" sz="1800" dirty="0"/>
              <a:t>Two things need to be included in the BSRP Trigger as an ICF:</a:t>
            </a:r>
          </a:p>
          <a:p>
            <a:pPr lvl="1"/>
            <a:r>
              <a:rPr lang="en-US" sz="1600" dirty="0"/>
              <a:t>Soliciting </a:t>
            </a:r>
            <a:r>
              <a:rPr lang="en-US" sz="1600" dirty="0" err="1"/>
              <a:t>CoEx</a:t>
            </a:r>
            <a:r>
              <a:rPr lang="en-US" sz="1600" dirty="0"/>
              <a:t> feedback in an M-BA frame</a:t>
            </a:r>
          </a:p>
          <a:p>
            <a:pPr lvl="2"/>
            <a:r>
              <a:rPr lang="en-US" sz="1400" dirty="0"/>
              <a:t>This can be indicated in a Special User Info field or in the Common Info field (in case of non-HT (dup) PPDU response if we manage to free up some space in the Common Info field).</a:t>
            </a:r>
          </a:p>
          <a:p>
            <a:pPr lvl="1"/>
            <a:r>
              <a:rPr lang="en-US" sz="1600" dirty="0"/>
              <a:t>Indicating whether the response is solicited in TB format or non-HT (dup) PPDU format</a:t>
            </a:r>
          </a:p>
          <a:p>
            <a:endParaRPr lang="en-US" sz="1800" dirty="0"/>
          </a:p>
          <a:p>
            <a:r>
              <a:rPr lang="en-US" sz="1800" dirty="0"/>
              <a:t>Our focus will be on how to indicate the solicited PPDU format (TB or non-TB)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616895-116E-5515-A4B3-C301D056B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5E3D7E-8DC1-B28A-D712-D61EAC01BC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20321" y="6475413"/>
            <a:ext cx="1923604" cy="184666"/>
          </a:xfrm>
        </p:spPr>
        <p:txBody>
          <a:bodyPr/>
          <a:lstStyle/>
          <a:p>
            <a:r>
              <a:rPr lang="en-US" altLang="ko-KR"/>
              <a:t>Sherief Helwa,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EC22FAE-FCB9-AAB5-11B5-6D709C56A5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2024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89065594-6761-64EA-AC3E-4A31090FAB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999" y="2133600"/>
            <a:ext cx="1138963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0619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4439A0-8E87-D6E1-ADB2-CF624EB121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61C72CCE-BB7F-7885-1A88-AE4C2E3090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400" y="1371600"/>
            <a:ext cx="5943600" cy="241871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C85BBF6-5FFF-CF3D-00DE-F29332F1F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pPr lvl="2"/>
            <a:r>
              <a:rPr lang="en-US" sz="2800"/>
              <a:t>ICF Frame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6C619-39A5-C1B9-7176-B90278073D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447800"/>
            <a:ext cx="7858125" cy="4875213"/>
          </a:xfrm>
        </p:spPr>
        <p:txBody>
          <a:bodyPr/>
          <a:lstStyle/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r>
              <a:rPr lang="en-US" sz="1400" dirty="0"/>
              <a:t>The BSRP Trigger frame contains:</a:t>
            </a:r>
          </a:p>
          <a:p>
            <a:pPr lvl="1"/>
            <a:r>
              <a:rPr lang="en-US" sz="1200" dirty="0"/>
              <a:t>One Common Info field, </a:t>
            </a:r>
          </a:p>
          <a:p>
            <a:pPr lvl="1"/>
            <a:r>
              <a:rPr lang="en-US" sz="1200" dirty="0"/>
              <a:t>One “Special” User Info field,</a:t>
            </a:r>
          </a:p>
          <a:p>
            <a:pPr lvl="1"/>
            <a:r>
              <a:rPr lang="en-US" sz="1200" dirty="0"/>
              <a:t>Zero or more User Info fields</a:t>
            </a:r>
          </a:p>
          <a:p>
            <a:pPr lvl="1"/>
            <a:r>
              <a:rPr lang="en-US" sz="1200" dirty="0"/>
              <a:t>Optional Padding</a:t>
            </a:r>
          </a:p>
          <a:p>
            <a:pPr lvl="1"/>
            <a:endParaRPr lang="en-US" sz="1200" dirty="0"/>
          </a:p>
          <a:p>
            <a:r>
              <a:rPr lang="en-US" sz="1400" dirty="0"/>
              <a:t>Which contain subfields that receiving STA is expected to use/rely on generating TB PPDUs</a:t>
            </a:r>
          </a:p>
          <a:p>
            <a:pPr lvl="1"/>
            <a:r>
              <a:rPr lang="en-US" sz="1200" dirty="0"/>
              <a:t>Most of them are not expected to be used when the response is non-TB PPDU</a:t>
            </a:r>
          </a:p>
          <a:p>
            <a:pPr lvl="1"/>
            <a:endParaRPr lang="en-US" sz="1200" dirty="0"/>
          </a:p>
          <a:p>
            <a:r>
              <a:rPr lang="en-US" sz="1400" dirty="0"/>
              <a:t>First, we need an indication that BSRP Trigger frame is soliciting non-TB PPDU</a:t>
            </a:r>
          </a:p>
          <a:p>
            <a:pPr lvl="1"/>
            <a:r>
              <a:rPr lang="en-US" sz="1200" dirty="0"/>
              <a:t>Common Info has some reserved values (earliest is GI And HE-LTF Type (B20-21)) and the earliest bit is B63</a:t>
            </a:r>
          </a:p>
          <a:p>
            <a:pPr lvl="2"/>
            <a:r>
              <a:rPr lang="en-US" sz="1000" dirty="0"/>
              <a:t>Note that the figure above shows the EHT variant Common Info field, which also has B22 as reserved.</a:t>
            </a:r>
          </a:p>
          <a:p>
            <a:pPr lvl="1"/>
            <a:r>
              <a:rPr lang="en-US" sz="1200" dirty="0"/>
              <a:t>The indication should be as early as possible so that STA can start prepping the PPDU format</a:t>
            </a:r>
          </a:p>
          <a:p>
            <a:pPr lvl="2"/>
            <a:r>
              <a:rPr lang="en-US" sz="1100" dirty="0"/>
              <a:t>Using value 3 of GI And HE-LTF Type would achieve that goal since it is the earliest indication possible.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616895-116E-5515-A4B3-C301D056B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5E3D7E-8DC1-B28A-D712-D61EAC01BC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20321" y="6475413"/>
            <a:ext cx="1923604" cy="184666"/>
          </a:xfrm>
        </p:spPr>
        <p:txBody>
          <a:bodyPr/>
          <a:lstStyle/>
          <a:p>
            <a:r>
              <a:rPr lang="en-US" altLang="ko-KR"/>
              <a:t>Sherief Helwa,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EC22FAE-FCB9-AAB5-11B5-6D709C56A5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2024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89065594-6761-64EA-AC3E-4A31090FAB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999" y="2133600"/>
            <a:ext cx="1138963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0307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4439A0-8E87-D6E1-ADB2-CF624EB121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5BBF6-5FFF-CF3D-00DE-F29332F1F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pPr lvl="2"/>
            <a:r>
              <a:rPr lang="en-US" sz="2800"/>
              <a:t>ICF Frame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6C619-39A5-C1B9-7176-B90278073D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447800"/>
            <a:ext cx="7858125" cy="4875213"/>
          </a:xfrm>
        </p:spPr>
        <p:txBody>
          <a:bodyPr/>
          <a:lstStyle/>
          <a:p>
            <a:endParaRPr lang="en-US" sz="1400"/>
          </a:p>
          <a:p>
            <a:endParaRPr lang="en-US" sz="1400"/>
          </a:p>
          <a:p>
            <a:endParaRPr lang="en-US" sz="1400"/>
          </a:p>
          <a:p>
            <a:endParaRPr lang="en-US" sz="1400"/>
          </a:p>
          <a:p>
            <a:endParaRPr lang="en-US" sz="1400"/>
          </a:p>
          <a:p>
            <a:endParaRPr lang="en-US" sz="1400"/>
          </a:p>
          <a:p>
            <a:r>
              <a:rPr lang="en-US" sz="1800"/>
              <a:t>Common Info has some fields beneficial for non-TB response as well</a:t>
            </a:r>
          </a:p>
          <a:p>
            <a:pPr lvl="1"/>
            <a:r>
              <a:rPr lang="en-US" sz="1400"/>
              <a:t>Trigger Type (variant), UL Length (expected response length), More TF (more triggers)</a:t>
            </a:r>
          </a:p>
          <a:p>
            <a:pPr lvl="1"/>
            <a:r>
              <a:rPr lang="en-US" sz="1400"/>
              <a:t>CS Required (whether CS is needed or not prior to responding), UL BW (the BW of the PPDU)</a:t>
            </a:r>
          </a:p>
          <a:p>
            <a:r>
              <a:rPr lang="en-US" sz="1800"/>
              <a:t>But has some fields that are not needed for non-TB response</a:t>
            </a:r>
          </a:p>
          <a:p>
            <a:pPr lvl="1"/>
            <a:r>
              <a:rPr lang="en-US" sz="1400"/>
              <a:t>Those are the fields that are used by the recipient to prepare the TB PPDU response</a:t>
            </a:r>
          </a:p>
          <a:p>
            <a:pPr lvl="1"/>
            <a:r>
              <a:rPr lang="en-US" sz="1400"/>
              <a:t>Proposal: All these fields are reserved when BSRP Trigger is soliciting non-TB PPDU response</a:t>
            </a:r>
          </a:p>
          <a:p>
            <a:pPr lvl="2"/>
            <a:r>
              <a:rPr lang="en-US" sz="1050"/>
              <a:t>Can be used if/when we define feedback information that need to be carried in the ICF</a:t>
            </a:r>
          </a:p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616895-116E-5515-A4B3-C301D056B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5E3D7E-8DC1-B28A-D712-D61EAC01BC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20321" y="6475413"/>
            <a:ext cx="1923604" cy="184666"/>
          </a:xfrm>
        </p:spPr>
        <p:txBody>
          <a:bodyPr/>
          <a:lstStyle/>
          <a:p>
            <a:r>
              <a:rPr lang="en-US" altLang="ko-KR"/>
              <a:t>Sherief Helwa,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EC22FAE-FCB9-AAB5-11B5-6D709C56A5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2024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89065594-6761-64EA-AC3E-4A31090FAB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999" y="2133600"/>
            <a:ext cx="1138963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1379D94D-85B8-9908-A8F5-8A6F08E6E3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4618488"/>
              </p:ext>
            </p:extLst>
          </p:nvPr>
        </p:nvGraphicFramePr>
        <p:xfrm>
          <a:off x="1647825" y="1447800"/>
          <a:ext cx="6454775" cy="636397"/>
        </p:xfrm>
        <a:graphic>
          <a:graphicData uri="http://schemas.openxmlformats.org/drawingml/2006/table">
            <a:tbl>
              <a:tblPr/>
              <a:tblGrid>
                <a:gridCol w="376237">
                  <a:extLst>
                    <a:ext uri="{9D8B030D-6E8A-4147-A177-3AD203B41FA5}">
                      <a16:colId xmlns:a16="http://schemas.microsoft.com/office/drawing/2014/main" val="104855033"/>
                    </a:ext>
                  </a:extLst>
                </a:gridCol>
                <a:gridCol w="503238">
                  <a:extLst>
                    <a:ext uri="{9D8B030D-6E8A-4147-A177-3AD203B41FA5}">
                      <a16:colId xmlns:a16="http://schemas.microsoft.com/office/drawing/2014/main" val="1828276269"/>
                    </a:ext>
                  </a:extLst>
                </a:gridCol>
                <a:gridCol w="492125">
                  <a:extLst>
                    <a:ext uri="{9D8B030D-6E8A-4147-A177-3AD203B41FA5}">
                      <a16:colId xmlns:a16="http://schemas.microsoft.com/office/drawing/2014/main" val="3671065746"/>
                    </a:ext>
                  </a:extLst>
                </a:gridCol>
                <a:gridCol w="441325">
                  <a:extLst>
                    <a:ext uri="{9D8B030D-6E8A-4147-A177-3AD203B41FA5}">
                      <a16:colId xmlns:a16="http://schemas.microsoft.com/office/drawing/2014/main" val="2050072467"/>
                    </a:ext>
                  </a:extLst>
                </a:gridCol>
                <a:gridCol w="592137">
                  <a:extLst>
                    <a:ext uri="{9D8B030D-6E8A-4147-A177-3AD203B41FA5}">
                      <a16:colId xmlns:a16="http://schemas.microsoft.com/office/drawing/2014/main" val="1852785284"/>
                    </a:ext>
                  </a:extLst>
                </a:gridCol>
                <a:gridCol w="341313">
                  <a:extLst>
                    <a:ext uri="{9D8B030D-6E8A-4147-A177-3AD203B41FA5}">
                      <a16:colId xmlns:a16="http://schemas.microsoft.com/office/drawing/2014/main" val="1775589854"/>
                    </a:ext>
                  </a:extLst>
                </a:gridCol>
                <a:gridCol w="912812">
                  <a:extLst>
                    <a:ext uri="{9D8B030D-6E8A-4147-A177-3AD203B41FA5}">
                      <a16:colId xmlns:a16="http://schemas.microsoft.com/office/drawing/2014/main" val="2187377799"/>
                    </a:ext>
                  </a:extLst>
                </a:gridCol>
                <a:gridCol w="817563">
                  <a:extLst>
                    <a:ext uri="{9D8B030D-6E8A-4147-A177-3AD203B41FA5}">
                      <a16:colId xmlns:a16="http://schemas.microsoft.com/office/drawing/2014/main" val="981283339"/>
                    </a:ext>
                  </a:extLst>
                </a:gridCol>
                <a:gridCol w="1511300">
                  <a:extLst>
                    <a:ext uri="{9D8B030D-6E8A-4147-A177-3AD203B41FA5}">
                      <a16:colId xmlns:a16="http://schemas.microsoft.com/office/drawing/2014/main" val="3761236372"/>
                    </a:ext>
                  </a:extLst>
                </a:gridCol>
                <a:gridCol w="466725">
                  <a:extLst>
                    <a:ext uri="{9D8B030D-6E8A-4147-A177-3AD203B41FA5}">
                      <a16:colId xmlns:a16="http://schemas.microsoft.com/office/drawing/2014/main" val="1985219336"/>
                    </a:ext>
                  </a:extLst>
                </a:gridCol>
              </a:tblGrid>
              <a:tr h="235093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Trigger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Type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UL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Length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More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TF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CS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Required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UL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BW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 And HE-LTF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Type/TXS Mode/</a:t>
                      </a:r>
                      <a:r>
                        <a:rPr lang="en-US" sz="800" u="sng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ICF Mode</a:t>
                      </a:r>
                      <a:endParaRPr lang="en-US" sz="900" u="sng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MU-MIMO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HE-LTF Mode</a:t>
                      </a:r>
                      <a:endParaRPr lang="en-US" sz="9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Number Of HE-LTF Symbols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And Midamble Periodicity</a:t>
                      </a:r>
                      <a:endParaRPr lang="en-US" sz="9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UL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STBC</a:t>
                      </a: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7205253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Bits: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9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9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9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0969646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CE4954B-667A-9636-1EBD-4126A4F840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6864259"/>
              </p:ext>
            </p:extLst>
          </p:nvPr>
        </p:nvGraphicFramePr>
        <p:xfrm>
          <a:off x="1647825" y="2037441"/>
          <a:ext cx="6454773" cy="698864"/>
        </p:xfrm>
        <a:graphic>
          <a:graphicData uri="http://schemas.openxmlformats.org/drawingml/2006/table">
            <a:tbl>
              <a:tblPr/>
              <a:tblGrid>
                <a:gridCol w="388367">
                  <a:extLst>
                    <a:ext uri="{9D8B030D-6E8A-4147-A177-3AD203B41FA5}">
                      <a16:colId xmlns:a16="http://schemas.microsoft.com/office/drawing/2014/main" val="3481238653"/>
                    </a:ext>
                  </a:extLst>
                </a:gridCol>
                <a:gridCol w="842283">
                  <a:extLst>
                    <a:ext uri="{9D8B030D-6E8A-4147-A177-3AD203B41FA5}">
                      <a16:colId xmlns:a16="http://schemas.microsoft.com/office/drawing/2014/main" val="3915013935"/>
                    </a:ext>
                  </a:extLst>
                </a:gridCol>
                <a:gridCol w="503075">
                  <a:extLst>
                    <a:ext uri="{9D8B030D-6E8A-4147-A177-3AD203B41FA5}">
                      <a16:colId xmlns:a16="http://schemas.microsoft.com/office/drawing/2014/main" val="49929674"/>
                    </a:ext>
                  </a:extLst>
                </a:gridCol>
                <a:gridCol w="624339">
                  <a:extLst>
                    <a:ext uri="{9D8B030D-6E8A-4147-A177-3AD203B41FA5}">
                      <a16:colId xmlns:a16="http://schemas.microsoft.com/office/drawing/2014/main" val="583584830"/>
                    </a:ext>
                  </a:extLst>
                </a:gridCol>
                <a:gridCol w="784930">
                  <a:extLst>
                    <a:ext uri="{9D8B030D-6E8A-4147-A177-3AD203B41FA5}">
                      <a16:colId xmlns:a16="http://schemas.microsoft.com/office/drawing/2014/main" val="893900634"/>
                    </a:ext>
                  </a:extLst>
                </a:gridCol>
                <a:gridCol w="539127">
                  <a:extLst>
                    <a:ext uri="{9D8B030D-6E8A-4147-A177-3AD203B41FA5}">
                      <a16:colId xmlns:a16="http://schemas.microsoft.com/office/drawing/2014/main" val="4176844843"/>
                    </a:ext>
                  </a:extLst>
                </a:gridCol>
                <a:gridCol w="552236">
                  <a:extLst>
                    <a:ext uri="{9D8B030D-6E8A-4147-A177-3AD203B41FA5}">
                      <a16:colId xmlns:a16="http://schemas.microsoft.com/office/drawing/2014/main" val="1333930189"/>
                    </a:ext>
                  </a:extLst>
                </a:gridCol>
                <a:gridCol w="742324">
                  <a:extLst>
                    <a:ext uri="{9D8B030D-6E8A-4147-A177-3AD203B41FA5}">
                      <a16:colId xmlns:a16="http://schemas.microsoft.com/office/drawing/2014/main" val="1229130945"/>
                    </a:ext>
                  </a:extLst>
                </a:gridCol>
                <a:gridCol w="625977">
                  <a:extLst>
                    <a:ext uri="{9D8B030D-6E8A-4147-A177-3AD203B41FA5}">
                      <a16:colId xmlns:a16="http://schemas.microsoft.com/office/drawing/2014/main" val="659374496"/>
                    </a:ext>
                  </a:extLst>
                </a:gridCol>
                <a:gridCol w="852115">
                  <a:extLst>
                    <a:ext uri="{9D8B030D-6E8A-4147-A177-3AD203B41FA5}">
                      <a16:colId xmlns:a16="http://schemas.microsoft.com/office/drawing/2014/main" val="3380929186"/>
                    </a:ext>
                  </a:extLst>
                </a:gridCol>
              </a:tblGrid>
              <a:tr h="481567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…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LDPC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Extra Symbol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Segment</a:t>
                      </a:r>
                      <a:endParaRPr lang="en-US" sz="9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AP Tx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Power</a:t>
                      </a:r>
                      <a:endParaRPr lang="en-US" sz="9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Pre-FEC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Padding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Factor</a:t>
                      </a:r>
                      <a:endParaRPr lang="en-US" sz="9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</a:t>
                      </a:r>
                      <a:endParaRPr lang="en-US" sz="9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Disambiguity</a:t>
                      </a:r>
                      <a:endParaRPr lang="en-US" sz="9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UL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Spatial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Reuse</a:t>
                      </a:r>
                      <a:endParaRPr lang="en-US" sz="9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Doppler</a:t>
                      </a:r>
                      <a:endParaRPr lang="en-US" sz="9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UL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HE-SIG-A2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Reserved</a:t>
                      </a:r>
                      <a:endParaRPr lang="en-US" sz="9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Reserved</a:t>
                      </a: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Trigger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Dependent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Common Info</a:t>
                      </a: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1228507"/>
                  </a:ext>
                </a:extLst>
              </a:tr>
              <a:tr h="20599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Bits: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variable</a:t>
                      </a: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0469972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CE5390ED-8D86-27E8-8A63-A0EF2632956E}"/>
              </a:ext>
            </a:extLst>
          </p:cNvPr>
          <p:cNvSpPr txBox="1"/>
          <p:nvPr/>
        </p:nvSpPr>
        <p:spPr>
          <a:xfrm>
            <a:off x="796508" y="1767904"/>
            <a:ext cx="10534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/>
              <a:t>Current </a:t>
            </a:r>
          </a:p>
          <a:p>
            <a:pPr algn="ctr"/>
            <a:r>
              <a:rPr lang="en-US"/>
              <a:t>Common Info</a:t>
            </a: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7BCD0CE0-2AA8-4197-0E2C-4102252789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3700291"/>
              </p:ext>
            </p:extLst>
          </p:nvPr>
        </p:nvGraphicFramePr>
        <p:xfrm>
          <a:off x="2438400" y="5390851"/>
          <a:ext cx="4476750" cy="636397"/>
        </p:xfrm>
        <a:graphic>
          <a:graphicData uri="http://schemas.openxmlformats.org/drawingml/2006/table">
            <a:tbl>
              <a:tblPr/>
              <a:tblGrid>
                <a:gridCol w="376237">
                  <a:extLst>
                    <a:ext uri="{9D8B030D-6E8A-4147-A177-3AD203B41FA5}">
                      <a16:colId xmlns:a16="http://schemas.microsoft.com/office/drawing/2014/main" val="104855033"/>
                    </a:ext>
                  </a:extLst>
                </a:gridCol>
                <a:gridCol w="503238">
                  <a:extLst>
                    <a:ext uri="{9D8B030D-6E8A-4147-A177-3AD203B41FA5}">
                      <a16:colId xmlns:a16="http://schemas.microsoft.com/office/drawing/2014/main" val="1828276269"/>
                    </a:ext>
                  </a:extLst>
                </a:gridCol>
                <a:gridCol w="492125">
                  <a:extLst>
                    <a:ext uri="{9D8B030D-6E8A-4147-A177-3AD203B41FA5}">
                      <a16:colId xmlns:a16="http://schemas.microsoft.com/office/drawing/2014/main" val="3671065746"/>
                    </a:ext>
                  </a:extLst>
                </a:gridCol>
                <a:gridCol w="441325">
                  <a:extLst>
                    <a:ext uri="{9D8B030D-6E8A-4147-A177-3AD203B41FA5}">
                      <a16:colId xmlns:a16="http://schemas.microsoft.com/office/drawing/2014/main" val="2050072467"/>
                    </a:ext>
                  </a:extLst>
                </a:gridCol>
                <a:gridCol w="592137">
                  <a:extLst>
                    <a:ext uri="{9D8B030D-6E8A-4147-A177-3AD203B41FA5}">
                      <a16:colId xmlns:a16="http://schemas.microsoft.com/office/drawing/2014/main" val="1852785284"/>
                    </a:ext>
                  </a:extLst>
                </a:gridCol>
                <a:gridCol w="341313">
                  <a:extLst>
                    <a:ext uri="{9D8B030D-6E8A-4147-A177-3AD203B41FA5}">
                      <a16:colId xmlns:a16="http://schemas.microsoft.com/office/drawing/2014/main" val="1775589854"/>
                    </a:ext>
                  </a:extLst>
                </a:gridCol>
                <a:gridCol w="912812">
                  <a:extLst>
                    <a:ext uri="{9D8B030D-6E8A-4147-A177-3AD203B41FA5}">
                      <a16:colId xmlns:a16="http://schemas.microsoft.com/office/drawing/2014/main" val="2187377799"/>
                    </a:ext>
                  </a:extLst>
                </a:gridCol>
                <a:gridCol w="817563">
                  <a:extLst>
                    <a:ext uri="{9D8B030D-6E8A-4147-A177-3AD203B41FA5}">
                      <a16:colId xmlns:a16="http://schemas.microsoft.com/office/drawing/2014/main" val="981283339"/>
                    </a:ext>
                  </a:extLst>
                </a:gridCol>
              </a:tblGrid>
              <a:tr h="235093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Trigger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Type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UL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Length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More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TF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CS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Required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UL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BW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 And HE-LTF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Type/TXS Mode/</a:t>
                      </a:r>
                      <a:r>
                        <a:rPr lang="en-US" sz="800" u="sng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ICF Mode</a:t>
                      </a:r>
                      <a:endParaRPr lang="en-US" sz="900" u="sng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Reserved</a:t>
                      </a:r>
                      <a:endParaRPr lang="en-US" sz="9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7205253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Bits: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9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0969646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C36D654F-F480-15AA-7217-B3C53365C5F1}"/>
              </a:ext>
            </a:extLst>
          </p:cNvPr>
          <p:cNvSpPr txBox="1"/>
          <p:nvPr/>
        </p:nvSpPr>
        <p:spPr>
          <a:xfrm>
            <a:off x="925226" y="5390851"/>
            <a:ext cx="10534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/>
              <a:t>Proposed </a:t>
            </a:r>
          </a:p>
          <a:p>
            <a:pPr algn="ctr"/>
            <a:r>
              <a:rPr lang="en-US"/>
              <a:t>Common Info</a:t>
            </a:r>
          </a:p>
        </p:txBody>
      </p:sp>
    </p:spTree>
    <p:extLst>
      <p:ext uri="{BB962C8B-B14F-4D97-AF65-F5344CB8AC3E}">
        <p14:creationId xmlns:p14="http://schemas.microsoft.com/office/powerpoint/2010/main" val="7865003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4439A0-8E87-D6E1-ADB2-CF624EB121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5BBF6-5FFF-CF3D-00DE-F29332F1F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pPr lvl="2"/>
            <a:r>
              <a:rPr lang="en-US" sz="2800"/>
              <a:t>ICR Frame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6C619-39A5-C1B9-7176-B90278073D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447800"/>
            <a:ext cx="7858125" cy="4875213"/>
          </a:xfrm>
        </p:spPr>
        <p:txBody>
          <a:bodyPr/>
          <a:lstStyle/>
          <a:p>
            <a:r>
              <a:rPr lang="en-US"/>
              <a:t>The Multi-STA BA frame has the following format that allows for multiple “Per AID TID Info” fields to be included in the “BA Information” field.</a:t>
            </a:r>
          </a:p>
          <a:p>
            <a:r>
              <a:rPr lang="en-US"/>
              <a:t>The proposed format is to use one “Per AID TID Info” field to report the unavailability information.</a:t>
            </a:r>
          </a:p>
          <a:p>
            <a:r>
              <a:rPr lang="en-US"/>
              <a:t>Having the flexibility of adding multiple of these fields, we can add one for reporting unavailability info and others for sending acknowledgment information (e.g., BA bitmap(s)) in CRF.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616895-116E-5515-A4B3-C301D056B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5E3D7E-8DC1-B28A-D712-D61EAC01BC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20321" y="6475413"/>
            <a:ext cx="1923604" cy="184666"/>
          </a:xfrm>
        </p:spPr>
        <p:txBody>
          <a:bodyPr/>
          <a:lstStyle/>
          <a:p>
            <a:r>
              <a:rPr lang="en-US" altLang="ko-KR"/>
              <a:t>Sherief Helwa,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EC22FAE-FCB9-AAB5-11B5-6D709C56A5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2024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89065594-6761-64EA-AC3E-4A31090FAB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999" y="2133600"/>
            <a:ext cx="1138963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B9BDA03-DC1F-CD0E-EE9A-BA4BC388EF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8275" y="4124325"/>
            <a:ext cx="6343650" cy="2352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37492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4439A0-8E87-D6E1-ADB2-CF624EB121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5BBF6-5FFF-CF3D-00DE-F29332F1F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pPr lvl="2"/>
            <a:r>
              <a:rPr lang="en-US" sz="2800"/>
              <a:t>ICR Frame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6C619-39A5-C1B9-7176-B90278073D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447800"/>
            <a:ext cx="7858125" cy="4875213"/>
          </a:xfrm>
        </p:spPr>
        <p:txBody>
          <a:bodyPr/>
          <a:lstStyle/>
          <a:p>
            <a:r>
              <a:rPr lang="en-US" sz="1600" dirty="0"/>
              <a:t>Each “Per AID TID Info” field can be further broken down as follows:</a:t>
            </a:r>
          </a:p>
          <a:p>
            <a:pPr lvl="1"/>
            <a:r>
              <a:rPr lang="en-US" sz="1400" dirty="0"/>
              <a:t>AID TID </a:t>
            </a:r>
            <a:r>
              <a:rPr lang="en-US" sz="1400" u="sng" dirty="0"/>
              <a:t>Info (need to define a Per AID TID Info for control feedback):</a:t>
            </a:r>
          </a:p>
          <a:p>
            <a:pPr lvl="2"/>
            <a:r>
              <a:rPr lang="en-US" sz="1200" dirty="0"/>
              <a:t>11 bits to indicate the AID</a:t>
            </a:r>
          </a:p>
          <a:p>
            <a:pPr lvl="2"/>
            <a:r>
              <a:rPr lang="en-US" sz="1200" dirty="0"/>
              <a:t>1 bit for Ack Type</a:t>
            </a:r>
          </a:p>
          <a:p>
            <a:pPr lvl="2"/>
            <a:r>
              <a:rPr lang="en-US" sz="1200" dirty="0"/>
              <a:t>4 bits for TID</a:t>
            </a:r>
          </a:p>
          <a:p>
            <a:pPr lvl="1"/>
            <a:r>
              <a:rPr lang="en-US" sz="1400" dirty="0"/>
              <a:t>Starting Sequence Control (reuse to indicate the feedback info control):</a:t>
            </a:r>
          </a:p>
          <a:p>
            <a:pPr lvl="2"/>
            <a:r>
              <a:rPr lang="en-US" sz="1200" dirty="0"/>
              <a:t>Fragment Number: Indicating the length of the </a:t>
            </a:r>
            <a:r>
              <a:rPr lang="en-US" sz="1200" dirty="0" err="1"/>
              <a:t>BlockAck</a:t>
            </a:r>
            <a:r>
              <a:rPr lang="en-US" sz="1200" dirty="0"/>
              <a:t> Bitmap.</a:t>
            </a:r>
          </a:p>
          <a:p>
            <a:pPr lvl="3"/>
            <a:r>
              <a:rPr lang="en-US" sz="1200" dirty="0"/>
              <a:t>Re-use to indicate the length of the Control Feedback field</a:t>
            </a:r>
          </a:p>
          <a:p>
            <a:pPr lvl="2"/>
            <a:r>
              <a:rPr lang="en-US" sz="1200" dirty="0"/>
              <a:t>Starting Sequence Number: Used to indicate the starting sequence number</a:t>
            </a:r>
          </a:p>
          <a:p>
            <a:pPr lvl="3"/>
            <a:r>
              <a:rPr lang="en-US" sz="1200" dirty="0"/>
              <a:t>It will be reserved in the Per AID TID Info for control feedback</a:t>
            </a:r>
          </a:p>
          <a:p>
            <a:pPr lvl="4"/>
            <a:r>
              <a:rPr lang="en-US" sz="1200" dirty="0"/>
              <a:t>We can use some of these bits to indicate the feedback type (e.g. </a:t>
            </a:r>
            <a:r>
              <a:rPr lang="en-US" sz="1200" dirty="0" err="1"/>
              <a:t>coex</a:t>
            </a:r>
            <a:r>
              <a:rPr lang="en-US" sz="1200" dirty="0"/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616895-116E-5515-A4B3-C301D056B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5E3D7E-8DC1-B28A-D712-D61EAC01BC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20321" y="6475413"/>
            <a:ext cx="1923604" cy="184666"/>
          </a:xfrm>
        </p:spPr>
        <p:txBody>
          <a:bodyPr/>
          <a:lstStyle/>
          <a:p>
            <a:r>
              <a:rPr lang="en-US" altLang="ko-KR"/>
              <a:t>Sherief Helwa,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EC22FAE-FCB9-AAB5-11B5-6D709C56A5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2024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89065594-6761-64EA-AC3E-4A31090FAB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999" y="2133600"/>
            <a:ext cx="1138963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ight Brace 10">
            <a:extLst>
              <a:ext uri="{FF2B5EF4-FFF2-40B4-BE49-F238E27FC236}">
                <a16:creationId xmlns:a16="http://schemas.microsoft.com/office/drawing/2014/main" id="{FB621DFC-6245-1216-F5C6-724FF059E28C}"/>
              </a:ext>
            </a:extLst>
          </p:cNvPr>
          <p:cNvSpPr/>
          <p:nvPr/>
        </p:nvSpPr>
        <p:spPr bwMode="auto">
          <a:xfrm>
            <a:off x="3200399" y="2298358"/>
            <a:ext cx="145965" cy="3515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61E6BA1-5BA7-DC3A-1D82-49A620DBE910}"/>
              </a:ext>
            </a:extLst>
          </p:cNvPr>
          <p:cNvSpPr txBox="1"/>
          <p:nvPr/>
        </p:nvSpPr>
        <p:spPr>
          <a:xfrm>
            <a:off x="3429000" y="2199926"/>
            <a:ext cx="40797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latin typeface="+mn-lt"/>
                <a:cs typeface="+mn-cs"/>
              </a:rPr>
              <a:t>Combined are used to indicate if this Per AID TID Info is sent for Ack, BA, control feedback info, etc. 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C73B978-A070-C375-2DE9-A74A813348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2059" y="4047793"/>
            <a:ext cx="6719884" cy="250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338007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08f6f869-1ed0-46b3-a227-1d3e52347e28}" enabled="1" method="Standard" siteId="{98e9ba89-e1a1-4e38-9007-8bdabc25de1d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8748</TotalTime>
  <Words>2193</Words>
  <Application>Microsoft Office PowerPoint</Application>
  <PresentationFormat>On-screen Show (4:3)</PresentationFormat>
  <Paragraphs>303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Aptos</vt:lpstr>
      <vt:lpstr>Arial</vt:lpstr>
      <vt:lpstr>Calibri</vt:lpstr>
      <vt:lpstr>Symbol</vt:lpstr>
      <vt:lpstr>Times New Roman</vt:lpstr>
      <vt:lpstr>802-11-Submission</vt:lpstr>
      <vt:lpstr>In-Device Coexistence – Follow Up</vt:lpstr>
      <vt:lpstr>Introduction</vt:lpstr>
      <vt:lpstr>In-Device Coexistence Signaling (short-term)</vt:lpstr>
      <vt:lpstr>Requirements and Frame Choices</vt:lpstr>
      <vt:lpstr>ICF Frame Design</vt:lpstr>
      <vt:lpstr>ICF Frame Design</vt:lpstr>
      <vt:lpstr>ICF Frame Design</vt:lpstr>
      <vt:lpstr>ICR Frame Design</vt:lpstr>
      <vt:lpstr>ICR Frame Design</vt:lpstr>
      <vt:lpstr>ICR Frame Design</vt:lpstr>
      <vt:lpstr>Unsolicited Unavailability Reporting</vt:lpstr>
      <vt:lpstr>Summary</vt:lpstr>
      <vt:lpstr>Straw Poll 1</vt:lpstr>
      <vt:lpstr>Straw Poll 2</vt:lpstr>
      <vt:lpstr>Straw Poll 3</vt:lpstr>
      <vt:lpstr>Straw Poll 4</vt:lpstr>
      <vt:lpstr>Straw Poll 5</vt:lpstr>
    </vt:vector>
  </TitlesOfParts>
  <Company>AT&amp;T Labs Research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Asterjadhi, Alfred</dc:creator>
  <cp:lastModifiedBy>Sherief Helwa</cp:lastModifiedBy>
  <cp:revision>2</cp:revision>
  <cp:lastPrinted>1998-02-10T13:28:06Z</cp:lastPrinted>
  <dcterms:created xsi:type="dcterms:W3CDTF">2007-05-21T21:00:37Z</dcterms:created>
  <dcterms:modified xsi:type="dcterms:W3CDTF">2024-11-12T23:04:29Z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